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0" r:id="rId3"/>
  </p:sldMasterIdLst>
  <p:notesMasterIdLst>
    <p:notesMasterId r:id="rId24"/>
  </p:notesMasterIdLst>
  <p:handoutMasterIdLst>
    <p:handoutMasterId r:id="rId25"/>
  </p:handoutMasterIdLst>
  <p:sldIdLst>
    <p:sldId id="280" r:id="rId4"/>
    <p:sldId id="316" r:id="rId5"/>
    <p:sldId id="314" r:id="rId6"/>
    <p:sldId id="315" r:id="rId7"/>
    <p:sldId id="309" r:id="rId8"/>
    <p:sldId id="295" r:id="rId9"/>
    <p:sldId id="317" r:id="rId10"/>
    <p:sldId id="299" r:id="rId11"/>
    <p:sldId id="310" r:id="rId12"/>
    <p:sldId id="298" r:id="rId13"/>
    <p:sldId id="300" r:id="rId14"/>
    <p:sldId id="323" r:id="rId15"/>
    <p:sldId id="283" r:id="rId16"/>
    <p:sldId id="322" r:id="rId17"/>
    <p:sldId id="311" r:id="rId18"/>
    <p:sldId id="324" r:id="rId19"/>
    <p:sldId id="325" r:id="rId20"/>
    <p:sldId id="318" r:id="rId21"/>
    <p:sldId id="319" r:id="rId22"/>
    <p:sldId id="320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27F00"/>
    <a:srgbClr val="F29C00"/>
    <a:srgbClr val="8B8BE9"/>
    <a:srgbClr val="A4A4EE"/>
    <a:srgbClr val="A3CBF7"/>
    <a:srgbClr val="F68100"/>
    <a:srgbClr val="D6A300"/>
    <a:srgbClr val="9E9EE2"/>
    <a:srgbClr val="BFB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8" autoAdjust="0"/>
    <p:restoredTop sz="94697" autoAdjust="0"/>
  </p:normalViewPr>
  <p:slideViewPr>
    <p:cSldViewPr>
      <p:cViewPr>
        <p:scale>
          <a:sx n="101" d="100"/>
          <a:sy n="101" d="100"/>
        </p:scale>
        <p:origin x="-7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2EA0-24DB-4960-B507-E6241E3AA97D}" type="datetimeFigureOut">
              <a:rPr lang="en-US" smtClean="0"/>
              <a:t>27 Feb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6ECEF-C4E3-48B8-8D90-2D9BC2F4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7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B0D0-DAB1-48E9-88DE-26C713C7A900}" type="datetimeFigureOut">
              <a:rPr lang="en-US" smtClean="0"/>
              <a:t>27 Feb 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9842-49CE-4363-ADB8-44129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08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80137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77711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15182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407302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746483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68553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488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8799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FFFFFF"/>
                </a:solidFill>
              </a:rPr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35439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FFFFFF"/>
                </a:solidFill>
              </a:rPr>
              <a:t>,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7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t/url?sa=i&amp;rct=j&amp;q=social+welfare&amp;source=images&amp;cd=&amp;cad=rja&amp;docid=CGH-D4DLgOz3SM&amp;tbnid=5p8xImI8rmwa7M:&amp;ved=0CAUQjRw&amp;url=http://www.thejournal.ie/social-welfare-to-bear-burden-of-budget-cuts-government-tells-eu-282584-Nov2011/&amp;ei=cMJ4Ue39DYjXPKvSgYgN&amp;bvm=bv.45645796,d.Yms&amp;psig=AFQjCNE4kTW2Jy_1CJprZtYp0p5hgdz9Sw&amp;ust=1366954965226446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://www.google.at/url?sa=i&amp;rct=j&amp;q=communal+land&amp;source=images&amp;cd=&amp;cad=rja&amp;docid=ohc2Q_QmHdp8qM&amp;tbnid=zgOpOiJaafstmM:&amp;ved=0CAUQjRw&amp;url=http://land-affairs.typepad.com/tanzania/land-rights/&amp;ei=hsN4UZ-qAcrdPYHLgbAP&amp;bvm=bv.45645796,d.bGE&amp;psig=AFQjCNH4AEou7VZaNQJbPHf0bypXDK2KEg&amp;ust=1366955224747509" TargetMode="External"/><Relationship Id="rId17" Type="http://schemas.openxmlformats.org/officeDocument/2006/relationships/image" Target="../media/image30.jpeg"/><Relationship Id="rId2" Type="http://schemas.openxmlformats.org/officeDocument/2006/relationships/hyperlink" Target="http://www.google.at/url?sa=i&amp;rct=j&amp;q=global+warming&amp;source=images&amp;cd=&amp;cad=rja&amp;docid=3MepP1KcJz8BWM&amp;tbnid=92PKM9UWEIT5wM:&amp;ved=0CAUQjRw&amp;url=http://futuretimeline.wordpress.com/2012/03/21/a-way-to-reverse-global-warming-study-finds-room-to-store-co2-underground/&amp;ei=jMh4UaTOM8aTOLiHgRA&amp;bvm=bv.45645796,d.Yms&amp;psig=AFQjCNHVW4zgYxCy7vT9km0gCmUmnnUu5g&amp;ust=1366956458863970" TargetMode="External"/><Relationship Id="rId16" Type="http://schemas.openxmlformats.org/officeDocument/2006/relationships/hyperlink" Target="http://www.google.com/url?sa=i&amp;rct=j&amp;q=internet&amp;source=images&amp;cd=&amp;cad=rja&amp;docid=QcMhQ3i9QiVbGM&amp;tbnid=FmsqthgIzqfrcM:&amp;ved=0CAUQjRw&amp;url=http://ximoas.blogspot.com/2013/01/internet-registro-2400-millones-de.html&amp;ei=t8J4UdGtGsPYPc_TgfAF&amp;bvm=bv.45645796,d.Yms&amp;psig=AFQjCNEjEqMdPJ0hjD_z3Wuhpb0KPJCOaw&amp;ust=13669550253850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urbanization&amp;source=images&amp;cd=&amp;cad=rja&amp;docid=Wnxt5Og8rJ9yOM&amp;tbnid=1ZTJC8_t8PgiiM:&amp;ved=0CAUQjRw&amp;url=http://www.urbanism.org/category/urbanization/&amp;ei=7MB4Ue3ANoHCPOexgdAJ&amp;bvm=bv.45645796,d.Yms&amp;psig=AFQjCNGYuT82Tye-Rl1yIm1n1Gw8vg_NQw&amp;ust=1366954580259812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5" Type="http://schemas.openxmlformats.org/officeDocument/2006/relationships/image" Target="../media/image29.jpeg"/><Relationship Id="rId10" Type="http://schemas.openxmlformats.org/officeDocument/2006/relationships/hyperlink" Target="http://www.google.com/url?sa=i&amp;rct=j&amp;q=Fishing+vessel&amp;source=images&amp;cd=&amp;cad=rja&amp;docid=W5GMGljzVw7ZdM&amp;tbnid=9As73whOH4nZEM:&amp;ved=0CAUQjRw&amp;url=http://www.greenpeace.org/international/en/multimedia/photos/the-pirate-fishing-vessel-lun/&amp;ei=LsN4UYqdBILFPam3gaAG&amp;bvm=bv.45645796,d.Yms&amp;psig=AFQjCNE7nr1JkHJ2rluA_rwu4SenxwMpxg&amp;ust=1366955153108425" TargetMode="External"/><Relationship Id="rId4" Type="http://schemas.openxmlformats.org/officeDocument/2006/relationships/hyperlink" Target="http://www.google.at/url?sa=i&amp;rct=j&amp;q=population+growth&amp;source=images&amp;cd=&amp;cad=rja&amp;docid=8pY-mPDfU9RuBM&amp;tbnid=sJLg261GdZuJlM:&amp;ved=0CAUQjRw&amp;url=http://www.docstoc.com/docs/22128102/Outline-5-3-Human-Population-Growth-I-Human-Population-Growth-1-13-2010-A-The-most-fundamental-problem-for-the-environment-is-the-rapidly-growing-human-population-1-10-000-years-ago-there&amp;ei=bcB4UZCSKsLiOoKFgMAI&amp;bvm=bv.45645796,d.Yms&amp;psig=AFQjCNFNmNHRuQc15CQ2KUw1CQfPZgagrg&amp;ust=1366954460062154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www.google.at/url?sa=i&amp;rct=j&amp;q=air+popultion&amp;source=images&amp;cd=&amp;cad=rja&amp;docid=fZEHONKV2pVzqM&amp;tbnid=GzmpUA3vNvSIcM:&amp;ved=0CAUQjRw&amp;url=http://environment.nationalgeographic.com/environment/global-warming/pollution-overview/&amp;ei=tcB4UfmkFYPaOs3fgCg&amp;bvm=bv.45645796,d.Yms&amp;psig=AFQjCNHCssFsE4s9S8-ma6Wsp618mATAjQ&amp;ust=136695453356370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838200"/>
            <a:ext cx="6630987" cy="5105400"/>
          </a:xfrm>
        </p:spPr>
        <p:txBody>
          <a:bodyPr anchor="t" anchorCtr="0"/>
          <a:lstStyle/>
          <a:p>
            <a:r>
              <a:rPr lang="en-US" sz="3500" b="1" dirty="0" smtClean="0"/>
              <a:t>Ecology, Evolution, and</a:t>
            </a:r>
            <a:br>
              <a:rPr lang="en-US" sz="3500" b="1" dirty="0" smtClean="0"/>
            </a:br>
            <a:r>
              <a:rPr lang="en-US" sz="3500" b="1" dirty="0" smtClean="0"/>
              <a:t>Game Theory at IIASA:</a:t>
            </a:r>
            <a:br>
              <a:rPr lang="en-US" sz="3500" b="1" dirty="0" smtClean="0"/>
            </a:br>
            <a:r>
              <a:rPr lang="en-US" sz="3500" b="1" dirty="0" smtClean="0"/>
              <a:t>Overview &amp; Highlights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Ulf Dieckmann</a:t>
            </a:r>
            <a:br>
              <a:rPr lang="en-US" sz="3200" dirty="0" smtClean="0"/>
            </a:br>
            <a:r>
              <a:rPr lang="en-US" sz="3200" dirty="0" smtClean="0"/>
              <a:t>Program </a:t>
            </a:r>
            <a:r>
              <a:rPr lang="en-US" sz="3200" dirty="0"/>
              <a:t>Director</a:t>
            </a:r>
            <a:br>
              <a:rPr lang="en-US" sz="3200" dirty="0"/>
            </a:br>
            <a:r>
              <a:rPr lang="en-US" sz="3200" dirty="0"/>
              <a:t>Evolution and Ecology </a:t>
            </a:r>
            <a:r>
              <a:rPr lang="en-US" sz="3200" dirty="0" smtClean="0"/>
              <a:t>Program</a:t>
            </a:r>
            <a:br>
              <a:rPr lang="en-US" sz="3200" dirty="0" smtClean="0"/>
            </a:br>
            <a:r>
              <a:rPr lang="en-US" sz="3200" dirty="0" smtClean="0"/>
              <a:t>dieckmann@iiasa.ac.at</a:t>
            </a:r>
          </a:p>
        </p:txBody>
      </p:sp>
    </p:spTree>
    <p:extLst>
      <p:ext uri="{BB962C8B-B14F-4D97-AF65-F5344CB8AC3E}">
        <p14:creationId xmlns:p14="http://schemas.microsoft.com/office/powerpoint/2010/main" val="19751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446449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Stock collapsed in 1992 and has not recovered since; heavy exploitation favors earlier maturation at smaller size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Pioneering statistical and modeling techniques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 have documented a 30% drop in size at maturation and showed that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evolutionary impacts of fishing are very slow and difficult to reverse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5613"/>
            <a:ext cx="8459787" cy="114300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 of Northern Cod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44027" y="1360849"/>
            <a:ext cx="3868334" cy="4353008"/>
            <a:chOff x="5244027" y="1867297"/>
            <a:chExt cx="3868334" cy="4353008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5244027" y="2815839"/>
              <a:ext cx="3868334" cy="2711138"/>
              <a:chOff x="1299" y="933"/>
              <a:chExt cx="3871" cy="2713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5" y="1275"/>
                <a:ext cx="1270" cy="2000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1652" y="1275"/>
                <a:ext cx="3388" cy="2003"/>
              </a:xfrm>
              <a:prstGeom prst="rect">
                <a:avLst/>
              </a:prstGeom>
              <a:solidFill>
                <a:schemeClr val="bg1">
                  <a:alpha val="25000"/>
                </a:schemeClr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3767" y="1830"/>
                <a:ext cx="1270" cy="0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3790" y="1837"/>
                <a:ext cx="1224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Moratorium</a:t>
                </a:r>
              </a:p>
            </p:txBody>
          </p:sp>
          <p:pic>
            <p:nvPicPr>
              <p:cNvPr id="12" name="Picture 7" descr="northern co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1" t="4057" r="2097" b="31305"/>
              <a:stretch>
                <a:fillRect/>
              </a:stretch>
            </p:blipFill>
            <p:spPr bwMode="auto">
              <a:xfrm>
                <a:off x="2635" y="933"/>
                <a:ext cx="2063" cy="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504" y="3276"/>
                <a:ext cx="698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1975</a:t>
                </a: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3402" y="3276"/>
                <a:ext cx="698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1992</a:t>
                </a: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472" y="3276"/>
                <a:ext cx="698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2004</a:t>
                </a: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1299" y="3026"/>
                <a:ext cx="38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</a:t>
                </a: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1299" y="1179"/>
                <a:ext cx="38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</a:t>
                </a: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299" y="1548"/>
                <a:ext cx="38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70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1299" y="1917"/>
                <a:ext cx="38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1299" y="2287"/>
                <a:ext cx="38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1299" y="2657"/>
                <a:ext cx="38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</a:p>
            </p:txBody>
          </p:sp>
        </p:grp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5709115" y="3926273"/>
              <a:ext cx="2094560" cy="932359"/>
              <a:chOff x="1674" y="2129"/>
              <a:chExt cx="2096" cy="933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1674" y="2129"/>
                <a:ext cx="2096" cy="933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0800" dir="108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 rot="1445745">
                <a:off x="2020" y="2590"/>
                <a:ext cx="142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Early warning</a:t>
                </a:r>
              </a:p>
            </p:txBody>
          </p:sp>
        </p:grp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092099" y="3545606"/>
              <a:ext cx="2664171" cy="1267130"/>
            </a:xfrm>
            <a:custGeom>
              <a:avLst/>
              <a:gdLst>
                <a:gd name="T0" fmla="*/ 0 w 2901"/>
                <a:gd name="T1" fmla="*/ 594 h 1413"/>
                <a:gd name="T2" fmla="*/ 138 w 2901"/>
                <a:gd name="T3" fmla="*/ 450 h 1413"/>
                <a:gd name="T4" fmla="*/ 270 w 2901"/>
                <a:gd name="T5" fmla="*/ 0 h 1413"/>
                <a:gd name="T6" fmla="*/ 399 w 2901"/>
                <a:gd name="T7" fmla="*/ 441 h 1413"/>
                <a:gd name="T8" fmla="*/ 534 w 2901"/>
                <a:gd name="T9" fmla="*/ 642 h 1413"/>
                <a:gd name="T10" fmla="*/ 663 w 2901"/>
                <a:gd name="T11" fmla="*/ 690 h 1413"/>
                <a:gd name="T12" fmla="*/ 795 w 2901"/>
                <a:gd name="T13" fmla="*/ 762 h 1413"/>
                <a:gd name="T14" fmla="*/ 927 w 2901"/>
                <a:gd name="T15" fmla="*/ 828 h 1413"/>
                <a:gd name="T16" fmla="*/ 1059 w 2901"/>
                <a:gd name="T17" fmla="*/ 711 h 1413"/>
                <a:gd name="T18" fmla="*/ 1191 w 2901"/>
                <a:gd name="T19" fmla="*/ 306 h 1413"/>
                <a:gd name="T20" fmla="*/ 1320 w 2901"/>
                <a:gd name="T21" fmla="*/ 834 h 1413"/>
                <a:gd name="T22" fmla="*/ 1455 w 2901"/>
                <a:gd name="T23" fmla="*/ 951 h 1413"/>
                <a:gd name="T24" fmla="*/ 1587 w 2901"/>
                <a:gd name="T25" fmla="*/ 1080 h 1413"/>
                <a:gd name="T26" fmla="*/ 1719 w 2901"/>
                <a:gd name="T27" fmla="*/ 1176 h 1413"/>
                <a:gd name="T28" fmla="*/ 1845 w 2901"/>
                <a:gd name="T29" fmla="*/ 1413 h 1413"/>
                <a:gd name="T30" fmla="*/ 1980 w 2901"/>
                <a:gd name="T31" fmla="*/ 1197 h 1413"/>
                <a:gd name="T32" fmla="*/ 2112 w 2901"/>
                <a:gd name="T33" fmla="*/ 1158 h 1413"/>
                <a:gd name="T34" fmla="*/ 2244 w 2901"/>
                <a:gd name="T35" fmla="*/ 1131 h 1413"/>
                <a:gd name="T36" fmla="*/ 2376 w 2901"/>
                <a:gd name="T37" fmla="*/ 1035 h 1413"/>
                <a:gd name="T38" fmla="*/ 2508 w 2901"/>
                <a:gd name="T39" fmla="*/ 1026 h 1413"/>
                <a:gd name="T40" fmla="*/ 2640 w 2901"/>
                <a:gd name="T41" fmla="*/ 1110 h 1413"/>
                <a:gd name="T42" fmla="*/ 2772 w 2901"/>
                <a:gd name="T43" fmla="*/ 882 h 1413"/>
                <a:gd name="T44" fmla="*/ 2901 w 2901"/>
                <a:gd name="T45" fmla="*/ 888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1" h="1413">
                  <a:moveTo>
                    <a:pt x="0" y="594"/>
                  </a:moveTo>
                  <a:lnTo>
                    <a:pt x="138" y="450"/>
                  </a:lnTo>
                  <a:lnTo>
                    <a:pt x="270" y="0"/>
                  </a:lnTo>
                  <a:lnTo>
                    <a:pt x="399" y="441"/>
                  </a:lnTo>
                  <a:lnTo>
                    <a:pt x="534" y="642"/>
                  </a:lnTo>
                  <a:lnTo>
                    <a:pt x="663" y="690"/>
                  </a:lnTo>
                  <a:lnTo>
                    <a:pt x="795" y="762"/>
                  </a:lnTo>
                  <a:lnTo>
                    <a:pt x="927" y="828"/>
                  </a:lnTo>
                  <a:lnTo>
                    <a:pt x="1059" y="711"/>
                  </a:lnTo>
                  <a:lnTo>
                    <a:pt x="1191" y="306"/>
                  </a:lnTo>
                  <a:lnTo>
                    <a:pt x="1320" y="834"/>
                  </a:lnTo>
                  <a:lnTo>
                    <a:pt x="1455" y="951"/>
                  </a:lnTo>
                  <a:lnTo>
                    <a:pt x="1587" y="1080"/>
                  </a:lnTo>
                  <a:lnTo>
                    <a:pt x="1719" y="1176"/>
                  </a:lnTo>
                  <a:lnTo>
                    <a:pt x="1845" y="1413"/>
                  </a:lnTo>
                  <a:lnTo>
                    <a:pt x="1980" y="1197"/>
                  </a:lnTo>
                  <a:lnTo>
                    <a:pt x="2112" y="1158"/>
                  </a:lnTo>
                  <a:lnTo>
                    <a:pt x="2244" y="1131"/>
                  </a:lnTo>
                  <a:lnTo>
                    <a:pt x="2376" y="1035"/>
                  </a:lnTo>
                  <a:lnTo>
                    <a:pt x="2508" y="1026"/>
                  </a:lnTo>
                  <a:lnTo>
                    <a:pt x="2640" y="1110"/>
                  </a:lnTo>
                  <a:lnTo>
                    <a:pt x="2772" y="882"/>
                  </a:lnTo>
                  <a:lnTo>
                    <a:pt x="2901" y="888"/>
                  </a:ln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511370" y="1867297"/>
              <a:ext cx="348845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Size 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 50% maturation</a:t>
              </a:r>
            </a:p>
            <a:p>
              <a:pPr algn="ctr" eaLnBrk="0" hangingPunct="0"/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probability at age 5 (cm)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96784" y="5869440"/>
              <a:ext cx="3385667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sz="24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Nature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428:932 (2004)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Fishing Policies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48245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Evolutionary considerations are a blind spot of current fisheries management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Established international expert group on </a:t>
            </a:r>
            <a:r>
              <a:rPr lang="en-US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Fisheries-induced Evolution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part of the scientific advice by the </a:t>
            </a:r>
            <a:r>
              <a:rPr lang="en-US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Council for the Exploration of the Sea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(ICES)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Monitoring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 evolution has become a binding EU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requirement;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 tool: </a:t>
            </a:r>
            <a:r>
              <a:rPr lang="en-US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 Impact Assessments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EvoIAs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1484784"/>
            <a:ext cx="3657600" cy="5163331"/>
            <a:chOff x="496745" y="1484784"/>
            <a:chExt cx="3303726" cy="46637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84784"/>
              <a:ext cx="2926854" cy="3739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6745" y="5445223"/>
              <a:ext cx="3303726" cy="70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sz="2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Science</a:t>
              </a: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318:1247 (2007)</a:t>
              </a:r>
            </a:p>
            <a:p>
              <a:pPr algn="ctr">
                <a:lnSpc>
                  <a:spcPct val="95000"/>
                </a:lnSpc>
                <a:spcBef>
                  <a:spcPts val="600"/>
                </a:spcBef>
              </a:pPr>
              <a:r>
                <a:rPr lang="en-US" sz="24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Science</a:t>
              </a:r>
              <a:r>
                <a: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320:48 (2008)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1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747131" y="1912942"/>
            <a:ext cx="7682804" cy="4214648"/>
          </a:xfrm>
          <a:custGeom>
            <a:avLst/>
            <a:gdLst>
              <a:gd name="connsiteX0" fmla="*/ 0 w 7152289"/>
              <a:gd name="connsiteY0" fmla="*/ 4209393 h 4214648"/>
              <a:gd name="connsiteX1" fmla="*/ 399393 w 7152289"/>
              <a:gd name="connsiteY1" fmla="*/ 4209393 h 4214648"/>
              <a:gd name="connsiteX2" fmla="*/ 804041 w 7152289"/>
              <a:gd name="connsiteY2" fmla="*/ 4204138 h 4214648"/>
              <a:gd name="connsiteX3" fmla="*/ 1192924 w 7152289"/>
              <a:gd name="connsiteY3" fmla="*/ 4214648 h 4214648"/>
              <a:gd name="connsiteX4" fmla="*/ 1613337 w 7152289"/>
              <a:gd name="connsiteY4" fmla="*/ 4209393 h 4214648"/>
              <a:gd name="connsiteX5" fmla="*/ 1991710 w 7152289"/>
              <a:gd name="connsiteY5" fmla="*/ 4209393 h 4214648"/>
              <a:gd name="connsiteX6" fmla="*/ 2401613 w 7152289"/>
              <a:gd name="connsiteY6" fmla="*/ 4120055 h 4214648"/>
              <a:gd name="connsiteX7" fmla="*/ 2774731 w 7152289"/>
              <a:gd name="connsiteY7" fmla="*/ 3967655 h 4214648"/>
              <a:gd name="connsiteX8" fmla="*/ 3184634 w 7152289"/>
              <a:gd name="connsiteY8" fmla="*/ 3930869 h 4214648"/>
              <a:gd name="connsiteX9" fmla="*/ 3584027 w 7152289"/>
              <a:gd name="connsiteY9" fmla="*/ 3610304 h 4214648"/>
              <a:gd name="connsiteX10" fmla="*/ 3978165 w 7152289"/>
              <a:gd name="connsiteY10" fmla="*/ 3053255 h 4214648"/>
              <a:gd name="connsiteX11" fmla="*/ 4351282 w 7152289"/>
              <a:gd name="connsiteY11" fmla="*/ 2023241 h 4214648"/>
              <a:gd name="connsiteX12" fmla="*/ 4787462 w 7152289"/>
              <a:gd name="connsiteY12" fmla="*/ 2653862 h 4214648"/>
              <a:gd name="connsiteX13" fmla="*/ 5155324 w 7152289"/>
              <a:gd name="connsiteY13" fmla="*/ 1655379 h 4214648"/>
              <a:gd name="connsiteX14" fmla="*/ 5580993 w 7152289"/>
              <a:gd name="connsiteY14" fmla="*/ 1739462 h 4214648"/>
              <a:gd name="connsiteX15" fmla="*/ 5933089 w 7152289"/>
              <a:gd name="connsiteY15" fmla="*/ 972207 h 4214648"/>
              <a:gd name="connsiteX16" fmla="*/ 6348248 w 7152289"/>
              <a:gd name="connsiteY16" fmla="*/ 294290 h 4214648"/>
              <a:gd name="connsiteX17" fmla="*/ 6747641 w 7152289"/>
              <a:gd name="connsiteY17" fmla="*/ 0 h 4214648"/>
              <a:gd name="connsiteX18" fmla="*/ 7147034 w 7152289"/>
              <a:gd name="connsiteY18" fmla="*/ 451945 h 4214648"/>
              <a:gd name="connsiteX19" fmla="*/ 7152289 w 7152289"/>
              <a:gd name="connsiteY19" fmla="*/ 4198883 h 4214648"/>
              <a:gd name="connsiteX20" fmla="*/ 0 w 7152289"/>
              <a:gd name="connsiteY20" fmla="*/ 4209393 h 42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289" h="4214648">
                <a:moveTo>
                  <a:pt x="0" y="4209393"/>
                </a:moveTo>
                <a:lnTo>
                  <a:pt x="399393" y="4209393"/>
                </a:lnTo>
                <a:lnTo>
                  <a:pt x="804041" y="4204138"/>
                </a:lnTo>
                <a:lnTo>
                  <a:pt x="1192924" y="4214648"/>
                </a:lnTo>
                <a:lnTo>
                  <a:pt x="1613337" y="4209393"/>
                </a:lnTo>
                <a:lnTo>
                  <a:pt x="1991710" y="4209393"/>
                </a:lnTo>
                <a:lnTo>
                  <a:pt x="2401613" y="4120055"/>
                </a:lnTo>
                <a:lnTo>
                  <a:pt x="2774731" y="3967655"/>
                </a:lnTo>
                <a:lnTo>
                  <a:pt x="3184634" y="3930869"/>
                </a:lnTo>
                <a:lnTo>
                  <a:pt x="3584027" y="3610304"/>
                </a:lnTo>
                <a:lnTo>
                  <a:pt x="3978165" y="3053255"/>
                </a:lnTo>
                <a:lnTo>
                  <a:pt x="4351282" y="2023241"/>
                </a:lnTo>
                <a:lnTo>
                  <a:pt x="4787462" y="2653862"/>
                </a:lnTo>
                <a:lnTo>
                  <a:pt x="5155324" y="1655379"/>
                </a:lnTo>
                <a:lnTo>
                  <a:pt x="5580993" y="1739462"/>
                </a:lnTo>
                <a:lnTo>
                  <a:pt x="5933089" y="972207"/>
                </a:lnTo>
                <a:lnTo>
                  <a:pt x="6348248" y="294290"/>
                </a:lnTo>
                <a:lnTo>
                  <a:pt x="6747641" y="0"/>
                </a:lnTo>
                <a:lnTo>
                  <a:pt x="7147034" y="451945"/>
                </a:lnTo>
                <a:cubicBezTo>
                  <a:pt x="7148786" y="1700924"/>
                  <a:pt x="7150537" y="2949904"/>
                  <a:pt x="7152289" y="4198883"/>
                </a:cubicBezTo>
                <a:lnTo>
                  <a:pt x="0" y="420939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7131" y="1703749"/>
            <a:ext cx="7682804" cy="44196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8459787" cy="1143000"/>
          </a:xfrm>
        </p:spPr>
        <p:txBody>
          <a:bodyPr/>
          <a:lstStyle/>
          <a:p>
            <a:r>
              <a:rPr lang="en-US" sz="3800" dirty="0" smtClean="0"/>
              <a:t>Fisheries-induced Evolution: Timeline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-5138" y="1977111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00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1023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6941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8982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4499" y="1933962"/>
            <a:ext cx="1146468" cy="4188313"/>
            <a:chOff x="844499" y="1933962"/>
            <a:chExt cx="1146468" cy="418831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976588" y="2514599"/>
              <a:ext cx="19267" cy="3607676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4499" y="1933962"/>
              <a:ext cx="1146468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1st IIASA</a:t>
              </a:r>
              <a:b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study</a:t>
              </a:r>
              <a:endParaRPr lang="en-US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49781" y="1933962"/>
            <a:ext cx="1582484" cy="4188313"/>
            <a:chOff x="2549781" y="1933962"/>
            <a:chExt cx="1582484" cy="418831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341022" y="2514599"/>
              <a:ext cx="3466" cy="3607676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49781" y="1933962"/>
              <a:ext cx="1582484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Case study in</a:t>
              </a:r>
              <a:b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i="1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Nature</a:t>
              </a:r>
              <a:endParaRPr lang="en-US" i="1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6010" y="2470281"/>
            <a:ext cx="1184034" cy="3651994"/>
            <a:chOff x="1986010" y="2470281"/>
            <a:chExt cx="1184034" cy="365199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571533" y="3267610"/>
              <a:ext cx="0" cy="2854665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86010" y="2470281"/>
              <a:ext cx="118403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statistical method</a:t>
              </a:r>
              <a:endParaRPr lang="en-US" i="1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2447" y="2470281"/>
            <a:ext cx="1296642" cy="3651994"/>
            <a:chOff x="4712447" y="2470281"/>
            <a:chExt cx="1296642" cy="365199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362418" y="3267610"/>
              <a:ext cx="0" cy="2854665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12447" y="2470281"/>
              <a:ext cx="129664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modeling framework</a:t>
              </a:r>
              <a:endParaRPr lang="en-US" i="1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93119" y="1933962"/>
            <a:ext cx="1531188" cy="4188313"/>
            <a:chOff x="3893119" y="1933962"/>
            <a:chExt cx="1531188" cy="4188313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658709" y="2514599"/>
              <a:ext cx="3466" cy="3607676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93119" y="1933962"/>
              <a:ext cx="1531188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Science</a:t>
              </a: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Policy Forum</a:t>
              </a:r>
              <a:endParaRPr lang="en-US" i="1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46965" y="1933962"/>
            <a:ext cx="2557110" cy="4188313"/>
            <a:chOff x="5646965" y="1933962"/>
            <a:chExt cx="2557110" cy="4188313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925511" y="2514599"/>
              <a:ext cx="3466" cy="3607676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46965" y="1933962"/>
              <a:ext cx="2557110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conomic</a:t>
              </a:r>
              <a:b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repercussions in </a:t>
              </a:r>
              <a:r>
                <a:rPr lang="en-US" i="1" dirty="0" err="1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PNAS</a:t>
              </a:r>
              <a:endParaRPr lang="en-US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rot="16200000">
            <a:off x="-1547577" y="3913851"/>
            <a:ext cx="378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Citations to </a:t>
            </a:r>
            <a:r>
              <a:rPr lang="en-US" dirty="0">
                <a:solidFill>
                  <a:schemeClr val="bg1"/>
                </a:solidFill>
              </a:rPr>
              <a:t>articles containing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“fisheries-induced evolution” etc.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63329" y="4191000"/>
            <a:ext cx="3191952" cy="1931275"/>
            <a:chOff x="4963329" y="4191000"/>
            <a:chExt cx="3191952" cy="1931275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987161" y="4267200"/>
              <a:ext cx="0" cy="1855075"/>
            </a:xfrm>
            <a:prstGeom prst="straightConnector1">
              <a:avLst/>
            </a:prstGeom>
            <a:ln w="57150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761145" y="4263019"/>
              <a:ext cx="0" cy="1855075"/>
            </a:xfrm>
            <a:prstGeom prst="straightConnector1">
              <a:avLst/>
            </a:prstGeom>
            <a:ln w="57150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963329" y="4263019"/>
              <a:ext cx="828000" cy="0"/>
            </a:xfrm>
            <a:prstGeom prst="line">
              <a:avLst/>
            </a:prstGeom>
            <a:ln w="571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96990" y="4191000"/>
              <a:ext cx="235829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Inclusion in EU Marine </a:t>
              </a:r>
              <a:r>
                <a:rPr lang="en-US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Strategy </a:t>
              </a:r>
              <a:r>
                <a:rPr lang="en-US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Framework</a:t>
              </a:r>
              <a:r>
                <a:rPr lang="en-US" i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Directive</a:t>
              </a:r>
              <a:endParaRPr lang="en-US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18281" y="2469493"/>
            <a:ext cx="1296642" cy="3651994"/>
            <a:chOff x="7018281" y="2469493"/>
            <a:chExt cx="1296642" cy="3651994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8175468" y="3266822"/>
              <a:ext cx="0" cy="2854665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018281" y="2469493"/>
              <a:ext cx="129664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calibration method</a:t>
              </a:r>
              <a:endParaRPr lang="en-US" i="1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459786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Understanding of Biodiversity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38122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Factors maintaining biodiversity are poorly understood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New model accounting for spatial structure and partner choice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Correction of a textbook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and refocusing of debate: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can be maintained without ecological differentiation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32" y="1481796"/>
            <a:ext cx="3788277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1732" y="5394958"/>
            <a:ext cx="328487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484:506 (2012)</a:t>
            </a:r>
          </a:p>
        </p:txBody>
      </p:sp>
    </p:spTree>
    <p:extLst>
      <p:ext uri="{BB962C8B-B14F-4D97-AF65-F5344CB8AC3E}">
        <p14:creationId xmlns:p14="http://schemas.microsoft.com/office/powerpoint/2010/main" val="6458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4213" y="457200"/>
            <a:ext cx="8459787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800" kern="0" dirty="0" smtClean="0"/>
              <a:t>Calibrated Stream Ecosystem Models</a:t>
            </a:r>
            <a:br>
              <a:rPr lang="en-US" sz="3800" kern="0" dirty="0" smtClean="0"/>
            </a:br>
            <a:endParaRPr lang="en-US" sz="3800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423053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Causal processes underlying biodiversity patterns need to be understood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New process-based and empirically calibrated model of biodiversity in stream ecosystems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Patterns observed in unpolluted rivers are recovered; responses to pollution can be predicted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53430" y="1497037"/>
            <a:ext cx="3940295" cy="5121811"/>
            <a:chOff x="5153430" y="1497037"/>
            <a:chExt cx="3940295" cy="5121811"/>
          </a:xfrm>
        </p:grpSpPr>
        <p:sp>
          <p:nvSpPr>
            <p:cNvPr id="24" name="Rectangle 23"/>
            <p:cNvSpPr/>
            <p:nvPr/>
          </p:nvSpPr>
          <p:spPr>
            <a:xfrm>
              <a:off x="5153430" y="1497037"/>
              <a:ext cx="3909539" cy="5121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9800" y="1956575"/>
              <a:ext cx="2895600" cy="1713097"/>
            </a:xfrm>
            <a:prstGeom prst="rect">
              <a:avLst/>
            </a:prstGeom>
            <a:solidFill>
              <a:srgbClr val="A3CB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19800" y="4142926"/>
              <a:ext cx="2895600" cy="1713097"/>
            </a:xfrm>
            <a:prstGeom prst="rect">
              <a:avLst/>
            </a:prstGeom>
            <a:solidFill>
              <a:srgbClr val="A3CB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40045" y="3785467"/>
              <a:ext cx="1702710" cy="3539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700" b="1">
                  <a:solidFill>
                    <a:srgbClr val="003399"/>
                  </a:solidFill>
                </a:defRPr>
              </a:lvl1pPr>
            </a:lstStyle>
            <a:p>
              <a:r>
                <a:rPr lang="en-US" dirty="0"/>
                <a:t>Polluted rivers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33445" y="1597852"/>
              <a:ext cx="1980029" cy="3539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rgbClr val="003399"/>
                  </a:solidFill>
                </a:rPr>
                <a:t>Unpolluted rivers</a:t>
              </a:r>
              <a:endParaRPr lang="en-US" sz="1700" b="1" dirty="0">
                <a:solidFill>
                  <a:srgbClr val="003399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086870" y="3832994"/>
              <a:ext cx="2624436" cy="3539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700" b="1">
                  <a:solidFill>
                    <a:srgbClr val="003399"/>
                  </a:solidFill>
                </a:defRPr>
              </a:lvl1pPr>
            </a:lstStyle>
            <a:p>
              <a:r>
                <a:rPr lang="en-US" dirty="0"/>
                <a:t>Log relative abundance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24203" y="6188701"/>
              <a:ext cx="1534394" cy="3539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700" b="1">
                  <a:solidFill>
                    <a:srgbClr val="003399"/>
                  </a:solidFill>
                </a:defRPr>
              </a:lvl1pPr>
            </a:lstStyle>
            <a:p>
              <a:r>
                <a:rPr lang="en-US" dirty="0"/>
                <a:t>Species rank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97634" y="1828465"/>
              <a:ext cx="445956" cy="1985419"/>
              <a:chOff x="5597634" y="1828465"/>
              <a:chExt cx="445956" cy="198541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685799" y="1828465"/>
                <a:ext cx="26962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97634" y="3536885"/>
                <a:ext cx="44595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r>
                  <a:rPr lang="en-US" sz="1200" b="1" baseline="30000" dirty="0" smtClean="0">
                    <a:solidFill>
                      <a:srgbClr val="003399"/>
                    </a:solidFill>
                  </a:rPr>
                  <a:t>-3</a:t>
                </a:r>
                <a:endParaRPr lang="en-US" sz="1200" b="1" baseline="300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97634" y="2397938"/>
                <a:ext cx="44595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r>
                  <a:rPr lang="en-US" sz="1200" b="1" baseline="30000" dirty="0" smtClean="0">
                    <a:solidFill>
                      <a:srgbClr val="003399"/>
                    </a:solidFill>
                  </a:rPr>
                  <a:t>-1</a:t>
                </a:r>
                <a:endParaRPr lang="en-US" sz="1200" b="1" baseline="300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97634" y="2967411"/>
                <a:ext cx="44595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r>
                  <a:rPr lang="en-US" sz="1200" b="1" baseline="30000" dirty="0" smtClean="0">
                    <a:solidFill>
                      <a:srgbClr val="003399"/>
                    </a:solidFill>
                  </a:rPr>
                  <a:t>-2</a:t>
                </a:r>
                <a:endParaRPr lang="en-US" sz="1200" b="1" baseline="30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597634" y="4009103"/>
              <a:ext cx="445956" cy="1985419"/>
              <a:chOff x="5597634" y="4009103"/>
              <a:chExt cx="445956" cy="198541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685799" y="4009103"/>
                <a:ext cx="26962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97634" y="5717523"/>
                <a:ext cx="44595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r>
                  <a:rPr lang="en-US" sz="1200" b="1" baseline="30000" dirty="0" smtClean="0">
                    <a:solidFill>
                      <a:srgbClr val="003399"/>
                    </a:solidFill>
                  </a:rPr>
                  <a:t>-3</a:t>
                </a:r>
                <a:endParaRPr lang="en-US" sz="1200" b="1" baseline="300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97634" y="4578576"/>
                <a:ext cx="44595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r>
                  <a:rPr lang="en-US" sz="1200" b="1" baseline="30000" dirty="0" smtClean="0">
                    <a:solidFill>
                      <a:srgbClr val="003399"/>
                    </a:solidFill>
                  </a:rPr>
                  <a:t>-1</a:t>
                </a:r>
                <a:endParaRPr lang="en-US" sz="1200" b="1" baseline="300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97634" y="5148049"/>
                <a:ext cx="44595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r>
                  <a:rPr lang="en-US" sz="1200" b="1" baseline="30000" dirty="0" smtClean="0">
                    <a:solidFill>
                      <a:srgbClr val="003399"/>
                    </a:solidFill>
                  </a:rPr>
                  <a:t>-2</a:t>
                </a:r>
                <a:endParaRPr lang="en-US" sz="1200" b="1" baseline="30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82642" y="5885090"/>
              <a:ext cx="3211083" cy="276999"/>
              <a:chOff x="5882642" y="5885090"/>
              <a:chExt cx="3211083" cy="27699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882642" y="5885090"/>
                <a:ext cx="269626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778170" y="5885090"/>
                <a:ext cx="354584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10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739141" y="5885090"/>
                <a:ext cx="354584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30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58656" y="5885090"/>
                <a:ext cx="354584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3399"/>
                    </a:solidFill>
                  </a:rPr>
                  <a:t>20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</p:grpSp>
      </p:grpSp>
      <p:pic>
        <p:nvPicPr>
          <p:cNvPr id="51" name="그림 14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6765" r="39177" b="29149"/>
          <a:stretch/>
        </p:blipFill>
        <p:spPr>
          <a:xfrm>
            <a:off x="5998858" y="1951795"/>
            <a:ext cx="2916541" cy="1723589"/>
          </a:xfrm>
          <a:prstGeom prst="rect">
            <a:avLst/>
          </a:prstGeom>
        </p:spPr>
      </p:pic>
      <p:pic>
        <p:nvPicPr>
          <p:cNvPr id="53" name="그림 11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8572" r="28413" b="43106"/>
          <a:stretch/>
        </p:blipFill>
        <p:spPr>
          <a:xfrm>
            <a:off x="5973771" y="4139410"/>
            <a:ext cx="2439703" cy="1716612"/>
          </a:xfrm>
          <a:prstGeom prst="rect">
            <a:avLst/>
          </a:prstGeom>
        </p:spPr>
      </p:pic>
      <p:pic>
        <p:nvPicPr>
          <p:cNvPr id="29" name="Picture 2" descr="http://i1.wp.com/www.un.org/sustainabledevelopment/wp-content/uploads/2015/05/E_SDG_Icons-14.jpg?w=66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46" y="4268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1.wp.com/www.un.org/sustainabledevelopment/wp-content/uploads/2015/05/E_SDG_Icons-15.jpg?w=66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08" y="427340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7522" y="5023247"/>
            <a:ext cx="3137076" cy="615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209925" y="1202076"/>
            <a:ext cx="2428875" cy="286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15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  <a:endParaRPr lang="en-US" sz="3600" kern="10" normalizeH="1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9742" y="4925813"/>
            <a:ext cx="7976381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752386" y="1912941"/>
            <a:ext cx="7682804" cy="4209393"/>
          </a:xfrm>
          <a:custGeom>
            <a:avLst/>
            <a:gdLst>
              <a:gd name="connsiteX0" fmla="*/ 0 w 7152289"/>
              <a:gd name="connsiteY0" fmla="*/ 4209393 h 4214648"/>
              <a:gd name="connsiteX1" fmla="*/ 399393 w 7152289"/>
              <a:gd name="connsiteY1" fmla="*/ 4209393 h 4214648"/>
              <a:gd name="connsiteX2" fmla="*/ 804041 w 7152289"/>
              <a:gd name="connsiteY2" fmla="*/ 4204138 h 4214648"/>
              <a:gd name="connsiteX3" fmla="*/ 1192924 w 7152289"/>
              <a:gd name="connsiteY3" fmla="*/ 4214648 h 4214648"/>
              <a:gd name="connsiteX4" fmla="*/ 1613337 w 7152289"/>
              <a:gd name="connsiteY4" fmla="*/ 4209393 h 4214648"/>
              <a:gd name="connsiteX5" fmla="*/ 1991710 w 7152289"/>
              <a:gd name="connsiteY5" fmla="*/ 4209393 h 4214648"/>
              <a:gd name="connsiteX6" fmla="*/ 2401613 w 7152289"/>
              <a:gd name="connsiteY6" fmla="*/ 4120055 h 4214648"/>
              <a:gd name="connsiteX7" fmla="*/ 2774731 w 7152289"/>
              <a:gd name="connsiteY7" fmla="*/ 3967655 h 4214648"/>
              <a:gd name="connsiteX8" fmla="*/ 3184634 w 7152289"/>
              <a:gd name="connsiteY8" fmla="*/ 3930869 h 4214648"/>
              <a:gd name="connsiteX9" fmla="*/ 3584027 w 7152289"/>
              <a:gd name="connsiteY9" fmla="*/ 3610304 h 4214648"/>
              <a:gd name="connsiteX10" fmla="*/ 3978165 w 7152289"/>
              <a:gd name="connsiteY10" fmla="*/ 3053255 h 4214648"/>
              <a:gd name="connsiteX11" fmla="*/ 4351282 w 7152289"/>
              <a:gd name="connsiteY11" fmla="*/ 2023241 h 4214648"/>
              <a:gd name="connsiteX12" fmla="*/ 4787462 w 7152289"/>
              <a:gd name="connsiteY12" fmla="*/ 2653862 h 4214648"/>
              <a:gd name="connsiteX13" fmla="*/ 5155324 w 7152289"/>
              <a:gd name="connsiteY13" fmla="*/ 1655379 h 4214648"/>
              <a:gd name="connsiteX14" fmla="*/ 5580993 w 7152289"/>
              <a:gd name="connsiteY14" fmla="*/ 1739462 h 4214648"/>
              <a:gd name="connsiteX15" fmla="*/ 5933089 w 7152289"/>
              <a:gd name="connsiteY15" fmla="*/ 972207 h 4214648"/>
              <a:gd name="connsiteX16" fmla="*/ 6348248 w 7152289"/>
              <a:gd name="connsiteY16" fmla="*/ 294290 h 4214648"/>
              <a:gd name="connsiteX17" fmla="*/ 6747641 w 7152289"/>
              <a:gd name="connsiteY17" fmla="*/ 0 h 4214648"/>
              <a:gd name="connsiteX18" fmla="*/ 7147034 w 7152289"/>
              <a:gd name="connsiteY18" fmla="*/ 451945 h 4214648"/>
              <a:gd name="connsiteX19" fmla="*/ 7152289 w 7152289"/>
              <a:gd name="connsiteY19" fmla="*/ 4198883 h 4214648"/>
              <a:gd name="connsiteX20" fmla="*/ 0 w 7152289"/>
              <a:gd name="connsiteY20" fmla="*/ 4209393 h 4214648"/>
              <a:gd name="connsiteX0" fmla="*/ 0 w 7152289"/>
              <a:gd name="connsiteY0" fmla="*/ 4209393 h 4214648"/>
              <a:gd name="connsiteX1" fmla="*/ 418962 w 7152289"/>
              <a:gd name="connsiteY1" fmla="*/ 4146331 h 4214648"/>
              <a:gd name="connsiteX2" fmla="*/ 804041 w 7152289"/>
              <a:gd name="connsiteY2" fmla="*/ 4204138 h 4214648"/>
              <a:gd name="connsiteX3" fmla="*/ 1192924 w 7152289"/>
              <a:gd name="connsiteY3" fmla="*/ 4214648 h 4214648"/>
              <a:gd name="connsiteX4" fmla="*/ 1613337 w 7152289"/>
              <a:gd name="connsiteY4" fmla="*/ 4209393 h 4214648"/>
              <a:gd name="connsiteX5" fmla="*/ 1991710 w 7152289"/>
              <a:gd name="connsiteY5" fmla="*/ 4209393 h 4214648"/>
              <a:gd name="connsiteX6" fmla="*/ 2401613 w 7152289"/>
              <a:gd name="connsiteY6" fmla="*/ 4120055 h 4214648"/>
              <a:gd name="connsiteX7" fmla="*/ 2774731 w 7152289"/>
              <a:gd name="connsiteY7" fmla="*/ 3967655 h 4214648"/>
              <a:gd name="connsiteX8" fmla="*/ 3184634 w 7152289"/>
              <a:gd name="connsiteY8" fmla="*/ 3930869 h 4214648"/>
              <a:gd name="connsiteX9" fmla="*/ 3584027 w 7152289"/>
              <a:gd name="connsiteY9" fmla="*/ 3610304 h 4214648"/>
              <a:gd name="connsiteX10" fmla="*/ 3978165 w 7152289"/>
              <a:gd name="connsiteY10" fmla="*/ 3053255 h 4214648"/>
              <a:gd name="connsiteX11" fmla="*/ 4351282 w 7152289"/>
              <a:gd name="connsiteY11" fmla="*/ 2023241 h 4214648"/>
              <a:gd name="connsiteX12" fmla="*/ 4787462 w 7152289"/>
              <a:gd name="connsiteY12" fmla="*/ 2653862 h 4214648"/>
              <a:gd name="connsiteX13" fmla="*/ 5155324 w 7152289"/>
              <a:gd name="connsiteY13" fmla="*/ 1655379 h 4214648"/>
              <a:gd name="connsiteX14" fmla="*/ 5580993 w 7152289"/>
              <a:gd name="connsiteY14" fmla="*/ 1739462 h 4214648"/>
              <a:gd name="connsiteX15" fmla="*/ 5933089 w 7152289"/>
              <a:gd name="connsiteY15" fmla="*/ 972207 h 4214648"/>
              <a:gd name="connsiteX16" fmla="*/ 6348248 w 7152289"/>
              <a:gd name="connsiteY16" fmla="*/ 294290 h 4214648"/>
              <a:gd name="connsiteX17" fmla="*/ 6747641 w 7152289"/>
              <a:gd name="connsiteY17" fmla="*/ 0 h 4214648"/>
              <a:gd name="connsiteX18" fmla="*/ 7147034 w 7152289"/>
              <a:gd name="connsiteY18" fmla="*/ 451945 h 4214648"/>
              <a:gd name="connsiteX19" fmla="*/ 7152289 w 7152289"/>
              <a:gd name="connsiteY19" fmla="*/ 4198883 h 4214648"/>
              <a:gd name="connsiteX20" fmla="*/ 0 w 7152289"/>
              <a:gd name="connsiteY20" fmla="*/ 4209393 h 4214648"/>
              <a:gd name="connsiteX0" fmla="*/ 0 w 7152289"/>
              <a:gd name="connsiteY0" fmla="*/ 4209393 h 4214648"/>
              <a:gd name="connsiteX1" fmla="*/ 418962 w 7152289"/>
              <a:gd name="connsiteY1" fmla="*/ 4146331 h 4214648"/>
              <a:gd name="connsiteX2" fmla="*/ 823610 w 7152289"/>
              <a:gd name="connsiteY2" fmla="*/ 4146331 h 4214648"/>
              <a:gd name="connsiteX3" fmla="*/ 1192924 w 7152289"/>
              <a:gd name="connsiteY3" fmla="*/ 4214648 h 4214648"/>
              <a:gd name="connsiteX4" fmla="*/ 1613337 w 7152289"/>
              <a:gd name="connsiteY4" fmla="*/ 4209393 h 4214648"/>
              <a:gd name="connsiteX5" fmla="*/ 1991710 w 7152289"/>
              <a:gd name="connsiteY5" fmla="*/ 4209393 h 4214648"/>
              <a:gd name="connsiteX6" fmla="*/ 2401613 w 7152289"/>
              <a:gd name="connsiteY6" fmla="*/ 4120055 h 4214648"/>
              <a:gd name="connsiteX7" fmla="*/ 2774731 w 7152289"/>
              <a:gd name="connsiteY7" fmla="*/ 3967655 h 4214648"/>
              <a:gd name="connsiteX8" fmla="*/ 3184634 w 7152289"/>
              <a:gd name="connsiteY8" fmla="*/ 3930869 h 4214648"/>
              <a:gd name="connsiteX9" fmla="*/ 3584027 w 7152289"/>
              <a:gd name="connsiteY9" fmla="*/ 3610304 h 4214648"/>
              <a:gd name="connsiteX10" fmla="*/ 3978165 w 7152289"/>
              <a:gd name="connsiteY10" fmla="*/ 3053255 h 4214648"/>
              <a:gd name="connsiteX11" fmla="*/ 4351282 w 7152289"/>
              <a:gd name="connsiteY11" fmla="*/ 2023241 h 4214648"/>
              <a:gd name="connsiteX12" fmla="*/ 4787462 w 7152289"/>
              <a:gd name="connsiteY12" fmla="*/ 2653862 h 4214648"/>
              <a:gd name="connsiteX13" fmla="*/ 5155324 w 7152289"/>
              <a:gd name="connsiteY13" fmla="*/ 1655379 h 4214648"/>
              <a:gd name="connsiteX14" fmla="*/ 5580993 w 7152289"/>
              <a:gd name="connsiteY14" fmla="*/ 1739462 h 4214648"/>
              <a:gd name="connsiteX15" fmla="*/ 5933089 w 7152289"/>
              <a:gd name="connsiteY15" fmla="*/ 972207 h 4214648"/>
              <a:gd name="connsiteX16" fmla="*/ 6348248 w 7152289"/>
              <a:gd name="connsiteY16" fmla="*/ 294290 h 4214648"/>
              <a:gd name="connsiteX17" fmla="*/ 6747641 w 7152289"/>
              <a:gd name="connsiteY17" fmla="*/ 0 h 4214648"/>
              <a:gd name="connsiteX18" fmla="*/ 7147034 w 7152289"/>
              <a:gd name="connsiteY18" fmla="*/ 451945 h 4214648"/>
              <a:gd name="connsiteX19" fmla="*/ 7152289 w 7152289"/>
              <a:gd name="connsiteY19" fmla="*/ 4198883 h 4214648"/>
              <a:gd name="connsiteX20" fmla="*/ 0 w 7152289"/>
              <a:gd name="connsiteY20" fmla="*/ 4209393 h 4214648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209393 h 4209393"/>
              <a:gd name="connsiteX5" fmla="*/ 1991710 w 7152289"/>
              <a:gd name="connsiteY5" fmla="*/ 4209393 h 4209393"/>
              <a:gd name="connsiteX6" fmla="*/ 2401613 w 7152289"/>
              <a:gd name="connsiteY6" fmla="*/ 4120055 h 4209393"/>
              <a:gd name="connsiteX7" fmla="*/ 2774731 w 7152289"/>
              <a:gd name="connsiteY7" fmla="*/ 3967655 h 4209393"/>
              <a:gd name="connsiteX8" fmla="*/ 3184634 w 7152289"/>
              <a:gd name="connsiteY8" fmla="*/ 3930869 h 4209393"/>
              <a:gd name="connsiteX9" fmla="*/ 3584027 w 7152289"/>
              <a:gd name="connsiteY9" fmla="*/ 3610304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1710 w 7152289"/>
              <a:gd name="connsiteY5" fmla="*/ 4209393 h 4209393"/>
              <a:gd name="connsiteX6" fmla="*/ 2401613 w 7152289"/>
              <a:gd name="connsiteY6" fmla="*/ 4120055 h 4209393"/>
              <a:gd name="connsiteX7" fmla="*/ 2774731 w 7152289"/>
              <a:gd name="connsiteY7" fmla="*/ 3967655 h 4209393"/>
              <a:gd name="connsiteX8" fmla="*/ 3184634 w 7152289"/>
              <a:gd name="connsiteY8" fmla="*/ 3930869 h 4209393"/>
              <a:gd name="connsiteX9" fmla="*/ 3584027 w 7152289"/>
              <a:gd name="connsiteY9" fmla="*/ 3610304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401613 w 7152289"/>
              <a:gd name="connsiteY6" fmla="*/ 4120055 h 4209393"/>
              <a:gd name="connsiteX7" fmla="*/ 2774731 w 7152289"/>
              <a:gd name="connsiteY7" fmla="*/ 3967655 h 4209393"/>
              <a:gd name="connsiteX8" fmla="*/ 3184634 w 7152289"/>
              <a:gd name="connsiteY8" fmla="*/ 3930869 h 4209393"/>
              <a:gd name="connsiteX9" fmla="*/ 3584027 w 7152289"/>
              <a:gd name="connsiteY9" fmla="*/ 3610304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74731 w 7152289"/>
              <a:gd name="connsiteY7" fmla="*/ 3967655 h 4209393"/>
              <a:gd name="connsiteX8" fmla="*/ 3184634 w 7152289"/>
              <a:gd name="connsiteY8" fmla="*/ 3930869 h 4209393"/>
              <a:gd name="connsiteX9" fmla="*/ 3584027 w 7152289"/>
              <a:gd name="connsiteY9" fmla="*/ 3610304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84634 w 7152289"/>
              <a:gd name="connsiteY8" fmla="*/ 3930869 h 4209393"/>
              <a:gd name="connsiteX9" fmla="*/ 3584027 w 7152289"/>
              <a:gd name="connsiteY9" fmla="*/ 3610304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84027 w 7152289"/>
              <a:gd name="connsiteY9" fmla="*/ 3610304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0232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292575 w 7152289"/>
              <a:gd name="connsiteY11" fmla="*/ 3394841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2653862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1954925 h 4209393"/>
              <a:gd name="connsiteX13" fmla="*/ 5155324 w 7152289"/>
              <a:gd name="connsiteY13" fmla="*/ 1655379 h 4209393"/>
              <a:gd name="connsiteX14" fmla="*/ 5580993 w 7152289"/>
              <a:gd name="connsiteY14" fmla="*/ 1739462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1954925 h 4209393"/>
              <a:gd name="connsiteX13" fmla="*/ 5155324 w 7152289"/>
              <a:gd name="connsiteY13" fmla="*/ 1655379 h 4209393"/>
              <a:gd name="connsiteX14" fmla="*/ 5561425 w 7152289"/>
              <a:gd name="connsiteY14" fmla="*/ 1298027 h 4209393"/>
              <a:gd name="connsiteX15" fmla="*/ 5933089 w 7152289"/>
              <a:gd name="connsiteY15" fmla="*/ 972207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1954925 h 4209393"/>
              <a:gd name="connsiteX13" fmla="*/ 5155324 w 7152289"/>
              <a:gd name="connsiteY13" fmla="*/ 1655379 h 4209393"/>
              <a:gd name="connsiteX14" fmla="*/ 5561425 w 7152289"/>
              <a:gd name="connsiteY14" fmla="*/ 1298027 h 4209393"/>
              <a:gd name="connsiteX15" fmla="*/ 5947766 w 7152289"/>
              <a:gd name="connsiteY15" fmla="*/ 867103 h 4209393"/>
              <a:gd name="connsiteX16" fmla="*/ 6348248 w 7152289"/>
              <a:gd name="connsiteY16" fmla="*/ 294290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1954925 h 4209393"/>
              <a:gd name="connsiteX13" fmla="*/ 5155324 w 7152289"/>
              <a:gd name="connsiteY13" fmla="*/ 1655379 h 4209393"/>
              <a:gd name="connsiteX14" fmla="*/ 5561425 w 7152289"/>
              <a:gd name="connsiteY14" fmla="*/ 1298027 h 4209393"/>
              <a:gd name="connsiteX15" fmla="*/ 5947766 w 7152289"/>
              <a:gd name="connsiteY15" fmla="*/ 867103 h 4209393"/>
              <a:gd name="connsiteX16" fmla="*/ 6465663 w 7152289"/>
              <a:gd name="connsiteY16" fmla="*/ 1030014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1954925 h 4209393"/>
              <a:gd name="connsiteX13" fmla="*/ 5155324 w 7152289"/>
              <a:gd name="connsiteY13" fmla="*/ 1655379 h 4209393"/>
              <a:gd name="connsiteX14" fmla="*/ 5561425 w 7152289"/>
              <a:gd name="connsiteY14" fmla="*/ 1298027 h 4209393"/>
              <a:gd name="connsiteX15" fmla="*/ 5947766 w 7152289"/>
              <a:gd name="connsiteY15" fmla="*/ 867103 h 4209393"/>
              <a:gd name="connsiteX16" fmla="*/ 6309109 w 7152289"/>
              <a:gd name="connsiteY16" fmla="*/ 756745 h 4209393"/>
              <a:gd name="connsiteX17" fmla="*/ 6747641 w 7152289"/>
              <a:gd name="connsiteY17" fmla="*/ 0 h 4209393"/>
              <a:gd name="connsiteX18" fmla="*/ 7147034 w 7152289"/>
              <a:gd name="connsiteY18" fmla="*/ 451945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  <a:gd name="connsiteX0" fmla="*/ 0 w 7152289"/>
              <a:gd name="connsiteY0" fmla="*/ 4209393 h 4209393"/>
              <a:gd name="connsiteX1" fmla="*/ 418962 w 7152289"/>
              <a:gd name="connsiteY1" fmla="*/ 4146331 h 4209393"/>
              <a:gd name="connsiteX2" fmla="*/ 823610 w 7152289"/>
              <a:gd name="connsiteY2" fmla="*/ 4146331 h 4209393"/>
              <a:gd name="connsiteX3" fmla="*/ 1197816 w 7152289"/>
              <a:gd name="connsiteY3" fmla="*/ 4130565 h 4209393"/>
              <a:gd name="connsiteX4" fmla="*/ 1613337 w 7152289"/>
              <a:gd name="connsiteY4" fmla="*/ 4041227 h 4209393"/>
              <a:gd name="connsiteX5" fmla="*/ 1996603 w 7152289"/>
              <a:gd name="connsiteY5" fmla="*/ 3957144 h 4209393"/>
              <a:gd name="connsiteX6" fmla="*/ 2391829 w 7152289"/>
              <a:gd name="connsiteY6" fmla="*/ 3846786 h 4209393"/>
              <a:gd name="connsiteX7" fmla="*/ 2769838 w 7152289"/>
              <a:gd name="connsiteY7" fmla="*/ 3746938 h 4209393"/>
              <a:gd name="connsiteX8" fmla="*/ 3199311 w 7152289"/>
              <a:gd name="connsiteY8" fmla="*/ 3568262 h 4209393"/>
              <a:gd name="connsiteX9" fmla="*/ 3554673 w 7152289"/>
              <a:gd name="connsiteY9" fmla="*/ 3216166 h 4209393"/>
              <a:gd name="connsiteX10" fmla="*/ 3978165 w 7152289"/>
              <a:gd name="connsiteY10" fmla="*/ 3053255 h 4209393"/>
              <a:gd name="connsiteX11" fmla="*/ 4351282 w 7152289"/>
              <a:gd name="connsiteY11" fmla="*/ 2585544 h 4209393"/>
              <a:gd name="connsiteX12" fmla="*/ 4787462 w 7152289"/>
              <a:gd name="connsiteY12" fmla="*/ 1954925 h 4209393"/>
              <a:gd name="connsiteX13" fmla="*/ 5155324 w 7152289"/>
              <a:gd name="connsiteY13" fmla="*/ 1655379 h 4209393"/>
              <a:gd name="connsiteX14" fmla="*/ 5561425 w 7152289"/>
              <a:gd name="connsiteY14" fmla="*/ 1298027 h 4209393"/>
              <a:gd name="connsiteX15" fmla="*/ 5947766 w 7152289"/>
              <a:gd name="connsiteY15" fmla="*/ 867103 h 4209393"/>
              <a:gd name="connsiteX16" fmla="*/ 6309109 w 7152289"/>
              <a:gd name="connsiteY16" fmla="*/ 756745 h 4209393"/>
              <a:gd name="connsiteX17" fmla="*/ 6747641 w 7152289"/>
              <a:gd name="connsiteY17" fmla="*/ 0 h 4209393"/>
              <a:gd name="connsiteX18" fmla="*/ 7142141 w 7152289"/>
              <a:gd name="connsiteY18" fmla="*/ 246993 h 4209393"/>
              <a:gd name="connsiteX19" fmla="*/ 7152289 w 7152289"/>
              <a:gd name="connsiteY19" fmla="*/ 4198883 h 4209393"/>
              <a:gd name="connsiteX20" fmla="*/ 0 w 7152289"/>
              <a:gd name="connsiteY20" fmla="*/ 4209393 h 420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289" h="4209393">
                <a:moveTo>
                  <a:pt x="0" y="4209393"/>
                </a:moveTo>
                <a:lnTo>
                  <a:pt x="418962" y="4146331"/>
                </a:lnTo>
                <a:lnTo>
                  <a:pt x="823610" y="4146331"/>
                </a:lnTo>
                <a:lnTo>
                  <a:pt x="1197816" y="4130565"/>
                </a:lnTo>
                <a:lnTo>
                  <a:pt x="1613337" y="4041227"/>
                </a:lnTo>
                <a:lnTo>
                  <a:pt x="1996603" y="3957144"/>
                </a:lnTo>
                <a:lnTo>
                  <a:pt x="2391829" y="3846786"/>
                </a:lnTo>
                <a:lnTo>
                  <a:pt x="2769838" y="3746938"/>
                </a:lnTo>
                <a:lnTo>
                  <a:pt x="3199311" y="3568262"/>
                </a:lnTo>
                <a:lnTo>
                  <a:pt x="3554673" y="3216166"/>
                </a:lnTo>
                <a:lnTo>
                  <a:pt x="3978165" y="3053255"/>
                </a:lnTo>
                <a:lnTo>
                  <a:pt x="4351282" y="2585544"/>
                </a:lnTo>
                <a:lnTo>
                  <a:pt x="4787462" y="1954925"/>
                </a:lnTo>
                <a:lnTo>
                  <a:pt x="5155324" y="1655379"/>
                </a:lnTo>
                <a:lnTo>
                  <a:pt x="5561425" y="1298027"/>
                </a:lnTo>
                <a:lnTo>
                  <a:pt x="5947766" y="867103"/>
                </a:lnTo>
                <a:lnTo>
                  <a:pt x="6309109" y="756745"/>
                </a:lnTo>
                <a:lnTo>
                  <a:pt x="6747641" y="0"/>
                </a:lnTo>
                <a:lnTo>
                  <a:pt x="7142141" y="246993"/>
                </a:lnTo>
                <a:cubicBezTo>
                  <a:pt x="7143893" y="1495972"/>
                  <a:pt x="7150537" y="2949904"/>
                  <a:pt x="7152289" y="4198883"/>
                </a:cubicBezTo>
                <a:lnTo>
                  <a:pt x="0" y="420939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7131" y="1703749"/>
            <a:ext cx="7682804" cy="4419600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8459787" cy="1143000"/>
          </a:xfrm>
        </p:spPr>
        <p:txBody>
          <a:bodyPr/>
          <a:lstStyle/>
          <a:p>
            <a:r>
              <a:rPr lang="en-US" dirty="0" smtClean="0"/>
              <a:t>Indirect Reciprocity: Agenda Setting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138" y="1977111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00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1023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6941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8982" y="6224974"/>
            <a:ext cx="70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4499" y="1933962"/>
            <a:ext cx="1146468" cy="4188313"/>
            <a:chOff x="844499" y="1933962"/>
            <a:chExt cx="1146468" cy="418831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976588" y="2514599"/>
              <a:ext cx="19267" cy="3607676"/>
            </a:xfrm>
            <a:prstGeom prst="straightConnector1">
              <a:avLst/>
            </a:prstGeom>
            <a:ln w="57150">
              <a:solidFill>
                <a:srgbClr val="F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4499" y="1933962"/>
              <a:ext cx="1146468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1st IIASA</a:t>
              </a:r>
              <a:b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dirty="0" smtClean="0">
                  <a:solidFill>
                    <a:srgbClr val="F27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study</a:t>
              </a:r>
              <a:endParaRPr lang="en-US" dirty="0">
                <a:solidFill>
                  <a:srgbClr val="F2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14582" y="3741915"/>
            <a:ext cx="614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field of study with more than 5000 citations per year</a:t>
            </a: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47577" y="3913851"/>
            <a:ext cx="378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Citations to </a:t>
            </a:r>
            <a:r>
              <a:rPr lang="en-US" dirty="0">
                <a:solidFill>
                  <a:schemeClr val="bg1"/>
                </a:solidFill>
              </a:rPr>
              <a:t>articles containing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“indirect reciprocity”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00" y="457200"/>
            <a:ext cx="8204249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Social Dilemmas &amp; Common Goods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38884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Many common goods are under the threat of selfish actors (such as individuals, companies, governments)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IIASA’s work is overcoming key limitations of current cooperation models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examples</a:t>
            </a:r>
            <a:br>
              <a:rPr lang="en-US" sz="2400" dirty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 inequality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 design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80919" y="1448638"/>
            <a:ext cx="3963390" cy="4991129"/>
            <a:chOff x="4780919" y="1448638"/>
            <a:chExt cx="3963390" cy="4991129"/>
          </a:xfrm>
        </p:grpSpPr>
        <p:grpSp>
          <p:nvGrpSpPr>
            <p:cNvPr id="26" name="Group 25"/>
            <p:cNvGrpSpPr/>
            <p:nvPr/>
          </p:nvGrpSpPr>
          <p:grpSpPr>
            <a:xfrm>
              <a:off x="4780919" y="1448638"/>
              <a:ext cx="1820157" cy="1170101"/>
              <a:chOff x="3305525" y="1308287"/>
              <a:chExt cx="2520000" cy="1620000"/>
            </a:xfrm>
          </p:grpSpPr>
          <p:pic>
            <p:nvPicPr>
              <p:cNvPr id="2052" name="Picture 4" descr="http://www.futuretimeline.net/21stcentury/images/global-warming-2100-timeline-future.jpg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5525" y="1308287"/>
                <a:ext cx="25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346561" y="2214672"/>
                <a:ext cx="2437927" cy="50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20000"/>
                  </a:spcBef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Global climate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823349" y="1448639"/>
              <a:ext cx="1820157" cy="1170101"/>
              <a:chOff x="6133261" y="1308288"/>
              <a:chExt cx="2520000" cy="1620000"/>
            </a:xfrm>
          </p:grpSpPr>
          <p:pic>
            <p:nvPicPr>
              <p:cNvPr id="10" name="Picture 10" descr="http://img.docstoccdn.com/thumb/orig/22128102.png">
                <a:hlinkClick r:id="rId4"/>
              </p:cNvPr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56"/>
              <a:stretch/>
            </p:blipFill>
            <p:spPr bwMode="auto">
              <a:xfrm>
                <a:off x="6133261" y="1308288"/>
                <a:ext cx="25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292237" y="2265326"/>
                <a:ext cx="2202047" cy="443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Demography</a:t>
                </a:r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80919" y="2722347"/>
              <a:ext cx="1820157" cy="1170101"/>
              <a:chOff x="3305525" y="3071732"/>
              <a:chExt cx="2520000" cy="1620000"/>
            </a:xfrm>
          </p:grpSpPr>
          <p:pic>
            <p:nvPicPr>
              <p:cNvPr id="14" name="Picture 14" descr="http://americancity.org/images/daily/slum1.jpg">
                <a:hlinkClick r:id="rId6"/>
              </p:cNvPr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5525" y="3071732"/>
                <a:ext cx="25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471873" y="4032311"/>
                <a:ext cx="2187305" cy="443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Urbanization</a:t>
                </a:r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823349" y="2722348"/>
              <a:ext cx="1846895" cy="1170101"/>
              <a:chOff x="6133261" y="3071733"/>
              <a:chExt cx="2557018" cy="1620000"/>
            </a:xfrm>
          </p:grpSpPr>
          <p:pic>
            <p:nvPicPr>
              <p:cNvPr id="17" name="Picture 18" descr="http://s1.jrnl.ie/media/2011/11/social-welfare-queue-2-390x285.jpg">
                <a:hlinkClick r:id="rId8"/>
              </p:cNvPr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06" b="550"/>
              <a:stretch/>
            </p:blipFill>
            <p:spPr bwMode="auto">
              <a:xfrm>
                <a:off x="6133261" y="3071733"/>
                <a:ext cx="25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186009" y="3988690"/>
                <a:ext cx="2504270" cy="50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20000"/>
                  </a:spcBef>
                </a:pPr>
                <a:r>
                  <a:rPr lang="en-US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Social </a:t>
                </a:r>
                <a:r>
                  <a:rPr 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security</a:t>
                </a:r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48" name="Group 2047"/>
            <p:cNvGrpSpPr/>
            <p:nvPr/>
          </p:nvGrpSpPr>
          <p:grpSpPr>
            <a:xfrm>
              <a:off x="6722548" y="3996056"/>
              <a:ext cx="2021761" cy="1170101"/>
              <a:chOff x="3165966" y="4835177"/>
              <a:chExt cx="2799119" cy="1619999"/>
            </a:xfrm>
          </p:grpSpPr>
          <p:pic>
            <p:nvPicPr>
              <p:cNvPr id="21" name="Picture 22" descr="http://www.greenpeace.org/international/ReSizes/OriginalWatermarked/Global/international/planet-2/image/2008/7/the-pirate-fishing-vessel-lun.jpg">
                <a:hlinkClick r:id="rId10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667"/>
              <a:stretch/>
            </p:blipFill>
            <p:spPr bwMode="auto">
              <a:xfrm>
                <a:off x="3305525" y="4835177"/>
                <a:ext cx="2520000" cy="161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165966" y="5831283"/>
                <a:ext cx="2799119" cy="50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20000"/>
                  </a:spcBef>
                </a:pPr>
                <a:r>
                  <a:rPr 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Living resources</a:t>
                </a:r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49" name="Group 2048"/>
            <p:cNvGrpSpPr/>
            <p:nvPr/>
          </p:nvGrpSpPr>
          <p:grpSpPr>
            <a:xfrm>
              <a:off x="4780919" y="3996057"/>
              <a:ext cx="1820157" cy="1170101"/>
              <a:chOff x="6133261" y="4835177"/>
              <a:chExt cx="2520000" cy="1619999"/>
            </a:xfrm>
          </p:grpSpPr>
          <p:pic>
            <p:nvPicPr>
              <p:cNvPr id="23" name="Picture 26" descr="http://land-affairs.typepad.com/.a/6a0120a8186781970b0147e1701fd2970b-320wi">
                <a:hlinkClick r:id="rId1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86"/>
              <a:stretch/>
            </p:blipFill>
            <p:spPr bwMode="auto">
              <a:xfrm>
                <a:off x="6133261" y="4835177"/>
                <a:ext cx="2520000" cy="161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562517" y="5831283"/>
                <a:ext cx="1661487" cy="50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20000"/>
                  </a:spcBef>
                </a:pPr>
                <a:r>
                  <a:rPr 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Land use</a:t>
                </a:r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781076" y="5269767"/>
              <a:ext cx="1820000" cy="1170000"/>
              <a:chOff x="477789" y="3071732"/>
              <a:chExt cx="2520000" cy="1620000"/>
            </a:xfrm>
          </p:grpSpPr>
          <p:pic>
            <p:nvPicPr>
              <p:cNvPr id="28" name="Picture 12" descr="http://images.nationalgeographic.com/wpf/media-live/photos/000/001/cache/green-house-factor_177_600x450.jpg">
                <a:hlinkClick r:id="rId14"/>
              </p:cNvPr>
              <p:cNvPicPr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89" y="3071732"/>
                <a:ext cx="25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983909" y="3988245"/>
                <a:ext cx="1456464" cy="45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2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Clean air</a:t>
                </a: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823506" y="5269767"/>
              <a:ext cx="1820000" cy="1170000"/>
              <a:chOff x="477789" y="4835177"/>
              <a:chExt cx="2520000" cy="1620000"/>
            </a:xfrm>
          </p:grpSpPr>
          <p:pic>
            <p:nvPicPr>
              <p:cNvPr id="35" name="Picture 20" descr="http://4.bp.blogspot.com/-kPTTj5CrAPk/UPynFQJ8m1I/AAAAAAAAIz0/4kC2Wuc-JkQ/s1600/internete.jpg">
                <a:hlinkClick r:id="rId16"/>
              </p:cNvPr>
              <p:cNvPicPr>
                <a:picLocks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2" t="4081" r="5712" b="3454"/>
              <a:stretch/>
            </p:blipFill>
            <p:spPr bwMode="auto">
              <a:xfrm>
                <a:off x="477789" y="4835177"/>
                <a:ext cx="252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1056288" y="5749605"/>
                <a:ext cx="1298877" cy="45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200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Internet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77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64040" y="1450876"/>
            <a:ext cx="2520000" cy="2520000"/>
            <a:chOff x="6264040" y="1450876"/>
            <a:chExt cx="2520000" cy="2520000"/>
          </a:xfrm>
        </p:grpSpPr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0" y="1450876"/>
              <a:ext cx="252000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482729" y="152953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Without</a:t>
              </a:r>
              <a:b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</a:br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wealth inequality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64040" y="4076934"/>
            <a:ext cx="2520000" cy="2520000"/>
            <a:chOff x="6264040" y="4076934"/>
            <a:chExt cx="2520000" cy="2520000"/>
          </a:xfrm>
        </p:grpSpPr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0" y="4076934"/>
              <a:ext cx="2520000" cy="2520000"/>
            </a:xfrm>
            <a:prstGeom prst="rect">
              <a:avLst/>
            </a:prstGeom>
            <a:noFill/>
            <a:ln w="190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36358" y="4144345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With</a:t>
              </a: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wealth inequality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3480" y="5231353"/>
              <a:ext cx="219322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Blue: cooperators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</a:t>
              </a:r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ed: defectors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right: rich sites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ark: poor sites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4742" y="457200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kern="0" dirty="0" smtClean="0"/>
              <a:t>Wealth Inequality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5844" y="6018967"/>
            <a:ext cx="4945522" cy="655279"/>
            <a:chOff x="705844" y="6018967"/>
            <a:chExt cx="4945522" cy="655279"/>
          </a:xfrm>
        </p:grpSpPr>
        <p:pic>
          <p:nvPicPr>
            <p:cNvPr id="3074" name="Picture 2" descr="http://fastart.nature.com/ncomms/nature-communications-head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44" y="6018967"/>
              <a:ext cx="3125258" cy="56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71712" y="6274136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4:2453 (2013)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524506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Until recently, game-theoretical studies of cooperation have almost universally ignored agent heterogeneity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 show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qualitatively new insights emerge when wealth inequality is taken into account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small level of wealth inequality suffices to jump-start cooperation under adverse conditions</a:t>
            </a:r>
          </a:p>
        </p:txBody>
      </p:sp>
    </p:spTree>
    <p:extLst>
      <p:ext uri="{BB962C8B-B14F-4D97-AF65-F5344CB8AC3E}">
        <p14:creationId xmlns:p14="http://schemas.microsoft.com/office/powerpoint/2010/main" val="36857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4742" y="457200"/>
            <a:ext cx="84592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kern="0" dirty="0" smtClean="0"/>
              <a:t>Incentive Design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446449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4000" y="1411200"/>
            <a:ext cx="446449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Game-theoretical analyses of incentives have focused on peer-to-peer sanctions; positive and negative incentives are mostly studied in separation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 show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positive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negative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 are best combined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irst carrot, then stick” incentive policy is not only most effective, but also most efficient (cost saving)</a:t>
            </a:r>
          </a:p>
        </p:txBody>
      </p:sp>
      <p:grpSp>
        <p:nvGrpSpPr>
          <p:cNvPr id="4099" name="Group 4098"/>
          <p:cNvGrpSpPr/>
          <p:nvPr/>
        </p:nvGrpSpPr>
        <p:grpSpPr>
          <a:xfrm>
            <a:off x="5645150" y="5984967"/>
            <a:ext cx="3124200" cy="351656"/>
            <a:chOff x="5645150" y="6394940"/>
            <a:chExt cx="3124200" cy="351656"/>
          </a:xfrm>
        </p:grpSpPr>
        <p:sp>
          <p:nvSpPr>
            <p:cNvPr id="28" name="Rectangle 27"/>
            <p:cNvSpPr/>
            <p:nvPr/>
          </p:nvSpPr>
          <p:spPr>
            <a:xfrm>
              <a:off x="5645150" y="6394940"/>
              <a:ext cx="3124200" cy="351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http://171.66.127.193/local/img/journal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034" y="6435870"/>
              <a:ext cx="1602076" cy="24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324110" y="6495091"/>
              <a:ext cx="13292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12:20140935 (2014)</a:t>
              </a:r>
              <a:endParaRPr lang="en-US" sz="1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45150" y="1494935"/>
            <a:ext cx="3124200" cy="4298950"/>
            <a:chOff x="5645150" y="1644650"/>
            <a:chExt cx="3124200" cy="4298950"/>
          </a:xfrm>
        </p:grpSpPr>
        <p:grpSp>
          <p:nvGrpSpPr>
            <p:cNvPr id="26" name="Group 25"/>
            <p:cNvGrpSpPr/>
            <p:nvPr/>
          </p:nvGrpSpPr>
          <p:grpSpPr>
            <a:xfrm>
              <a:off x="5645150" y="1644650"/>
              <a:ext cx="3124200" cy="4298950"/>
              <a:chOff x="5645150" y="1644650"/>
              <a:chExt cx="3124200" cy="4648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45150" y="1644650"/>
                <a:ext cx="3124200" cy="464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05550" y="2041034"/>
                <a:ext cx="152400" cy="179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05550" y="3337415"/>
                <a:ext cx="152400" cy="179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305550" y="4610100"/>
                <a:ext cx="152400" cy="179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439002" y="4610100"/>
                <a:ext cx="152400" cy="179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439002" y="3337415"/>
                <a:ext cx="152400" cy="179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439002" y="2041034"/>
                <a:ext cx="152400" cy="179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0" b="4876"/>
            <a:stretch/>
          </p:blipFill>
          <p:spPr bwMode="auto">
            <a:xfrm>
              <a:off x="5805208" y="1855277"/>
              <a:ext cx="2770222" cy="390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4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4056026" y="1474758"/>
            <a:ext cx="4320000" cy="3403679"/>
          </a:xfrm>
          <a:prstGeom prst="ellipse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56893" y="1486481"/>
            <a:ext cx="4320000" cy="3403679"/>
          </a:xfrm>
          <a:prstGeom prst="ellipse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56459" y="1486482"/>
            <a:ext cx="4320000" cy="3403679"/>
          </a:xfrm>
          <a:prstGeom prst="ellipse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5613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893" y="5352354"/>
            <a:ext cx="7719136" cy="1010928"/>
          </a:xfrm>
          <a:prstGeom prst="rect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6893" y="5393784"/>
            <a:ext cx="7719136" cy="766465"/>
          </a:xfrm>
          <a:prstGeom prst="rect">
            <a:avLst/>
          </a:prstGeom>
          <a:effectLst>
            <a:outerShdw blurRad="50800" dist="1905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Anthropogenic environmental impacts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2988" y="2895934"/>
            <a:ext cx="18710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Evolution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7033" y="2895934"/>
            <a:ext cx="16433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Ecology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04773" y="2790404"/>
            <a:ext cx="2143536" cy="880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Socio-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economics</a:t>
            </a:r>
            <a:endParaRPr lang="en-US" sz="3200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05332" y="4890162"/>
            <a:ext cx="0" cy="462192"/>
          </a:xfrm>
          <a:prstGeom prst="straightConnector1">
            <a:avLst/>
          </a:prstGeom>
          <a:solidFill>
            <a:srgbClr val="BBE0E3">
              <a:alpha val="20000"/>
            </a:srgbClr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16458" y="4890161"/>
            <a:ext cx="3" cy="462193"/>
          </a:xfrm>
          <a:prstGeom prst="straightConnector1">
            <a:avLst/>
          </a:prstGeom>
          <a:solidFill>
            <a:srgbClr val="BBE0E3">
              <a:alpha val="20000"/>
            </a:srgbClr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20264" y="4890162"/>
            <a:ext cx="0" cy="462192"/>
          </a:xfrm>
          <a:prstGeom prst="straightConnector1">
            <a:avLst/>
          </a:prstGeom>
          <a:solidFill>
            <a:srgbClr val="BBE0E3">
              <a:alpha val="20000"/>
            </a:srgbClr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ctangle 22"/>
          <p:cNvSpPr/>
          <p:nvPr/>
        </p:nvSpPr>
        <p:spPr>
          <a:xfrm>
            <a:off x="656890" y="5784050"/>
            <a:ext cx="7719136" cy="461665"/>
          </a:xfrm>
          <a:prstGeom prst="rect">
            <a:avLst/>
          </a:prstGeom>
          <a:effectLst>
            <a:outerShdw blurRad="50800" dist="1905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on fisheries, biodiversity, common goods, …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3" grpId="0" animBg="1"/>
      <p:bldP spid="34" grpId="0"/>
      <p:bldP spid="28" grpId="0"/>
      <p:bldP spid="3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5613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Interdisciplinary Bridges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56026" y="1474758"/>
            <a:ext cx="4320000" cy="3403679"/>
          </a:xfrm>
          <a:prstGeom prst="ellipse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6893" y="1486481"/>
            <a:ext cx="4320000" cy="3403679"/>
          </a:xfrm>
          <a:prstGeom prst="ellipse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56459" y="1486482"/>
            <a:ext cx="4320000" cy="3403679"/>
          </a:xfrm>
          <a:prstGeom prst="ellipse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893" y="5352354"/>
            <a:ext cx="7719136" cy="1010928"/>
          </a:xfrm>
          <a:prstGeom prst="rect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893" y="5393784"/>
            <a:ext cx="7719136" cy="766465"/>
          </a:xfrm>
          <a:prstGeom prst="rect">
            <a:avLst/>
          </a:prstGeom>
          <a:effectLst>
            <a:outerShdw blurRad="50800" dist="1905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Anthropogenic environmental impacts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2988" y="2895934"/>
            <a:ext cx="18710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Evolution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7033" y="2895934"/>
            <a:ext cx="16433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Ecology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4773" y="2790404"/>
            <a:ext cx="2143536" cy="880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Socio-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economics</a:t>
            </a:r>
            <a:endParaRPr lang="en-US" sz="3200" dirty="0">
              <a:solidFill>
                <a:srgbClr val="FFC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805332" y="4890162"/>
            <a:ext cx="0" cy="462192"/>
          </a:xfrm>
          <a:prstGeom prst="straightConnector1">
            <a:avLst/>
          </a:prstGeom>
          <a:solidFill>
            <a:srgbClr val="BBE0E3">
              <a:alpha val="20000"/>
            </a:srgbClr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516458" y="4890161"/>
            <a:ext cx="3" cy="462193"/>
          </a:xfrm>
          <a:prstGeom prst="straightConnector1">
            <a:avLst/>
          </a:prstGeom>
          <a:solidFill>
            <a:srgbClr val="BBE0E3">
              <a:alpha val="20000"/>
            </a:srgbClr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20264" y="4890162"/>
            <a:ext cx="0" cy="462192"/>
          </a:xfrm>
          <a:prstGeom prst="straightConnector1">
            <a:avLst/>
          </a:prstGeom>
          <a:solidFill>
            <a:srgbClr val="BBE0E3">
              <a:alpha val="20000"/>
            </a:srgbClr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ctangle 35"/>
          <p:cNvSpPr/>
          <p:nvPr/>
        </p:nvSpPr>
        <p:spPr>
          <a:xfrm>
            <a:off x="656890" y="5784050"/>
            <a:ext cx="7719136" cy="461665"/>
          </a:xfrm>
          <a:prstGeom prst="rect">
            <a:avLst/>
          </a:prstGeom>
          <a:effectLst>
            <a:outerShdw blurRad="50800" dist="1905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on fisheries, biodiversity, common goods, …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123985" y="1405586"/>
            <a:ext cx="6789038" cy="12741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FFC000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92D050"/>
                </a:solidFill>
              </a:rPr>
              <a:t>Cross-cutting </a:t>
            </a:r>
            <a:r>
              <a:rPr lang="en-US" dirty="0">
                <a:solidFill>
                  <a:srgbClr val="92D050"/>
                </a:solidFill>
              </a:rPr>
              <a:t>projects 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92D050"/>
                </a:solidFill>
              </a:rPr>
              <a:t>systemic </a:t>
            </a:r>
            <a:r>
              <a:rPr lang="en-US" dirty="0" smtClean="0">
                <a:solidFill>
                  <a:srgbClr val="92D050"/>
                </a:solidFill>
              </a:rPr>
              <a:t>risk, </a:t>
            </a:r>
            <a:r>
              <a:rPr lang="en-US" dirty="0">
                <a:solidFill>
                  <a:srgbClr val="92D050"/>
                </a:solidFill>
              </a:rPr>
              <a:t>equitable </a:t>
            </a:r>
            <a:r>
              <a:rPr lang="en-US" dirty="0" smtClean="0">
                <a:solidFill>
                  <a:srgbClr val="92D050"/>
                </a:solidFill>
              </a:rPr>
              <a:t>governance,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and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vegetation modeling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Highlights in Ecology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9868" y="4052156"/>
            <a:ext cx="3028073" cy="2394987"/>
            <a:chOff x="699868" y="4052156"/>
            <a:chExt cx="3028073" cy="2394987"/>
          </a:xfrm>
        </p:grpSpPr>
        <p:pic>
          <p:nvPicPr>
            <p:cNvPr id="1032" name="Picture 8" descr="http://rs.resalliance.org/wp-content/uploads/2007/02/4box-adaptive-cycl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" r="2782" b="2976"/>
            <a:stretch/>
          </p:blipFill>
          <p:spPr bwMode="auto">
            <a:xfrm>
              <a:off x="726092" y="4394224"/>
              <a:ext cx="3001849" cy="2052919"/>
            </a:xfrm>
            <a:prstGeom prst="rect">
              <a:avLst/>
            </a:prstGeom>
            <a:noFill/>
            <a:effectLst>
              <a:outerShdw blurRad="76200" dist="76200" dir="2700000" algn="tl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9868" y="4052156"/>
              <a:ext cx="3028073" cy="31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2400" b="1">
                  <a:solidFill>
                    <a:srgbClr val="F29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 smtClean="0"/>
                <a:t>Resilience dynamics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9868" y="1447800"/>
            <a:ext cx="3889847" cy="2316245"/>
            <a:chOff x="699868" y="1447800"/>
            <a:chExt cx="3889847" cy="23162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93" y="1799256"/>
              <a:ext cx="3769707" cy="1964789"/>
            </a:xfrm>
            <a:prstGeom prst="rect">
              <a:avLst/>
            </a:prstGeom>
            <a:noFill/>
            <a:ln>
              <a:noFill/>
            </a:ln>
            <a:effectLst>
              <a:outerShdw blurRad="76200" dist="76200" dir="2700000" algn="tl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9868" y="1447800"/>
              <a:ext cx="3889847" cy="31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smtClean="0">
                  <a:solidFill>
                    <a:srgbClr val="F29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Pest management models</a:t>
              </a:r>
              <a:endParaRPr lang="en-US" sz="2400" b="1" dirty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94494" y="1447800"/>
            <a:ext cx="3297703" cy="4999343"/>
            <a:chOff x="5194494" y="1447800"/>
            <a:chExt cx="3297703" cy="4999343"/>
          </a:xfrm>
        </p:grpSpPr>
        <p:pic>
          <p:nvPicPr>
            <p:cNvPr id="1030" name="Picture 6" descr="http://www.nhbs.com/images/jackets_resizer_large/18/182019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1799256"/>
              <a:ext cx="3158196" cy="4647887"/>
            </a:xfrm>
            <a:prstGeom prst="rect">
              <a:avLst/>
            </a:prstGeom>
            <a:noFill/>
            <a:effectLst>
              <a:outerShdw blurRad="76200" dist="76200" dir="2700000" algn="tl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94494" y="1447800"/>
              <a:ext cx="3284554" cy="31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2400" b="1">
                  <a:solidFill>
                    <a:srgbClr val="F29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r"/>
              <a:r>
                <a:rPr lang="en-US" dirty="0"/>
                <a:t>Adaptive management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1" y="1799256"/>
              <a:ext cx="3158196" cy="464788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4000">
                  <a:srgbClr val="FFFFFF">
                    <a:alpha val="75000"/>
                  </a:srgbClr>
                </a:gs>
                <a:gs pos="76000">
                  <a:schemeClr val="bg1">
                    <a:alpha val="0"/>
                  </a:schemeClr>
                </a:gs>
                <a:gs pos="100000">
                  <a:schemeClr val="bg1">
                    <a:alpha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77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Highlights in Game Theory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9868" y="1447800"/>
            <a:ext cx="4576189" cy="4999343"/>
            <a:chOff x="699868" y="1447800"/>
            <a:chExt cx="4576189" cy="499934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92" y="1844188"/>
              <a:ext cx="3008857" cy="4602955"/>
            </a:xfrm>
            <a:prstGeom prst="rect">
              <a:avLst/>
            </a:prstGeom>
            <a:noFill/>
            <a:ln>
              <a:noFill/>
            </a:ln>
            <a:effectLst>
              <a:outerShdw blurRad="76200" dist="76200" dir="2700000" algn="tl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9868" y="1447800"/>
              <a:ext cx="4576189" cy="31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2400" b="1">
                  <a:solidFill>
                    <a:srgbClr val="F29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 smtClean="0"/>
                <a:t>Game theory, decision </a:t>
              </a:r>
              <a:r>
                <a:rPr lang="en-US" dirty="0"/>
                <a:t>analysis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51422" y="1447800"/>
            <a:ext cx="4027136" cy="2376267"/>
            <a:chOff x="4451422" y="1447800"/>
            <a:chExt cx="4027136" cy="2376267"/>
          </a:xfrm>
        </p:grpSpPr>
        <p:grpSp>
          <p:nvGrpSpPr>
            <p:cNvPr id="3" name="Group 2"/>
            <p:cNvGrpSpPr/>
            <p:nvPr/>
          </p:nvGrpSpPr>
          <p:grpSpPr>
            <a:xfrm>
              <a:off x="4451422" y="1845816"/>
              <a:ext cx="4026706" cy="1978251"/>
              <a:chOff x="4800600" y="1557996"/>
              <a:chExt cx="3691596" cy="2057400"/>
            </a:xfrm>
            <a:effectLst>
              <a:outerShdw blurRad="76200" dist="76200" dir="2700000" algn="tl" rotWithShape="0">
                <a:prstClr val="black">
                  <a:alpha val="50000"/>
                </a:prstClr>
              </a:outerShdw>
            </a:effectLst>
          </p:grpSpPr>
          <p:sp>
            <p:nvSpPr>
              <p:cNvPr id="2" name="Rectangle 1"/>
              <p:cNvSpPr/>
              <p:nvPr/>
            </p:nvSpPr>
            <p:spPr>
              <a:xfrm>
                <a:off x="4800600" y="1557996"/>
                <a:ext cx="3691596" cy="2057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663" y="2034272"/>
                <a:ext cx="3462338" cy="10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360" y="1668930"/>
                <a:ext cx="1460694" cy="275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3264330"/>
                <a:ext cx="2000250" cy="185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5708569" y="1447800"/>
              <a:ext cx="2769989" cy="3139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2400" b="1">
                  <a:solidFill>
                    <a:srgbClr val="F29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r"/>
              <a:r>
                <a:rPr lang="en-US" dirty="0" smtClean="0"/>
                <a:t>Indirect reciprocity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10263" y="4087838"/>
            <a:ext cx="4589397" cy="2359305"/>
            <a:chOff x="3910263" y="4087838"/>
            <a:chExt cx="4589397" cy="2359305"/>
          </a:xfrm>
        </p:grpSpPr>
        <p:grpSp>
          <p:nvGrpSpPr>
            <p:cNvPr id="9" name="Group 8"/>
            <p:cNvGrpSpPr/>
            <p:nvPr/>
          </p:nvGrpSpPr>
          <p:grpSpPr>
            <a:xfrm>
              <a:off x="4451423" y="4467143"/>
              <a:ext cx="4040774" cy="1980000"/>
              <a:chOff x="4451423" y="4467143"/>
              <a:chExt cx="4040774" cy="1980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451423" y="4467143"/>
                <a:ext cx="4040774" cy="19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451423" y="4782481"/>
                <a:ext cx="4040774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342900" indent="-342900" eaLnBrk="1" hangingPunct="1">
                  <a:spcBef>
                    <a:spcPts val="1500"/>
                  </a:spcBef>
                  <a:buChar char="•"/>
                  <a:defRPr sz="3200" ker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lvl1pPr>
                <a:lvl2pPr marL="742950" indent="-285750" eaLnBrk="1" hangingPunct="1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1" hangingPunct="1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1" hangingPunct="1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1" hangingPunct="1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</a:defRPr>
                </a:lvl9pPr>
              </a:lstStyle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3399"/>
                    </a:solidFill>
                  </a:rPr>
                  <a:t>Replicator dynamics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solidFill>
                      <a:srgbClr val="003399"/>
                    </a:solidFill>
                  </a:rPr>
                  <a:t>Win-stay</a:t>
                </a:r>
                <a:r>
                  <a:rPr lang="en-US" sz="2400" b="1" dirty="0">
                    <a:solidFill>
                      <a:srgbClr val="003399"/>
                    </a:solidFill>
                  </a:rPr>
                  <a:t>, lose-shift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3399"/>
                    </a:solidFill>
                  </a:rPr>
                  <a:t>Adaptive dynamics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10263" y="4087838"/>
              <a:ext cx="4589397" cy="2877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2400" b="1">
                  <a:solidFill>
                    <a:srgbClr val="F29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r"/>
              <a:r>
                <a:rPr lang="en-US" sz="2200" dirty="0" smtClean="0"/>
                <a:t>Other methodological innovations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4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3950" y="5023247"/>
            <a:ext cx="1824217" cy="615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806492" y="1202076"/>
            <a:ext cx="2428875" cy="286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15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9742" y="4925813"/>
            <a:ext cx="7976381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5"/>
          <p:cNvGrpSpPr/>
          <p:nvPr/>
        </p:nvGrpSpPr>
        <p:grpSpPr>
          <a:xfrm>
            <a:off x="773762" y="1794719"/>
            <a:ext cx="5332068" cy="2956285"/>
            <a:chOff x="1211580" y="1794719"/>
            <a:chExt cx="5332068" cy="2956285"/>
          </a:xfrm>
        </p:grpSpPr>
        <p:cxnSp>
          <p:nvCxnSpPr>
            <p:cNvPr id="30" name="AutoShape 35"/>
            <p:cNvCxnSpPr>
              <a:cxnSpLocks noChangeShapeType="1"/>
              <a:stCxn id="6" idx="1"/>
              <a:endCxn id="28" idx="0"/>
            </p:cNvCxnSpPr>
            <p:nvPr/>
          </p:nvCxnSpPr>
          <p:spPr bwMode="auto">
            <a:xfrm rot="10800000" flipV="1">
              <a:off x="2205440" y="2269007"/>
              <a:ext cx="1693783" cy="1046196"/>
            </a:xfrm>
            <a:prstGeom prst="bentConnector2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Text Box 56"/>
            <p:cNvSpPr txBox="1">
              <a:spLocks noChangeArrowheads="1"/>
            </p:cNvSpPr>
            <p:nvPr/>
          </p:nvSpPr>
          <p:spPr bwMode="auto">
            <a:xfrm>
              <a:off x="2108243" y="1794719"/>
              <a:ext cx="1085554" cy="480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</a:t>
              </a:r>
            </a:p>
            <a:p>
              <a:pPr algn="l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measures</a:t>
              </a:r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3200668" y="3138529"/>
              <a:ext cx="3342980" cy="176674"/>
            </a:xfrm>
            <a:custGeom>
              <a:avLst/>
              <a:gdLst>
                <a:gd name="T0" fmla="*/ 3876675 w 3876753"/>
                <a:gd name="T1" fmla="*/ 138220 h 326211"/>
                <a:gd name="T2" fmla="*/ 1881663 w 3876753"/>
                <a:gd name="T3" fmla="*/ 533 h 326211"/>
                <a:gd name="T4" fmla="*/ 0 w 3876753"/>
                <a:gd name="T5" fmla="*/ 135018 h 326211"/>
                <a:gd name="T6" fmla="*/ 0 60000 65536"/>
                <a:gd name="T7" fmla="*/ 0 60000 65536"/>
                <a:gd name="T8" fmla="*/ 0 60000 65536"/>
                <a:gd name="T9" fmla="*/ 0 w 3876753"/>
                <a:gd name="T10" fmla="*/ 0 h 326211"/>
                <a:gd name="T11" fmla="*/ 3876753 w 3876753"/>
                <a:gd name="T12" fmla="*/ 326211 h 326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6753" h="326211">
                  <a:moveTo>
                    <a:pt x="3876753" y="326211"/>
                  </a:moveTo>
                  <a:cubicBezTo>
                    <a:pt x="3202288" y="164364"/>
                    <a:pt x="2527824" y="2518"/>
                    <a:pt x="1881699" y="1259"/>
                  </a:cubicBezTo>
                  <a:cubicBezTo>
                    <a:pt x="1235574" y="0"/>
                    <a:pt x="617787" y="159327"/>
                    <a:pt x="0" y="31865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11580" y="3315203"/>
              <a:ext cx="1987718" cy="143580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400" dirty="0">
                  <a:solidFill>
                    <a:srgbClr val="000099"/>
                  </a:solidFill>
                  <a:latin typeface="Arial Narrow" pitchFamily="34" charset="0"/>
                </a:rPr>
                <a:t> Socio-economic system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36155" y="3867636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Processors and retailers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336155" y="3576257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 dirty="0">
                  <a:solidFill>
                    <a:srgbClr val="000099"/>
                  </a:solidFill>
                </a:rPr>
                <a:t>Fishers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336155" y="4162971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Consumers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336155" y="4454349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Socio-economic environment</a:t>
              </a:r>
            </a:p>
          </p:txBody>
        </p:sp>
      </p:grpSp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Fishery Systems</a:t>
            </a:r>
          </a:p>
        </p:txBody>
      </p:sp>
      <p:grpSp>
        <p:nvGrpSpPr>
          <p:cNvPr id="5" name="Group 124"/>
          <p:cNvGrpSpPr/>
          <p:nvPr/>
        </p:nvGrpSpPr>
        <p:grpSpPr>
          <a:xfrm>
            <a:off x="3443218" y="1551106"/>
            <a:ext cx="3756404" cy="1764097"/>
            <a:chOff x="3881036" y="1551106"/>
            <a:chExt cx="3756404" cy="176409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81036" y="1551106"/>
              <a:ext cx="1987718" cy="143580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000099"/>
                  </a:solidFill>
                  <a:latin typeface="Arial Narrow" pitchFamily="34" charset="0"/>
                </a:rPr>
                <a:t> </a:t>
              </a:r>
              <a:r>
                <a:rPr lang="en-GB" sz="1400" dirty="0">
                  <a:solidFill>
                    <a:srgbClr val="000099"/>
                  </a:solidFill>
                  <a:latin typeface="Arial Narrow" pitchFamily="34" charset="0"/>
                </a:rPr>
                <a:t>Management system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5611" y="1808206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 dirty="0">
                  <a:solidFill>
                    <a:srgbClr val="000099"/>
                  </a:solidFill>
                </a:rPr>
                <a:t>Fishery policy and planning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05611" y="2102221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 dirty="0">
                  <a:solidFill>
                    <a:srgbClr val="000099"/>
                  </a:solidFill>
                </a:rPr>
                <a:t>Fishery management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05611" y="2394919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Fishery development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005611" y="2686299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Fishery research</a:t>
              </a:r>
            </a:p>
          </p:txBody>
        </p:sp>
        <p:cxnSp>
          <p:nvCxnSpPr>
            <p:cNvPr id="11" name="AutoShape 23"/>
            <p:cNvCxnSpPr>
              <a:cxnSpLocks noChangeShapeType="1"/>
              <a:stCxn id="39" idx="0"/>
              <a:endCxn id="6" idx="3"/>
            </p:cNvCxnSpPr>
            <p:nvPr/>
          </p:nvCxnSpPr>
          <p:spPr bwMode="auto">
            <a:xfrm rot="16200000" flipV="1">
              <a:off x="6183455" y="1954306"/>
              <a:ext cx="1046196" cy="1675597"/>
            </a:xfrm>
            <a:prstGeom prst="bentConnector2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6928592" y="1794719"/>
              <a:ext cx="708848" cy="480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</a:t>
              </a:r>
            </a:p>
            <a:p>
              <a:pPr algn="r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</a:p>
          </p:txBody>
        </p:sp>
      </p:grpSp>
      <p:grpSp>
        <p:nvGrpSpPr>
          <p:cNvPr id="13" name="Group 126"/>
          <p:cNvGrpSpPr/>
          <p:nvPr/>
        </p:nvGrpSpPr>
        <p:grpSpPr>
          <a:xfrm>
            <a:off x="1670425" y="4751003"/>
            <a:ext cx="1772793" cy="1563410"/>
            <a:chOff x="2108243" y="4751003"/>
            <a:chExt cx="1772793" cy="1563410"/>
          </a:xfrm>
        </p:grpSpPr>
        <p:cxnSp>
          <p:nvCxnSpPr>
            <p:cNvPr id="14" name="AutoShape 36"/>
            <p:cNvCxnSpPr>
              <a:cxnSpLocks noChangeShapeType="1"/>
              <a:stCxn id="28" idx="2"/>
              <a:endCxn id="17" idx="1"/>
            </p:cNvCxnSpPr>
            <p:nvPr/>
          </p:nvCxnSpPr>
          <p:spPr bwMode="auto">
            <a:xfrm rot="16200000" flipH="1">
              <a:off x="2520140" y="4436302"/>
              <a:ext cx="1046195" cy="1675597"/>
            </a:xfrm>
            <a:prstGeom prst="bentConnector2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5" name="Text Box 58"/>
            <p:cNvSpPr txBox="1">
              <a:spLocks noChangeArrowheads="1"/>
            </p:cNvSpPr>
            <p:nvPr/>
          </p:nvSpPr>
          <p:spPr bwMode="auto">
            <a:xfrm>
              <a:off x="2108243" y="5834282"/>
              <a:ext cx="806631" cy="480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Fishing</a:t>
              </a:r>
            </a:p>
            <a:p>
              <a:pPr algn="l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pressure</a:t>
              </a:r>
            </a:p>
          </p:txBody>
        </p:sp>
      </p:grpSp>
      <p:grpSp>
        <p:nvGrpSpPr>
          <p:cNvPr id="36" name="Group 123"/>
          <p:cNvGrpSpPr/>
          <p:nvPr/>
        </p:nvGrpSpPr>
        <p:grpSpPr>
          <a:xfrm>
            <a:off x="5449122" y="3315203"/>
            <a:ext cx="2651270" cy="2999210"/>
            <a:chOff x="5886940" y="3315203"/>
            <a:chExt cx="2651270" cy="2999210"/>
          </a:xfrm>
        </p:grpSpPr>
        <p:cxnSp>
          <p:nvCxnSpPr>
            <p:cNvPr id="37" name="AutoShape 37"/>
            <p:cNvCxnSpPr>
              <a:cxnSpLocks noChangeShapeType="1"/>
              <a:stCxn id="17" idx="3"/>
              <a:endCxn id="39" idx="2"/>
            </p:cNvCxnSpPr>
            <p:nvPr/>
          </p:nvCxnSpPr>
          <p:spPr bwMode="auto">
            <a:xfrm flipV="1">
              <a:off x="5886940" y="4751004"/>
              <a:ext cx="1657411" cy="1046195"/>
            </a:xfrm>
            <a:prstGeom prst="bentConnector2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8" name="Text Box 59"/>
            <p:cNvSpPr txBox="1">
              <a:spLocks noChangeArrowheads="1"/>
            </p:cNvSpPr>
            <p:nvPr/>
          </p:nvSpPr>
          <p:spPr bwMode="auto">
            <a:xfrm>
              <a:off x="6675317" y="5834282"/>
              <a:ext cx="962123" cy="480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Ecosystem</a:t>
              </a:r>
            </a:p>
            <a:p>
              <a:pPr algn="r">
                <a:lnSpc>
                  <a:spcPct val="90000"/>
                </a:lnSpc>
              </a:pPr>
              <a:r>
                <a:rPr lang="en-GB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status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550492" y="3315203"/>
              <a:ext cx="1987718" cy="143580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000099"/>
                  </a:solidFill>
                  <a:latin typeface="Arial Narrow" pitchFamily="34" charset="0"/>
                </a:rPr>
                <a:t> </a:t>
              </a:r>
              <a:r>
                <a:rPr lang="en-GB" sz="1400" dirty="0">
                  <a:solidFill>
                    <a:srgbClr val="000099"/>
                  </a:solidFill>
                  <a:latin typeface="Arial Narrow" pitchFamily="34" charset="0"/>
                </a:rPr>
                <a:t>Ecosystem services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675067" y="3576257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 dirty="0">
                  <a:solidFill>
                    <a:srgbClr val="000099"/>
                  </a:solidFill>
                </a:rPr>
                <a:t>Supporting services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675067" y="3868955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Regulating services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675067" y="4162971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 dirty="0">
                  <a:solidFill>
                    <a:srgbClr val="000099"/>
                  </a:solidFill>
                </a:rPr>
                <a:t>Provisioning services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675067" y="4454349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Cultural services</a:t>
              </a:r>
            </a:p>
          </p:txBody>
        </p:sp>
      </p:grpSp>
      <p:grpSp>
        <p:nvGrpSpPr>
          <p:cNvPr id="16" name="Group 122"/>
          <p:cNvGrpSpPr/>
          <p:nvPr/>
        </p:nvGrpSpPr>
        <p:grpSpPr>
          <a:xfrm>
            <a:off x="3443218" y="5079298"/>
            <a:ext cx="1987718" cy="1435801"/>
            <a:chOff x="3881036" y="5079298"/>
            <a:chExt cx="1987718" cy="143580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81036" y="5079298"/>
              <a:ext cx="1987718" cy="14358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dirty="0">
                  <a:solidFill>
                    <a:srgbClr val="000099"/>
                  </a:solidFill>
                  <a:latin typeface="Arial Narrow" pitchFamily="34" charset="0"/>
                </a:rPr>
                <a:t> </a:t>
              </a:r>
              <a:r>
                <a:rPr lang="en-GB" sz="1400" dirty="0">
                  <a:solidFill>
                    <a:srgbClr val="000099"/>
                  </a:solidFill>
                  <a:latin typeface="Arial Narrow" pitchFamily="34" charset="0"/>
                </a:rPr>
                <a:t>Natural system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005611" y="5336398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 dirty="0">
                  <a:solidFill>
                    <a:srgbClr val="000099"/>
                  </a:solidFill>
                </a:rPr>
                <a:t>Target stock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005611" y="5630413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Non-target species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005611" y="5923111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Ecosystem embedding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05611" y="6214491"/>
              <a:ext cx="1738569" cy="239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GB" sz="1300" b="0">
                  <a:solidFill>
                    <a:srgbClr val="000099"/>
                  </a:solidFill>
                </a:rPr>
                <a:t>Physical environment</a:t>
              </a:r>
            </a:p>
          </p:txBody>
        </p:sp>
      </p:grpSp>
      <p:pic>
        <p:nvPicPr>
          <p:cNvPr id="1026" name="Picture 2" descr="http://i1.wp.com/www.un.org/sustainabledevelopment/wp-content/uploads/2015/05/E_SDG_Icons-14.jpg?w=66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7" y="362761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5613"/>
            <a:ext cx="8459787" cy="114300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Northeast Arctic Cod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53430" y="1497038"/>
            <a:ext cx="4061769" cy="5185058"/>
            <a:chOff x="5153430" y="1497038"/>
            <a:chExt cx="4061769" cy="5185058"/>
          </a:xfrm>
        </p:grpSpPr>
        <p:sp>
          <p:nvSpPr>
            <p:cNvPr id="20" name="Rectangle 19"/>
            <p:cNvSpPr/>
            <p:nvPr/>
          </p:nvSpPr>
          <p:spPr>
            <a:xfrm>
              <a:off x="5153430" y="1497038"/>
              <a:ext cx="3909539" cy="45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156458" y="2305531"/>
              <a:ext cx="3836019" cy="3345173"/>
              <a:chOff x="3581400" y="3352800"/>
              <a:chExt cx="3263061" cy="2845529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791" y="3401563"/>
                <a:ext cx="3188670" cy="2796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 bwMode="auto">
              <a:xfrm>
                <a:off x="3581400" y="3352800"/>
                <a:ext cx="335708" cy="1573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136480" y="2484961"/>
              <a:ext cx="2667000" cy="2705370"/>
            </a:xfrm>
            <a:prstGeom prst="rect">
              <a:avLst/>
            </a:prstGeom>
            <a:solidFill>
              <a:srgbClr val="A3C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023" y="5594613"/>
              <a:ext cx="261481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Adult biomass (1000 </a:t>
              </a:r>
              <a:r>
                <a:rPr kumimoji="0" lang="en-US" sz="1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tonnes</a:t>
              </a:r>
              <a:r>
                <a:rPr kumimoji="0" 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5176914" y="6220431"/>
              <a:ext cx="40382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24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Marine Policy</a:t>
              </a:r>
              <a:r>
                <a:rPr lang="fi-FI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39:172 (2013)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442183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Harvest-control rules are politically negotiated without support from quantitative modeling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Our integrated assessment model couples biological with economic processes and probes alternative objectives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Current rule maximizes profit, while alternative objectives lead to more aggressive exploitation</a:t>
            </a:r>
          </a:p>
        </p:txBody>
      </p:sp>
      <p:pic>
        <p:nvPicPr>
          <p:cNvPr id="3076" name="Picture 4" descr="http://folk.ntnu.no/vmbijmor/jmork/GearSelection/00sicily/cod-pi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26992"/>
            <a:ext cx="3024336" cy="12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14" name="Group 64513"/>
          <p:cNvGrpSpPr/>
          <p:nvPr/>
        </p:nvGrpSpPr>
        <p:grpSpPr>
          <a:xfrm>
            <a:off x="6118224" y="2555319"/>
            <a:ext cx="2679700" cy="2638982"/>
            <a:chOff x="6118224" y="2555319"/>
            <a:chExt cx="2679700" cy="2638982"/>
          </a:xfrm>
        </p:grpSpPr>
        <p:sp>
          <p:nvSpPr>
            <p:cNvPr id="33" name="TextBox 32"/>
            <p:cNvSpPr txBox="1"/>
            <p:nvPr/>
          </p:nvSpPr>
          <p:spPr>
            <a:xfrm>
              <a:off x="6122224" y="2555319"/>
              <a:ext cx="19611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Yield-maximizing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HCR</a:t>
              </a:r>
              <a: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(Johannesburg World</a:t>
              </a:r>
              <a:b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  <a:cs typeface="Arial" pitchFamily="34" charset="0"/>
                </a:rPr>
                <a:t>Summit 2002)</a:t>
              </a:r>
              <a:endParaRPr lang="en-US" sz="1600" b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18224" y="2717562"/>
              <a:ext cx="2679700" cy="2476739"/>
            </a:xfrm>
            <a:custGeom>
              <a:avLst/>
              <a:gdLst>
                <a:gd name="connsiteX0" fmla="*/ 0 w 2793765"/>
                <a:gd name="connsiteY0" fmla="*/ 2713767 h 2713767"/>
                <a:gd name="connsiteX1" fmla="*/ 2476500 w 2793765"/>
                <a:gd name="connsiteY1" fmla="*/ 237267 h 2713767"/>
                <a:gd name="connsiteX2" fmla="*/ 2682875 w 2793765"/>
                <a:gd name="connsiteY2" fmla="*/ 240442 h 2713767"/>
                <a:gd name="connsiteX0" fmla="*/ 0 w 2793765"/>
                <a:gd name="connsiteY0" fmla="*/ 2713767 h 2713767"/>
                <a:gd name="connsiteX1" fmla="*/ 2476500 w 2793765"/>
                <a:gd name="connsiteY1" fmla="*/ 237267 h 2713767"/>
                <a:gd name="connsiteX2" fmla="*/ 2682875 w 2793765"/>
                <a:gd name="connsiteY2" fmla="*/ 240442 h 2713767"/>
                <a:gd name="connsiteX0" fmla="*/ 0 w 2793765"/>
                <a:gd name="connsiteY0" fmla="*/ 2713767 h 2713767"/>
                <a:gd name="connsiteX1" fmla="*/ 2476500 w 2793765"/>
                <a:gd name="connsiteY1" fmla="*/ 237267 h 2713767"/>
                <a:gd name="connsiteX2" fmla="*/ 2682875 w 2793765"/>
                <a:gd name="connsiteY2" fmla="*/ 240442 h 2713767"/>
                <a:gd name="connsiteX0" fmla="*/ 0 w 2793765"/>
                <a:gd name="connsiteY0" fmla="*/ 2713767 h 2713767"/>
                <a:gd name="connsiteX1" fmla="*/ 2476500 w 2793765"/>
                <a:gd name="connsiteY1" fmla="*/ 237267 h 2713767"/>
                <a:gd name="connsiteX2" fmla="*/ 2682875 w 2793765"/>
                <a:gd name="connsiteY2" fmla="*/ 240442 h 2713767"/>
                <a:gd name="connsiteX0" fmla="*/ 0 w 2793765"/>
                <a:gd name="connsiteY0" fmla="*/ 2713767 h 2713767"/>
                <a:gd name="connsiteX1" fmla="*/ 2476500 w 2793765"/>
                <a:gd name="connsiteY1" fmla="*/ 237267 h 2713767"/>
                <a:gd name="connsiteX2" fmla="*/ 2682875 w 2793765"/>
                <a:gd name="connsiteY2" fmla="*/ 240442 h 2713767"/>
                <a:gd name="connsiteX0" fmla="*/ 0 w 2709092"/>
                <a:gd name="connsiteY0" fmla="*/ 2565636 h 2565636"/>
                <a:gd name="connsiteX1" fmla="*/ 2476500 w 2709092"/>
                <a:gd name="connsiteY1" fmla="*/ 89136 h 2565636"/>
                <a:gd name="connsiteX2" fmla="*/ 2682875 w 2709092"/>
                <a:gd name="connsiteY2" fmla="*/ 92311 h 2565636"/>
                <a:gd name="connsiteX0" fmla="*/ 0 w 2709092"/>
                <a:gd name="connsiteY0" fmla="*/ 2565636 h 2565636"/>
                <a:gd name="connsiteX1" fmla="*/ 2476500 w 2709092"/>
                <a:gd name="connsiteY1" fmla="*/ 89136 h 2565636"/>
                <a:gd name="connsiteX2" fmla="*/ 2682875 w 2709092"/>
                <a:gd name="connsiteY2" fmla="*/ 92311 h 2565636"/>
                <a:gd name="connsiteX0" fmla="*/ 0 w 2682875"/>
                <a:gd name="connsiteY0" fmla="*/ 2476739 h 2476739"/>
                <a:gd name="connsiteX1" fmla="*/ 2476500 w 2682875"/>
                <a:gd name="connsiteY1" fmla="*/ 239 h 2476739"/>
                <a:gd name="connsiteX2" fmla="*/ 2682875 w 2682875"/>
                <a:gd name="connsiteY2" fmla="*/ 3414 h 2476739"/>
                <a:gd name="connsiteX0" fmla="*/ 0 w 2679700"/>
                <a:gd name="connsiteY0" fmla="*/ 2476739 h 2476739"/>
                <a:gd name="connsiteX1" fmla="*/ 2476500 w 2679700"/>
                <a:gd name="connsiteY1" fmla="*/ 239 h 2476739"/>
                <a:gd name="connsiteX2" fmla="*/ 2679700 w 2679700"/>
                <a:gd name="connsiteY2" fmla="*/ 3414 h 2476739"/>
                <a:gd name="connsiteX0" fmla="*/ 0 w 2679700"/>
                <a:gd name="connsiteY0" fmla="*/ 2476739 h 2476739"/>
                <a:gd name="connsiteX1" fmla="*/ 2476500 w 2679700"/>
                <a:gd name="connsiteY1" fmla="*/ 239 h 2476739"/>
                <a:gd name="connsiteX2" fmla="*/ 2679700 w 2679700"/>
                <a:gd name="connsiteY2" fmla="*/ 3414 h 2476739"/>
                <a:gd name="connsiteX0" fmla="*/ 0 w 2679700"/>
                <a:gd name="connsiteY0" fmla="*/ 2476739 h 2476739"/>
                <a:gd name="connsiteX1" fmla="*/ 2476500 w 2679700"/>
                <a:gd name="connsiteY1" fmla="*/ 239 h 2476739"/>
                <a:gd name="connsiteX2" fmla="*/ 2679700 w 2679700"/>
                <a:gd name="connsiteY2" fmla="*/ 3414 h 2476739"/>
                <a:gd name="connsiteX0" fmla="*/ 0 w 2679700"/>
                <a:gd name="connsiteY0" fmla="*/ 2476739 h 2476739"/>
                <a:gd name="connsiteX1" fmla="*/ 2476500 w 2679700"/>
                <a:gd name="connsiteY1" fmla="*/ 239 h 2476739"/>
                <a:gd name="connsiteX2" fmla="*/ 2679700 w 2679700"/>
                <a:gd name="connsiteY2" fmla="*/ 3414 h 247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700" h="2476739">
                  <a:moveTo>
                    <a:pt x="0" y="2476739"/>
                  </a:moveTo>
                  <a:cubicBezTo>
                    <a:pt x="1014677" y="1444599"/>
                    <a:pt x="2467504" y="-3465"/>
                    <a:pt x="2476500" y="239"/>
                  </a:cubicBezTo>
                  <a:cubicBezTo>
                    <a:pt x="2469621" y="3943"/>
                    <a:pt x="2679435" y="-4259"/>
                    <a:pt x="2679700" y="341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12" name="Group 64511"/>
          <p:cNvGrpSpPr/>
          <p:nvPr/>
        </p:nvGrpSpPr>
        <p:grpSpPr>
          <a:xfrm>
            <a:off x="6122224" y="3900553"/>
            <a:ext cx="2675701" cy="1296922"/>
            <a:chOff x="6122224" y="3900553"/>
            <a:chExt cx="2675701" cy="1296922"/>
          </a:xfrm>
        </p:grpSpPr>
        <p:sp>
          <p:nvSpPr>
            <p:cNvPr id="34" name="TextBox 33"/>
            <p:cNvSpPr txBox="1"/>
            <p:nvPr/>
          </p:nvSpPr>
          <p:spPr>
            <a:xfrm>
              <a:off x="6122224" y="3900553"/>
              <a:ext cx="2169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27F00"/>
                  </a:solidFill>
                  <a:latin typeface="Arial Narrow" pitchFamily="34" charset="0"/>
                  <a:cs typeface="Arial" pitchFamily="34" charset="0"/>
                </a:rPr>
                <a:t>Welfare-maximizing HCR</a:t>
              </a:r>
              <a:endParaRPr lang="en-US" sz="1600" b="1" dirty="0">
                <a:solidFill>
                  <a:srgbClr val="F27F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24575" y="4069830"/>
              <a:ext cx="2673350" cy="1127645"/>
            </a:xfrm>
            <a:custGeom>
              <a:avLst/>
              <a:gdLst>
                <a:gd name="connsiteX0" fmla="*/ 0 w 2679700"/>
                <a:gd name="connsiteY0" fmla="*/ 1238739 h 1238739"/>
                <a:gd name="connsiteX1" fmla="*/ 2130425 w 2679700"/>
                <a:gd name="connsiteY1" fmla="*/ 111614 h 1238739"/>
                <a:gd name="connsiteX2" fmla="*/ 2679700 w 2679700"/>
                <a:gd name="connsiteY2" fmla="*/ 102089 h 1238739"/>
                <a:gd name="connsiteX0" fmla="*/ 0 w 2679700"/>
                <a:gd name="connsiteY0" fmla="*/ 1238739 h 1238739"/>
                <a:gd name="connsiteX1" fmla="*/ 2130425 w 2679700"/>
                <a:gd name="connsiteY1" fmla="*/ 111614 h 1238739"/>
                <a:gd name="connsiteX2" fmla="*/ 2679700 w 2679700"/>
                <a:gd name="connsiteY2" fmla="*/ 102089 h 1238739"/>
                <a:gd name="connsiteX0" fmla="*/ 0 w 2679700"/>
                <a:gd name="connsiteY0" fmla="*/ 1351804 h 1351804"/>
                <a:gd name="connsiteX1" fmla="*/ 2130425 w 2679700"/>
                <a:gd name="connsiteY1" fmla="*/ 224679 h 1351804"/>
                <a:gd name="connsiteX2" fmla="*/ 2679700 w 2679700"/>
                <a:gd name="connsiteY2" fmla="*/ 215154 h 1351804"/>
                <a:gd name="connsiteX0" fmla="*/ 0 w 2679700"/>
                <a:gd name="connsiteY0" fmla="*/ 1174862 h 1174862"/>
                <a:gd name="connsiteX1" fmla="*/ 2130425 w 2679700"/>
                <a:gd name="connsiteY1" fmla="*/ 47737 h 1174862"/>
                <a:gd name="connsiteX2" fmla="*/ 2679700 w 2679700"/>
                <a:gd name="connsiteY2" fmla="*/ 38212 h 1174862"/>
                <a:gd name="connsiteX0" fmla="*/ 0 w 2679700"/>
                <a:gd name="connsiteY0" fmla="*/ 1174862 h 1174862"/>
                <a:gd name="connsiteX1" fmla="*/ 2130425 w 2679700"/>
                <a:gd name="connsiteY1" fmla="*/ 47737 h 1174862"/>
                <a:gd name="connsiteX2" fmla="*/ 2679700 w 2679700"/>
                <a:gd name="connsiteY2" fmla="*/ 38212 h 1174862"/>
                <a:gd name="connsiteX0" fmla="*/ 0 w 2679700"/>
                <a:gd name="connsiteY0" fmla="*/ 1174862 h 1174862"/>
                <a:gd name="connsiteX1" fmla="*/ 2130425 w 2679700"/>
                <a:gd name="connsiteY1" fmla="*/ 47737 h 1174862"/>
                <a:gd name="connsiteX2" fmla="*/ 2679700 w 2679700"/>
                <a:gd name="connsiteY2" fmla="*/ 38212 h 1174862"/>
                <a:gd name="connsiteX0" fmla="*/ 0 w 2679700"/>
                <a:gd name="connsiteY0" fmla="*/ 1136650 h 1136650"/>
                <a:gd name="connsiteX1" fmla="*/ 2130425 w 2679700"/>
                <a:gd name="connsiteY1" fmla="*/ 9525 h 1136650"/>
                <a:gd name="connsiteX2" fmla="*/ 2679700 w 2679700"/>
                <a:gd name="connsiteY2" fmla="*/ 0 h 1136650"/>
                <a:gd name="connsiteX0" fmla="*/ 0 w 2673350"/>
                <a:gd name="connsiteY0" fmla="*/ 1209104 h 1209104"/>
                <a:gd name="connsiteX1" fmla="*/ 2130425 w 2673350"/>
                <a:gd name="connsiteY1" fmla="*/ 81979 h 1209104"/>
                <a:gd name="connsiteX2" fmla="*/ 2673350 w 2673350"/>
                <a:gd name="connsiteY2" fmla="*/ 85154 h 1209104"/>
                <a:gd name="connsiteX0" fmla="*/ 0 w 2673350"/>
                <a:gd name="connsiteY0" fmla="*/ 1127125 h 1127125"/>
                <a:gd name="connsiteX1" fmla="*/ 2130425 w 2673350"/>
                <a:gd name="connsiteY1" fmla="*/ 0 h 1127125"/>
                <a:gd name="connsiteX2" fmla="*/ 2673350 w 2673350"/>
                <a:gd name="connsiteY2" fmla="*/ 3175 h 1127125"/>
                <a:gd name="connsiteX0" fmla="*/ 0 w 2673350"/>
                <a:gd name="connsiteY0" fmla="*/ 1159664 h 1159664"/>
                <a:gd name="connsiteX1" fmla="*/ 2130425 w 2673350"/>
                <a:gd name="connsiteY1" fmla="*/ 32539 h 1159664"/>
                <a:gd name="connsiteX2" fmla="*/ 2673350 w 2673350"/>
                <a:gd name="connsiteY2" fmla="*/ 35714 h 1159664"/>
                <a:gd name="connsiteX0" fmla="*/ 0 w 2673350"/>
                <a:gd name="connsiteY0" fmla="*/ 1131498 h 1131498"/>
                <a:gd name="connsiteX1" fmla="*/ 2130425 w 2673350"/>
                <a:gd name="connsiteY1" fmla="*/ 4373 h 1131498"/>
                <a:gd name="connsiteX2" fmla="*/ 2673350 w 2673350"/>
                <a:gd name="connsiteY2" fmla="*/ 7548 h 1131498"/>
                <a:gd name="connsiteX0" fmla="*/ 0 w 2673350"/>
                <a:gd name="connsiteY0" fmla="*/ 1136618 h 1136618"/>
                <a:gd name="connsiteX1" fmla="*/ 2130425 w 2673350"/>
                <a:gd name="connsiteY1" fmla="*/ 9493 h 1136618"/>
                <a:gd name="connsiteX2" fmla="*/ 2673350 w 2673350"/>
                <a:gd name="connsiteY2" fmla="*/ 12668 h 1136618"/>
                <a:gd name="connsiteX0" fmla="*/ 0 w 2673350"/>
                <a:gd name="connsiteY0" fmla="*/ 1128283 h 1128283"/>
                <a:gd name="connsiteX1" fmla="*/ 2130425 w 2673350"/>
                <a:gd name="connsiteY1" fmla="*/ 1158 h 1128283"/>
                <a:gd name="connsiteX2" fmla="*/ 2673350 w 2673350"/>
                <a:gd name="connsiteY2" fmla="*/ 4333 h 1128283"/>
                <a:gd name="connsiteX0" fmla="*/ 0 w 2673350"/>
                <a:gd name="connsiteY0" fmla="*/ 1127645 h 1127645"/>
                <a:gd name="connsiteX1" fmla="*/ 2130425 w 2673350"/>
                <a:gd name="connsiteY1" fmla="*/ 520 h 1127645"/>
                <a:gd name="connsiteX2" fmla="*/ 2673350 w 2673350"/>
                <a:gd name="connsiteY2" fmla="*/ 3695 h 112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350" h="1127645">
                  <a:moveTo>
                    <a:pt x="0" y="1127645"/>
                  </a:moveTo>
                  <a:cubicBezTo>
                    <a:pt x="841904" y="658803"/>
                    <a:pt x="2127436" y="992"/>
                    <a:pt x="2130425" y="520"/>
                  </a:cubicBezTo>
                  <a:cubicBezTo>
                    <a:pt x="2142740" y="-1425"/>
                    <a:pt x="2492375" y="2637"/>
                    <a:pt x="2673350" y="3695"/>
                  </a:cubicBezTo>
                </a:path>
              </a:pathLst>
            </a:custGeom>
            <a:noFill/>
            <a:ln w="38100">
              <a:solidFill>
                <a:srgbClr val="F2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2224" y="4128692"/>
            <a:ext cx="2678876" cy="1059258"/>
            <a:chOff x="6122224" y="4128692"/>
            <a:chExt cx="2678876" cy="1059258"/>
          </a:xfrm>
        </p:grpSpPr>
        <p:sp>
          <p:nvSpPr>
            <p:cNvPr id="11" name="Freeform 10"/>
            <p:cNvSpPr/>
            <p:nvPr/>
          </p:nvSpPr>
          <p:spPr>
            <a:xfrm>
              <a:off x="6127750" y="4295718"/>
              <a:ext cx="2673350" cy="892232"/>
            </a:xfrm>
            <a:custGeom>
              <a:avLst/>
              <a:gdLst>
                <a:gd name="connsiteX0" fmla="*/ 0 w 2673350"/>
                <a:gd name="connsiteY0" fmla="*/ 959450 h 959450"/>
                <a:gd name="connsiteX1" fmla="*/ 1533525 w 2673350"/>
                <a:gd name="connsiteY1" fmla="*/ 67275 h 959450"/>
                <a:gd name="connsiteX2" fmla="*/ 2673350 w 2673350"/>
                <a:gd name="connsiteY2" fmla="*/ 64100 h 959450"/>
                <a:gd name="connsiteX0" fmla="*/ 0 w 2673350"/>
                <a:gd name="connsiteY0" fmla="*/ 959450 h 959450"/>
                <a:gd name="connsiteX1" fmla="*/ 1533525 w 2673350"/>
                <a:gd name="connsiteY1" fmla="*/ 67275 h 959450"/>
                <a:gd name="connsiteX2" fmla="*/ 2673350 w 2673350"/>
                <a:gd name="connsiteY2" fmla="*/ 64100 h 959450"/>
                <a:gd name="connsiteX0" fmla="*/ 0 w 2673350"/>
                <a:gd name="connsiteY0" fmla="*/ 959450 h 959450"/>
                <a:gd name="connsiteX1" fmla="*/ 1533525 w 2673350"/>
                <a:gd name="connsiteY1" fmla="*/ 67275 h 959450"/>
                <a:gd name="connsiteX2" fmla="*/ 2673350 w 2673350"/>
                <a:gd name="connsiteY2" fmla="*/ 64100 h 959450"/>
                <a:gd name="connsiteX0" fmla="*/ 0 w 2673350"/>
                <a:gd name="connsiteY0" fmla="*/ 959450 h 959450"/>
                <a:gd name="connsiteX1" fmla="*/ 1533525 w 2673350"/>
                <a:gd name="connsiteY1" fmla="*/ 67275 h 959450"/>
                <a:gd name="connsiteX2" fmla="*/ 2673350 w 2673350"/>
                <a:gd name="connsiteY2" fmla="*/ 64100 h 959450"/>
                <a:gd name="connsiteX0" fmla="*/ 0 w 2673350"/>
                <a:gd name="connsiteY0" fmla="*/ 959450 h 959450"/>
                <a:gd name="connsiteX1" fmla="*/ 1533525 w 2673350"/>
                <a:gd name="connsiteY1" fmla="*/ 67275 h 959450"/>
                <a:gd name="connsiteX2" fmla="*/ 2673350 w 2673350"/>
                <a:gd name="connsiteY2" fmla="*/ 64100 h 959450"/>
                <a:gd name="connsiteX0" fmla="*/ 0 w 2673350"/>
                <a:gd name="connsiteY0" fmla="*/ 959450 h 959450"/>
                <a:gd name="connsiteX1" fmla="*/ 1533525 w 2673350"/>
                <a:gd name="connsiteY1" fmla="*/ 67275 h 959450"/>
                <a:gd name="connsiteX2" fmla="*/ 2673350 w 2673350"/>
                <a:gd name="connsiteY2" fmla="*/ 64100 h 959450"/>
                <a:gd name="connsiteX0" fmla="*/ 0 w 2673350"/>
                <a:gd name="connsiteY0" fmla="*/ 895380 h 895380"/>
                <a:gd name="connsiteX1" fmla="*/ 1533525 w 2673350"/>
                <a:gd name="connsiteY1" fmla="*/ 3205 h 895380"/>
                <a:gd name="connsiteX2" fmla="*/ 2673350 w 2673350"/>
                <a:gd name="connsiteY2" fmla="*/ 30 h 895380"/>
                <a:gd name="connsiteX0" fmla="*/ 0 w 2673350"/>
                <a:gd name="connsiteY0" fmla="*/ 895380 h 895380"/>
                <a:gd name="connsiteX1" fmla="*/ 1533525 w 2673350"/>
                <a:gd name="connsiteY1" fmla="*/ 3205 h 895380"/>
                <a:gd name="connsiteX2" fmla="*/ 2673350 w 2673350"/>
                <a:gd name="connsiteY2" fmla="*/ 30 h 895380"/>
                <a:gd name="connsiteX0" fmla="*/ 0 w 2673350"/>
                <a:gd name="connsiteY0" fmla="*/ 892232 h 892232"/>
                <a:gd name="connsiteX1" fmla="*/ 1533525 w 2673350"/>
                <a:gd name="connsiteY1" fmla="*/ 57 h 892232"/>
                <a:gd name="connsiteX2" fmla="*/ 2673350 w 2673350"/>
                <a:gd name="connsiteY2" fmla="*/ 3232 h 8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350" h="892232">
                  <a:moveTo>
                    <a:pt x="0" y="892232"/>
                  </a:moveTo>
                  <a:cubicBezTo>
                    <a:pt x="543983" y="520757"/>
                    <a:pt x="1535642" y="-6293"/>
                    <a:pt x="1533525" y="57"/>
                  </a:cubicBezTo>
                  <a:cubicBezTo>
                    <a:pt x="1537758" y="3232"/>
                    <a:pt x="2486554" y="2703"/>
                    <a:pt x="2673350" y="323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22224" y="4128692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Current HCR</a:t>
              </a:r>
              <a:endParaRPr lang="en-US" sz="16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8225" y="4351219"/>
            <a:ext cx="2682875" cy="843081"/>
            <a:chOff x="6118225" y="4351219"/>
            <a:chExt cx="2682875" cy="843081"/>
          </a:xfrm>
        </p:grpSpPr>
        <p:sp>
          <p:nvSpPr>
            <p:cNvPr id="14" name="Freeform 13"/>
            <p:cNvSpPr/>
            <p:nvPr/>
          </p:nvSpPr>
          <p:spPr>
            <a:xfrm>
              <a:off x="6118225" y="4351219"/>
              <a:ext cx="2682875" cy="843081"/>
            </a:xfrm>
            <a:custGeom>
              <a:avLst/>
              <a:gdLst>
                <a:gd name="connsiteX0" fmla="*/ 0 w 2682875"/>
                <a:gd name="connsiteY0" fmla="*/ 922336 h 922336"/>
                <a:gd name="connsiteX1" fmla="*/ 1549400 w 2682875"/>
                <a:gd name="connsiteY1" fmla="*/ 80961 h 922336"/>
                <a:gd name="connsiteX2" fmla="*/ 2682875 w 2682875"/>
                <a:gd name="connsiteY2" fmla="*/ 80961 h 922336"/>
                <a:gd name="connsiteX0" fmla="*/ 0 w 2682875"/>
                <a:gd name="connsiteY0" fmla="*/ 875691 h 875691"/>
                <a:gd name="connsiteX1" fmla="*/ 1549400 w 2682875"/>
                <a:gd name="connsiteY1" fmla="*/ 34316 h 875691"/>
                <a:gd name="connsiteX2" fmla="*/ 2682875 w 2682875"/>
                <a:gd name="connsiteY2" fmla="*/ 34316 h 875691"/>
                <a:gd name="connsiteX0" fmla="*/ 0 w 2682875"/>
                <a:gd name="connsiteY0" fmla="*/ 873377 h 873377"/>
                <a:gd name="connsiteX1" fmla="*/ 1549400 w 2682875"/>
                <a:gd name="connsiteY1" fmla="*/ 32002 h 873377"/>
                <a:gd name="connsiteX2" fmla="*/ 2682875 w 2682875"/>
                <a:gd name="connsiteY2" fmla="*/ 32002 h 873377"/>
                <a:gd name="connsiteX0" fmla="*/ 0 w 2682875"/>
                <a:gd name="connsiteY0" fmla="*/ 842060 h 842060"/>
                <a:gd name="connsiteX1" fmla="*/ 1549400 w 2682875"/>
                <a:gd name="connsiteY1" fmla="*/ 685 h 842060"/>
                <a:gd name="connsiteX2" fmla="*/ 2682875 w 2682875"/>
                <a:gd name="connsiteY2" fmla="*/ 685 h 842060"/>
                <a:gd name="connsiteX0" fmla="*/ 0 w 2682875"/>
                <a:gd name="connsiteY0" fmla="*/ 843081 h 843081"/>
                <a:gd name="connsiteX1" fmla="*/ 1549400 w 2682875"/>
                <a:gd name="connsiteY1" fmla="*/ 1706 h 843081"/>
                <a:gd name="connsiteX2" fmla="*/ 2682875 w 2682875"/>
                <a:gd name="connsiteY2" fmla="*/ 1706 h 84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2875" h="843081">
                  <a:moveTo>
                    <a:pt x="0" y="843081"/>
                  </a:moveTo>
                  <a:cubicBezTo>
                    <a:pt x="551127" y="492508"/>
                    <a:pt x="1483254" y="5410"/>
                    <a:pt x="1549400" y="1706"/>
                  </a:cubicBezTo>
                  <a:cubicBezTo>
                    <a:pt x="1615546" y="-1998"/>
                    <a:pt x="2349235" y="1441"/>
                    <a:pt x="2682875" y="1706"/>
                  </a:cubicBezTo>
                </a:path>
              </a:pathLst>
            </a:custGeom>
            <a:noFill/>
            <a:ln w="38100">
              <a:solidFill>
                <a:srgbClr val="8B8B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22224" y="4356831"/>
              <a:ext cx="200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8B8BE9"/>
                  </a:solidFill>
                  <a:latin typeface="Arial Narrow" pitchFamily="34" charset="0"/>
                  <a:cs typeface="Arial" pitchFamily="34" charset="0"/>
                </a:rPr>
                <a:t>Profit-maximizing HCR</a:t>
              </a:r>
              <a:endParaRPr lang="en-US" sz="1600" b="1" dirty="0">
                <a:solidFill>
                  <a:srgbClr val="8B8BE9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8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53430" y="1497038"/>
            <a:ext cx="3909539" cy="4591108"/>
            <a:chOff x="5153430" y="2006244"/>
            <a:chExt cx="3909539" cy="4591108"/>
          </a:xfrm>
        </p:grpSpPr>
        <p:sp>
          <p:nvSpPr>
            <p:cNvPr id="27" name="Rectangle 26"/>
            <p:cNvSpPr/>
            <p:nvPr/>
          </p:nvSpPr>
          <p:spPr>
            <a:xfrm>
              <a:off x="5153430" y="2006244"/>
              <a:ext cx="3909539" cy="45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9" r="50915"/>
            <a:stretch/>
          </p:blipFill>
          <p:spPr bwMode="auto">
            <a:xfrm>
              <a:off x="5600820" y="2150260"/>
              <a:ext cx="3369034" cy="395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5697945" y="5726788"/>
              <a:ext cx="3365024" cy="4277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r>
                <a:rPr lang="nb-NO" sz="17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0         20        40        60        80      100</a:t>
              </a:r>
              <a:endParaRPr lang="en-US" sz="17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 rot="16200000">
              <a:off x="3959641" y="3995786"/>
              <a:ext cx="28181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 eaLnBrk="0" hangingPunct="0">
                <a:defRPr sz="2000" b="1"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r>
                <a:rPr lang="nb-NO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Minimum-size limit (cm</a:t>
              </a:r>
              <a:r>
                <a:rPr lang="nb-NO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)</a:t>
              </a:r>
            </a:p>
          </p:txBody>
        </p:sp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5919822" y="6091636"/>
              <a:ext cx="2911698" cy="43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nb-NO" sz="20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Annual harvest proportion of</a:t>
              </a:r>
              <a:br>
                <a:rPr lang="nb-NO" sz="20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</a:br>
              <a:r>
                <a:rPr lang="nb-NO" sz="20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unprotected stock (%)</a:t>
              </a:r>
              <a:endParaRPr lang="nb-NO" sz="20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33" name="TextBox 28"/>
            <p:cNvSpPr txBox="1">
              <a:spLocks/>
            </p:cNvSpPr>
            <p:nvPr/>
          </p:nvSpPr>
          <p:spPr bwMode="auto">
            <a:xfrm rot="16200000">
              <a:off x="4098558" y="3496816"/>
              <a:ext cx="3133545" cy="26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r>
                <a:rPr lang="nb-NO" sz="17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5       </a:t>
              </a:r>
              <a:r>
                <a:rPr lang="nb-NO" sz="17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       </a:t>
              </a:r>
              <a:r>
                <a:rPr lang="nb-NO" sz="17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10        </a:t>
              </a:r>
              <a:r>
                <a:rPr lang="nb-NO" sz="17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      </a:t>
              </a:r>
              <a:r>
                <a:rPr lang="nb-NO" sz="17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15     </a:t>
              </a:r>
              <a:r>
                <a:rPr lang="nb-NO" sz="17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         20</a:t>
              </a:r>
              <a:endParaRPr lang="en-US" sz="17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54689" y="3302693"/>
            <a:ext cx="2132023" cy="461665"/>
            <a:chOff x="6154689" y="3525168"/>
            <a:chExt cx="2132023" cy="382000"/>
          </a:xfrm>
        </p:grpSpPr>
        <p:sp>
          <p:nvSpPr>
            <p:cNvPr id="37" name="5-Point Star 36"/>
            <p:cNvSpPr/>
            <p:nvPr/>
          </p:nvSpPr>
          <p:spPr bwMode="auto">
            <a:xfrm>
              <a:off x="6154689" y="3543221"/>
              <a:ext cx="314837" cy="314837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3470" y="3525168"/>
              <a:ext cx="1773242" cy="382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b-NO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Status quo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48130" y="1858023"/>
            <a:ext cx="2716777" cy="894163"/>
            <a:chOff x="6148130" y="2329788"/>
            <a:chExt cx="2716777" cy="739866"/>
          </a:xfrm>
        </p:grpSpPr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148130" y="2329788"/>
              <a:ext cx="2716777" cy="739866"/>
            </a:xfrm>
            <a:custGeom>
              <a:avLst/>
              <a:gdLst>
                <a:gd name="T0" fmla="*/ 551607 w 3287232"/>
                <a:gd name="T1" fmla="*/ 127969 h 894907"/>
                <a:gd name="T2" fmla="*/ 477113 w 3287232"/>
                <a:gd name="T3" fmla="*/ 191956 h 894907"/>
                <a:gd name="T4" fmla="*/ 370691 w 3287232"/>
                <a:gd name="T5" fmla="*/ 213282 h 894907"/>
                <a:gd name="T6" fmla="*/ 338764 w 3287232"/>
                <a:gd name="T7" fmla="*/ 223950 h 894907"/>
                <a:gd name="T8" fmla="*/ 179137 w 3287232"/>
                <a:gd name="T9" fmla="*/ 255939 h 894907"/>
                <a:gd name="T10" fmla="*/ 40794 w 3287232"/>
                <a:gd name="T11" fmla="*/ 298598 h 894907"/>
                <a:gd name="T12" fmla="*/ 8866 w 3287232"/>
                <a:gd name="T13" fmla="*/ 543874 h 894907"/>
                <a:gd name="T14" fmla="*/ 8866 w 3287232"/>
                <a:gd name="T15" fmla="*/ 810477 h 894907"/>
                <a:gd name="T16" fmla="*/ 62077 w 3287232"/>
                <a:gd name="T17" fmla="*/ 895791 h 894907"/>
                <a:gd name="T18" fmla="*/ 147211 w 3287232"/>
                <a:gd name="T19" fmla="*/ 799814 h 894907"/>
                <a:gd name="T20" fmla="*/ 402619 w 3287232"/>
                <a:gd name="T21" fmla="*/ 629187 h 894907"/>
                <a:gd name="T22" fmla="*/ 934709 w 3287232"/>
                <a:gd name="T23" fmla="*/ 437231 h 894907"/>
                <a:gd name="T24" fmla="*/ 1253968 w 3287232"/>
                <a:gd name="T25" fmla="*/ 362581 h 894907"/>
                <a:gd name="T26" fmla="*/ 1637076 w 3287232"/>
                <a:gd name="T27" fmla="*/ 309262 h 894907"/>
                <a:gd name="T28" fmla="*/ 1998901 w 3287232"/>
                <a:gd name="T29" fmla="*/ 287931 h 894907"/>
                <a:gd name="T30" fmla="*/ 2339442 w 3287232"/>
                <a:gd name="T31" fmla="*/ 277269 h 894907"/>
                <a:gd name="T32" fmla="*/ 2616128 w 3287232"/>
                <a:gd name="T33" fmla="*/ 469225 h 894907"/>
                <a:gd name="T34" fmla="*/ 2956668 w 3287232"/>
                <a:gd name="T35" fmla="*/ 554537 h 894907"/>
                <a:gd name="T36" fmla="*/ 3105649 w 3287232"/>
                <a:gd name="T37" fmla="*/ 405238 h 894907"/>
                <a:gd name="T38" fmla="*/ 3265281 w 3287232"/>
                <a:gd name="T39" fmla="*/ 341255 h 894907"/>
                <a:gd name="T40" fmla="*/ 3254637 w 3287232"/>
                <a:gd name="T41" fmla="*/ 42656 h 894907"/>
                <a:gd name="T42" fmla="*/ 3233356 w 3287232"/>
                <a:gd name="T43" fmla="*/ 85312 h 894907"/>
                <a:gd name="T44" fmla="*/ 3020517 w 3287232"/>
                <a:gd name="T45" fmla="*/ 85312 h 894907"/>
                <a:gd name="T46" fmla="*/ 2541631 w 3287232"/>
                <a:gd name="T47" fmla="*/ 85312 h 894907"/>
                <a:gd name="T48" fmla="*/ 2052107 w 3287232"/>
                <a:gd name="T49" fmla="*/ 85312 h 894907"/>
                <a:gd name="T50" fmla="*/ 1339103 w 3287232"/>
                <a:gd name="T51" fmla="*/ 85312 h 894907"/>
                <a:gd name="T52" fmla="*/ 721872 w 3287232"/>
                <a:gd name="T53" fmla="*/ 95975 h 894907"/>
                <a:gd name="T54" fmla="*/ 551607 w 3287232"/>
                <a:gd name="T55" fmla="*/ 127969 h 8949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87232"/>
                <a:gd name="T85" fmla="*/ 0 h 894907"/>
                <a:gd name="T86" fmla="*/ 3287232 w 3287232"/>
                <a:gd name="T87" fmla="*/ 894907 h 8949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87232" h="894907">
                  <a:moveTo>
                    <a:pt x="551121" y="127591"/>
                  </a:moveTo>
                  <a:cubicBezTo>
                    <a:pt x="510363" y="143540"/>
                    <a:pt x="506819" y="177209"/>
                    <a:pt x="476693" y="191386"/>
                  </a:cubicBezTo>
                  <a:cubicBezTo>
                    <a:pt x="446567" y="205563"/>
                    <a:pt x="393404" y="207335"/>
                    <a:pt x="370367" y="212651"/>
                  </a:cubicBezTo>
                  <a:cubicBezTo>
                    <a:pt x="347330" y="217967"/>
                    <a:pt x="370368" y="216196"/>
                    <a:pt x="338470" y="223284"/>
                  </a:cubicBezTo>
                  <a:cubicBezTo>
                    <a:pt x="306572" y="230372"/>
                    <a:pt x="228600" y="242776"/>
                    <a:pt x="178981" y="255181"/>
                  </a:cubicBezTo>
                  <a:cubicBezTo>
                    <a:pt x="129362" y="267586"/>
                    <a:pt x="69112" y="249865"/>
                    <a:pt x="40758" y="297712"/>
                  </a:cubicBezTo>
                  <a:cubicBezTo>
                    <a:pt x="12404" y="345559"/>
                    <a:pt x="14176" y="457200"/>
                    <a:pt x="8860" y="542260"/>
                  </a:cubicBezTo>
                  <a:cubicBezTo>
                    <a:pt x="3544" y="627320"/>
                    <a:pt x="0" y="749595"/>
                    <a:pt x="8860" y="808074"/>
                  </a:cubicBezTo>
                  <a:cubicBezTo>
                    <a:pt x="17721" y="866553"/>
                    <a:pt x="38986" y="894907"/>
                    <a:pt x="62023" y="893135"/>
                  </a:cubicBezTo>
                  <a:cubicBezTo>
                    <a:pt x="85060" y="891363"/>
                    <a:pt x="90376" y="841744"/>
                    <a:pt x="147083" y="797442"/>
                  </a:cubicBezTo>
                  <a:cubicBezTo>
                    <a:pt x="203790" y="753140"/>
                    <a:pt x="271130" y="687572"/>
                    <a:pt x="402265" y="627321"/>
                  </a:cubicBezTo>
                  <a:cubicBezTo>
                    <a:pt x="533400" y="567070"/>
                    <a:pt x="792126" y="480237"/>
                    <a:pt x="933893" y="435935"/>
                  </a:cubicBezTo>
                  <a:cubicBezTo>
                    <a:pt x="1075661" y="391633"/>
                    <a:pt x="1135912" y="382772"/>
                    <a:pt x="1252870" y="361507"/>
                  </a:cubicBezTo>
                  <a:cubicBezTo>
                    <a:pt x="1369828" y="340242"/>
                    <a:pt x="1511596" y="320749"/>
                    <a:pt x="1635642" y="308344"/>
                  </a:cubicBezTo>
                  <a:cubicBezTo>
                    <a:pt x="1759689" y="295939"/>
                    <a:pt x="1880191" y="292395"/>
                    <a:pt x="1997149" y="287079"/>
                  </a:cubicBezTo>
                  <a:cubicBezTo>
                    <a:pt x="2114107" y="281763"/>
                    <a:pt x="2234609" y="246321"/>
                    <a:pt x="2337390" y="276447"/>
                  </a:cubicBezTo>
                  <a:cubicBezTo>
                    <a:pt x="2440171" y="306573"/>
                    <a:pt x="2511056" y="421759"/>
                    <a:pt x="2613837" y="467833"/>
                  </a:cubicBezTo>
                  <a:cubicBezTo>
                    <a:pt x="2716618" y="513907"/>
                    <a:pt x="2872563" y="563526"/>
                    <a:pt x="2954079" y="552893"/>
                  </a:cubicBezTo>
                  <a:cubicBezTo>
                    <a:pt x="3035595" y="542260"/>
                    <a:pt x="3051544" y="439479"/>
                    <a:pt x="3102935" y="404037"/>
                  </a:cubicBezTo>
                  <a:cubicBezTo>
                    <a:pt x="3154326" y="368595"/>
                    <a:pt x="3237614" y="400493"/>
                    <a:pt x="3262423" y="340242"/>
                  </a:cubicBezTo>
                  <a:cubicBezTo>
                    <a:pt x="3287232" y="279991"/>
                    <a:pt x="3257106" y="85060"/>
                    <a:pt x="3251790" y="42530"/>
                  </a:cubicBezTo>
                  <a:cubicBezTo>
                    <a:pt x="3246474" y="0"/>
                    <a:pt x="3269511" y="77972"/>
                    <a:pt x="3230525" y="85060"/>
                  </a:cubicBezTo>
                  <a:cubicBezTo>
                    <a:pt x="3191539" y="92148"/>
                    <a:pt x="3017874" y="85060"/>
                    <a:pt x="3017874" y="85060"/>
                  </a:cubicBezTo>
                  <a:lnTo>
                    <a:pt x="2539409" y="85060"/>
                  </a:lnTo>
                  <a:lnTo>
                    <a:pt x="2050311" y="85060"/>
                  </a:lnTo>
                  <a:lnTo>
                    <a:pt x="1337930" y="85060"/>
                  </a:lnTo>
                  <a:lnTo>
                    <a:pt x="721242" y="95693"/>
                  </a:lnTo>
                  <a:cubicBezTo>
                    <a:pt x="590107" y="99237"/>
                    <a:pt x="591879" y="111642"/>
                    <a:pt x="551121" y="127591"/>
                  </a:cubicBez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TextBox 8"/>
            <p:cNvSpPr txBox="1">
              <a:spLocks noChangeArrowheads="1"/>
            </p:cNvSpPr>
            <p:nvPr/>
          </p:nvSpPr>
          <p:spPr bwMode="auto">
            <a:xfrm>
              <a:off x="6513470" y="2349683"/>
              <a:ext cx="801823" cy="3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r>
                <a:rPr lang="nb-NO" sz="2400" dirty="0" smtClean="0">
                  <a:solidFill>
                    <a:srgbClr val="000000"/>
                  </a:solidFill>
                  <a:latin typeface="Arial" pitchFamily="34" charset="0"/>
                </a:rPr>
                <a:t>80%</a:t>
              </a:r>
              <a:endParaRPr lang="nb-NO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5613"/>
            <a:ext cx="8459787" cy="114300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Barents Sea Capelin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416781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Traditional assessments account for quotas, yields, and a single stakeholder group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Our integrated assessment model accounts for 2 regulations (quotas and minimum-size limits), 4 benefits (yields, profits, employment, and ecological impact), and 5 stakeholder groups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F29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Maximum joint satisfaction is high, and is best achieved through minimum-size limits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7703385" y="3863009"/>
            <a:ext cx="533400" cy="55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endParaRPr lang="de-AT" sz="2400">
              <a:solidFill>
                <a:srgbClr val="80808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990" y="6220431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Dankel et al., in prep.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1283" y="5023247"/>
            <a:ext cx="2109552" cy="615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276600" y="1202076"/>
            <a:ext cx="2428875" cy="286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15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normalizeH="1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  <a:endParaRPr lang="en-US" sz="3600" kern="10" normalizeH="1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9742" y="4925813"/>
            <a:ext cx="7976381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ile_iiasa-pptx-tem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20000"/>
          </a:srgbClr>
        </a:solidFill>
      </a:spPr>
      <a:bodyPr rtlCol="0" anchor="ctr"/>
      <a:lstStyle>
        <a:defPPr algn="ctr">
          <a:defRPr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file_iiasa-pptx-tem</Template>
  <TotalTime>12</TotalTime>
  <Words>811</Words>
  <Application>Microsoft Office PowerPoint</Application>
  <PresentationFormat>On-screen Show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file_iiasa-pptx-tem</vt:lpstr>
      <vt:lpstr>iiasa-light-version</vt:lpstr>
      <vt:lpstr>iiasa-pptx-template-dark-&amp;-light</vt:lpstr>
      <vt:lpstr>Ecology, Evolution, and Game Theory at IIASA: Overview &amp; Highlights   Ulf Dieckmann Program Director Evolution and Ecology Program dieckmann@iiasa.ac.at</vt:lpstr>
      <vt:lpstr>Living Systems</vt:lpstr>
      <vt:lpstr>Early Highlights in Ecology</vt:lpstr>
      <vt:lpstr>Early Highlights in Game Theory</vt:lpstr>
      <vt:lpstr>Ecology</vt:lpstr>
      <vt:lpstr>Fishery Systems</vt:lpstr>
      <vt:lpstr>Management of Northeast Arctic Cod</vt:lpstr>
      <vt:lpstr>Management of Barents Sea Capelin</vt:lpstr>
      <vt:lpstr>Evolution</vt:lpstr>
      <vt:lpstr>Collapse of Northern Cod</vt:lpstr>
      <vt:lpstr>Improving Fishing Policies</vt:lpstr>
      <vt:lpstr>Fisheries-induced Evolution: Timeline</vt:lpstr>
      <vt:lpstr>A New Understanding of Biodiversity </vt:lpstr>
      <vt:lpstr>PowerPoint Presentation</vt:lpstr>
      <vt:lpstr>Game Theory</vt:lpstr>
      <vt:lpstr>Indirect Reciprocity: Agenda Setting</vt:lpstr>
      <vt:lpstr>Social Dilemmas &amp; Common Goods</vt:lpstr>
      <vt:lpstr>PowerPoint Presentation</vt:lpstr>
      <vt:lpstr>PowerPoint Presentation</vt:lpstr>
      <vt:lpstr>Interdisciplinary Bridges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Ecology Program – An Overview</dc:title>
  <dc:creator>Ulf Dieckmann 2</dc:creator>
  <cp:lastModifiedBy>Ulf Dieckmann</cp:lastModifiedBy>
  <cp:revision>133</cp:revision>
  <cp:lastPrinted>2014-03-11T10:48:18Z</cp:lastPrinted>
  <dcterms:created xsi:type="dcterms:W3CDTF">2012-04-25T07:17:29Z</dcterms:created>
  <dcterms:modified xsi:type="dcterms:W3CDTF">2017-02-27T06:16:09Z</dcterms:modified>
</cp:coreProperties>
</file>