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77" r:id="rId4"/>
    <p:sldId id="278" r:id="rId5"/>
    <p:sldId id="280" r:id="rId6"/>
    <p:sldId id="539" r:id="rId7"/>
    <p:sldId id="541" r:id="rId8"/>
    <p:sldId id="540" r:id="rId9"/>
    <p:sldId id="285" r:id="rId10"/>
    <p:sldId id="294" r:id="rId11"/>
  </p:sldIdLst>
  <p:sldSz cx="17340263" cy="9753600"/>
  <p:notesSz cx="6858000" cy="9144000"/>
  <p:embeddedFontLst>
    <p:embeddedFont>
      <p:font typeface="Helvetica Neue" panose="02000503000000020004" pitchFamily="2" charset="0"/>
      <p:regular r:id="rId13"/>
      <p:bold r:id="rId14"/>
      <p:italic r:id="rId15"/>
      <p:boldItalic r:id="rId16"/>
    </p:embeddedFont>
    <p:embeddedFont>
      <p:font typeface="Helvetica Neue Light" panose="02000403000000020004" pitchFamily="2" charset="0"/>
      <p:regular r:id="rId17"/>
      <p:bold r:id="rId18"/>
      <p:italic r:id="rId19"/>
      <p:boldItalic r:id="rId20"/>
    </p:embeddedFont>
    <p:embeddedFont>
      <p:font typeface="Montserrat ExtraBold" panose="020F0502020204030204" pitchFamily="34" charset="0"/>
      <p:bold r:id="rId21"/>
      <p:boldItalic r:id="rId22"/>
    </p:embeddedFont>
    <p:embeddedFont>
      <p:font typeface="Montserrat Regular" pitchFamily="2" charset="77"/>
      <p:regular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3" roundtripDataSignature="AMtx7mgn57oMoI6Cq+nY9UBlMTYxhuDD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ECC41-E343-C9DD-25C8-A17C31FE956B}" v="6" dt="2021-10-12T13:30:52.393"/>
    <p1510:client id="{57F1EEFF-8DA6-4B71-9C24-794FA25700DB}" v="6" dt="2021-10-12T15:32:24.591"/>
    <p1510:client id="{71A3C6AC-2AF7-138A-43EF-171438F9831D}" v="70" dt="2021-10-14T12:56:05.249"/>
    <p1510:client id="{9D3A6C29-695F-A6FB-2DED-299E6AD0286F}" v="12" dt="2021-10-13T13:17:55.242"/>
    <p1510:client id="{C2AF898F-E1F1-07A0-DCCD-27453DCAA5D6}" v="22" dt="2021-10-13T11:46:26.463"/>
    <p1510:client id="{DB01001D-B7D0-B207-B3A0-C72FC9630A6C}" v="40" dt="2021-10-13T13:25:38.177"/>
    <p1510:client id="{E9C6FE3E-1446-40D1-A784-DDA11C11424D}" v="63" dt="2021-10-14T12:24:07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73" d="100"/>
          <a:sy n="73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73" Type="http://customschemas.google.com/relationships/presentationmetadata" Target="metadata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7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GB"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88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GB"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89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GB"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823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GB"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26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693385" y="5041900"/>
            <a:ext cx="13953493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38770" y="9296401"/>
            <a:ext cx="45369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Google Shape;73;p2">
            <a:extLst>
              <a:ext uri="{FF2B5EF4-FFF2-40B4-BE49-F238E27FC236}">
                <a16:creationId xmlns:a16="http://schemas.microsoft.com/office/drawing/2014/main" id="{C7D97CE7-DB8F-45D5-892F-12BAD2A216E6}"/>
              </a:ext>
            </a:extLst>
          </p:cNvPr>
          <p:cNvCxnSpPr/>
          <p:nvPr userDrawn="1"/>
        </p:nvCxnSpPr>
        <p:spPr>
          <a:xfrm rot="10800000">
            <a:off x="4403821" y="1827922"/>
            <a:ext cx="0" cy="1471200"/>
          </a:xfrm>
          <a:prstGeom prst="straightConnector1">
            <a:avLst/>
          </a:prstGeom>
          <a:noFill/>
          <a:ln w="25400" cap="flat" cmpd="sng">
            <a:solidFill>
              <a:srgbClr val="ADC44E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013" y="3283390"/>
            <a:ext cx="15606237" cy="6292072"/>
          </a:xfrm>
        </p:spPr>
        <p:txBody>
          <a:bodyPr/>
          <a:lstStyle>
            <a:lvl1pPr>
              <a:defRPr>
                <a:latin typeface="Montserrat Regular" panose="00000500000000000000" pitchFamily="2" charset="0"/>
              </a:defRPr>
            </a:lvl1pPr>
            <a:lvl2pPr>
              <a:defRPr>
                <a:latin typeface="Montserrat Regular" panose="00000500000000000000" pitchFamily="2" charset="0"/>
              </a:defRPr>
            </a:lvl2pPr>
            <a:lvl3pPr>
              <a:defRPr>
                <a:latin typeface="Montserrat Regular" panose="00000500000000000000" pitchFamily="2" charset="0"/>
              </a:defRPr>
            </a:lvl3pPr>
            <a:lvl4pPr>
              <a:defRPr>
                <a:latin typeface="Montserrat Regular" panose="00000500000000000000" pitchFamily="2" charset="0"/>
              </a:defRPr>
            </a:lvl4pPr>
            <a:lvl5pPr>
              <a:defRPr>
                <a:latin typeface="Montserrat Regular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15" y="1403490"/>
            <a:ext cx="15606235" cy="114474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587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>
  <p:cSld name="Title - Cent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4264429" y="3225800"/>
            <a:ext cx="11382449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438770" y="9296401"/>
            <a:ext cx="45369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Google Shape;73;p2">
            <a:extLst>
              <a:ext uri="{FF2B5EF4-FFF2-40B4-BE49-F238E27FC236}">
                <a16:creationId xmlns:a16="http://schemas.microsoft.com/office/drawing/2014/main" id="{A42A3F17-9262-4021-BAA9-B3B7BE41DF0E}"/>
              </a:ext>
            </a:extLst>
          </p:cNvPr>
          <p:cNvCxnSpPr/>
          <p:nvPr userDrawn="1"/>
        </p:nvCxnSpPr>
        <p:spPr>
          <a:xfrm rot="10800000">
            <a:off x="4121188" y="4141200"/>
            <a:ext cx="0" cy="1471200"/>
          </a:xfrm>
          <a:prstGeom prst="straightConnector1">
            <a:avLst/>
          </a:prstGeom>
          <a:noFill/>
          <a:ln w="25400" cap="flat" cmpd="sng">
            <a:solidFill>
              <a:srgbClr val="ADC44E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>
            <a:spLocks noGrp="1"/>
          </p:cNvSpPr>
          <p:nvPr>
            <p:ph type="pic" idx="2"/>
          </p:nvPr>
        </p:nvSpPr>
        <p:spPr>
          <a:xfrm>
            <a:off x="3018459" y="613834"/>
            <a:ext cx="16535905" cy="82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438770" y="9296401"/>
            <a:ext cx="45369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2275879" y="3462713"/>
            <a:ext cx="1480018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438770" y="9296401"/>
            <a:ext cx="45369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Google Shape;73;p2">
            <a:extLst>
              <a:ext uri="{FF2B5EF4-FFF2-40B4-BE49-F238E27FC236}">
                <a16:creationId xmlns:a16="http://schemas.microsoft.com/office/drawing/2014/main" id="{87D3B84D-CD45-4B89-8F38-5E1A7D40A4E9}"/>
              </a:ext>
            </a:extLst>
          </p:cNvPr>
          <p:cNvCxnSpPr/>
          <p:nvPr userDrawn="1"/>
        </p:nvCxnSpPr>
        <p:spPr>
          <a:xfrm rot="10800000">
            <a:off x="4046373" y="3806613"/>
            <a:ext cx="0" cy="1471200"/>
          </a:xfrm>
          <a:prstGeom prst="straightConnector1">
            <a:avLst/>
          </a:prstGeom>
          <a:noFill/>
          <a:ln w="25400" cap="flat" cmpd="sng">
            <a:solidFill>
              <a:srgbClr val="ADC44E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>
            <a:spLocks noGrp="1"/>
          </p:cNvSpPr>
          <p:nvPr>
            <p:ph type="pic" idx="2"/>
          </p:nvPr>
        </p:nvSpPr>
        <p:spPr>
          <a:xfrm>
            <a:off x="5448466" y="2586567"/>
            <a:ext cx="12573384" cy="628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1pPr>
            <a:lvl2pPr marL="914400" lvl="1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2pPr>
            <a:lvl3pPr marL="1371600" lvl="2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3pPr>
            <a:lvl4pPr marL="1828800" lvl="3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4pPr>
            <a:lvl5pPr marL="2286000" lvl="4" indent="-48641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8438770" y="9296401"/>
            <a:ext cx="45369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38770" y="9296401"/>
            <a:ext cx="45369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>
            <a:spLocks noGrp="1"/>
          </p:cNvSpPr>
          <p:nvPr>
            <p:ph type="pic" idx="2"/>
          </p:nvPr>
        </p:nvSpPr>
        <p:spPr>
          <a:xfrm>
            <a:off x="8907205" y="5029200"/>
            <a:ext cx="8073244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>
            <a:spLocks noGrp="1"/>
          </p:cNvSpPr>
          <p:nvPr>
            <p:ph type="pic" idx="3"/>
          </p:nvPr>
        </p:nvSpPr>
        <p:spPr>
          <a:xfrm>
            <a:off x="8670131" y="889001"/>
            <a:ext cx="7823439" cy="391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Google Shape;44;p14"/>
          <p:cNvSpPr>
            <a:spLocks noGrp="1"/>
          </p:cNvSpPr>
          <p:nvPr>
            <p:ph type="pic" idx="4"/>
          </p:nvPr>
        </p:nvSpPr>
        <p:spPr>
          <a:xfrm>
            <a:off x="-3166630" y="889000"/>
            <a:ext cx="15977088" cy="7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8438770" y="9296401"/>
            <a:ext cx="45369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1693385" y="6362700"/>
            <a:ext cx="13953493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i="1"/>
            </a:lvl1pPr>
            <a:lvl2pPr marL="914400" lvl="1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1693385" y="4259094"/>
            <a:ext cx="13953493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438770" y="9296401"/>
            <a:ext cx="45369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>
            <a:spLocks noGrp="1"/>
          </p:cNvSpPr>
          <p:nvPr>
            <p:ph type="pic" idx="2"/>
          </p:nvPr>
        </p:nvSpPr>
        <p:spPr>
          <a:xfrm>
            <a:off x="-1266510" y="0"/>
            <a:ext cx="19873282" cy="9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8438770" y="9296401"/>
            <a:ext cx="45369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38770" y="9296401"/>
            <a:ext cx="453693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69;p2" descr="Brand-Strip.jpg">
            <a:extLst>
              <a:ext uri="{FF2B5EF4-FFF2-40B4-BE49-F238E27FC236}">
                <a16:creationId xmlns:a16="http://schemas.microsoft.com/office/drawing/2014/main" id="{A05B2CDB-9DA8-47CC-8AE9-50207CD4E9CF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805980" y="1877060"/>
            <a:ext cx="257545" cy="599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0;p2" descr="ecsa_main_id.png">
            <a:extLst>
              <a:ext uri="{FF2B5EF4-FFF2-40B4-BE49-F238E27FC236}">
                <a16:creationId xmlns:a16="http://schemas.microsoft.com/office/drawing/2014/main" id="{62663CDD-7E90-44DE-B59F-9E9D2E1D8338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 r="43782"/>
          <a:stretch/>
        </p:blipFill>
        <p:spPr>
          <a:xfrm>
            <a:off x="15335109" y="9224270"/>
            <a:ext cx="1470229" cy="4930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4;p2">
            <a:extLst>
              <a:ext uri="{FF2B5EF4-FFF2-40B4-BE49-F238E27FC236}">
                <a16:creationId xmlns:a16="http://schemas.microsoft.com/office/drawing/2014/main" id="{A75F3CEC-F416-41BD-8622-DFE07364913D}"/>
              </a:ext>
            </a:extLst>
          </p:cNvPr>
          <p:cNvSpPr txBox="1"/>
          <p:nvPr userDrawn="1"/>
        </p:nvSpPr>
        <p:spPr>
          <a:xfrm>
            <a:off x="12652335" y="259118"/>
            <a:ext cx="38163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r">
              <a:buClr>
                <a:srgbClr val="675B51"/>
              </a:buClr>
              <a:buSzPts val="1500"/>
            </a:pPr>
            <a:r>
              <a:rPr lang="en-US" sz="1500" b="1">
                <a:solidFill>
                  <a:srgbClr val="675B51"/>
                </a:solidFill>
              </a:rPr>
              <a:t>| European Citizen Science Association |</a:t>
            </a:r>
            <a:endParaRPr/>
          </a:p>
        </p:txBody>
      </p:sp>
      <p:pic>
        <p:nvPicPr>
          <p:cNvPr id="12" name="Google Shape;84;p3" descr="Image">
            <a:extLst>
              <a:ext uri="{FF2B5EF4-FFF2-40B4-BE49-F238E27FC236}">
                <a16:creationId xmlns:a16="http://schemas.microsoft.com/office/drawing/2014/main" id="{88412C71-8AFF-47FC-B589-B2727DB26A19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1385417" y="3674075"/>
            <a:ext cx="508642" cy="50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8;p3" descr="Image">
            <a:extLst>
              <a:ext uri="{FF2B5EF4-FFF2-40B4-BE49-F238E27FC236}">
                <a16:creationId xmlns:a16="http://schemas.microsoft.com/office/drawing/2014/main" id="{7F6E7C8F-5505-42C6-841F-D9126F2FD0D3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1417375" y="4455892"/>
            <a:ext cx="476684" cy="42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6;p3" descr="Image">
            <a:extLst>
              <a:ext uri="{FF2B5EF4-FFF2-40B4-BE49-F238E27FC236}">
                <a16:creationId xmlns:a16="http://schemas.microsoft.com/office/drawing/2014/main" id="{4490E2E2-932E-4DFD-B15A-4F4FD0E3192B}"/>
              </a:ext>
            </a:extLst>
          </p:cNvPr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1385418" y="5156969"/>
            <a:ext cx="545635" cy="5456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asa.ac.at/" TargetMode="External"/><Relationship Id="rId2" Type="http://schemas.openxmlformats.org/officeDocument/2006/relationships/hyperlink" Target="mailto:fraisl@iiasa.ac.a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forchange.net/strengthening-measurement-of-marine-litter-in-Ghan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 descr="ecsa_main_i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5152" y="6735961"/>
            <a:ext cx="4691561" cy="8845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74C86-4FD5-42CA-B164-342B85FF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997" y="1140862"/>
            <a:ext cx="11887257" cy="330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b="1"/>
              <a:t>Recommendations on Electronic Information Tools: Using citizen science effectively within the Aarhus context</a:t>
            </a:r>
            <a:endParaRPr lang="en-GB" sz="6000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809D6-6854-4A6D-B1C5-0E963E46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7731" y="5041900"/>
            <a:ext cx="10464800" cy="3177652"/>
          </a:xfrm>
        </p:spPr>
        <p:txBody>
          <a:bodyPr>
            <a:normAutofit/>
          </a:bodyPr>
          <a:lstStyle/>
          <a:p>
            <a:pPr marL="0" indent="0" algn="l"/>
            <a:r>
              <a:rPr lang="en-US"/>
              <a:t>The European Citizen Science Association</a:t>
            </a:r>
          </a:p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E9DA46-B351-413C-8231-6FF486844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29" y="5868322"/>
            <a:ext cx="2895095" cy="252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232290E2-20AE-4CCB-B498-712A186FE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49" r="1" b="25586"/>
          <a:stretch/>
        </p:blipFill>
        <p:spPr>
          <a:xfrm>
            <a:off x="2080009" y="613834"/>
            <a:ext cx="15260255" cy="82677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40B0F8DF-CE3C-4916-B4C6-3F2E5C8D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</p:spPr>
        <p:txBody>
          <a:bodyPr/>
          <a:lstStyle/>
          <a:p>
            <a:r>
              <a:rPr lang="en-GB"/>
              <a:t>Q&amp;A and a discussion </a:t>
            </a:r>
            <a:br>
              <a:rPr lang="en-GB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/>
        </p:nvSpPr>
        <p:spPr>
          <a:xfrm>
            <a:off x="4834730" y="2916738"/>
            <a:ext cx="9544472" cy="630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This side event will introduce citizen science within the Aarhus context </a:t>
            </a: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Co-production of environmental information </a:t>
            </a: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endParaRPr lang="en-US" sz="3200">
              <a:solidFill>
                <a:schemeClr val="tx1"/>
              </a:solidFill>
            </a:endParaRP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Examples within international efforts: Sustainable Development Goals, UN Environment Assembly, UNESCO guidance on open science, and the role of coordinating </a:t>
            </a:r>
            <a:r>
              <a:rPr lang="en-US" sz="3200" err="1">
                <a:solidFill>
                  <a:schemeClr val="tx1"/>
                </a:solidFill>
              </a:rPr>
              <a:t>organisations</a:t>
            </a:r>
            <a:r>
              <a:rPr lang="en-US" sz="3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2" name="Google Shape;72;p2"/>
          <p:cNvSpPr txBox="1"/>
          <p:nvPr/>
        </p:nvSpPr>
        <p:spPr>
          <a:xfrm>
            <a:off x="5003541" y="1445537"/>
            <a:ext cx="10168990" cy="1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>
              <a:buClr>
                <a:srgbClr val="675B51"/>
              </a:buClr>
              <a:buSzPts val="7200"/>
            </a:pPr>
            <a:r>
              <a:rPr lang="en-US" sz="4400" b="1">
                <a:solidFill>
                  <a:schemeClr val="tx1"/>
                </a:solidFill>
              </a:rPr>
              <a:t>Outline</a:t>
            </a:r>
            <a:endParaRPr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8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/>
        </p:nvSpPr>
        <p:spPr>
          <a:xfrm>
            <a:off x="2210639" y="3097609"/>
            <a:ext cx="14620350" cy="630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Prof Muki </a:t>
            </a:r>
            <a:r>
              <a:rPr lang="en-US" sz="3200" err="1">
                <a:solidFill>
                  <a:schemeClr val="tx1"/>
                </a:solidFill>
              </a:rPr>
              <a:t>Haklay</a:t>
            </a:r>
            <a:r>
              <a:rPr lang="en-US" sz="3200">
                <a:solidFill>
                  <a:schemeClr val="tx1"/>
                </a:solidFill>
              </a:rPr>
              <a:t>, University College London: </a:t>
            </a:r>
            <a:r>
              <a:rPr lang="en-US" sz="3200" b="1">
                <a:solidFill>
                  <a:schemeClr val="tx1"/>
                </a:solidFill>
              </a:rPr>
              <a:t>Introduction to citizen science within environmental data collection</a:t>
            </a: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Dr Sven Schade, European Commission, Joint Research Centre (JRC): </a:t>
            </a:r>
            <a:r>
              <a:rPr lang="en-US" sz="3200" b="1">
                <a:solidFill>
                  <a:schemeClr val="tx1"/>
                </a:solidFill>
              </a:rPr>
              <a:t>The integration of citizen science in environmental policy</a:t>
            </a: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3200" err="1">
                <a:solidFill>
                  <a:schemeClr val="tx1"/>
                </a:solidFill>
              </a:rPr>
              <a:t>Ms</a:t>
            </a:r>
            <a:r>
              <a:rPr lang="en-US" sz="3200">
                <a:solidFill>
                  <a:schemeClr val="tx1"/>
                </a:solidFill>
              </a:rPr>
              <a:t> Dilek </a:t>
            </a:r>
            <a:r>
              <a:rPr lang="en-US" sz="3200" err="1">
                <a:solidFill>
                  <a:schemeClr val="tx1"/>
                </a:solidFill>
              </a:rPr>
              <a:t>Fraisl</a:t>
            </a:r>
            <a:r>
              <a:rPr lang="en-US" sz="3200">
                <a:solidFill>
                  <a:schemeClr val="tx1"/>
                </a:solidFill>
              </a:rPr>
              <a:t>, International Institute for Applied Systems Analysis (IIASA): </a:t>
            </a:r>
            <a:r>
              <a:rPr lang="en-US" sz="3200" b="1">
                <a:solidFill>
                  <a:schemeClr val="tx1"/>
                </a:solidFill>
              </a:rPr>
              <a:t>The use of citizen science to address data gaps in the SDGs</a:t>
            </a: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Prof Francois Grey/Rosy </a:t>
            </a:r>
            <a:r>
              <a:rPr lang="en-US" sz="3200" err="1">
                <a:solidFill>
                  <a:schemeClr val="tx1"/>
                </a:solidFill>
              </a:rPr>
              <a:t>Mondardini</a:t>
            </a:r>
            <a:r>
              <a:rPr lang="en-US" sz="3200">
                <a:solidFill>
                  <a:schemeClr val="tx1"/>
                </a:solidFill>
              </a:rPr>
              <a:t>, SDG solution space, University of Geneva/CS Zurich: </a:t>
            </a:r>
            <a:r>
              <a:rPr lang="en-US" sz="3200" b="1">
                <a:solidFill>
                  <a:schemeClr val="tx1"/>
                </a:solidFill>
              </a:rPr>
              <a:t>Providing the training, skills, and tools for citizen science for SDG</a:t>
            </a: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3200" err="1">
                <a:solidFill>
                  <a:schemeClr val="tx1"/>
                </a:solidFill>
              </a:rPr>
              <a:t>Mr</a:t>
            </a:r>
            <a:r>
              <a:rPr lang="en-US" sz="3200">
                <a:solidFill>
                  <a:schemeClr val="tx1"/>
                </a:solidFill>
              </a:rPr>
              <a:t> Martin Brocklehurst, European Citizen Science Association:</a:t>
            </a:r>
            <a:r>
              <a:rPr lang="en-US" sz="3200" b="1">
                <a:solidFill>
                  <a:schemeClr val="tx1"/>
                </a:solidFill>
              </a:rPr>
              <a:t> The integration of citizen science within the UN Environment Assembly (UNEA) &amp; international collaboration </a:t>
            </a:r>
          </a:p>
        </p:txBody>
      </p:sp>
      <p:sp>
        <p:nvSpPr>
          <p:cNvPr id="72" name="Google Shape;72;p2"/>
          <p:cNvSpPr txBox="1"/>
          <p:nvPr/>
        </p:nvSpPr>
        <p:spPr>
          <a:xfrm>
            <a:off x="5003541" y="1445537"/>
            <a:ext cx="10168990" cy="1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>
              <a:buClr>
                <a:srgbClr val="675B51"/>
              </a:buClr>
              <a:buSzPts val="7200"/>
            </a:pPr>
            <a:r>
              <a:rPr lang="en-US" sz="4400" b="1">
                <a:solidFill>
                  <a:schemeClr val="tx1"/>
                </a:solidFill>
              </a:rPr>
              <a:t>Speakers and topics </a:t>
            </a:r>
            <a:endParaRPr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/>
        </p:nvSpPr>
        <p:spPr>
          <a:xfrm>
            <a:off x="2210639" y="3097609"/>
            <a:ext cx="14620350" cy="630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Prof Uta Wehn, IHE Delft Institute for Water Education &amp; University of Gothenburg: </a:t>
            </a:r>
            <a:r>
              <a:rPr lang="en-US" sz="3200" b="1">
                <a:solidFill>
                  <a:schemeClr val="tx1"/>
                </a:solidFill>
              </a:rPr>
              <a:t>The integration of citizen science within UNESCO Recommendation on open science</a:t>
            </a: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Dr Barbara Kieslinger, European Citizen Science Association: </a:t>
            </a:r>
            <a:r>
              <a:rPr lang="en-US" sz="3200" b="1">
                <a:solidFill>
                  <a:schemeClr val="tx1"/>
                </a:solidFill>
              </a:rPr>
              <a:t>The role of citizen science associations and international cooperation in training and capacity building and the EU-</a:t>
            </a:r>
            <a:r>
              <a:rPr lang="en-US" sz="3200" b="1" err="1">
                <a:solidFill>
                  <a:schemeClr val="tx1"/>
                </a:solidFill>
              </a:rPr>
              <a:t>Citizen.Science</a:t>
            </a:r>
            <a:r>
              <a:rPr lang="en-US" sz="3200" b="1">
                <a:solidFill>
                  <a:schemeClr val="tx1"/>
                </a:solidFill>
              </a:rPr>
              <a:t> platform</a:t>
            </a: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Dr Anna Berti Suman, European Commission, Joint Research Centre (JRC): </a:t>
            </a:r>
            <a:r>
              <a:rPr lang="en-US" sz="3200" b="1">
                <a:solidFill>
                  <a:schemeClr val="tx1"/>
                </a:solidFill>
              </a:rPr>
              <a:t> Citizen sensing from a legal perspective and the procedural and substantive rights </a:t>
            </a:r>
            <a:r>
              <a:rPr lang="en-US" sz="3200" b="1" err="1">
                <a:solidFill>
                  <a:schemeClr val="tx1"/>
                </a:solidFill>
              </a:rPr>
              <a:t>recognised</a:t>
            </a:r>
            <a:r>
              <a:rPr lang="en-US" sz="3200" b="1">
                <a:solidFill>
                  <a:schemeClr val="tx1"/>
                </a:solidFill>
              </a:rPr>
              <a:t> within the Aarhus context </a:t>
            </a: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endParaRPr lang="en-US" sz="3200" b="1">
              <a:solidFill>
                <a:schemeClr val="tx1"/>
              </a:solidFill>
            </a:endParaRP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Q&amp;A and an open discussion </a:t>
            </a: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endParaRPr lang="en-US" sz="3200" b="1">
              <a:solidFill>
                <a:schemeClr val="tx1"/>
              </a:solidFill>
            </a:endParaRPr>
          </a:p>
          <a:p>
            <a:pPr marL="457200" indent="-457200">
              <a:buClr>
                <a:srgbClr val="675B51"/>
              </a:buClr>
              <a:buSzPts val="1600"/>
              <a:buFont typeface="Arial" panose="020B0604020202020204" pitchFamily="34" charset="0"/>
              <a:buChar char="•"/>
            </a:pP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5003541" y="1445537"/>
            <a:ext cx="10168990" cy="1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>
              <a:buClr>
                <a:srgbClr val="675B51"/>
              </a:buClr>
              <a:buSzPts val="7200"/>
            </a:pPr>
            <a:r>
              <a:rPr lang="en-US" sz="4400" b="1">
                <a:solidFill>
                  <a:schemeClr val="tx1"/>
                </a:solidFill>
              </a:rPr>
              <a:t>Speakers and topics </a:t>
            </a:r>
            <a:endParaRPr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F4295-EC69-4BB9-AA2E-09FFBAA3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935" y="2562591"/>
            <a:ext cx="12325400" cy="3302000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tx1"/>
                </a:solidFill>
              </a:rPr>
              <a:t>The use of citizen science to address data gaps in the SDGs</a:t>
            </a:r>
            <a:br>
              <a:rPr lang="en-US" sz="6000" b="1"/>
            </a:br>
            <a:r>
              <a:rPr lang="en-US" sz="6000"/>
              <a:t>Dilek </a:t>
            </a:r>
            <a:r>
              <a:rPr lang="en-US" sz="6000" err="1"/>
              <a:t>Fraisl</a:t>
            </a:r>
            <a:r>
              <a:rPr lang="en-US" sz="6000"/>
              <a:t>, IIASA </a:t>
            </a:r>
            <a:endParaRPr lang="en-GB" sz="6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03F8B-A28A-46CB-B13D-BF9F715AC12D}"/>
              </a:ext>
            </a:extLst>
          </p:cNvPr>
          <p:cNvSpPr txBox="1"/>
          <p:nvPr/>
        </p:nvSpPr>
        <p:spPr>
          <a:xfrm>
            <a:off x="4736361" y="6255207"/>
            <a:ext cx="1037342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LID4096" sz="1600"/>
            </a:br>
            <a:r>
              <a:rPr lang="LID4096" sz="2800">
                <a:solidFill>
                  <a:schemeClr val="tx1"/>
                </a:solidFill>
              </a:rPr>
              <a:t>International Institute for Applied Systems Analysis (IIASA)</a:t>
            </a:r>
            <a:br>
              <a:rPr lang="LID4096" sz="2800"/>
            </a:br>
            <a:r>
              <a:rPr lang="en-GB" sz="2800">
                <a:hlinkClick r:id="rId2"/>
              </a:rPr>
              <a:t>fraisl@iiasa.ac.at</a:t>
            </a:r>
            <a:r>
              <a:rPr lang="en-GB" sz="2800"/>
              <a:t> </a:t>
            </a:r>
          </a:p>
          <a:p>
            <a:r>
              <a:rPr lang="en-GB" sz="2800"/>
              <a:t>Twitter: dilekfraisl1</a:t>
            </a:r>
            <a:br>
              <a:rPr lang="en-GB" sz="2800"/>
            </a:br>
            <a:r>
              <a:rPr lang="en-GB" sz="2800">
                <a:hlinkClick r:id="rId3"/>
              </a:rPr>
              <a:t>www.iiasa.ac.at</a:t>
            </a:r>
            <a:r>
              <a:rPr lang="en-GB" sz="280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24831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D03E66-2C14-4DB6-BD5A-5CCE9D2D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68" y="619203"/>
            <a:ext cx="14382332" cy="1144745"/>
          </a:xfrm>
        </p:spPr>
        <p:txBody>
          <a:bodyPr>
            <a:normAutofit/>
          </a:bodyPr>
          <a:lstStyle/>
          <a:p>
            <a:pPr algn="l"/>
            <a:r>
              <a:rPr lang="en-GB" sz="4000" b="1">
                <a:latin typeface="Montserrat ExtraBold"/>
              </a:rPr>
              <a:t>The potential of citizen science to fill data gaps</a:t>
            </a:r>
            <a:endParaRPr lang="en-US" sz="4000">
              <a:latin typeface="Montserrat ExtraBold"/>
            </a:endParaRPr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5C878B-D941-4EFF-A423-94781F84B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637" y="1563358"/>
            <a:ext cx="11721316" cy="72645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AFC763-27BB-42AC-862F-F59023A5EA9F}"/>
              </a:ext>
            </a:extLst>
          </p:cNvPr>
          <p:cNvSpPr txBox="1"/>
          <p:nvPr/>
        </p:nvSpPr>
        <p:spPr>
          <a:xfrm>
            <a:off x="2381231" y="8888677"/>
            <a:ext cx="1373138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kern="12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The SDG indicators where citizen science </a:t>
            </a:r>
            <a:r>
              <a:rPr lang="en-US" sz="1200" b="1" i="1" kern="12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projects</a:t>
            </a:r>
            <a:r>
              <a:rPr lang="en-US" sz="1200" b="1" kern="12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 are ‘already contributing’ (GREEN), ‘could contribute’  (YELLOW) to SDG monitoring or where there is ‘no alignment' (GREY)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7B451-C8A8-4C31-B453-1F5AA95FD963}"/>
              </a:ext>
            </a:extLst>
          </p:cNvPr>
          <p:cNvSpPr txBox="1"/>
          <p:nvPr/>
        </p:nvSpPr>
        <p:spPr>
          <a:xfrm>
            <a:off x="98779" y="9315451"/>
            <a:ext cx="2035023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-apple-system"/>
              </a:rPr>
              <a:t>Fraisl, D., Campbell, J., See, L. </a:t>
            </a:r>
            <a:r>
              <a:rPr lang="en-US" i="1">
                <a:solidFill>
                  <a:srgbClr val="333333"/>
                </a:solidFill>
                <a:latin typeface="-apple-system"/>
              </a:rPr>
              <a:t>et al.</a:t>
            </a:r>
            <a:r>
              <a:rPr lang="en-US">
                <a:solidFill>
                  <a:srgbClr val="333333"/>
                </a:solidFill>
                <a:latin typeface="-apple-system"/>
              </a:rPr>
              <a:t> Mapping citizen science contributions to the UN sustainable development goals. </a:t>
            </a:r>
            <a:r>
              <a:rPr lang="en-US" i="1">
                <a:solidFill>
                  <a:srgbClr val="333333"/>
                </a:solidFill>
                <a:latin typeface="-apple-system"/>
              </a:rPr>
              <a:t>Sustain Sci</a:t>
            </a:r>
            <a:r>
              <a:rPr lang="en-US">
                <a:solidFill>
                  <a:srgbClr val="333333"/>
                </a:solidFill>
                <a:latin typeface="-apple-system"/>
              </a:rPr>
              <a:t> </a:t>
            </a:r>
            <a:r>
              <a:rPr lang="en-US" b="1">
                <a:solidFill>
                  <a:srgbClr val="333333"/>
                </a:solidFill>
                <a:latin typeface="-apple-system"/>
              </a:rPr>
              <a:t>15, </a:t>
            </a:r>
            <a:r>
              <a:rPr lang="en-US">
                <a:solidFill>
                  <a:srgbClr val="333333"/>
                </a:solidFill>
                <a:latin typeface="-apple-system"/>
              </a:rPr>
              <a:t>1735–1751 (2020). https://doi.org/10.1007/s11625-020-00833-7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3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167" y="0"/>
            <a:ext cx="17335927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CE9877-5F38-4728-A1E0-030518D0CFD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r="1" b="23"/>
          <a:stretch/>
        </p:blipFill>
        <p:spPr>
          <a:xfrm>
            <a:off x="2371337" y="1335902"/>
            <a:ext cx="13220079" cy="74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0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003250E2-1F8C-4E9A-B7A1-644D0D99E9D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t="2676" b="2676"/>
          <a:stretch/>
        </p:blipFill>
        <p:spPr>
          <a:xfrm>
            <a:off x="2535664" y="1275821"/>
            <a:ext cx="12564860" cy="665062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01A7CB-1E39-4FFF-B2F9-3907E7A29858}"/>
              </a:ext>
            </a:extLst>
          </p:cNvPr>
          <p:cNvSpPr txBox="1"/>
          <p:nvPr/>
        </p:nvSpPr>
        <p:spPr>
          <a:xfrm>
            <a:off x="231143" y="8589934"/>
            <a:ext cx="168673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Citizen Science for the SDGs StoryMap: </a:t>
            </a:r>
            <a:r>
              <a:rPr lang="en-US" sz="2400" kern="1200">
                <a:latin typeface="Tahoma"/>
                <a:ea typeface="Tahoma"/>
                <a:hlinkClick r:id="rId3"/>
              </a:rPr>
              <a:t>https://dataforchange.net/strengthening-measurement-of-marine-litter-in-Ghana</a:t>
            </a:r>
            <a:r>
              <a:rPr lang="en-US" sz="2400" kern="1200">
                <a:latin typeface="Tahoma"/>
                <a:ea typeface="Tahoma"/>
              </a:rPr>
              <a:t> </a:t>
            </a:r>
            <a:endParaRPr lang="en-US" sz="2400" kern="1200">
              <a:solidFill>
                <a:schemeClr val="tx1"/>
              </a:solidFill>
              <a:latin typeface="Tahoma"/>
              <a:ea typeface="Tahom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358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5062798" y="645347"/>
            <a:ext cx="10465404" cy="132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>
              <a:buClr>
                <a:srgbClr val="675B51"/>
              </a:buClr>
              <a:buSzPts val="7200"/>
            </a:pPr>
            <a:r>
              <a:rPr lang="en-GB" sz="4000">
                <a:solidFill>
                  <a:schemeClr val="tx1"/>
                </a:solidFill>
                <a:latin typeface="Tahoma"/>
              </a:rPr>
              <a:t>Progress</a:t>
            </a:r>
            <a:r>
              <a:rPr lang="en-GB" sz="4000">
                <a:latin typeface="Tahoma"/>
              </a:rPr>
              <a:t> towards the integration of citizen science in the SDG framework</a:t>
            </a:r>
            <a:endParaRPr lang="en-US" sz="4000">
              <a:solidFill>
                <a:schemeClr val="tx1"/>
              </a:solidFill>
              <a:latin typeface="Tahoma"/>
            </a:endParaRPr>
          </a:p>
        </p:txBody>
      </p:sp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0728E74A-B0A2-4898-8E86-15F763F0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641" y="2320766"/>
            <a:ext cx="11679667" cy="6289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79A68D-404F-4444-80FA-7CFB7FC13546}"/>
              </a:ext>
            </a:extLst>
          </p:cNvPr>
          <p:cNvSpPr txBox="1"/>
          <p:nvPr/>
        </p:nvSpPr>
        <p:spPr>
          <a:xfrm>
            <a:off x="143222" y="9256183"/>
            <a:ext cx="1483692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22222"/>
                </a:solidFill>
                <a:latin typeface="-apple-system"/>
              </a:rPr>
              <a:t>Fritz, S., See, L., Carlson, T. </a:t>
            </a:r>
            <a:r>
              <a:rPr lang="en-US" i="1">
                <a:solidFill>
                  <a:srgbClr val="222222"/>
                </a:solidFill>
                <a:latin typeface="-apple-system"/>
              </a:rPr>
              <a:t>et al.</a:t>
            </a:r>
            <a:r>
              <a:rPr lang="en-US">
                <a:solidFill>
                  <a:srgbClr val="222222"/>
                </a:solidFill>
                <a:latin typeface="-apple-system"/>
              </a:rPr>
              <a:t> Citizen science and the United Nations Sustainable Development Goals. </a:t>
            </a:r>
            <a:r>
              <a:rPr lang="en-US" i="1">
                <a:solidFill>
                  <a:srgbClr val="222222"/>
                </a:solidFill>
                <a:latin typeface="-apple-system"/>
              </a:rPr>
              <a:t>Nat Sustain</a:t>
            </a:r>
            <a:r>
              <a:rPr lang="en-US">
                <a:solidFill>
                  <a:srgbClr val="222222"/>
                </a:solidFill>
                <a:latin typeface="-apple-system"/>
              </a:rPr>
              <a:t> </a:t>
            </a:r>
            <a:r>
              <a:rPr lang="en-US" b="1">
                <a:solidFill>
                  <a:srgbClr val="222222"/>
                </a:solidFill>
                <a:latin typeface="-apple-system"/>
              </a:rPr>
              <a:t>2, </a:t>
            </a:r>
            <a:r>
              <a:rPr lang="en-US">
                <a:solidFill>
                  <a:srgbClr val="222222"/>
                </a:solidFill>
                <a:latin typeface="-apple-system"/>
              </a:rPr>
              <a:t>922–930 (2019). https://doi.org/10.1038/s41893-019-0390-3</a:t>
            </a:r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D5B1C16-25BF-4822-B69E-FBC10A9FE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931" y="6763279"/>
            <a:ext cx="2427879" cy="18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4374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Macintosh PowerPoint</Application>
  <PresentationFormat>Custom</PresentationFormat>
  <Paragraphs>30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Helvetica Neue</vt:lpstr>
      <vt:lpstr>Arial</vt:lpstr>
      <vt:lpstr>Montserrat ExtraBold</vt:lpstr>
      <vt:lpstr>Tahoma</vt:lpstr>
      <vt:lpstr>Montserrat Regular</vt:lpstr>
      <vt:lpstr>-apple-system</vt:lpstr>
      <vt:lpstr>Helvetica Neue Light</vt:lpstr>
      <vt:lpstr>White</vt:lpstr>
      <vt:lpstr>Recommendations on Electronic Information Tools: Using citizen science effectively within the Aarhus context</vt:lpstr>
      <vt:lpstr>PowerPoint Presentation</vt:lpstr>
      <vt:lpstr>PowerPoint Presentation</vt:lpstr>
      <vt:lpstr>PowerPoint Presentation</vt:lpstr>
      <vt:lpstr>The use of citizen science to address data gaps in the SDGs Dilek Fraisl, IIASA </vt:lpstr>
      <vt:lpstr>The potential of citizen science to fill data gaps</vt:lpstr>
      <vt:lpstr>PowerPoint Presentation</vt:lpstr>
      <vt:lpstr>PowerPoint Presentation</vt:lpstr>
      <vt:lpstr>PowerPoint Presentation</vt:lpstr>
      <vt:lpstr>Q&amp;A and a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Hecker, Susanne</dc:creator>
  <cp:lastModifiedBy>FRAISL Dilek</cp:lastModifiedBy>
  <cp:revision>2</cp:revision>
  <dcterms:modified xsi:type="dcterms:W3CDTF">2021-10-14T15:13:09Z</dcterms:modified>
</cp:coreProperties>
</file>