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  <p:sldMasterId id="2147483665" r:id="rId2"/>
    <p:sldMasterId id="2147484132" r:id="rId3"/>
  </p:sldMasterIdLst>
  <p:notesMasterIdLst>
    <p:notesMasterId r:id="rId18"/>
  </p:notesMasterIdLst>
  <p:handoutMasterIdLst>
    <p:handoutMasterId r:id="rId19"/>
  </p:handoutMasterIdLst>
  <p:sldIdLst>
    <p:sldId id="258" r:id="rId4"/>
    <p:sldId id="768" r:id="rId5"/>
    <p:sldId id="769" r:id="rId6"/>
    <p:sldId id="776" r:id="rId7"/>
    <p:sldId id="777" r:id="rId8"/>
    <p:sldId id="739" r:id="rId9"/>
    <p:sldId id="702" r:id="rId10"/>
    <p:sldId id="698" r:id="rId11"/>
    <p:sldId id="703" r:id="rId12"/>
    <p:sldId id="767" r:id="rId13"/>
    <p:sldId id="699" r:id="rId14"/>
    <p:sldId id="779" r:id="rId15"/>
    <p:sldId id="792" r:id="rId16"/>
    <p:sldId id="798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J" initials="I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4139" autoAdjust="0"/>
  </p:normalViewPr>
  <p:slideViewPr>
    <p:cSldViewPr>
      <p:cViewPr varScale="1">
        <p:scale>
          <a:sx n="106" d="100"/>
          <a:sy n="106" d="100"/>
        </p:scale>
        <p:origin x="11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615B9F3-24B2-4951-8399-738BE668C244}" type="datetimeFigureOut">
              <a:rPr lang="en-US"/>
              <a:pPr>
                <a:defRPr/>
              </a:pPr>
              <a:t>17/02/16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83F3E7-C2AD-4E1A-B970-62EE586FC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3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8060AB-0DC7-4EA5-A0CD-D75E487993B4}" type="datetimeFigureOut">
              <a:rPr lang="de-AT"/>
              <a:pPr>
                <a:defRPr/>
              </a:pPr>
              <a:t>16.02.2017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A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717C378-C524-4600-8C81-31DB922CE05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9069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22AA21C-5614-48AB-9678-27D42D601322}" type="slidenum">
              <a:rPr lang="en-US" altLang="en-US" sz="1300">
                <a:latin typeface="Arial" panose="020B0604020202020204" pitchFamily="34" charset="0"/>
              </a:rPr>
              <a:pPr/>
              <a:t>2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50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AFA3EF9-8107-4B82-853B-C63D0A449909}" type="slidenum">
              <a:rPr lang="en-US" altLang="en-US" sz="1300">
                <a:latin typeface="Arial" panose="020B0604020202020204" pitchFamily="34" charset="0"/>
              </a:rPr>
              <a:pPr/>
              <a:t>3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85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1FB384-FCA3-4113-9ED3-64987F036EAE}" type="slidenum">
              <a:rPr lang="en-US"/>
              <a:pPr/>
              <a:t>4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49775" cy="3411538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43400"/>
            <a:ext cx="503237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8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14409-F7F5-4E49-A57A-8A3C80DF65DB}" type="slidenum">
              <a:rPr lang="en-US"/>
              <a:pPr/>
              <a:t>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49775" cy="3411538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343400"/>
            <a:ext cx="5032375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7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641781-33C9-42C5-918E-49458DDC7A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Openly acknowledged</a:t>
            </a:r>
            <a:r>
              <a:rPr lang="en-US" baseline="0" dirty="0" smtClean="0"/>
              <a:t> as the best source of baseline cropland information by GEOGLAM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73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641781-33C9-42C5-918E-49458DDC7A7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6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B5864CA9-5CEB-4AC7-93F8-592D6600E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A12EA-7028-4D64-B1D4-3D00A50E6CA0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99422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/>
          <a:lstStyle>
            <a:lvl1pPr>
              <a:defRPr sz="36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747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455613"/>
            <a:ext cx="7997825" cy="813147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776"/>
            <a:ext cx="7997825" cy="47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8565-14C3-49F2-91D1-04C588F9706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451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D8A1-23A6-4EFD-BED2-B81957C3C30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7448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829D-2974-4BDA-A898-158E7E63120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8031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787A-AC21-48D4-AD85-C89FD92ABD6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492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4000-2BD4-4180-8C96-66E1C1911AB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9127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6F4D-F074-4573-83DA-69D2AD65C5E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4466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8D05F-F98E-47B0-BBC4-973ABC126E2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6565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9A9D-B67F-44FE-B7C2-9C85F1AADD9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107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9335-66F9-4237-9F53-C3213147262C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141455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A4F9-2DA6-47E1-999D-140733772FF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2008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98525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3ECB1-FE4C-415E-B3AE-E036DA2BD7D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1405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17/02/16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068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17/02/16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47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17/02/16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307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17/02/16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88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17/02/16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743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17/02/16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69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17/02/16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91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17/02/16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12386-7FB2-44C2-ABA5-AB0FFBD66CA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628948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17/02/16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5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17/02/16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99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A12-FC1B-6D42-BA8B-E927E293B5C4}" type="datetimeFigureOut">
              <a:rPr lang="en-US" smtClean="0"/>
              <a:pPr/>
              <a:t>17/02/16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A01DB-00C8-0241-B53D-8E40F0C82E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2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AC4E8-5483-4FC1-9E08-E3424A1E9C9C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47606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3CA0-7364-4145-8EC4-7448511AE3C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61736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1CF4-2E68-4D0A-B840-23453FC85415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71323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8B3C-540B-4E45-87AF-3B3331F36D3C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7318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2AE35-1E07-4D7F-863B-0E07418ACFC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1024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4999-48ED-4821-8D1E-A8C4DFE4845D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60554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ntry-slide-content-dar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1550" y="6516688"/>
            <a:ext cx="51133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0832282-9156-46CB-BD75-E5CC49425546}" type="slidenum">
              <a:rPr lang="en-US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entry-slide-content-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1550" y="6516688"/>
            <a:ext cx="4968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H. Böttcher: From science to policy - how can research affect political decision making? YSSP 2012</a:t>
            </a:r>
            <a:endParaRPr lang="en-US" dirty="0"/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12875"/>
            <a:ext cx="7997825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16688" y="6516688"/>
            <a:ext cx="2166937" cy="320675"/>
          </a:xfrm>
          <a:prstGeom prst="rect">
            <a:avLst/>
          </a:prstGeom>
          <a:ln/>
        </p:spPr>
        <p:txBody>
          <a:bodyPr/>
          <a:lstStyle>
            <a:lvl1pPr algn="r">
              <a:defRPr lang="en-US" sz="1000" kern="1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E29E353-A212-4A46-BF99-91A5C8F77F5E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759AA12-FC1B-6D42-BA8B-E927E293B5C4}" type="datetimeFigureOut">
              <a:rPr lang="en-US" smtClean="0"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17/02/16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B8A01DB-00C8-0241-B53D-8E40F0C82E9C}" type="slidenum">
              <a:rPr lang="en-US" smtClean="0"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05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7.w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.bin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enzelphoto.com/copyright/copyright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enzelphoto.com/copyright/copyrigh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914400"/>
            <a:ext cx="7315200" cy="2819400"/>
          </a:xfrm>
        </p:spPr>
        <p:txBody>
          <a:bodyPr/>
          <a:lstStyle/>
          <a:p>
            <a:r>
              <a:rPr lang="en-US" sz="2800" b="1" dirty="0" smtClean="0"/>
              <a:t>Ecosystem Services and Management</a:t>
            </a:r>
            <a:endParaRPr lang="en-US" sz="32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343400"/>
            <a:ext cx="7391400" cy="25923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3200" dirty="0" smtClean="0"/>
              <a:t>Michael Obersteiner</a:t>
            </a:r>
            <a:endParaRPr lang="en-US" sz="4000" dirty="0" smtClean="0"/>
          </a:p>
          <a:p>
            <a:pPr algn="ctr" eaLnBrk="1" hangingPunct="1">
              <a:lnSpc>
                <a:spcPct val="80000"/>
              </a:lnSpc>
            </a:pPr>
            <a:endParaRPr lang="en-US" sz="2000" dirty="0" smtClean="0"/>
          </a:p>
          <a:p>
            <a:pPr algn="ctr" eaLnBrk="1" hangingPunct="1">
              <a:lnSpc>
                <a:spcPct val="80000"/>
              </a:lnSpc>
            </a:pPr>
            <a:endParaRPr lang="en-US" sz="2000" dirty="0"/>
          </a:p>
          <a:p>
            <a:pPr algn="ctr" eaLnBrk="1" hangingPunct="1">
              <a:lnSpc>
                <a:spcPct val="80000"/>
              </a:lnSpc>
            </a:pPr>
            <a:r>
              <a:rPr lang="en-US" sz="2000" dirty="0" smtClean="0"/>
              <a:t>Blitz, 2017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3" y="2852936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Policy impact assessment</a:t>
            </a:r>
            <a:endParaRPr lang="en-US" dirty="0"/>
          </a:p>
        </p:txBody>
      </p:sp>
      <p:pic>
        <p:nvPicPr>
          <p:cNvPr id="15364" name="Picture 3" descr="E:\loisirs\photos vidéos montages\cameroun nov 2009\101MSDCF\DSC0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08500"/>
            <a:ext cx="21891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6" descr="C:\Users\aoki\AppData\Local\Microsoft\Windows\Temporary Internet Files\Content.Word\forestobservatorypagehome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08500"/>
            <a:ext cx="19431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9" descr="C:\Users\mosnier\AppData\Local\Microsoft\Windows\Temporary Internet Files\Content.IE5\SKW45IB5\MP90044840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500563"/>
            <a:ext cx="18002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4" descr="Blondes d\'Aquitaine - Vaches des Pyréné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 b="5122"/>
          <a:stretch>
            <a:fillRect/>
          </a:stretch>
        </p:blipFill>
        <p:spPr bwMode="auto">
          <a:xfrm>
            <a:off x="6929438" y="4500563"/>
            <a:ext cx="1857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F64000-2BD4-4180-8C96-66E1C1911A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7005" y="3717031"/>
            <a:ext cx="1800200" cy="169397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18 crops (FAO + SPAM)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Wheat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Rice, Maize, Soybean, Barley, Sorghum, Millet, Cotton, Dry beans, Rapeseed, Groundnut, Sugarcane, Potatoes, Cassava, Sunflower, Chickpeas, Palm Fruit, Sweet </a:t>
            </a: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potatoes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different systems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81128"/>
            <a:ext cx="3487335" cy="3475553"/>
          </a:xfrm>
          <a:prstGeom prst="rect">
            <a:avLst/>
          </a:prstGeom>
          <a:noFill/>
          <a:ln>
            <a:noFill/>
          </a:ln>
          <a:scene3d>
            <a:camera prst="isometricOffAxis1To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119965"/>
              </p:ext>
            </p:extLst>
          </p:nvPr>
        </p:nvGraphicFramePr>
        <p:xfrm>
          <a:off x="539552" y="2064161"/>
          <a:ext cx="1895105" cy="162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0" name="Presentation" r:id="rId4" imgW="2515796" imgH="1940613" progId="">
                  <p:embed/>
                </p:oleObj>
              </mc:Choice>
              <mc:Fallback>
                <p:oleObj name="Presentation" r:id="rId4" imgW="2515796" imgH="19406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61" t="8482" r="40335" b="23563"/>
                      <a:stretch>
                        <a:fillRect/>
                      </a:stretch>
                    </p:blipFill>
                    <p:spPr bwMode="auto">
                      <a:xfrm>
                        <a:off x="539552" y="2064161"/>
                        <a:ext cx="1895105" cy="16219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13"/>
          <p:cNvSpPr txBox="1"/>
          <p:nvPr/>
        </p:nvSpPr>
        <p:spPr>
          <a:xfrm>
            <a:off x="969431" y="5445224"/>
            <a:ext cx="104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Cropland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8" name="ZoneTexte 15"/>
          <p:cNvSpPr txBox="1"/>
          <p:nvPr/>
        </p:nvSpPr>
        <p:spPr>
          <a:xfrm>
            <a:off x="2964693" y="5450634"/>
            <a:ext cx="112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Grassland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3717031"/>
            <a:ext cx="1800200" cy="169397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 animals</a:t>
            </a:r>
            <a:b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(FAO + Gridded livestock)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Cattle &amp; Buffalo</a:t>
            </a: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Sheep &amp; Goat</a:t>
            </a: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Pig</a:t>
            </a: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Poultry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8 different systems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Connecteur en angle 19"/>
          <p:cNvCxnSpPr/>
          <p:nvPr/>
        </p:nvCxnSpPr>
        <p:spPr>
          <a:xfrm rot="5400000">
            <a:off x="2527149" y="4747459"/>
            <a:ext cx="21014" cy="2124000"/>
          </a:xfrm>
          <a:prstGeom prst="bentConnector3">
            <a:avLst>
              <a:gd name="adj1" fmla="val 2120286"/>
            </a:avLst>
          </a:prstGeom>
          <a:ln>
            <a:headEnd type="arrow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en angle 22"/>
          <p:cNvCxnSpPr/>
          <p:nvPr/>
        </p:nvCxnSpPr>
        <p:spPr>
          <a:xfrm rot="5400000">
            <a:off x="3326236" y="4201772"/>
            <a:ext cx="14400" cy="3528000"/>
          </a:xfrm>
          <a:prstGeom prst="bentConnector3">
            <a:avLst>
              <a:gd name="adj1" fmla="val 2534701"/>
            </a:avLst>
          </a:prstGeom>
          <a:ln>
            <a:headEnd type="arrow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en angle 26"/>
          <p:cNvCxnSpPr/>
          <p:nvPr/>
        </p:nvCxnSpPr>
        <p:spPr>
          <a:xfrm rot="5400000">
            <a:off x="4334288" y="5328830"/>
            <a:ext cx="7200" cy="1332000"/>
          </a:xfrm>
          <a:prstGeom prst="bentConnector3">
            <a:avLst>
              <a:gd name="adj1" fmla="val 3514283"/>
            </a:avLst>
          </a:prstGeom>
          <a:ln>
            <a:headEnd type="arrow"/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Connecteur en angle 35"/>
          <p:cNvCxnSpPr/>
          <p:nvPr/>
        </p:nvCxnSpPr>
        <p:spPr>
          <a:xfrm rot="5400000">
            <a:off x="5360414" y="4450438"/>
            <a:ext cx="14400" cy="3240000"/>
          </a:xfrm>
          <a:prstGeom prst="bentConnector3">
            <a:avLst>
              <a:gd name="adj1" fmla="val 2534701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ZoneTexte 36"/>
          <p:cNvSpPr txBox="1"/>
          <p:nvPr/>
        </p:nvSpPr>
        <p:spPr>
          <a:xfrm>
            <a:off x="6191148" y="5454516"/>
            <a:ext cx="169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Managed</a:t>
            </a:r>
            <a:r>
              <a:rPr lang="fr-FR" b="1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forest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cxnSp>
        <p:nvCxnSpPr>
          <p:cNvPr id="15" name="Connecteur en angle 44"/>
          <p:cNvCxnSpPr/>
          <p:nvPr/>
        </p:nvCxnSpPr>
        <p:spPr>
          <a:xfrm rot="5400000">
            <a:off x="4316414" y="3406438"/>
            <a:ext cx="14400" cy="5328000"/>
          </a:xfrm>
          <a:prstGeom prst="bentConnector3">
            <a:avLst>
              <a:gd name="adj1" fmla="val 2534701"/>
            </a:avLst>
          </a:prstGeom>
          <a:ln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ZoneTexte 2056"/>
          <p:cNvSpPr txBox="1"/>
          <p:nvPr/>
        </p:nvSpPr>
        <p:spPr>
          <a:xfrm>
            <a:off x="2627784" y="2114397"/>
            <a:ext cx="180020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srgbClr val="C00000"/>
                </a:solidFill>
                <a:latin typeface="Arial Narrow"/>
              </a:rPr>
              <a:t>RUMINANT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Digestibility</a:t>
            </a: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200" dirty="0" smtClean="0">
              <a:solidFill>
                <a:prstClr val="black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prstClr val="black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200" dirty="0" smtClean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Feed</a:t>
            </a: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intake</a:t>
            </a:r>
            <a:endParaRPr lang="fr-FR" sz="1200" dirty="0" smtClean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Animal production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GHG </a:t>
            </a: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emissions</a:t>
            </a:r>
            <a:endParaRPr lang="fr-FR" sz="16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28184" y="3717031"/>
            <a:ext cx="1656183" cy="169397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Downscaled FAO FRA at grid level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Area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Carbon stock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Tree size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Rotation time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Thinning</a:t>
            </a: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ZoneTexte 49"/>
          <p:cNvSpPr txBox="1"/>
          <p:nvPr/>
        </p:nvSpPr>
        <p:spPr>
          <a:xfrm>
            <a:off x="6228184" y="2114397"/>
            <a:ext cx="1656184" cy="1512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srgbClr val="C00000"/>
                </a:solidFill>
                <a:latin typeface="Arial Narrow"/>
              </a:rPr>
              <a:t>G4M</a:t>
            </a:r>
            <a:endParaRPr lang="fr-FR" sz="1400" b="1" dirty="0" smtClean="0">
              <a:solidFill>
                <a:srgbClr val="C00000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Global Forest model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400" dirty="0" smtClean="0">
              <a:solidFill>
                <a:prstClr val="black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400" dirty="0">
              <a:solidFill>
                <a:prstClr val="black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400" dirty="0" smtClean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Harvestable</a:t>
            </a: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wood</a:t>
            </a:r>
            <a:endParaRPr lang="fr-FR" sz="1200" dirty="0" smtClean="0">
              <a:solidFill>
                <a:prstClr val="black"/>
              </a:solidFill>
              <a:latin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Harvesting</a:t>
            </a:r>
            <a:r>
              <a:rPr lang="fr-FR" sz="1200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fr-FR" sz="1200" dirty="0" err="1" smtClean="0">
                <a:solidFill>
                  <a:prstClr val="black"/>
                </a:solidFill>
                <a:latin typeface="Arial Narrow"/>
              </a:rPr>
              <a:t>costs</a:t>
            </a:r>
            <a:endParaRPr lang="fr-FR" sz="1600" dirty="0">
              <a:solidFill>
                <a:prstClr val="black"/>
              </a:solidFill>
              <a:latin typeface="Arial Narrow"/>
            </a:endParaRPr>
          </a:p>
        </p:txBody>
      </p:sp>
      <p:pic>
        <p:nvPicPr>
          <p:cNvPr id="19" name="Picture 74" descr="Blondes d\'Aquitaine - Vaches des Pyrénée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770" y="2564904"/>
            <a:ext cx="630235" cy="430719"/>
          </a:xfrm>
          <a:prstGeom prst="rect">
            <a:avLst/>
          </a:prstGeom>
          <a:noFill/>
        </p:spPr>
      </p:pic>
      <p:sp>
        <p:nvSpPr>
          <p:cNvPr id="20" name="ZoneTexte 2057"/>
          <p:cNvSpPr txBox="1"/>
          <p:nvPr/>
        </p:nvSpPr>
        <p:spPr>
          <a:xfrm>
            <a:off x="53075" y="3903308"/>
            <a:ext cx="492443" cy="10860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 Narrow"/>
              </a:rPr>
              <a:t>Land use</a:t>
            </a:r>
            <a:endParaRPr lang="fr-FR" sz="2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1" name="ZoneTexte 52"/>
          <p:cNvSpPr txBox="1"/>
          <p:nvPr/>
        </p:nvSpPr>
        <p:spPr>
          <a:xfrm>
            <a:off x="35496" y="1920144"/>
            <a:ext cx="492443" cy="18688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 Narrow"/>
              </a:rPr>
              <a:t>Production</a:t>
            </a:r>
            <a:endParaRPr lang="fr-FR" sz="2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2" name="ZoneTexte 2058"/>
          <p:cNvSpPr txBox="1"/>
          <p:nvPr/>
        </p:nvSpPr>
        <p:spPr>
          <a:xfrm>
            <a:off x="3707904" y="6488668"/>
            <a:ext cx="243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black"/>
                </a:solidFill>
                <a:latin typeface="Arial Narrow"/>
              </a:rPr>
              <a:t>Global Land </a:t>
            </a: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Cover</a:t>
            </a:r>
            <a:r>
              <a:rPr lang="fr-FR" b="1" dirty="0" smtClean="0">
                <a:solidFill>
                  <a:prstClr val="black"/>
                </a:solidFill>
                <a:latin typeface="Arial Narrow"/>
              </a:rPr>
              <a:t> 2000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4009" y="2114397"/>
            <a:ext cx="1368152" cy="1512168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b="1" dirty="0" smtClean="0">
                <a:solidFill>
                  <a:srgbClr val="C00000"/>
                </a:solidFill>
              </a:rPr>
              <a:t>BIOENERGY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200" dirty="0" err="1" smtClean="0">
                <a:solidFill>
                  <a:prstClr val="black"/>
                </a:solidFill>
              </a:rPr>
              <a:t>Processing</a:t>
            </a:r>
            <a:endParaRPr lang="fr-FR" sz="14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200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prstClr val="black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smtClean="0">
                <a:solidFill>
                  <a:prstClr val="black"/>
                </a:solidFill>
                <a:sym typeface="Wingdings" pitchFamily="2" charset="2"/>
              </a:rPr>
              <a:t>MJ </a:t>
            </a:r>
            <a:r>
              <a:rPr lang="fr-FR" sz="1200" dirty="0" err="1" smtClean="0">
                <a:solidFill>
                  <a:prstClr val="black"/>
                </a:solidFill>
                <a:sym typeface="Wingdings" pitchFamily="2" charset="2"/>
              </a:rPr>
              <a:t>biofuel</a:t>
            </a:r>
            <a:endParaRPr lang="fr-FR" sz="1200" dirty="0">
              <a:solidFill>
                <a:prstClr val="black"/>
              </a:solidFill>
              <a:sym typeface="Wingdings" pitchFamily="2" charset="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smtClean="0">
                <a:solidFill>
                  <a:prstClr val="black"/>
                </a:solidFill>
                <a:sym typeface="Wingdings" pitchFamily="2" charset="2"/>
              </a:rPr>
              <a:t>MJ  </a:t>
            </a:r>
            <a:r>
              <a:rPr lang="fr-FR" sz="1200" dirty="0" err="1" smtClean="0">
                <a:solidFill>
                  <a:prstClr val="black"/>
                </a:solidFill>
                <a:sym typeface="Wingdings" pitchFamily="2" charset="2"/>
              </a:rPr>
              <a:t>bioelectric</a:t>
            </a:r>
            <a:endParaRPr lang="fr-FR" sz="1200" dirty="0" smtClean="0">
              <a:solidFill>
                <a:prstClr val="black"/>
              </a:solidFill>
              <a:sym typeface="Wingdings" pitchFamily="2" charset="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</a:pPr>
            <a:r>
              <a:rPr lang="fr-FR" sz="1200" dirty="0" err="1" smtClean="0">
                <a:solidFill>
                  <a:prstClr val="black"/>
                </a:solidFill>
                <a:sym typeface="Wingdings" pitchFamily="2" charset="2"/>
              </a:rPr>
              <a:t>Coproducts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4" name="ZoneTexte 63"/>
          <p:cNvSpPr txBox="1"/>
          <p:nvPr/>
        </p:nvSpPr>
        <p:spPr>
          <a:xfrm>
            <a:off x="4549343" y="5445224"/>
            <a:ext cx="153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black"/>
                </a:solidFill>
                <a:latin typeface="Arial Narrow"/>
              </a:rPr>
              <a:t>Short rotation plantations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4008" y="3721156"/>
            <a:ext cx="1368153" cy="169397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Land suitable for </a:t>
            </a: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Poplar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Pillow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Eucalyptus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5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Productivity from literature</a:t>
            </a:r>
            <a:endParaRPr lang="en-US" sz="105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7005" y="1128056"/>
            <a:ext cx="7297363" cy="57606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</a:rPr>
              <a:t>ECONOMIC MARKET + Spatial </a:t>
            </a:r>
            <a:r>
              <a:rPr lang="fr-FR" dirty="0" err="1" smtClean="0">
                <a:solidFill>
                  <a:prstClr val="black"/>
                </a:solidFill>
              </a:rPr>
              <a:t>equilibrium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trade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fr-FR" b="1" dirty="0" smtClean="0">
                <a:solidFill>
                  <a:prstClr val="black"/>
                </a:solidFill>
                <a:sym typeface="Wingdings" pitchFamily="2" charset="2"/>
              </a:rPr>
              <a:t>PRICES</a:t>
            </a:r>
            <a:endParaRPr lang="fr-FR" b="1" dirty="0">
              <a:solidFill>
                <a:prstClr val="black"/>
              </a:solidFill>
            </a:endParaRPr>
          </a:p>
        </p:txBody>
      </p:sp>
      <p:pic>
        <p:nvPicPr>
          <p:cNvPr id="27" name="Picture 80" descr="C:\Users\mosnier\AppData\Local\Microsoft\Windows\Temporary Internet Files\Content.IE5\RD5OXVHA\MP900407512[1]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4266" y="2601984"/>
            <a:ext cx="724018" cy="505216"/>
          </a:xfrm>
          <a:prstGeom prst="rect">
            <a:avLst/>
          </a:prstGeom>
          <a:noFill/>
        </p:spPr>
      </p:pic>
      <p:sp>
        <p:nvSpPr>
          <p:cNvPr id="28" name="ZoneTexte 51"/>
          <p:cNvSpPr txBox="1"/>
          <p:nvPr/>
        </p:nvSpPr>
        <p:spPr>
          <a:xfrm>
            <a:off x="7801138" y="6165502"/>
            <a:ext cx="140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Other</a:t>
            </a:r>
            <a:r>
              <a:rPr lang="fr-FR" b="1" dirty="0" smtClean="0">
                <a:solidFill>
                  <a:prstClr val="black"/>
                </a:solidFill>
                <a:latin typeface="Arial Narrow"/>
              </a:rPr>
              <a:t> </a:t>
            </a: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natural</a:t>
            </a:r>
            <a:r>
              <a:rPr lang="fr-FR" b="1" dirty="0" smtClean="0">
                <a:solidFill>
                  <a:prstClr val="black"/>
                </a:solidFill>
                <a:latin typeface="Arial Narrow"/>
              </a:rPr>
              <a:t> land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28384" y="5445224"/>
            <a:ext cx="951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prstClr val="black"/>
                </a:solidFill>
                <a:latin typeface="Arial Narrow"/>
              </a:rPr>
              <a:t>Natural </a:t>
            </a:r>
            <a:endParaRPr lang="fr-FR" b="1" dirty="0" smtClean="0">
              <a:solidFill>
                <a:prstClr val="black"/>
              </a:solidFill>
              <a:latin typeface="Arial Narrow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  <a:latin typeface="Arial Narrow"/>
              </a:rPr>
              <a:t>forest</a:t>
            </a:r>
            <a:endParaRPr lang="fr-FR" b="1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0" name="Flèche vers le bas 66"/>
          <p:cNvSpPr/>
          <p:nvPr/>
        </p:nvSpPr>
        <p:spPr>
          <a:xfrm rot="5400000">
            <a:off x="7338713" y="6003919"/>
            <a:ext cx="536122" cy="32316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7005" y="476672"/>
            <a:ext cx="1950652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black"/>
                </a:solidFill>
              </a:rPr>
              <a:t>Food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27784" y="476672"/>
            <a:ext cx="1959691" cy="494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</a:rPr>
              <a:t>Fibers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44008" y="464768"/>
            <a:ext cx="1584175" cy="504056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err="1" smtClean="0">
                <a:solidFill>
                  <a:prstClr val="black"/>
                </a:solidFill>
              </a:rPr>
              <a:t>Energy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4" name="ZoneTexte 109"/>
          <p:cNvSpPr txBox="1"/>
          <p:nvPr/>
        </p:nvSpPr>
        <p:spPr>
          <a:xfrm>
            <a:off x="46429" y="5231054"/>
            <a:ext cx="492443" cy="186889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prstClr val="black"/>
                </a:solidFill>
                <a:latin typeface="Arial Narrow"/>
              </a:rPr>
              <a:t>Land </a:t>
            </a:r>
            <a:r>
              <a:rPr lang="fr-FR" sz="2000" dirty="0" err="1" smtClean="0">
                <a:solidFill>
                  <a:prstClr val="black"/>
                </a:solidFill>
                <a:latin typeface="Arial Narrow"/>
              </a:rPr>
              <a:t>cover</a:t>
            </a:r>
            <a:endParaRPr lang="fr-FR" sz="2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5" name="ZoneTexte 110"/>
          <p:cNvSpPr txBox="1"/>
          <p:nvPr/>
        </p:nvSpPr>
        <p:spPr>
          <a:xfrm>
            <a:off x="35496" y="908720"/>
            <a:ext cx="492443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err="1" smtClean="0">
                <a:solidFill>
                  <a:prstClr val="black"/>
                </a:solidFill>
                <a:latin typeface="Arial Narrow"/>
              </a:rPr>
              <a:t>Markets</a:t>
            </a:r>
            <a:endParaRPr lang="fr-FR" sz="2000" dirty="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36" name="ZoneTexte 111"/>
          <p:cNvSpPr txBox="1"/>
          <p:nvPr/>
        </p:nvSpPr>
        <p:spPr>
          <a:xfrm>
            <a:off x="47109" y="-99392"/>
            <a:ext cx="492443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 err="1" smtClean="0">
                <a:solidFill>
                  <a:prstClr val="black"/>
                </a:solidFill>
                <a:latin typeface="Arial Narrow"/>
              </a:rPr>
              <a:t>Demand</a:t>
            </a:r>
            <a:endParaRPr lang="fr-FR" sz="2000" dirty="0">
              <a:solidFill>
                <a:prstClr val="black"/>
              </a:solidFill>
              <a:latin typeface="Arial Narrow"/>
            </a:endParaRPr>
          </a:p>
        </p:txBody>
      </p:sp>
      <p:cxnSp>
        <p:nvCxnSpPr>
          <p:cNvPr id="37" name="Connecteur en angle 69"/>
          <p:cNvCxnSpPr>
            <a:stCxn id="6" idx="0"/>
            <a:endCxn id="16" idx="1"/>
          </p:cNvCxnSpPr>
          <p:nvPr/>
        </p:nvCxnSpPr>
        <p:spPr>
          <a:xfrm rot="16200000" flipH="1">
            <a:off x="1654284" y="1896981"/>
            <a:ext cx="806320" cy="1140680"/>
          </a:xfrm>
          <a:prstGeom prst="bentConnector4">
            <a:avLst>
              <a:gd name="adj1" fmla="val -28351"/>
              <a:gd name="adj2" fmla="val 86763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necteur en angle 116"/>
          <p:cNvCxnSpPr>
            <a:stCxn id="6" idx="0"/>
            <a:endCxn id="23" idx="1"/>
          </p:cNvCxnSpPr>
          <p:nvPr/>
        </p:nvCxnSpPr>
        <p:spPr>
          <a:xfrm rot="16200000" flipH="1">
            <a:off x="2662396" y="888869"/>
            <a:ext cx="806320" cy="3156905"/>
          </a:xfrm>
          <a:prstGeom prst="bentConnector4">
            <a:avLst>
              <a:gd name="adj1" fmla="val -28351"/>
              <a:gd name="adj2" fmla="val 9535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cteur en angle 123"/>
          <p:cNvCxnSpPr>
            <a:stCxn id="18" idx="0"/>
            <a:endCxn id="23" idx="3"/>
          </p:cNvCxnSpPr>
          <p:nvPr/>
        </p:nvCxnSpPr>
        <p:spPr>
          <a:xfrm rot="16200000" flipH="1" flipV="1">
            <a:off x="6156177" y="1970381"/>
            <a:ext cx="756084" cy="1044115"/>
          </a:xfrm>
          <a:prstGeom prst="bentConnector4">
            <a:avLst>
              <a:gd name="adj1" fmla="val -38874"/>
              <a:gd name="adj2" fmla="val 89655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necteur en angle 127"/>
          <p:cNvCxnSpPr>
            <a:stCxn id="23" idx="0"/>
          </p:cNvCxnSpPr>
          <p:nvPr/>
        </p:nvCxnSpPr>
        <p:spPr>
          <a:xfrm rot="16200000" flipH="1" flipV="1">
            <a:off x="4436261" y="2106120"/>
            <a:ext cx="883548" cy="900101"/>
          </a:xfrm>
          <a:prstGeom prst="bentConnector4">
            <a:avLst>
              <a:gd name="adj1" fmla="val -30801"/>
              <a:gd name="adj2" fmla="val 84372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300192" y="476672"/>
            <a:ext cx="1584176" cy="504056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prstClr val="black"/>
                </a:solidFill>
              </a:rPr>
              <a:t>Water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42" name="Ellipse 89"/>
          <p:cNvSpPr/>
          <p:nvPr/>
        </p:nvSpPr>
        <p:spPr>
          <a:xfrm>
            <a:off x="1659614" y="-13441"/>
            <a:ext cx="5574676" cy="418105"/>
          </a:xfrm>
          <a:prstGeom prst="ellipse">
            <a:avLst/>
          </a:prstGeom>
          <a:ln>
            <a:prstDash val="sys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white"/>
                </a:solidFill>
              </a:rPr>
              <a:t>Population, GDP, </a:t>
            </a:r>
            <a:r>
              <a:rPr lang="fr-FR" sz="1600" dirty="0" err="1" smtClean="0">
                <a:solidFill>
                  <a:prstClr val="white"/>
                </a:solidFill>
              </a:rPr>
              <a:t>preferences</a:t>
            </a:r>
            <a:endParaRPr lang="fr-FR" sz="1600" dirty="0">
              <a:solidFill>
                <a:prstClr val="white"/>
              </a:solidFill>
            </a:endParaRPr>
          </a:p>
        </p:txBody>
      </p:sp>
      <p:pic>
        <p:nvPicPr>
          <p:cNvPr id="43" name="Picture 52" descr=" 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94" y="0"/>
            <a:ext cx="1061456" cy="1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98"/>
          <a:stretch/>
        </p:blipFill>
        <p:spPr bwMode="auto">
          <a:xfrm>
            <a:off x="5015465" y="2564904"/>
            <a:ext cx="625238" cy="45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Flèche vers le haut 91"/>
          <p:cNvSpPr/>
          <p:nvPr/>
        </p:nvSpPr>
        <p:spPr>
          <a:xfrm>
            <a:off x="3347864" y="1632112"/>
            <a:ext cx="432048" cy="36004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6" name="Flèche vers le haut 92"/>
          <p:cNvSpPr/>
          <p:nvPr/>
        </p:nvSpPr>
        <p:spPr>
          <a:xfrm>
            <a:off x="5115406" y="1632112"/>
            <a:ext cx="432048" cy="36004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7" name="Flèche vers le haut 93"/>
          <p:cNvSpPr/>
          <p:nvPr/>
        </p:nvSpPr>
        <p:spPr>
          <a:xfrm>
            <a:off x="6804248" y="1632112"/>
            <a:ext cx="432048" cy="36004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8" name="Flèche vers le haut 47"/>
          <p:cNvSpPr/>
          <p:nvPr/>
        </p:nvSpPr>
        <p:spPr>
          <a:xfrm>
            <a:off x="1259632" y="1632112"/>
            <a:ext cx="432048" cy="360040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9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6" grpId="0" animBg="1"/>
      <p:bldP spid="17" grpId="0" animBg="1"/>
      <p:bldP spid="18" grpId="0" animBg="1"/>
      <p:bldP spid="20" grpId="0"/>
      <p:bldP spid="21" grpId="0"/>
      <p:bldP spid="23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5" grpId="0"/>
      <p:bldP spid="36" grpId="0"/>
      <p:bldP spid="41" grpId="0" animBg="1"/>
      <p:bldP spid="42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Land USE in Brazil - INDC</a:t>
            </a:r>
            <a:endParaRPr lang="en-US" sz="4000" dirty="0"/>
          </a:p>
        </p:txBody>
      </p:sp>
      <p:pic>
        <p:nvPicPr>
          <p:cNvPr id="4" name="Picture 3" descr="redd_pac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035969"/>
          </a:xfrm>
          <a:prstGeom prst="rect">
            <a:avLst/>
          </a:prstGeom>
        </p:spPr>
      </p:pic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26" y="5060307"/>
            <a:ext cx="3178924" cy="1073961"/>
          </a:xfrm>
          <a:prstGeom prst="rect">
            <a:avLst/>
          </a:prstGeom>
        </p:spPr>
      </p:pic>
      <p:pic>
        <p:nvPicPr>
          <p:cNvPr id="9" name="Picture 8" descr="Screen Shot 2013-11-06 at 10.01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3" y="3688707"/>
            <a:ext cx="8146531" cy="9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Details of Policy Instruments Matter</a:t>
            </a:r>
            <a:br>
              <a:rPr lang="en-US" dirty="0" smtClean="0"/>
            </a:br>
            <a:r>
              <a:rPr lang="en-US" dirty="0" smtClean="0"/>
              <a:t>Regenerated </a:t>
            </a:r>
            <a:r>
              <a:rPr lang="en-US" dirty="0" smtClean="0"/>
              <a:t>Forest – 2050 </a:t>
            </a:r>
            <a:endParaRPr lang="en-US" dirty="0"/>
          </a:p>
        </p:txBody>
      </p:sp>
      <p:pic>
        <p:nvPicPr>
          <p:cNvPr id="4" name="Picture 3" descr="LC3_ForReg_BRCOD_2050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5" y="2545237"/>
            <a:ext cx="2880000" cy="2880000"/>
          </a:xfrm>
          <a:prstGeom prst="rect">
            <a:avLst/>
          </a:prstGeom>
        </p:spPr>
      </p:pic>
      <p:pic>
        <p:nvPicPr>
          <p:cNvPr id="7" name="Picture 6" descr="LC3_ForReg_BRCOD1a_2050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75" y="2514600"/>
            <a:ext cx="2880000" cy="288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4700" y="1849634"/>
            <a:ext cx="8115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292934"/>
                </a:solidFill>
                <a:latin typeface="Arial"/>
              </a:rPr>
              <a:t>Forest code                         Forest code                      Forest code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292934"/>
                </a:solidFill>
                <a:latin typeface="Arial"/>
              </a:rPr>
              <a:t>Without TPs                         with TPs                           Small Farms Amnesty</a:t>
            </a:r>
            <a:endParaRPr lang="en-US" dirty="0">
              <a:solidFill>
                <a:srgbClr val="292934"/>
              </a:solidFill>
              <a:latin typeface="Arial"/>
            </a:endParaRPr>
          </a:p>
        </p:txBody>
      </p:sp>
      <p:pic>
        <p:nvPicPr>
          <p:cNvPr id="8" name="Picture 7" descr="LC3_ForReg_BRCOD1b_2050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75" y="25146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 </a:t>
            </a:r>
          </a:p>
          <a:p>
            <a:pPr lvl="1"/>
            <a:r>
              <a:rPr lang="en-US" dirty="0" smtClean="0"/>
              <a:t>Ecosystem Services (e.g. biodiversity)</a:t>
            </a:r>
          </a:p>
          <a:p>
            <a:pPr lvl="1"/>
            <a:r>
              <a:rPr lang="en-US" dirty="0" smtClean="0"/>
              <a:t>Earth System linkage</a:t>
            </a:r>
          </a:p>
          <a:p>
            <a:pPr lvl="1"/>
            <a:r>
              <a:rPr lang="en-US" dirty="0" smtClean="0"/>
              <a:t>Macro-economics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Globally consistent National Assessments – NDC/SDG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Time consistent transition planning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86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001000" cy="384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Food for a Week, Displaced Family, Chad</a:t>
            </a:r>
          </a:p>
        </p:txBody>
      </p:sp>
      <p:pic>
        <p:nvPicPr>
          <p:cNvPr id="19459" name="Picture 3" descr="MCWorldAtTable-chad-darfur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>
            <a:fillRect/>
          </a:stretch>
        </p:blipFill>
        <p:spPr bwMode="auto">
          <a:xfrm>
            <a:off x="174625" y="1020763"/>
            <a:ext cx="8824913" cy="53371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2772" name="Text Box 4"/>
          <p:cNvSpPr txBox="1">
            <a:spLocks noChangeArrowheads="1"/>
          </p:cNvSpPr>
          <p:nvPr/>
        </p:nvSpPr>
        <p:spPr bwMode="auto">
          <a:xfrm>
            <a:off x="3617913" y="946150"/>
            <a:ext cx="552608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© 2007 PETER MENZEL PHOTOGRAPHY</a:t>
            </a:r>
            <a:endParaRPr lang="en-US" altLang="en-US" sz="20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500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03200"/>
            <a:ext cx="6705600" cy="5619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Food for a Week, German Family</a:t>
            </a:r>
          </a:p>
        </p:txBody>
      </p:sp>
      <p:pic>
        <p:nvPicPr>
          <p:cNvPr id="21507" name="Picture 3" descr="MCWorldAtTable_Germany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6"/>
          <a:stretch>
            <a:fillRect/>
          </a:stretch>
        </p:blipFill>
        <p:spPr bwMode="auto">
          <a:xfrm>
            <a:off x="122238" y="1017588"/>
            <a:ext cx="8893175" cy="53213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4820" name="Text Box 4"/>
          <p:cNvSpPr txBox="1">
            <a:spLocks noChangeArrowheads="1"/>
          </p:cNvSpPr>
          <p:nvPr/>
        </p:nvSpPr>
        <p:spPr bwMode="auto">
          <a:xfrm>
            <a:off x="3563938" y="973138"/>
            <a:ext cx="558006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© 2005 PETER MENZEL PHOTOGRAPHY</a:t>
            </a:r>
            <a:endParaRPr lang="en-US" altLang="en-US" sz="20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696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Land </a:t>
            </a:r>
            <a:r>
              <a:rPr lang="en-GB" dirty="0"/>
              <a:t>Use</a:t>
            </a:r>
            <a:r>
              <a:rPr lang="fi-FI" dirty="0"/>
              <a:t> </a:t>
            </a:r>
            <a:r>
              <a:rPr lang="fi-FI" dirty="0" smtClean="0"/>
              <a:t>Change</a:t>
            </a:r>
            <a:endParaRPr lang="en-GB" dirty="0"/>
          </a:p>
        </p:txBody>
      </p:sp>
      <p:pic>
        <p:nvPicPr>
          <p:cNvPr id="169987" name="Picture 3" descr="Veracel Befo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8433" y="1143000"/>
            <a:ext cx="9144000" cy="5327650"/>
          </a:xfrm>
          <a:noFill/>
          <a:ln/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6629400"/>
            <a:ext cx="1238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Courtesy: StoraEnso</a:t>
            </a:r>
          </a:p>
        </p:txBody>
      </p:sp>
    </p:spTree>
    <p:extLst>
      <p:ext uri="{BB962C8B-B14F-4D97-AF65-F5344CB8AC3E}">
        <p14:creationId xmlns:p14="http://schemas.microsoft.com/office/powerpoint/2010/main" val="1591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5" name="Picture 3" descr="Veracel Now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19200"/>
            <a:ext cx="9144000" cy="5184775"/>
          </a:xfrm>
          <a:noFill/>
          <a:ln/>
        </p:spPr>
      </p:pic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0" y="6629400"/>
            <a:ext cx="1238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/>
              <a:t>Courtesy: StoraEnso</a:t>
            </a:r>
          </a:p>
        </p:txBody>
      </p:sp>
    </p:spTree>
    <p:extLst>
      <p:ext uri="{BB962C8B-B14F-4D97-AF65-F5344CB8AC3E}">
        <p14:creationId xmlns:p14="http://schemas.microsoft.com/office/powerpoint/2010/main" val="21563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3" y="2852936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15364" name="Picture 3" descr="E:\loisirs\photos vidéos montages\cameroun nov 2009\101MSDCF\DSC00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08500"/>
            <a:ext cx="21891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6" descr="C:\Users\aoki\AppData\Local\Microsoft\Windows\Temporary Internet Files\Content.Word\forestobservatorypagehome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08500"/>
            <a:ext cx="19431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9" descr="C:\Users\mosnier\AppData\Local\Microsoft\Windows\Temporary Internet Files\Content.IE5\SKW45IB5\MP90044840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500563"/>
            <a:ext cx="18002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4" descr="Blondes d\'Aquitaine - Vaches des Pyréné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 b="5122"/>
          <a:stretch>
            <a:fillRect/>
          </a:stretch>
        </p:blipFill>
        <p:spPr bwMode="auto">
          <a:xfrm>
            <a:off x="6929438" y="4500563"/>
            <a:ext cx="1857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5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Cropland Disagreement</a:t>
            </a:r>
            <a:endParaRPr lang="en-US" sz="2800" dirty="0"/>
          </a:p>
        </p:txBody>
      </p:sp>
      <p:grpSp>
        <p:nvGrpSpPr>
          <p:cNvPr id="2" name="Group 7"/>
          <p:cNvGrpSpPr/>
          <p:nvPr/>
        </p:nvGrpSpPr>
        <p:grpSpPr>
          <a:xfrm>
            <a:off x="304800" y="1981200"/>
            <a:ext cx="8534400" cy="4724400"/>
            <a:chOff x="457200" y="1524000"/>
            <a:chExt cx="8534400" cy="4724400"/>
          </a:xfrm>
        </p:grpSpPr>
        <p:pic>
          <p:nvPicPr>
            <p:cNvPr id="4" name="Picture 3" descr="disagreement_modis_globcover.tif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676400"/>
              <a:ext cx="8305800" cy="45720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57200" y="1524000"/>
              <a:ext cx="8534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50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Cropland Capture Game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011737" cy="455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376057" cy="473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6309320"/>
            <a:ext cx="4097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/>
              <a:t>Classified 2.5 million pixels in 7 weeks</a:t>
            </a:r>
          </a:p>
        </p:txBody>
      </p:sp>
    </p:spTree>
    <p:extLst>
      <p:ext uri="{BB962C8B-B14F-4D97-AF65-F5344CB8AC3E}">
        <p14:creationId xmlns:p14="http://schemas.microsoft.com/office/powerpoint/2010/main" val="20030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7825" cy="720080"/>
          </a:xfrm>
        </p:spPr>
        <p:txBody>
          <a:bodyPr/>
          <a:lstStyle/>
          <a:p>
            <a:r>
              <a:rPr lang="en-US" sz="3200" dirty="0" smtClean="0"/>
              <a:t>Probably the most accurate cropland map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028384" cy="5438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9239" y="6550223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 et al.,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30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iasa-pptx-template-dark--light (2)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iiasa-pptx-template-dark--light</Template>
  <TotalTime>1315</TotalTime>
  <Words>277</Words>
  <Application>Microsoft Office PowerPoint</Application>
  <PresentationFormat>On-screen Show (4:3)</PresentationFormat>
  <Paragraphs>109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ＭＳ Ｐゴシック</vt:lpstr>
      <vt:lpstr>Arial</vt:lpstr>
      <vt:lpstr>Arial Narrow</vt:lpstr>
      <vt:lpstr>Calibri</vt:lpstr>
      <vt:lpstr>Wingdings</vt:lpstr>
      <vt:lpstr>iiasa-pptx-template-dark--light (2)</vt:lpstr>
      <vt:lpstr>iiasa-light-version</vt:lpstr>
      <vt:lpstr>Clarity</vt:lpstr>
      <vt:lpstr>Presentation</vt:lpstr>
      <vt:lpstr>Ecosystem Services and Management</vt:lpstr>
      <vt:lpstr>Food for a Week, Displaced Family, Chad</vt:lpstr>
      <vt:lpstr>Food for a Week, German Family</vt:lpstr>
      <vt:lpstr>Land Use Change</vt:lpstr>
      <vt:lpstr>PowerPoint Presentation</vt:lpstr>
      <vt:lpstr>Data</vt:lpstr>
      <vt:lpstr>Cropland Disagreement</vt:lpstr>
      <vt:lpstr>Cropland Capture Game</vt:lpstr>
      <vt:lpstr>Probably the most accurate cropland map</vt:lpstr>
      <vt:lpstr>Policy impact assessment</vt:lpstr>
      <vt:lpstr>PowerPoint Presentation</vt:lpstr>
      <vt:lpstr>Land USE in Brazil - INDC</vt:lpstr>
      <vt:lpstr>Details of Policy Instruments Matter Regenerated Forest – 2050 </vt:lpstr>
      <vt:lpstr>Outlook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Bottcher</dc:creator>
  <cp:lastModifiedBy>OBERSTEINER Michael</cp:lastModifiedBy>
  <cp:revision>478</cp:revision>
  <cp:lastPrinted>2012-06-20T07:19:26Z</cp:lastPrinted>
  <dcterms:created xsi:type="dcterms:W3CDTF">2012-04-10T20:09:40Z</dcterms:created>
  <dcterms:modified xsi:type="dcterms:W3CDTF">2017-02-16T09:54:02Z</dcterms:modified>
</cp:coreProperties>
</file>