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673" r:id="rId6"/>
  </p:sldMasterIdLst>
  <p:notesMasterIdLst>
    <p:notesMasterId r:id="rId33"/>
  </p:notesMasterIdLst>
  <p:handoutMasterIdLst>
    <p:handoutMasterId r:id="rId34"/>
  </p:handoutMasterIdLst>
  <p:sldIdLst>
    <p:sldId id="256" r:id="rId7"/>
    <p:sldId id="446" r:id="rId8"/>
    <p:sldId id="447" r:id="rId9"/>
    <p:sldId id="402" r:id="rId10"/>
    <p:sldId id="423" r:id="rId11"/>
    <p:sldId id="460" r:id="rId12"/>
    <p:sldId id="468" r:id="rId13"/>
    <p:sldId id="461" r:id="rId14"/>
    <p:sldId id="455" r:id="rId15"/>
    <p:sldId id="456" r:id="rId16"/>
    <p:sldId id="462" r:id="rId17"/>
    <p:sldId id="465" r:id="rId18"/>
    <p:sldId id="466" r:id="rId19"/>
    <p:sldId id="257" r:id="rId20"/>
    <p:sldId id="259" r:id="rId21"/>
    <p:sldId id="260" r:id="rId22"/>
    <p:sldId id="261" r:id="rId23"/>
    <p:sldId id="262" r:id="rId24"/>
    <p:sldId id="263" r:id="rId25"/>
    <p:sldId id="264" r:id="rId26"/>
    <p:sldId id="265" r:id="rId27"/>
    <p:sldId id="266" r:id="rId28"/>
    <p:sldId id="267" r:id="rId29"/>
    <p:sldId id="268" r:id="rId30"/>
    <p:sldId id="269" r:id="rId31"/>
    <p:sldId id="258"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E"/>
    <a:srgbClr val="2455A3"/>
    <a:srgbClr val="005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2" autoAdjust="0"/>
    <p:restoredTop sz="94752" autoAdjust="0"/>
  </p:normalViewPr>
  <p:slideViewPr>
    <p:cSldViewPr snapToGrid="0" snapToObjects="1">
      <p:cViewPr varScale="1">
        <p:scale>
          <a:sx n="85" d="100"/>
          <a:sy n="85" d="100"/>
        </p:scale>
        <p:origin x="49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3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2D56F-4014-E440-B414-1949875DC54A}" type="datetimeFigureOut">
              <a:rPr lang="en-US" smtClean="0"/>
              <a:t>11/24/2019</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11/24/2019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Annual diffuse agricultural emissions of nitrogen to freshwater (kg N/ha of total land area)</a:t>
            </a:r>
            <a:br>
              <a:rPr lang="en-GB" dirty="0"/>
            </a:br>
            <a:endParaRPr lang="en-GB"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2</a:t>
            </a:fld>
            <a:endParaRPr lang="ru-RU"/>
          </a:p>
        </p:txBody>
      </p:sp>
    </p:spTree>
    <p:extLst>
      <p:ext uri="{BB962C8B-B14F-4D97-AF65-F5344CB8AC3E}">
        <p14:creationId xmlns:p14="http://schemas.microsoft.com/office/powerpoint/2010/main" val="321963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Nutrients in the </a:t>
            </a:r>
            <a:r>
              <a:rPr lang="en-GB" dirty="0" err="1"/>
              <a:t>Lunan</a:t>
            </a:r>
            <a:r>
              <a:rPr lang="en-GB" dirty="0"/>
              <a:t> Water are affecting the health of the lochs and the North Sea</a:t>
            </a:r>
          </a:p>
          <a:p>
            <a:r>
              <a:rPr lang="en-GB" dirty="0"/>
              <a:t>Nitrogen is mostly from agriculture</a:t>
            </a:r>
          </a:p>
          <a:p>
            <a:r>
              <a:rPr lang="en-GB" dirty="0"/>
              <a:t>Phosphorus is from agriculture, septic systems, loch sediments, sewage treatment works, etc.</a:t>
            </a:r>
            <a:endParaRPr lang="en-US" dirty="0"/>
          </a:p>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3</a:t>
            </a:fld>
            <a:endParaRPr lang="ru-RU"/>
          </a:p>
        </p:txBody>
      </p:sp>
    </p:spTree>
    <p:extLst>
      <p:ext uri="{BB962C8B-B14F-4D97-AF65-F5344CB8AC3E}">
        <p14:creationId xmlns:p14="http://schemas.microsoft.com/office/powerpoint/2010/main" val="413392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4</a:t>
            </a:fld>
            <a:endParaRPr lang="ru-RU"/>
          </a:p>
        </p:txBody>
      </p:sp>
    </p:spTree>
    <p:extLst>
      <p:ext uri="{BB962C8B-B14F-4D97-AF65-F5344CB8AC3E}">
        <p14:creationId xmlns:p14="http://schemas.microsoft.com/office/powerpoint/2010/main" val="135827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Land use related diffuse rural pollution</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Sources; Agriculture</a:t>
            </a:r>
            <a:r>
              <a:rPr lang="en-US" sz="1200" b="0" i="0" u="none" strike="noStrike" kern="1200" baseline="0" dirty="0">
                <a:solidFill>
                  <a:schemeClr val="tx1"/>
                </a:solidFill>
                <a:latin typeface="+mn-lt"/>
                <a:ea typeface="+mn-ea"/>
                <a:cs typeface="+mn-cs"/>
              </a:rPr>
              <a:t>, Urban run-off, Forestry, Coal mining, Septic tanks but the main one is the fertiliser use</a:t>
            </a:r>
          </a:p>
          <a:p>
            <a:endParaRPr lang="en-US" sz="1200" b="0" i="0" u="none" strike="noStrike" kern="1200" baseline="0" dirty="0">
              <a:solidFill>
                <a:schemeClr val="tx1"/>
              </a:solidFill>
              <a:latin typeface="+mn-lt"/>
              <a:ea typeface="+mn-ea"/>
              <a:cs typeface="+mn-cs"/>
            </a:endParaRPr>
          </a:p>
          <a:p>
            <a:r>
              <a:rPr lang="en-GB" sz="1200" b="0" i="1" kern="1200" dirty="0">
                <a:solidFill>
                  <a:schemeClr val="tx1"/>
                </a:solidFill>
                <a:effectLst/>
                <a:latin typeface="+mn-lt"/>
                <a:ea typeface="+mn-ea"/>
                <a:cs typeface="+mn-cs"/>
              </a:rPr>
              <a:t>The widths of the red arrows show relative amounts of nitrate leaching </a:t>
            </a:r>
            <a:br>
              <a:rPr lang="en-GB" sz="1200" b="0" i="1" kern="1200" dirty="0">
                <a:solidFill>
                  <a:schemeClr val="tx1"/>
                </a:solidFill>
                <a:effectLst/>
                <a:latin typeface="+mn-lt"/>
                <a:ea typeface="+mn-ea"/>
                <a:cs typeface="+mn-cs"/>
              </a:rPr>
            </a:br>
            <a:r>
              <a:rPr lang="en-GB" sz="1200" b="0" i="1" kern="1200" dirty="0">
                <a:solidFill>
                  <a:schemeClr val="tx1"/>
                </a:solidFill>
                <a:effectLst/>
                <a:latin typeface="+mn-lt"/>
                <a:ea typeface="+mn-ea"/>
                <a:cs typeface="+mn-cs"/>
              </a:rPr>
              <a:t>into groundwater.</a:t>
            </a:r>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5</a:t>
            </a:fld>
            <a:endParaRPr lang="ru-RU"/>
          </a:p>
        </p:txBody>
      </p:sp>
    </p:spTree>
    <p:extLst>
      <p:ext uri="{BB962C8B-B14F-4D97-AF65-F5344CB8AC3E}">
        <p14:creationId xmlns:p14="http://schemas.microsoft.com/office/powerpoint/2010/main" val="337029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the case of a dynamic</a:t>
            </a:r>
            <a:r>
              <a:rPr lang="en-US" sz="1200" kern="1200" baseline="0" dirty="0">
                <a:solidFill>
                  <a:schemeClr val="tx1"/>
                </a:solidFill>
                <a:effectLst/>
                <a:latin typeface="+mn-lt"/>
                <a:ea typeface="+mn-ea"/>
                <a:cs typeface="+mn-cs"/>
              </a:rPr>
              <a:t> pollution flows incorporating time intervals</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dynamic version of the traditional matrix.</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Linkages between farms and receptors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corresponding traveling time </a:t>
            </a:r>
            <a:r>
              <a:rPr lang="en-US" sz="1200" kern="1200" dirty="0" err="1">
                <a:solidFill>
                  <a:schemeClr val="tx1"/>
                </a:solidFill>
                <a:effectLst/>
                <a:latin typeface="+mn-lt"/>
                <a:ea typeface="+mn-ea"/>
                <a:cs typeface="+mn-cs"/>
              </a:rPr>
              <a:t>Ƭiy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sources to receptors is indicated by arrows.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Linkages between farms and receptors and corresponding traveling time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Ƭiy</a:t>
            </a:r>
            <a:r>
              <a:rPr lang="en-US" sz="1200" kern="1200" dirty="0">
                <a:solidFill>
                  <a:schemeClr val="tx1"/>
                </a:solidFill>
                <a:effectLst/>
                <a:latin typeface="+mn-lt"/>
                <a:ea typeface="+mn-ea"/>
                <a:cs typeface="+mn-cs"/>
              </a:rPr>
              <a:t> from sources to receptors is indicated by arrows. </a:t>
            </a:r>
          </a:p>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7</a:t>
            </a:fld>
            <a:endParaRPr lang="ru-RU"/>
          </a:p>
        </p:txBody>
      </p:sp>
    </p:spTree>
    <p:extLst>
      <p:ext uri="{BB962C8B-B14F-4D97-AF65-F5344CB8AC3E}">
        <p14:creationId xmlns:p14="http://schemas.microsoft.com/office/powerpoint/2010/main" val="225592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Asymetric information: the individual</a:t>
            </a:r>
            <a:r>
              <a:rPr lang="en-GB" baseline="0" dirty="0"/>
              <a:t> cost/production functions of each producer can not be fully known by the regulator due to site specific factors. For this reason we assume stoachastic model is more advantegous than a deterministic one in addressing the uncertainities inherit to the topic. Therefore we implement a stoachastic and deterministic model and compare the findings deterministic model is more advantegous in operating with randomness in some components of the model. </a:t>
            </a:r>
            <a:r>
              <a:rPr lang="en-GB" dirty="0"/>
              <a:t>It is assumed that the sources are cost minimizers and have perfect information on individual costs. In the cost effectiveness of emission standards and ambient charges is discussed for the case where the environmental agency has imperfect information on total cost and individual costs are inherently stochastic. We show that the adjustment mechanism still converges and that ambient charges are both environmentally effective and more cost effective than emission standards.</a:t>
            </a:r>
          </a:p>
        </p:txBody>
      </p:sp>
      <p:sp>
        <p:nvSpPr>
          <p:cNvPr id="4" name="Slide Number Placeholder 3"/>
          <p:cNvSpPr>
            <a:spLocks noGrp="1"/>
          </p:cNvSpPr>
          <p:nvPr>
            <p:ph type="sldNum" sz="quarter" idx="10"/>
          </p:nvPr>
        </p:nvSpPr>
        <p:spPr/>
        <p:txBody>
          <a:bodyPr/>
          <a:lstStyle/>
          <a:p>
            <a:fld id="{45F5CBB5-77EC-4D4B-ABCD-BB2818511792}" type="slidenum">
              <a:rPr lang="ru-RU" smtClean="0"/>
              <a:pPr/>
              <a:t>8</a:t>
            </a:fld>
            <a:endParaRPr lang="ru-RU"/>
          </a:p>
        </p:txBody>
      </p:sp>
    </p:spTree>
    <p:extLst>
      <p:ext uri="{BB962C8B-B14F-4D97-AF65-F5344CB8AC3E}">
        <p14:creationId xmlns:p14="http://schemas.microsoft.com/office/powerpoint/2010/main" val="399679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Complexity </a:t>
            </a:r>
            <a:endParaRPr lang="en-US" dirty="0"/>
          </a:p>
          <a:p>
            <a:pPr>
              <a:buFontTx/>
              <a:buChar char="-"/>
            </a:pPr>
            <a:r>
              <a:rPr lang="en-US" dirty="0"/>
              <a:t>Multi receptors and multi sources</a:t>
            </a:r>
          </a:p>
          <a:p>
            <a:r>
              <a:rPr lang="en-US" dirty="0"/>
              <a:t>Dynamics of N pollutions</a:t>
            </a:r>
          </a:p>
          <a:p>
            <a:pPr>
              <a:buFontTx/>
              <a:buChar char="-"/>
            </a:pPr>
            <a:r>
              <a:rPr lang="en-US" dirty="0"/>
              <a:t>Delay times</a:t>
            </a:r>
          </a:p>
          <a:p>
            <a:pPr>
              <a:buFontTx/>
              <a:buChar char="-"/>
            </a:pPr>
            <a:r>
              <a:rPr lang="en-US" dirty="0"/>
              <a:t>Decay </a:t>
            </a:r>
          </a:p>
          <a:p>
            <a:pPr>
              <a:buFontTx/>
              <a:buChar char="-"/>
            </a:pPr>
            <a:r>
              <a:rPr lang="en-US" dirty="0"/>
              <a:t>Transfer co-efficient</a:t>
            </a:r>
          </a:p>
          <a:p>
            <a:pPr>
              <a:buFontTx/>
              <a:buChar char="-"/>
            </a:pPr>
            <a:r>
              <a:rPr lang="en-US" dirty="0"/>
              <a:t>Uncertainties: data, processes, measurements</a:t>
            </a:r>
          </a:p>
          <a:p>
            <a:r>
              <a:rPr lang="en-US" dirty="0"/>
              <a:t>Estimation of polluters’ production functions</a:t>
            </a:r>
          </a:p>
          <a:p>
            <a:endParaRPr lang="en-GB"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10</a:t>
            </a:fld>
            <a:endParaRPr lang="ru-RU"/>
          </a:p>
        </p:txBody>
      </p:sp>
    </p:spTree>
    <p:extLst>
      <p:ext uri="{BB962C8B-B14F-4D97-AF65-F5344CB8AC3E}">
        <p14:creationId xmlns:p14="http://schemas.microsoft.com/office/powerpoint/2010/main" val="1390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US" b="1" dirty="0"/>
              <a:t>Decentralized Water Pricing and Water Pollution Taxation Model in the Presence of Uncertainties, Incomplete and Asymmetric Information (WAP)</a:t>
            </a:r>
            <a:r>
              <a:rPr lang="en-US" b="1" baseline="0" dirty="0"/>
              <a:t> </a:t>
            </a:r>
            <a:r>
              <a:rPr lang="en-GB" sz="1200" kern="1200" dirty="0">
                <a:solidFill>
                  <a:schemeClr val="tx1"/>
                </a:solidFill>
                <a:effectLst/>
                <a:latin typeface="+mn-lt"/>
                <a:ea typeface="+mn-ea"/>
                <a:cs typeface="+mn-cs"/>
              </a:rPr>
              <a:t>generated from the prototype emission trading model in the framework of a joint IIASA project (</a:t>
            </a:r>
            <a:r>
              <a:rPr lang="en-GB" sz="1200" kern="1200" dirty="0" err="1">
                <a:solidFill>
                  <a:schemeClr val="tx1"/>
                </a:solidFill>
                <a:effectLst/>
                <a:latin typeface="+mn-lt"/>
                <a:ea typeface="+mn-ea"/>
                <a:cs typeface="+mn-cs"/>
              </a:rPr>
              <a:t>Ermolieva</a:t>
            </a:r>
            <a:r>
              <a:rPr lang="en-GB" sz="1200" kern="1200" dirty="0">
                <a:solidFill>
                  <a:schemeClr val="tx1"/>
                </a:solidFill>
                <a:effectLst/>
                <a:latin typeface="+mn-lt"/>
                <a:ea typeface="+mn-ea"/>
                <a:cs typeface="+mn-cs"/>
              </a:rPr>
              <a:t> et al., 2010; </a:t>
            </a:r>
            <a:r>
              <a:rPr lang="en-GB" sz="1200" kern="1200" dirty="0" err="1">
                <a:solidFill>
                  <a:schemeClr val="tx1"/>
                </a:solidFill>
                <a:effectLst/>
                <a:latin typeface="+mn-lt"/>
                <a:ea typeface="+mn-ea"/>
                <a:cs typeface="+mn-cs"/>
              </a:rPr>
              <a:t>Ermolieva</a:t>
            </a:r>
            <a:r>
              <a:rPr lang="en-GB" sz="1200" kern="1200" dirty="0">
                <a:solidFill>
                  <a:schemeClr val="tx1"/>
                </a:solidFill>
                <a:effectLst/>
                <a:latin typeface="+mn-lt"/>
                <a:ea typeface="+mn-ea"/>
                <a:cs typeface="+mn-cs"/>
              </a:rPr>
              <a:t> et al. 2012) will be used a</a:t>
            </a:r>
            <a:r>
              <a:rPr lang="en-GB" sz="1200" kern="1200" baseline="0" dirty="0">
                <a:solidFill>
                  <a:schemeClr val="tx1"/>
                </a:solidFill>
                <a:effectLst/>
                <a:latin typeface="+mn-lt"/>
                <a:ea typeface="+mn-ea"/>
                <a:cs typeface="+mn-cs"/>
              </a:rPr>
              <a:t> basis </a:t>
            </a:r>
            <a:r>
              <a:rPr lang="en-GB" sz="1200" kern="1200" dirty="0">
                <a:solidFill>
                  <a:schemeClr val="tx1"/>
                </a:solidFill>
                <a:effectLst/>
                <a:latin typeface="+mn-lt"/>
                <a:ea typeface="+mn-ea"/>
                <a:cs typeface="+mn-cs"/>
              </a:rPr>
              <a:t>to develop the</a:t>
            </a:r>
            <a:r>
              <a:rPr lang="en-GB" sz="1200" kern="1200" baseline="0" dirty="0">
                <a:solidFill>
                  <a:schemeClr val="tx1"/>
                </a:solidFill>
                <a:effectLst/>
                <a:latin typeface="+mn-lt"/>
                <a:ea typeface="+mn-ea"/>
                <a:cs typeface="+mn-cs"/>
              </a:rPr>
              <a:t> proposed </a:t>
            </a:r>
            <a:r>
              <a:rPr lang="en-GB" sz="1200" kern="1200" dirty="0">
                <a:solidFill>
                  <a:schemeClr val="tx1"/>
                </a:solidFill>
                <a:effectLst/>
                <a:latin typeface="+mn-lt"/>
                <a:ea typeface="+mn-ea"/>
                <a:cs typeface="+mn-cs"/>
              </a:rPr>
              <a:t>water pollution</a:t>
            </a:r>
            <a:r>
              <a:rPr lang="en-GB" sz="1200" kern="1200" baseline="0" dirty="0">
                <a:solidFill>
                  <a:schemeClr val="tx1"/>
                </a:solidFill>
                <a:effectLst/>
                <a:latin typeface="+mn-lt"/>
                <a:ea typeface="+mn-ea"/>
                <a:cs typeface="+mn-cs"/>
              </a:rPr>
              <a:t> trading framework </a:t>
            </a:r>
            <a:r>
              <a:rPr lang="en-GB" sz="1200" kern="1200" dirty="0">
                <a:solidFill>
                  <a:schemeClr val="tx1"/>
                </a:solidFill>
                <a:effectLst/>
                <a:latin typeface="+mn-lt"/>
                <a:ea typeface="+mn-ea"/>
                <a:cs typeface="+mn-cs"/>
              </a:rPr>
              <a:t>using water quality standards classified in the European Commission’s Water Framework Directive (2005) and further in Scottish legislation as water quality targets</a:t>
            </a:r>
            <a:r>
              <a:rPr lang="en-GB" sz="1200" kern="1200" baseline="0" dirty="0">
                <a:solidFill>
                  <a:schemeClr val="tx1"/>
                </a:solidFill>
                <a:effectLst/>
                <a:latin typeface="+mn-lt"/>
                <a:ea typeface="+mn-ea"/>
                <a:cs typeface="+mn-cs"/>
              </a:rPr>
              <a:t> (constraints) to safeguard environment</a:t>
            </a:r>
            <a:r>
              <a:rPr lang="en-GB" sz="1200" kern="1200" dirty="0">
                <a:solidFill>
                  <a:schemeClr val="tx1"/>
                </a:solidFill>
                <a:effectLst/>
                <a:latin typeface="+mn-lt"/>
                <a:ea typeface="+mn-ea"/>
                <a:cs typeface="+mn-cs"/>
              </a:rPr>
              <a:t>. </a:t>
            </a:r>
            <a:r>
              <a:rPr lang="en-GB" sz="1200" kern="1200">
                <a:solidFill>
                  <a:schemeClr val="tx1"/>
                </a:solidFill>
                <a:effectLst/>
                <a:latin typeface="+mn-lt"/>
                <a:ea typeface="+mn-ea"/>
                <a:cs typeface="+mn-cs"/>
              </a:rPr>
              <a:t>(http://ec.europa.eu/environment/water/water-framework/index_en.html</a:t>
            </a:r>
          </a:p>
          <a:p>
            <a:endParaRPr lang="en-US"/>
          </a:p>
        </p:txBody>
      </p:sp>
      <p:sp>
        <p:nvSpPr>
          <p:cNvPr id="4" name="Slide Number Placeholder 3"/>
          <p:cNvSpPr>
            <a:spLocks noGrp="1"/>
          </p:cNvSpPr>
          <p:nvPr>
            <p:ph type="sldNum" sz="quarter" idx="10"/>
          </p:nvPr>
        </p:nvSpPr>
        <p:spPr/>
        <p:txBody>
          <a:bodyPr/>
          <a:lstStyle/>
          <a:p>
            <a:fld id="{45F5CBB5-77EC-4D4B-ABCD-BB2818511792}" type="slidenum">
              <a:rPr lang="ru-RU" smtClean="0"/>
              <a:pPr/>
              <a:t>11</a:t>
            </a:fld>
            <a:endParaRPr lang="ru-RU"/>
          </a:p>
        </p:txBody>
      </p:sp>
    </p:spTree>
    <p:extLst>
      <p:ext uri="{BB962C8B-B14F-4D97-AF65-F5344CB8AC3E}">
        <p14:creationId xmlns:p14="http://schemas.microsoft.com/office/powerpoint/2010/main" val="163940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uncertainties the decentralized strategy of ambient charges generated by results in lower expected total pollution control costs than a centralized policy of setting emission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Fi(xi,vi)</a:t>
            </a:r>
            <a:r>
              <a:rPr lang="en-GB" baseline="0" dirty="0"/>
              <a:t> cost function of source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vik k is an independent observation of random vector n at step 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Given the agency expectation Ef x , is</a:t>
            </a:r>
            <a:r>
              <a:rPr lang="en-GB" baseline="0" dirty="0"/>
              <a:t> a</a:t>
            </a:r>
            <a:r>
              <a:rPr lang="en-GB" dirty="0"/>
              <a:t> the set of values fi</a:t>
            </a:r>
            <a:r>
              <a:rPr lang="en-GB" baseline="0" dirty="0"/>
              <a:t> </a:t>
            </a:r>
            <a:r>
              <a:rPr lang="en-GB" dirty="0"/>
              <a:t>that minimizes aggregate control costs under the emission standard strategy is found by solving the stochastic optimization problem: minimize cost with subject to env. quality</a:t>
            </a:r>
            <a:r>
              <a:rPr lang="en-GB" baseline="0" dirty="0"/>
              <a:t> norms at source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13</a:t>
            </a:fld>
            <a:endParaRPr lang="ru-RU"/>
          </a:p>
        </p:txBody>
      </p:sp>
    </p:spTree>
    <p:extLst>
      <p:ext uri="{BB962C8B-B14F-4D97-AF65-F5344CB8AC3E}">
        <p14:creationId xmlns:p14="http://schemas.microsoft.com/office/powerpoint/2010/main" val="472053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6884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12526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27098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2687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dirty="0"/>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213952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207900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extLst>
      <p:ext uri="{BB962C8B-B14F-4D97-AF65-F5344CB8AC3E}">
        <p14:creationId xmlns:p14="http://schemas.microsoft.com/office/powerpoint/2010/main" val="2180768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351523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315678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161760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130990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1593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77124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395607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2820303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1676120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371334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25741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325027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2422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12631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9032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26073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spTree>
    <p:extLst>
      <p:ext uri="{BB962C8B-B14F-4D97-AF65-F5344CB8AC3E}">
        <p14:creationId xmlns:p14="http://schemas.microsoft.com/office/powerpoint/2010/main" val="41556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7"/>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8"/>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pic>
        <p:nvPicPr>
          <p:cNvPr id="16" name="Picture 15">
            <a:extLst>
              <a:ext uri="{FF2B5EF4-FFF2-40B4-BE49-F238E27FC236}">
                <a16:creationId xmlns:a16="http://schemas.microsoft.com/office/drawing/2014/main" id="{A420DCE6-B4EA-8444-92C3-D609C5C13BC3}"/>
              </a:ext>
            </a:extLst>
          </p:cNvPr>
          <p:cNvPicPr>
            <a:picLocks noChangeAspect="1"/>
          </p:cNvPicPr>
          <p:nvPr userDrawn="1"/>
        </p:nvPicPr>
        <p:blipFill>
          <a:blip r:embed="rId19"/>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 id="2147483684" r:id="rId13"/>
    <p:sldLayoutId id="2147483685" r:id="rId14"/>
    <p:sldLayoutId id="2147483686" r:id="rId15"/>
  </p:sldLayoutIdLst>
  <p:hf hdr="0" ft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1"/>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2"/>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26-27 November 2019</a:t>
            </a:r>
            <a:endParaRPr lang="en-GB" dirty="0"/>
          </a:p>
        </p:txBody>
      </p:sp>
      <p:pic>
        <p:nvPicPr>
          <p:cNvPr id="20" name="Picture 19">
            <a:extLst>
              <a:ext uri="{FF2B5EF4-FFF2-40B4-BE49-F238E27FC236}">
                <a16:creationId xmlns:a16="http://schemas.microsoft.com/office/drawing/2014/main" id="{4A73F24A-72E1-514B-A669-66B08B94475A}"/>
              </a:ext>
            </a:extLst>
          </p:cNvPr>
          <p:cNvPicPr>
            <a:picLocks noChangeAspect="1"/>
          </p:cNvPicPr>
          <p:nvPr userDrawn="1"/>
        </p:nvPicPr>
        <p:blipFill>
          <a:blip r:embed="rId13"/>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6.emf"/><Relationship Id="rId7" Type="http://schemas.openxmlformats.org/officeDocument/2006/relationships/image" Target="../media/image54.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3.wmf"/><Relationship Id="rId4" Type="http://schemas.openxmlformats.org/officeDocument/2006/relationships/oleObject" Target="../embeddings/oleObject3.bin"/><Relationship Id="rId9" Type="http://schemas.openxmlformats.org/officeDocument/2006/relationships/image" Target="../media/image55.wmf"/></Relationships>
</file>

<file path=ppt/slides/_rels/slide13.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7.emf"/><Relationship Id="rId7" Type="http://schemas.openxmlformats.org/officeDocument/2006/relationships/image" Target="../media/image61.e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7.tif"/><Relationship Id="rId2" Type="http://schemas.openxmlformats.org/officeDocument/2006/relationships/image" Target="../media/image66.tif"/><Relationship Id="rId1" Type="http://schemas.openxmlformats.org/officeDocument/2006/relationships/slideLayout" Target="../slideLayouts/slideLayout3.xml"/><Relationship Id="rId5" Type="http://schemas.openxmlformats.org/officeDocument/2006/relationships/image" Target="../media/image69.tif"/><Relationship Id="rId4" Type="http://schemas.openxmlformats.org/officeDocument/2006/relationships/image" Target="../media/image68.tif"/></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67.tif"/><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iiasa.ac.a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2" Type="http://schemas.openxmlformats.org/officeDocument/2006/relationships/image" Target="../media/image11.emf"/><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48.wmf"/><Relationship Id="rId5" Type="http://schemas.openxmlformats.org/officeDocument/2006/relationships/oleObject" Target="../embeddings/oleObject1.bin"/><Relationship Id="rId4" Type="http://schemas.openxmlformats.org/officeDocument/2006/relationships/image" Target="../media/image5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B184C5-BA83-4541-BEA4-A4DB4AFC4E0B}"/>
              </a:ext>
            </a:extLst>
          </p:cNvPr>
          <p:cNvSpPr>
            <a:spLocks noGrp="1"/>
          </p:cNvSpPr>
          <p:nvPr>
            <p:ph type="ctrTitle"/>
          </p:nvPr>
        </p:nvSpPr>
        <p:spPr/>
        <p:txBody>
          <a:bodyPr/>
          <a:lstStyle/>
          <a:p>
            <a:r>
              <a:rPr lang="en-US" dirty="0"/>
              <a:t>An integrated environmental-economic model for robust pollution control under uncertainty</a:t>
            </a:r>
          </a:p>
        </p:txBody>
      </p:sp>
      <p:sp>
        <p:nvSpPr>
          <p:cNvPr id="9" name="Subtitle 8">
            <a:extLst>
              <a:ext uri="{FF2B5EF4-FFF2-40B4-BE49-F238E27FC236}">
                <a16:creationId xmlns:a16="http://schemas.microsoft.com/office/drawing/2014/main" id="{B3A771C5-F9C0-EA48-9322-8BAE62E232A5}"/>
              </a:ext>
            </a:extLst>
          </p:cNvPr>
          <p:cNvSpPr>
            <a:spLocks noGrp="1"/>
          </p:cNvSpPr>
          <p:nvPr>
            <p:ph type="subTitle" idx="1"/>
          </p:nvPr>
        </p:nvSpPr>
        <p:spPr/>
        <p:txBody>
          <a:bodyPr/>
          <a:lstStyle/>
          <a:p>
            <a:r>
              <a:rPr lang="en-US" dirty="0"/>
              <a:t>Matthias Wildemeersch, Tatiana </a:t>
            </a:r>
            <a:r>
              <a:rPr lang="en-US" dirty="0" err="1"/>
              <a:t>Ermolieva</a:t>
            </a:r>
            <a:r>
              <a:rPr lang="en-US" dirty="0"/>
              <a:t>, </a:t>
            </a:r>
            <a:r>
              <a:rPr lang="en-US" dirty="0" err="1"/>
              <a:t>Shaohui</a:t>
            </a:r>
            <a:r>
              <a:rPr lang="en-US" dirty="0"/>
              <a:t> Tang, </a:t>
            </a:r>
          </a:p>
          <a:p>
            <a:r>
              <a:rPr lang="en-US" dirty="0"/>
              <a:t>Yuri </a:t>
            </a:r>
            <a:r>
              <a:rPr lang="en-US" dirty="0" err="1"/>
              <a:t>Ermoliev</a:t>
            </a:r>
            <a:r>
              <a:rPr lang="en-US" dirty="0"/>
              <a:t>, Michael </a:t>
            </a:r>
            <a:r>
              <a:rPr lang="en-US" dirty="0" err="1"/>
              <a:t>Obersteiner</a:t>
            </a:r>
            <a:endParaRPr lang="en-US" dirty="0"/>
          </a:p>
        </p:txBody>
      </p:sp>
      <p:sp>
        <p:nvSpPr>
          <p:cNvPr id="4" name="Subtitle 2">
            <a:extLst>
              <a:ext uri="{FF2B5EF4-FFF2-40B4-BE49-F238E27FC236}">
                <a16:creationId xmlns:a16="http://schemas.microsoft.com/office/drawing/2014/main" id="{87A47107-F1EE-C449-94A9-924A67658D52}"/>
              </a:ext>
            </a:extLst>
          </p:cNvPr>
          <p:cNvSpPr txBox="1">
            <a:spLocks/>
          </p:cNvSpPr>
          <p:nvPr/>
        </p:nvSpPr>
        <p:spPr>
          <a:xfrm>
            <a:off x="7639699" y="5396524"/>
            <a:ext cx="4384725" cy="110351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dirty="0">
                <a:solidFill>
                  <a:schemeClr val="tx1">
                    <a:lumMod val="50000"/>
                    <a:lumOff val="50000"/>
                  </a:schemeClr>
                </a:solidFill>
              </a:rPr>
              <a:t>EU Conference on Modelling for Policy Support</a:t>
            </a:r>
          </a:p>
          <a:p>
            <a:pPr algn="r"/>
            <a:r>
              <a:rPr lang="en-GB" sz="1200" dirty="0">
                <a:solidFill>
                  <a:schemeClr val="tx1">
                    <a:lumMod val="50000"/>
                    <a:lumOff val="50000"/>
                  </a:schemeClr>
                </a:solidFill>
              </a:rPr>
              <a:t>26-27 November, 2019</a:t>
            </a:r>
            <a:endParaRPr lang="en-GB" sz="1200" noProof="0" dirty="0">
              <a:solidFill>
                <a:schemeClr val="tx1">
                  <a:lumMod val="50000"/>
                  <a:lumOff val="50000"/>
                </a:schemeClr>
              </a:solidFill>
            </a:endParaRPr>
          </a:p>
        </p:txBody>
      </p:sp>
    </p:spTree>
    <p:extLst>
      <p:ext uri="{BB962C8B-B14F-4D97-AF65-F5344CB8AC3E}">
        <p14:creationId xmlns:p14="http://schemas.microsoft.com/office/powerpoint/2010/main" val="370867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9" y="455613"/>
            <a:ext cx="8568952" cy="1143000"/>
          </a:xfrm>
        </p:spPr>
        <p:txBody>
          <a:bodyPr/>
          <a:lstStyle/>
          <a:p>
            <a:r>
              <a:rPr lang="en-GB" dirty="0"/>
              <a:t>Volatility in Agricultural Production (2)</a:t>
            </a:r>
          </a:p>
        </p:txBody>
      </p:sp>
      <p:sp>
        <p:nvSpPr>
          <p:cNvPr id="3" name="Content Placeholder 2"/>
          <p:cNvSpPr>
            <a:spLocks noGrp="1"/>
          </p:cNvSpPr>
          <p:nvPr>
            <p:ph idx="1"/>
          </p:nvPr>
        </p:nvSpPr>
        <p:spPr>
          <a:xfrm>
            <a:off x="2208214" y="1124745"/>
            <a:ext cx="7997825" cy="5001419"/>
          </a:xfrm>
        </p:spPr>
        <p:txBody>
          <a:bodyPr/>
          <a:lstStyle/>
          <a:p>
            <a:pPr marL="0" indent="0">
              <a:buNone/>
            </a:pPr>
            <a:r>
              <a:rPr lang="en-GB" dirty="0"/>
              <a:t>- Yields</a:t>
            </a:r>
          </a:p>
        </p:txBody>
      </p:sp>
      <p:pic>
        <p:nvPicPr>
          <p:cNvPr id="18434" name="Picture 2" descr="C:\Users\NKoseoglu\Desktop\13-1-2Farm3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1684660"/>
            <a:ext cx="7183290" cy="43204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7392144" y="6301112"/>
            <a:ext cx="2736304" cy="308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GB" sz="1800" dirty="0">
                <a:latin typeface="Times New Roman" pitchFamily="18" charset="0"/>
                <a:cs typeface="Times New Roman" pitchFamily="18" charset="0"/>
              </a:rPr>
              <a:t>UK Farming Statistics, 2014</a:t>
            </a:r>
          </a:p>
        </p:txBody>
      </p:sp>
    </p:spTree>
    <p:extLst>
      <p:ext uri="{BB962C8B-B14F-4D97-AF65-F5344CB8AC3E}">
        <p14:creationId xmlns:p14="http://schemas.microsoft.com/office/powerpoint/2010/main" val="286021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75521" y="188641"/>
            <a:ext cx="8430518" cy="1265957"/>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GB" dirty="0"/>
              <a:t>Method</a:t>
            </a:r>
          </a:p>
        </p:txBody>
      </p:sp>
      <p:sp>
        <p:nvSpPr>
          <p:cNvPr id="5" name="Content Placeholder 2"/>
          <p:cNvSpPr>
            <a:spLocks noGrp="1"/>
          </p:cNvSpPr>
          <p:nvPr>
            <p:ph idx="1"/>
          </p:nvPr>
        </p:nvSpPr>
        <p:spPr>
          <a:xfrm>
            <a:off x="1775522" y="1124745"/>
            <a:ext cx="8568951" cy="4525963"/>
          </a:xfrm>
        </p:spPr>
        <p:txBody>
          <a:bodyPr/>
          <a:lstStyle/>
          <a:p>
            <a:pPr marL="0" indent="0">
              <a:buNone/>
            </a:pPr>
            <a:r>
              <a:rPr lang="en-GB" sz="3000" dirty="0"/>
              <a:t>Stochastic optimisation based modelling framework to be developed inspired by former stochastic WAP model of IIASA</a:t>
            </a:r>
          </a:p>
        </p:txBody>
      </p:sp>
      <p:sp>
        <p:nvSpPr>
          <p:cNvPr id="6" name="Content Placeholder 6"/>
          <p:cNvSpPr txBox="1">
            <a:spLocks/>
          </p:cNvSpPr>
          <p:nvPr/>
        </p:nvSpPr>
        <p:spPr bwMode="auto">
          <a:xfrm>
            <a:off x="1775521" y="2780928"/>
            <a:ext cx="8430518" cy="3528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pPr marL="0" indent="0" algn="just">
              <a:buNone/>
            </a:pPr>
            <a:r>
              <a:rPr lang="en-GB" sz="2200" dirty="0"/>
              <a:t>Key publications:</a:t>
            </a:r>
          </a:p>
          <a:p>
            <a:pPr marL="0" indent="0" algn="just">
              <a:buNone/>
            </a:pPr>
            <a:endParaRPr lang="en-GB" sz="1200" dirty="0"/>
          </a:p>
          <a:p>
            <a:pPr algn="just">
              <a:buFontTx/>
              <a:buChar char="-"/>
            </a:pPr>
            <a:r>
              <a:rPr lang="en-US" sz="2200" dirty="0" err="1"/>
              <a:t>Ermoliev</a:t>
            </a:r>
            <a:r>
              <a:rPr lang="en-US" sz="2200" dirty="0"/>
              <a:t>, Y.M., </a:t>
            </a:r>
            <a:r>
              <a:rPr lang="en-US" sz="2200" dirty="0" err="1"/>
              <a:t>Michalevich</a:t>
            </a:r>
            <a:r>
              <a:rPr lang="en-US" sz="2200" dirty="0"/>
              <a:t>, M. and </a:t>
            </a:r>
            <a:r>
              <a:rPr lang="en-US" sz="2200" dirty="0" err="1"/>
              <a:t>Nentjes</a:t>
            </a:r>
            <a:r>
              <a:rPr lang="en-US" sz="2200" dirty="0"/>
              <a:t>, A. (2000). </a:t>
            </a:r>
            <a:r>
              <a:rPr lang="en-US" sz="2200" i="1" dirty="0"/>
              <a:t>Markets for tradeable emission and ambient permits: A dynamic approach.</a:t>
            </a:r>
            <a:r>
              <a:rPr lang="en-US" sz="2200" dirty="0"/>
              <a:t> Environmental and Resource Economics, 15 (1). pp. 39-56.</a:t>
            </a:r>
          </a:p>
          <a:p>
            <a:pPr algn="just">
              <a:buFontTx/>
              <a:buChar char="-"/>
            </a:pPr>
            <a:endParaRPr lang="en-GB" sz="2200" dirty="0"/>
          </a:p>
          <a:p>
            <a:pPr algn="just">
              <a:buFontTx/>
              <a:buChar char="-"/>
            </a:pPr>
            <a:r>
              <a:rPr lang="en-GB" sz="2200" dirty="0" err="1"/>
              <a:t>Ermoliev</a:t>
            </a:r>
            <a:r>
              <a:rPr lang="en-GB" sz="2200" dirty="0"/>
              <a:t>, Y., </a:t>
            </a:r>
            <a:r>
              <a:rPr lang="en-GB" sz="2200" dirty="0" err="1"/>
              <a:t>Klaassen</a:t>
            </a:r>
            <a:r>
              <a:rPr lang="en-GB" sz="2200" dirty="0"/>
              <a:t>, G. </a:t>
            </a:r>
            <a:r>
              <a:rPr lang="en-US" sz="2200" dirty="0"/>
              <a:t>and </a:t>
            </a:r>
            <a:r>
              <a:rPr lang="en-GB" sz="2200" dirty="0" err="1"/>
              <a:t>Nentjes</a:t>
            </a:r>
            <a:r>
              <a:rPr lang="en-GB" sz="2200" dirty="0"/>
              <a:t>, A. </a:t>
            </a:r>
            <a:r>
              <a:rPr lang="en-US" sz="2200" dirty="0"/>
              <a:t>(1996).</a:t>
            </a:r>
            <a:r>
              <a:rPr lang="en-US" sz="2200" i="1" dirty="0"/>
              <a:t> Adaptive cost-effective ambient charges under incomplete information.</a:t>
            </a:r>
            <a:r>
              <a:rPr lang="en-US" sz="2200" dirty="0"/>
              <a:t> Journal of Environmental Economics and Management. pp. 37-48.</a:t>
            </a:r>
            <a:endParaRPr lang="en-GB" sz="2200" dirty="0"/>
          </a:p>
          <a:p>
            <a:pPr>
              <a:buFontTx/>
              <a:buChar char="-"/>
            </a:pPr>
            <a:endParaRPr lang="en-GB" sz="2800" dirty="0"/>
          </a:p>
          <a:p>
            <a:pPr>
              <a:buFontTx/>
              <a:buChar char="-"/>
            </a:pPr>
            <a:endParaRPr lang="en-GB" sz="2800" dirty="0"/>
          </a:p>
          <a:p>
            <a:pPr marL="0" indent="0">
              <a:buNone/>
            </a:pPr>
            <a:endParaRPr lang="en-GB" sz="2800" dirty="0"/>
          </a:p>
          <a:p>
            <a:pPr marL="0" indent="0">
              <a:buNone/>
            </a:pPr>
            <a:endParaRPr lang="en-GB" sz="2800" dirty="0"/>
          </a:p>
          <a:p>
            <a:pPr>
              <a:buFontTx/>
              <a:buChar char="-"/>
            </a:pPr>
            <a:endParaRPr lang="en-GB" sz="1200" kern="0" dirty="0"/>
          </a:p>
          <a:p>
            <a:pPr>
              <a:buFontTx/>
              <a:buChar char="-"/>
            </a:pPr>
            <a:endParaRPr lang="en-GB" sz="2400" kern="0" dirty="0"/>
          </a:p>
          <a:p>
            <a:pPr marL="0" indent="0">
              <a:buNone/>
            </a:pPr>
            <a:endParaRPr lang="en-GB" kern="0" dirty="0"/>
          </a:p>
          <a:p>
            <a:pPr marL="0" indent="0">
              <a:buNone/>
            </a:pPr>
            <a:endParaRPr lang="en-GB" kern="0" dirty="0"/>
          </a:p>
          <a:p>
            <a:pPr>
              <a:buFontTx/>
              <a:buChar char="-"/>
            </a:pPr>
            <a:endParaRPr lang="en-GB" kern="0" dirty="0"/>
          </a:p>
          <a:p>
            <a:pPr>
              <a:buFontTx/>
              <a:buChar char="-"/>
            </a:pPr>
            <a:endParaRPr lang="en-GB" kern="0" dirty="0"/>
          </a:p>
          <a:p>
            <a:pPr>
              <a:buFontTx/>
              <a:buChar char="-"/>
            </a:pPr>
            <a:endParaRPr lang="en-GB" kern="0" dirty="0"/>
          </a:p>
          <a:p>
            <a:pPr marL="0" indent="0" algn="ctr">
              <a:buNone/>
            </a:pPr>
            <a:endParaRPr lang="en-GB" kern="0" dirty="0"/>
          </a:p>
          <a:p>
            <a:endParaRPr lang="en-GB" kern="0" dirty="0"/>
          </a:p>
        </p:txBody>
      </p:sp>
    </p:spTree>
    <p:extLst>
      <p:ext uri="{BB962C8B-B14F-4D97-AF65-F5344CB8AC3E}">
        <p14:creationId xmlns:p14="http://schemas.microsoft.com/office/powerpoint/2010/main" val="328938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1775521" y="188640"/>
            <a:ext cx="8430517"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eaLnBrk="0" hangingPunct="0">
              <a:defRPr sz="3600">
                <a:solidFill>
                  <a:srgbClr val="003399"/>
                </a:solidFill>
                <a:latin typeface="Arial" pitchFamily="34" charset="0"/>
                <a:ea typeface="+mj-ea"/>
                <a:cs typeface="Arial" pitchFamily="34" charset="0"/>
              </a:defRPr>
            </a:lvl1pPr>
            <a:lvl2pPr eaLnBrk="0" hangingPunct="0">
              <a:defRPr sz="4000">
                <a:solidFill>
                  <a:srgbClr val="003399"/>
                </a:solidFill>
                <a:latin typeface="Arial Narrow" pitchFamily="34" charset="0"/>
              </a:defRPr>
            </a:lvl2pPr>
            <a:lvl3pPr eaLnBrk="0" hangingPunct="0">
              <a:defRPr sz="4000">
                <a:solidFill>
                  <a:srgbClr val="003399"/>
                </a:solidFill>
                <a:latin typeface="Arial Narrow" pitchFamily="34" charset="0"/>
              </a:defRPr>
            </a:lvl3pPr>
            <a:lvl4pPr eaLnBrk="0" hangingPunct="0">
              <a:defRPr sz="4000">
                <a:solidFill>
                  <a:srgbClr val="003399"/>
                </a:solidFill>
                <a:latin typeface="Arial Narrow" pitchFamily="34" charset="0"/>
              </a:defRPr>
            </a:lvl4pPr>
            <a:lvl5pPr eaLnBrk="0" hangingPunct="0">
              <a:defRPr sz="4000">
                <a:solidFill>
                  <a:srgbClr val="003399"/>
                </a:solidFill>
                <a:latin typeface="Arial Narrow" pitchFamily="34" charset="0"/>
              </a:defRPr>
            </a:lvl5pPr>
            <a:lvl6pPr marL="457200" fontAlgn="base">
              <a:spcBef>
                <a:spcPct val="0"/>
              </a:spcBef>
              <a:spcAft>
                <a:spcPct val="0"/>
              </a:spcAft>
              <a:defRPr sz="4000">
                <a:solidFill>
                  <a:srgbClr val="003399"/>
                </a:solidFill>
                <a:latin typeface="Arial Narrow" pitchFamily="34" charset="0"/>
              </a:defRPr>
            </a:lvl6pPr>
            <a:lvl7pPr marL="914400" fontAlgn="base">
              <a:spcBef>
                <a:spcPct val="0"/>
              </a:spcBef>
              <a:spcAft>
                <a:spcPct val="0"/>
              </a:spcAft>
              <a:defRPr sz="4000">
                <a:solidFill>
                  <a:srgbClr val="003399"/>
                </a:solidFill>
                <a:latin typeface="Arial Narrow" pitchFamily="34" charset="0"/>
              </a:defRPr>
            </a:lvl7pPr>
            <a:lvl8pPr marL="1371600" fontAlgn="base">
              <a:spcBef>
                <a:spcPct val="0"/>
              </a:spcBef>
              <a:spcAft>
                <a:spcPct val="0"/>
              </a:spcAft>
              <a:defRPr sz="4000">
                <a:solidFill>
                  <a:srgbClr val="003399"/>
                </a:solidFill>
                <a:latin typeface="Arial Narrow" pitchFamily="34" charset="0"/>
              </a:defRPr>
            </a:lvl8pPr>
            <a:lvl9pPr marL="1828800" fontAlgn="base">
              <a:spcBef>
                <a:spcPct val="0"/>
              </a:spcBef>
              <a:spcAft>
                <a:spcPct val="0"/>
              </a:spcAft>
              <a:defRPr sz="4000">
                <a:solidFill>
                  <a:srgbClr val="003399"/>
                </a:solidFill>
                <a:latin typeface="Arial Narrow" pitchFamily="34" charset="0"/>
              </a:defRPr>
            </a:lvl9pPr>
          </a:lstStyle>
          <a:p>
            <a:r>
              <a:rPr lang="en-US" dirty="0"/>
              <a:t>General dynamic nitrogen trading model</a:t>
            </a:r>
            <a:endParaRPr lang="en-GB" dirty="0"/>
          </a:p>
        </p:txBody>
      </p:sp>
      <p:sp>
        <p:nvSpPr>
          <p:cNvPr id="5" name="Title 1"/>
          <p:cNvSpPr txBox="1">
            <a:spLocks/>
          </p:cNvSpPr>
          <p:nvPr/>
        </p:nvSpPr>
        <p:spPr bwMode="auto">
          <a:xfrm>
            <a:off x="1556710" y="3789042"/>
            <a:ext cx="3027123" cy="790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marL="342900" indent="-342900">
              <a:buFont typeface="Wingdings" panose="05000000000000000000" pitchFamily="2" charset="2"/>
              <a:buChar char="§"/>
            </a:pPr>
            <a:r>
              <a:rPr lang="en-US" sz="1800" dirty="0">
                <a:solidFill>
                  <a:schemeClr val="tx1"/>
                </a:solidFill>
              </a:rPr>
              <a:t>Loads are produced year-after-year L-1 yeas, </a:t>
            </a:r>
            <a:r>
              <a:rPr lang="en-US" sz="1800" i="1" dirty="0">
                <a:solidFill>
                  <a:schemeClr val="tx1"/>
                </a:solidFill>
              </a:rPr>
              <a:t>l = </a:t>
            </a:r>
            <a:r>
              <a:rPr lang="en-US" sz="1800" dirty="0">
                <a:solidFill>
                  <a:schemeClr val="tx1"/>
                </a:solidFill>
              </a:rPr>
              <a:t>0,…, L-1 </a:t>
            </a:r>
          </a:p>
          <a:p>
            <a:pPr marL="342900" indent="-342900">
              <a:buFont typeface="Wingdings" panose="05000000000000000000" pitchFamily="2" charset="2"/>
              <a:buChar char="§"/>
            </a:pPr>
            <a:endParaRPr lang="en-US" sz="1000" dirty="0">
              <a:solidFill>
                <a:schemeClr val="tx1"/>
              </a:solidFill>
            </a:endParaRPr>
          </a:p>
          <a:p>
            <a:pPr marL="342900" indent="-342900">
              <a:buFont typeface="Wingdings" panose="05000000000000000000" pitchFamily="2" charset="2"/>
              <a:buChar char="§"/>
            </a:pPr>
            <a:r>
              <a:rPr lang="en-US" sz="1800" dirty="0">
                <a:solidFill>
                  <a:schemeClr val="tx1"/>
                </a:solidFill>
              </a:rPr>
              <a:t>From each year load, nitrogen transports with delays </a:t>
            </a:r>
          </a:p>
          <a:p>
            <a:pPr marL="342900" indent="-342900">
              <a:buFont typeface="Wingdings" panose="05000000000000000000" pitchFamily="2" charset="2"/>
              <a:buChar char="§"/>
            </a:pPr>
            <a:endParaRPr lang="en-US" sz="1000" dirty="0">
              <a:solidFill>
                <a:schemeClr val="tx1"/>
              </a:solidFill>
            </a:endParaRPr>
          </a:p>
          <a:p>
            <a:pPr marL="342900" indent="-342900">
              <a:buFont typeface="Wingdings" panose="05000000000000000000" pitchFamily="2" charset="2"/>
              <a:buChar char="§"/>
            </a:pPr>
            <a:r>
              <a:rPr lang="en-US" sz="1800" dirty="0">
                <a:solidFill>
                  <a:schemeClr val="tx1"/>
                </a:solidFill>
              </a:rPr>
              <a:t>Accumulation of nitrogen from different years loads </a:t>
            </a:r>
            <a:endParaRPr lang="en-GB" sz="1800" kern="0" dirty="0">
              <a:solidFill>
                <a:schemeClr val="tx1"/>
              </a:solidFill>
            </a:endParaRPr>
          </a:p>
        </p:txBody>
      </p:sp>
      <p:sp>
        <p:nvSpPr>
          <p:cNvPr id="6" name="Rectangle 5"/>
          <p:cNvSpPr>
            <a:spLocks noChangeArrowheads="1"/>
          </p:cNvSpPr>
          <p:nvPr/>
        </p:nvSpPr>
        <p:spPr bwMode="auto">
          <a:xfrm>
            <a:off x="1968160" y="1340769"/>
            <a:ext cx="177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Calibri" panose="020F0502020204030204" pitchFamily="34" charset="0"/>
              </a:rPr>
              <a:t>N load at time </a:t>
            </a:r>
            <a:r>
              <a:rPr lang="en-US" altLang="en-US" i="1" dirty="0">
                <a:solidFill>
                  <a:srgbClr val="000000"/>
                </a:solidFill>
                <a:latin typeface="Calibri" panose="020F0502020204030204" pitchFamily="34" charset="0"/>
              </a:rPr>
              <a:t>l </a:t>
            </a:r>
            <a:r>
              <a:rPr lang="en-US" altLang="en-US" dirty="0">
                <a:solidFill>
                  <a:srgbClr val="000000"/>
                </a:solidFill>
                <a:latin typeface="Calibri" panose="020F0502020204030204" pitchFamily="34" charset="0"/>
              </a:rPr>
              <a:t>= 0</a:t>
            </a:r>
            <a:endParaRPr lang="en-US" alt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052" y="1268760"/>
            <a:ext cx="5754421" cy="2664296"/>
          </a:xfrm>
          <a:prstGeom prst="rect">
            <a:avLst/>
          </a:prstGeom>
          <a:noFill/>
          <a:ln>
            <a:noFill/>
          </a:ln>
        </p:spPr>
      </p:pic>
      <p:sp>
        <p:nvSpPr>
          <p:cNvPr id="8" name="Rectangle 7"/>
          <p:cNvSpPr>
            <a:spLocks noChangeArrowheads="1"/>
          </p:cNvSpPr>
          <p:nvPr/>
        </p:nvSpPr>
        <p:spPr bwMode="auto">
          <a:xfrm>
            <a:off x="1972797" y="1776618"/>
            <a:ext cx="18269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Calibri" panose="020F0502020204030204" pitchFamily="34" charset="0"/>
              </a:rPr>
              <a:t>N load at time  </a:t>
            </a:r>
            <a:r>
              <a:rPr lang="en-US" altLang="en-US" i="1" dirty="0">
                <a:solidFill>
                  <a:srgbClr val="000000"/>
                </a:solidFill>
                <a:latin typeface="Calibri" panose="020F0502020204030204" pitchFamily="34" charset="0"/>
              </a:rPr>
              <a:t>l </a:t>
            </a:r>
            <a:r>
              <a:rPr lang="en-US" altLang="en-US" dirty="0">
                <a:solidFill>
                  <a:srgbClr val="000000"/>
                </a:solidFill>
                <a:latin typeface="Calibri" panose="020F0502020204030204" pitchFamily="34" charset="0"/>
              </a:rPr>
              <a:t>= 1</a:t>
            </a:r>
            <a:endParaRPr lang="en-US" altLang="en-US" dirty="0"/>
          </a:p>
        </p:txBody>
      </p:sp>
      <p:sp>
        <p:nvSpPr>
          <p:cNvPr id="9" name="Rectangle 8"/>
          <p:cNvSpPr>
            <a:spLocks noChangeArrowheads="1"/>
          </p:cNvSpPr>
          <p:nvPr/>
        </p:nvSpPr>
        <p:spPr bwMode="auto">
          <a:xfrm>
            <a:off x="1919536" y="3136428"/>
            <a:ext cx="19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Calibri" panose="020F0502020204030204" pitchFamily="34" charset="0"/>
              </a:rPr>
              <a:t>N load at time  </a:t>
            </a:r>
            <a:r>
              <a:rPr lang="en-US" altLang="en-US" i="1" dirty="0">
                <a:solidFill>
                  <a:srgbClr val="000000"/>
                </a:solidFill>
                <a:latin typeface="Calibri" panose="020F0502020204030204" pitchFamily="34" charset="0"/>
              </a:rPr>
              <a:t>l </a:t>
            </a:r>
            <a:r>
              <a:rPr lang="en-US" altLang="en-US" dirty="0">
                <a:solidFill>
                  <a:srgbClr val="000000"/>
                </a:solidFill>
                <a:latin typeface="Calibri" panose="020F0502020204030204" pitchFamily="34" charset="0"/>
              </a:rPr>
              <a:t>= </a:t>
            </a:r>
            <a:r>
              <a:rPr lang="en-US" altLang="en-US" i="1" dirty="0">
                <a:solidFill>
                  <a:srgbClr val="000000"/>
                </a:solidFill>
                <a:latin typeface="Calibri" panose="020F0502020204030204" pitchFamily="34" charset="0"/>
              </a:rPr>
              <a:t>L-1</a:t>
            </a:r>
            <a:endParaRPr lang="en-US" altLang="en-US" i="1" dirty="0"/>
          </a:p>
        </p:txBody>
      </p:sp>
      <p:graphicFrame>
        <p:nvGraphicFramePr>
          <p:cNvPr id="10" name="Content Placeholder 3"/>
          <p:cNvGraphicFramePr>
            <a:graphicFrameLocks noGrp="1" noChangeAspect="1"/>
          </p:cNvGraphicFramePr>
          <p:nvPr>
            <p:ph idx="1"/>
          </p:nvPr>
        </p:nvGraphicFramePr>
        <p:xfrm>
          <a:off x="8563764" y="4396628"/>
          <a:ext cx="1636692" cy="544541"/>
        </p:xfrm>
        <a:graphic>
          <a:graphicData uri="http://schemas.openxmlformats.org/presentationml/2006/ole">
            <mc:AlternateContent xmlns:mc="http://schemas.openxmlformats.org/markup-compatibility/2006">
              <mc:Choice xmlns:v="urn:schemas-microsoft-com:vml" Requires="v">
                <p:oleObj spid="_x0000_s2056" name="Equation" r:id="rId4" imgW="850531" imgH="291973" progId="Equation.3">
                  <p:embed/>
                </p:oleObj>
              </mc:Choice>
              <mc:Fallback>
                <p:oleObj name="Equation" r:id="rId4" imgW="850531" imgH="291973" progId="Equation.3">
                  <p:embed/>
                  <p:pic>
                    <p:nvPicPr>
                      <p:cNvPr id="1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764" y="4396628"/>
                        <a:ext cx="1636692" cy="544541"/>
                      </a:xfrm>
                      <a:prstGeom prst="rect">
                        <a:avLst/>
                      </a:prstGeom>
                      <a:noFill/>
                    </p:spPr>
                  </p:pic>
                </p:oleObj>
              </mc:Fallback>
            </mc:AlternateContent>
          </a:graphicData>
        </a:graphic>
      </p:graphicFrame>
      <p:sp>
        <p:nvSpPr>
          <p:cNvPr id="11" name="Rectangle 10"/>
          <p:cNvSpPr/>
          <p:nvPr/>
        </p:nvSpPr>
        <p:spPr>
          <a:xfrm>
            <a:off x="4511825" y="4283218"/>
            <a:ext cx="4057521" cy="3600986"/>
          </a:xfrm>
          <a:prstGeom prst="rect">
            <a:avLst/>
          </a:prstGeom>
        </p:spPr>
        <p:txBody>
          <a:bodyPr wrap="none">
            <a:spAutoFit/>
          </a:bodyPr>
          <a:lstStyle/>
          <a:p>
            <a:pPr marL="285750" indent="-285750">
              <a:buFont typeface="Wingdings" panose="05000000000000000000" pitchFamily="2" charset="2"/>
              <a:buChar char="§"/>
            </a:pPr>
            <a:r>
              <a:rPr lang="en-US" dirty="0"/>
              <a:t>Aggregate nitrogen loads </a:t>
            </a:r>
          </a:p>
          <a:p>
            <a:r>
              <a:rPr lang="en-US" dirty="0"/>
              <a:t>    (over activities </a:t>
            </a:r>
            <a:r>
              <a:rPr lang="en-US" i="1" dirty="0"/>
              <a:t>k </a:t>
            </a:r>
            <a:r>
              <a:rPr lang="en-US" dirty="0"/>
              <a:t>and load periods </a:t>
            </a:r>
            <a:r>
              <a:rPr lang="en-US" i="1" dirty="0"/>
              <a:t>l</a:t>
            </a:r>
            <a:r>
              <a:rPr lang="en-US" dirty="0"/>
              <a:t>)</a:t>
            </a:r>
          </a:p>
          <a:p>
            <a:pPr marL="285750" indent="-285750">
              <a:buFont typeface="Wingdings" panose="05000000000000000000" pitchFamily="2" charset="2"/>
              <a:buChar char="§"/>
            </a:pPr>
            <a:endParaRPr lang="en-US" sz="1000" dirty="0"/>
          </a:p>
          <a:p>
            <a:pPr marL="285750" indent="-2857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a:t>Norms at receptors:</a:t>
            </a:r>
          </a:p>
          <a:p>
            <a:pPr marL="285750" indent="-285750">
              <a:buFont typeface="Wingdings" panose="05000000000000000000" pitchFamily="2" charset="2"/>
              <a:buChar char="§"/>
            </a:pPr>
            <a:endParaRPr lang="en-US" sz="1000"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Goal function: </a:t>
            </a:r>
          </a:p>
          <a:p>
            <a:r>
              <a:rPr lang="en-US" dirty="0"/>
              <a:t>    maximize net profits over </a:t>
            </a:r>
          </a:p>
          <a:p>
            <a:r>
              <a:rPr lang="en-US" dirty="0"/>
              <a:t>    all years from all activities</a:t>
            </a:r>
          </a:p>
          <a:p>
            <a:endParaRPr lang="en-US" dirty="0"/>
          </a:p>
          <a:p>
            <a:endParaRPr lang="en-US" dirty="0"/>
          </a:p>
          <a:p>
            <a:endParaRPr lang="en-US" dirty="0"/>
          </a:p>
          <a:p>
            <a:endParaRPr lang="en-US" dirty="0"/>
          </a:p>
        </p:txBody>
      </p:sp>
      <p:graphicFrame>
        <p:nvGraphicFramePr>
          <p:cNvPr id="12" name="Object 11"/>
          <p:cNvGraphicFramePr>
            <a:graphicFrameLocks noChangeAspect="1"/>
          </p:cNvGraphicFramePr>
          <p:nvPr/>
        </p:nvGraphicFramePr>
        <p:xfrm>
          <a:off x="8527332" y="5085185"/>
          <a:ext cx="1673124" cy="631185"/>
        </p:xfrm>
        <a:graphic>
          <a:graphicData uri="http://schemas.openxmlformats.org/presentationml/2006/ole">
            <mc:AlternateContent xmlns:mc="http://schemas.openxmlformats.org/markup-compatibility/2006">
              <mc:Choice xmlns:v="urn:schemas-microsoft-com:vml" Requires="v">
                <p:oleObj spid="_x0000_s2057" name="Equation" r:id="rId6" imgW="965160" imgH="355320" progId="Equation.3">
                  <p:embed/>
                </p:oleObj>
              </mc:Choice>
              <mc:Fallback>
                <p:oleObj name="Equation" r:id="rId6" imgW="965160" imgH="355320" progId="Equation.3">
                  <p:embed/>
                  <p:pic>
                    <p:nvPicPr>
                      <p:cNvPr id="12" name="Object 11"/>
                      <p:cNvPicPr>
                        <a:picLocks noChangeAspect="1" noChangeArrowheads="1"/>
                      </p:cNvPicPr>
                      <p:nvPr/>
                    </p:nvPicPr>
                    <p:blipFill>
                      <a:blip r:embed="rId7"/>
                      <a:srcRect/>
                      <a:stretch>
                        <a:fillRect/>
                      </a:stretch>
                    </p:blipFill>
                    <p:spPr bwMode="auto">
                      <a:xfrm>
                        <a:off x="8527332" y="5085185"/>
                        <a:ext cx="1673124" cy="631185"/>
                      </a:xfrm>
                      <a:prstGeom prst="rect">
                        <a:avLst/>
                      </a:prstGeom>
                      <a:noFill/>
                    </p:spPr>
                  </p:pic>
                </p:oleObj>
              </mc:Fallback>
            </mc:AlternateContent>
          </a:graphicData>
        </a:graphic>
      </p:graphicFrame>
      <p:graphicFrame>
        <p:nvGraphicFramePr>
          <p:cNvPr id="13" name="Object 12"/>
          <p:cNvGraphicFramePr>
            <a:graphicFrameLocks noChangeAspect="1"/>
          </p:cNvGraphicFramePr>
          <p:nvPr/>
        </p:nvGraphicFramePr>
        <p:xfrm>
          <a:off x="8412914" y="6021288"/>
          <a:ext cx="1938392" cy="418146"/>
        </p:xfrm>
        <a:graphic>
          <a:graphicData uri="http://schemas.openxmlformats.org/presentationml/2006/ole">
            <mc:AlternateContent xmlns:mc="http://schemas.openxmlformats.org/markup-compatibility/2006">
              <mc:Choice xmlns:v="urn:schemas-microsoft-com:vml" Requires="v">
                <p:oleObj spid="_x0000_s2058" name="Equation" r:id="rId8" imgW="1371600" imgH="291960" progId="Equation.3">
                  <p:embed/>
                </p:oleObj>
              </mc:Choice>
              <mc:Fallback>
                <p:oleObj name="Equation" r:id="rId8" imgW="1371600" imgH="291960" progId="Equation.3">
                  <p:embed/>
                  <p:pic>
                    <p:nvPicPr>
                      <p:cNvPr id="13" name="Object 12"/>
                      <p:cNvPicPr>
                        <a:picLocks noChangeAspect="1" noChangeArrowheads="1"/>
                      </p:cNvPicPr>
                      <p:nvPr/>
                    </p:nvPicPr>
                    <p:blipFill>
                      <a:blip r:embed="rId9"/>
                      <a:srcRect/>
                      <a:stretch>
                        <a:fillRect/>
                      </a:stretch>
                    </p:blipFill>
                    <p:spPr bwMode="auto">
                      <a:xfrm>
                        <a:off x="8412914" y="6021288"/>
                        <a:ext cx="1938392" cy="418146"/>
                      </a:xfrm>
                      <a:prstGeom prst="rect">
                        <a:avLst/>
                      </a:prstGeom>
                      <a:noFill/>
                    </p:spPr>
                  </p:pic>
                </p:oleObj>
              </mc:Fallback>
            </mc:AlternateContent>
          </a:graphicData>
        </a:graphic>
      </p:graphicFrame>
      <p:sp>
        <p:nvSpPr>
          <p:cNvPr id="14" name="Rectangle 13"/>
          <p:cNvSpPr/>
          <p:nvPr/>
        </p:nvSpPr>
        <p:spPr>
          <a:xfrm>
            <a:off x="5159896" y="906235"/>
            <a:ext cx="3312368" cy="369332"/>
          </a:xfrm>
          <a:prstGeom prst="rect">
            <a:avLst/>
          </a:prstGeom>
        </p:spPr>
        <p:txBody>
          <a:bodyPr wrap="square">
            <a:spAutoFit/>
          </a:bodyPr>
          <a:lstStyle/>
          <a:p>
            <a:r>
              <a:rPr lang="en-US" dirty="0"/>
              <a:t>Nested structure of the model</a:t>
            </a:r>
          </a:p>
        </p:txBody>
      </p:sp>
    </p:spTree>
    <p:extLst>
      <p:ext uri="{BB962C8B-B14F-4D97-AF65-F5344CB8AC3E}">
        <p14:creationId xmlns:p14="http://schemas.microsoft.com/office/powerpoint/2010/main" val="105420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182" y="44624"/>
            <a:ext cx="8280275" cy="1143000"/>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GB" dirty="0"/>
              <a:t>Stochastic model for nitrogen trading</a:t>
            </a:r>
          </a:p>
        </p:txBody>
      </p:sp>
      <p:sp>
        <p:nvSpPr>
          <p:cNvPr id="3" name="Content Placeholder 2"/>
          <p:cNvSpPr>
            <a:spLocks noGrp="1"/>
          </p:cNvSpPr>
          <p:nvPr>
            <p:ph idx="1"/>
          </p:nvPr>
        </p:nvSpPr>
        <p:spPr>
          <a:xfrm>
            <a:off x="2207569" y="1991477"/>
            <a:ext cx="8352928" cy="4525963"/>
          </a:xfrm>
        </p:spPr>
        <p:txBody>
          <a:bodyPr>
            <a:normAutofit fontScale="92500" lnSpcReduction="10000"/>
          </a:bodyPr>
          <a:lstStyle/>
          <a:p>
            <a:pPr marL="0" indent="0">
              <a:buNone/>
            </a:pPr>
            <a:endParaRPr lang="en-GB" dirty="0"/>
          </a:p>
          <a:p>
            <a:pPr marL="0" indent="0">
              <a:buNone/>
            </a:pPr>
            <a:r>
              <a:rPr lang="en-GB" dirty="0"/>
              <a:t>                  In what sense then                            ?         (*)</a:t>
            </a:r>
          </a:p>
          <a:p>
            <a:pPr marL="0" indent="0">
              <a:buNone/>
            </a:pPr>
            <a:endParaRPr lang="en-GB" dirty="0"/>
          </a:p>
          <a:p>
            <a:pPr marL="0" indent="0">
              <a:buNone/>
            </a:pPr>
            <a:endParaRPr lang="en-GB" sz="1000" dirty="0"/>
          </a:p>
          <a:p>
            <a:pPr marL="0" indent="0">
              <a:buNone/>
            </a:pPr>
            <a:r>
              <a:rPr lang="en-GB" dirty="0"/>
              <a:t>The goal function in stochastic case is transformed to:  </a:t>
            </a:r>
          </a:p>
          <a:p>
            <a:pPr marL="0" indent="0">
              <a:buNone/>
            </a:pPr>
            <a:endParaRPr lang="en-GB" dirty="0"/>
          </a:p>
          <a:p>
            <a:pPr marL="0" indent="0" algn="just">
              <a:buNone/>
            </a:pPr>
            <a:r>
              <a:rPr lang="en-GB" dirty="0"/>
              <a:t> </a:t>
            </a:r>
            <a:endParaRPr lang="en-GB" b="1" dirty="0"/>
          </a:p>
          <a:p>
            <a:pPr marL="0" indent="0" algn="just">
              <a:buNone/>
            </a:pPr>
            <a:r>
              <a:rPr lang="en-GB" sz="1000" b="1" dirty="0"/>
              <a:t> </a:t>
            </a:r>
          </a:p>
          <a:p>
            <a:pPr marL="0" indent="0" algn="just">
              <a:buNone/>
            </a:pPr>
            <a:endParaRPr lang="en-GB" dirty="0"/>
          </a:p>
          <a:p>
            <a:pPr marL="0" indent="0" algn="just">
              <a:buNone/>
            </a:pPr>
            <a:r>
              <a:rPr lang="en-GB" dirty="0"/>
              <a:t>Indicator                                     defines the so-called down-side risk or probability of exceeding the pollution norm (*) in all uncertainty scenarios                         , i.e. the safety level of nitrogen pollution</a:t>
            </a:r>
          </a:p>
          <a:p>
            <a:pPr marL="0" indent="0" algn="just">
              <a:buNone/>
            </a:pPr>
            <a:endParaRPr lang="en-GB" dirty="0"/>
          </a:p>
          <a:p>
            <a:pPr marL="0" indent="0" algn="just">
              <a:buNone/>
            </a:pPr>
            <a:endParaRPr lang="en-GB" dirty="0"/>
          </a:p>
        </p:txBody>
      </p:sp>
      <p:pic>
        <p:nvPicPr>
          <p:cNvPr id="4" name="Picture 3"/>
          <p:cNvPicPr>
            <a:picLocks noChangeAspect="1"/>
          </p:cNvPicPr>
          <p:nvPr/>
        </p:nvPicPr>
        <p:blipFill>
          <a:blip r:embed="rId3"/>
          <a:stretch>
            <a:fillRect/>
          </a:stretch>
        </p:blipFill>
        <p:spPr>
          <a:xfrm>
            <a:off x="2294927" y="1411708"/>
            <a:ext cx="360040" cy="506691"/>
          </a:xfrm>
          <a:prstGeom prst="rect">
            <a:avLst/>
          </a:prstGeom>
        </p:spPr>
      </p:pic>
      <p:pic>
        <p:nvPicPr>
          <p:cNvPr id="7" name="Picture 6"/>
          <p:cNvPicPr>
            <a:picLocks noChangeAspect="1"/>
          </p:cNvPicPr>
          <p:nvPr/>
        </p:nvPicPr>
        <p:blipFill>
          <a:blip r:embed="rId4"/>
          <a:stretch>
            <a:fillRect/>
          </a:stretch>
        </p:blipFill>
        <p:spPr>
          <a:xfrm>
            <a:off x="6533682" y="1241452"/>
            <a:ext cx="1256109" cy="435585"/>
          </a:xfrm>
          <a:prstGeom prst="rect">
            <a:avLst/>
          </a:prstGeom>
        </p:spPr>
      </p:pic>
      <p:pic>
        <p:nvPicPr>
          <p:cNvPr id="10" name="Picture 9"/>
          <p:cNvPicPr>
            <a:picLocks noChangeAspect="1"/>
          </p:cNvPicPr>
          <p:nvPr/>
        </p:nvPicPr>
        <p:blipFill>
          <a:blip r:embed="rId5"/>
          <a:stretch>
            <a:fillRect/>
          </a:stretch>
        </p:blipFill>
        <p:spPr>
          <a:xfrm>
            <a:off x="6384033" y="2313322"/>
            <a:ext cx="1996191" cy="505634"/>
          </a:xfrm>
          <a:prstGeom prst="rect">
            <a:avLst/>
          </a:prstGeom>
        </p:spPr>
      </p:pic>
      <p:pic>
        <p:nvPicPr>
          <p:cNvPr id="13" name="Picture 12"/>
          <p:cNvPicPr>
            <a:picLocks noChangeAspect="1"/>
          </p:cNvPicPr>
          <p:nvPr/>
        </p:nvPicPr>
        <p:blipFill>
          <a:blip r:embed="rId6"/>
          <a:stretch>
            <a:fillRect/>
          </a:stretch>
        </p:blipFill>
        <p:spPr>
          <a:xfrm>
            <a:off x="3630629" y="5084672"/>
            <a:ext cx="3345128" cy="534319"/>
          </a:xfrm>
          <a:prstGeom prst="rect">
            <a:avLst/>
          </a:prstGeom>
        </p:spPr>
      </p:pic>
      <p:pic>
        <p:nvPicPr>
          <p:cNvPr id="14" name="Picture 13"/>
          <p:cNvPicPr>
            <a:picLocks noChangeAspect="1"/>
          </p:cNvPicPr>
          <p:nvPr/>
        </p:nvPicPr>
        <p:blipFill>
          <a:blip r:embed="rId7"/>
          <a:stretch>
            <a:fillRect/>
          </a:stretch>
        </p:blipFill>
        <p:spPr>
          <a:xfrm>
            <a:off x="7208636" y="1587210"/>
            <a:ext cx="1995219" cy="385977"/>
          </a:xfrm>
          <a:prstGeom prst="rect">
            <a:avLst/>
          </a:prstGeom>
        </p:spPr>
      </p:pic>
      <p:sp>
        <p:nvSpPr>
          <p:cNvPr id="15" name="Rectangle 14"/>
          <p:cNvSpPr/>
          <p:nvPr/>
        </p:nvSpPr>
        <p:spPr>
          <a:xfrm>
            <a:off x="3504357" y="2373034"/>
            <a:ext cx="5543971" cy="631197"/>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46269" y="4224823"/>
            <a:ext cx="6428100" cy="631197"/>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3145166" y="4224823"/>
            <a:ext cx="5903162" cy="504137"/>
          </a:xfrm>
          <a:prstGeom prst="rect">
            <a:avLst/>
          </a:prstGeom>
        </p:spPr>
      </p:pic>
      <p:pic>
        <p:nvPicPr>
          <p:cNvPr id="34" name="Picture 33"/>
          <p:cNvPicPr>
            <a:picLocks noChangeAspect="1"/>
          </p:cNvPicPr>
          <p:nvPr/>
        </p:nvPicPr>
        <p:blipFill>
          <a:blip r:embed="rId7"/>
          <a:stretch>
            <a:fillRect/>
          </a:stretch>
        </p:blipFill>
        <p:spPr>
          <a:xfrm>
            <a:off x="5206724" y="5804086"/>
            <a:ext cx="2139235" cy="413837"/>
          </a:xfrm>
          <a:prstGeom prst="rect">
            <a:avLst/>
          </a:prstGeom>
        </p:spPr>
      </p:pic>
      <p:sp>
        <p:nvSpPr>
          <p:cNvPr id="5" name="Rectangle 4">
            <a:extLst>
              <a:ext uri="{FF2B5EF4-FFF2-40B4-BE49-F238E27FC236}">
                <a16:creationId xmlns:a16="http://schemas.microsoft.com/office/drawing/2014/main" id="{8B1B5B94-053D-4EC3-AB4D-ECF32AF5253A}"/>
              </a:ext>
            </a:extLst>
          </p:cNvPr>
          <p:cNvSpPr/>
          <p:nvPr/>
        </p:nvSpPr>
        <p:spPr>
          <a:xfrm>
            <a:off x="1617829" y="1217280"/>
            <a:ext cx="8358282" cy="646331"/>
          </a:xfrm>
          <a:prstGeom prst="rect">
            <a:avLst/>
          </a:prstGeom>
        </p:spPr>
        <p:txBody>
          <a:bodyPr wrap="square">
            <a:spAutoFit/>
          </a:bodyPr>
          <a:lstStyle/>
          <a:p>
            <a:r>
              <a:rPr lang="en-GB" dirty="0"/>
              <a:t>In more realistic setting, the transfer coefficients                         are stochastic, i.e.                depending on some stochastic factors                          </a:t>
            </a:r>
          </a:p>
        </p:txBody>
      </p:sp>
    </p:spTree>
    <p:extLst>
      <p:ext uri="{BB962C8B-B14F-4D97-AF65-F5344CB8AC3E}">
        <p14:creationId xmlns:p14="http://schemas.microsoft.com/office/powerpoint/2010/main" val="288497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A31F6184-D9C7-1442-B770-9CA7E52C3E65}"/>
              </a:ext>
            </a:extLst>
          </p:cNvPr>
          <p:cNvSpPr>
            <a:spLocks noGrp="1"/>
          </p:cNvSpPr>
          <p:nvPr>
            <p:ph sz="half" idx="14"/>
          </p:nvPr>
        </p:nvSpPr>
        <p:spPr>
          <a:xfrm>
            <a:off x="8746435" y="1501945"/>
            <a:ext cx="3069602" cy="4539336"/>
          </a:xfrm>
        </p:spPr>
        <p:txBody>
          <a:bodyPr/>
          <a:lstStyle/>
          <a:p>
            <a:pPr marL="285750" indent="-285750">
              <a:buFont typeface="Arial" panose="020B0604020202020204" pitchFamily="34" charset="0"/>
              <a:buChar char="•"/>
            </a:pPr>
            <a:r>
              <a:rPr lang="en-US" dirty="0"/>
              <a:t>Lake Erie</a:t>
            </a:r>
          </a:p>
          <a:p>
            <a:pPr marL="285750" indent="-285750">
              <a:buFont typeface="Arial" panose="020B0604020202020204" pitchFamily="34" charset="0"/>
              <a:buChar char="•"/>
            </a:pPr>
            <a:r>
              <a:rPr lang="en-US" dirty="0"/>
              <a:t>Point sources have been eliminated</a:t>
            </a:r>
          </a:p>
          <a:p>
            <a:pPr marL="285750" indent="-285750">
              <a:buFont typeface="Arial" panose="020B0604020202020204" pitchFamily="34" charset="0"/>
              <a:buChar char="•"/>
            </a:pPr>
            <a:r>
              <a:rPr lang="en-US" dirty="0"/>
              <a:t>Non-point sources are a remaining problem and deal with the runoff from agricultural fields</a:t>
            </a:r>
          </a:p>
        </p:txBody>
      </p:sp>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14</a:t>
            </a:fld>
            <a:endParaRPr lang="en-US" dirty="0"/>
          </a:p>
        </p:txBody>
      </p:sp>
      <p:sp>
        <p:nvSpPr>
          <p:cNvPr id="2" name="Title 1">
            <a:extLst>
              <a:ext uri="{FF2B5EF4-FFF2-40B4-BE49-F238E27FC236}">
                <a16:creationId xmlns:a16="http://schemas.microsoft.com/office/drawing/2014/main" id="{EE90A0E9-E7B5-7543-B56C-FBBEB7AB35CB}"/>
              </a:ext>
            </a:extLst>
          </p:cNvPr>
          <p:cNvSpPr>
            <a:spLocks noGrp="1"/>
          </p:cNvSpPr>
          <p:nvPr>
            <p:ph type="title"/>
          </p:nvPr>
        </p:nvSpPr>
        <p:spPr/>
        <p:txBody>
          <a:bodyPr/>
          <a:lstStyle/>
          <a:p>
            <a:r>
              <a:rPr lang="en-US" dirty="0"/>
              <a:t>Phosphorus pollution</a:t>
            </a:r>
          </a:p>
        </p:txBody>
      </p:sp>
      <p:sp>
        <p:nvSpPr>
          <p:cNvPr id="6" name="Date Placeholder 5">
            <a:extLst>
              <a:ext uri="{FF2B5EF4-FFF2-40B4-BE49-F238E27FC236}">
                <a16:creationId xmlns:a16="http://schemas.microsoft.com/office/drawing/2014/main" id="{934E4AFD-026E-0B41-92A7-A51A72B23BDF}"/>
              </a:ext>
            </a:extLst>
          </p:cNvPr>
          <p:cNvSpPr>
            <a:spLocks noGrp="1"/>
          </p:cNvSpPr>
          <p:nvPr>
            <p:ph type="dt" sz="half" idx="2"/>
          </p:nvPr>
        </p:nvSpPr>
        <p:spPr/>
        <p:txBody>
          <a:bodyPr/>
          <a:lstStyle/>
          <a:p>
            <a:r>
              <a:rPr lang="en-US"/>
              <a:t>26-27 November 2019</a:t>
            </a:r>
            <a:endParaRPr lang="en-GB" dirty="0"/>
          </a:p>
        </p:txBody>
      </p:sp>
      <p:pic>
        <p:nvPicPr>
          <p:cNvPr id="10" name="Picture 9">
            <a:extLst>
              <a:ext uri="{FF2B5EF4-FFF2-40B4-BE49-F238E27FC236}">
                <a16:creationId xmlns:a16="http://schemas.microsoft.com/office/drawing/2014/main" id="{5F865EFE-F0B8-3C42-B8CA-373249AAFBF6}"/>
              </a:ext>
            </a:extLst>
          </p:cNvPr>
          <p:cNvPicPr>
            <a:picLocks noChangeAspect="1"/>
          </p:cNvPicPr>
          <p:nvPr/>
        </p:nvPicPr>
        <p:blipFill>
          <a:blip r:embed="rId2"/>
          <a:stretch>
            <a:fillRect/>
          </a:stretch>
        </p:blipFill>
        <p:spPr>
          <a:xfrm>
            <a:off x="609601" y="1385628"/>
            <a:ext cx="7608404" cy="4850861"/>
          </a:xfrm>
          <a:prstGeom prst="rect">
            <a:avLst/>
          </a:prstGeom>
        </p:spPr>
      </p:pic>
    </p:spTree>
    <p:extLst>
      <p:ext uri="{BB962C8B-B14F-4D97-AF65-F5344CB8AC3E}">
        <p14:creationId xmlns:p14="http://schemas.microsoft.com/office/powerpoint/2010/main" val="273915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D44D1-A39C-2C49-9E3C-02B13A9B48FF}"/>
              </a:ext>
            </a:extLst>
          </p:cNvPr>
          <p:cNvSpPr>
            <a:spLocks noGrp="1"/>
          </p:cNvSpPr>
          <p:nvPr>
            <p:ph type="sldNum" sz="quarter" idx="15"/>
          </p:nvPr>
        </p:nvSpPr>
        <p:spPr/>
        <p:txBody>
          <a:bodyPr/>
          <a:lstStyle/>
          <a:p>
            <a:fld id="{838B0777-827F-8D42-90B1-61394C340E65}" type="slidenum">
              <a:rPr lang="en-US" smtClean="0"/>
              <a:pPr/>
              <a:t>15</a:t>
            </a:fld>
            <a:endParaRPr lang="en-US" dirty="0"/>
          </a:p>
        </p:txBody>
      </p:sp>
      <p:sp>
        <p:nvSpPr>
          <p:cNvPr id="15" name="Title 14">
            <a:extLst>
              <a:ext uri="{FF2B5EF4-FFF2-40B4-BE49-F238E27FC236}">
                <a16:creationId xmlns:a16="http://schemas.microsoft.com/office/drawing/2014/main" id="{84D77A8B-A98F-FA4B-8D79-5D098523F3A3}"/>
              </a:ext>
            </a:extLst>
          </p:cNvPr>
          <p:cNvSpPr>
            <a:spLocks noGrp="1"/>
          </p:cNvSpPr>
          <p:nvPr>
            <p:ph type="title"/>
          </p:nvPr>
        </p:nvSpPr>
        <p:spPr/>
        <p:txBody>
          <a:bodyPr/>
          <a:lstStyle/>
          <a:p>
            <a:r>
              <a:rPr lang="en-US" dirty="0"/>
              <a:t>Eutrophication unsolved</a:t>
            </a:r>
          </a:p>
        </p:txBody>
      </p:sp>
      <p:sp>
        <p:nvSpPr>
          <p:cNvPr id="8" name="Date Placeholder 7">
            <a:extLst>
              <a:ext uri="{FF2B5EF4-FFF2-40B4-BE49-F238E27FC236}">
                <a16:creationId xmlns:a16="http://schemas.microsoft.com/office/drawing/2014/main" id="{AD79D725-43AC-944B-B9BB-E2C59DC68B95}"/>
              </a:ext>
            </a:extLst>
          </p:cNvPr>
          <p:cNvSpPr>
            <a:spLocks noGrp="1"/>
          </p:cNvSpPr>
          <p:nvPr>
            <p:ph type="dt" sz="half" idx="2"/>
          </p:nvPr>
        </p:nvSpPr>
        <p:spPr/>
        <p:txBody>
          <a:bodyPr/>
          <a:lstStyle/>
          <a:p>
            <a:r>
              <a:rPr lang="en-US"/>
              <a:t>26-27 November 2019</a:t>
            </a:r>
            <a:endParaRPr lang="en-GB" dirty="0"/>
          </a:p>
        </p:txBody>
      </p:sp>
      <p:pic>
        <p:nvPicPr>
          <p:cNvPr id="19" name="Picture 18">
            <a:extLst>
              <a:ext uri="{FF2B5EF4-FFF2-40B4-BE49-F238E27FC236}">
                <a16:creationId xmlns:a16="http://schemas.microsoft.com/office/drawing/2014/main" id="{09820A41-C87E-DA49-A9FD-5584DE927C82}"/>
              </a:ext>
            </a:extLst>
          </p:cNvPr>
          <p:cNvPicPr>
            <a:picLocks noChangeAspect="1"/>
          </p:cNvPicPr>
          <p:nvPr/>
        </p:nvPicPr>
        <p:blipFill>
          <a:blip r:embed="rId2"/>
          <a:stretch>
            <a:fillRect/>
          </a:stretch>
        </p:blipFill>
        <p:spPr>
          <a:xfrm>
            <a:off x="922501" y="1328489"/>
            <a:ext cx="10240979" cy="4638771"/>
          </a:xfrm>
          <a:prstGeom prst="rect">
            <a:avLst/>
          </a:prstGeom>
        </p:spPr>
      </p:pic>
      <p:pic>
        <p:nvPicPr>
          <p:cNvPr id="20" name="Picture 19">
            <a:extLst>
              <a:ext uri="{FF2B5EF4-FFF2-40B4-BE49-F238E27FC236}">
                <a16:creationId xmlns:a16="http://schemas.microsoft.com/office/drawing/2014/main" id="{2FE1ED97-D609-F940-8753-750C20CA265A}"/>
              </a:ext>
            </a:extLst>
          </p:cNvPr>
          <p:cNvPicPr>
            <a:picLocks noChangeAspect="1"/>
          </p:cNvPicPr>
          <p:nvPr/>
        </p:nvPicPr>
        <p:blipFill>
          <a:blip r:embed="rId3"/>
          <a:stretch>
            <a:fillRect/>
          </a:stretch>
        </p:blipFill>
        <p:spPr>
          <a:xfrm>
            <a:off x="10178775" y="5088835"/>
            <a:ext cx="660400" cy="152400"/>
          </a:xfrm>
          <a:prstGeom prst="rect">
            <a:avLst/>
          </a:prstGeom>
        </p:spPr>
      </p:pic>
      <p:sp>
        <p:nvSpPr>
          <p:cNvPr id="21" name="TextBox 20">
            <a:extLst>
              <a:ext uri="{FF2B5EF4-FFF2-40B4-BE49-F238E27FC236}">
                <a16:creationId xmlns:a16="http://schemas.microsoft.com/office/drawing/2014/main" id="{DA5E41D8-0098-3247-8AA4-F1A0034C5309}"/>
              </a:ext>
            </a:extLst>
          </p:cNvPr>
          <p:cNvSpPr txBox="1"/>
          <p:nvPr/>
        </p:nvSpPr>
        <p:spPr>
          <a:xfrm>
            <a:off x="6202016" y="3695190"/>
            <a:ext cx="979755" cy="369332"/>
          </a:xfrm>
          <a:prstGeom prst="rect">
            <a:avLst/>
          </a:prstGeom>
          <a:noFill/>
        </p:spPr>
        <p:txBody>
          <a:bodyPr wrap="none" rtlCol="0">
            <a:spAutoFit/>
          </a:bodyPr>
          <a:lstStyle/>
          <a:p>
            <a:r>
              <a:rPr lang="en-US" dirty="0"/>
              <a:t>impacts</a:t>
            </a:r>
          </a:p>
        </p:txBody>
      </p:sp>
      <p:sp>
        <p:nvSpPr>
          <p:cNvPr id="22" name="TextBox 21">
            <a:extLst>
              <a:ext uri="{FF2B5EF4-FFF2-40B4-BE49-F238E27FC236}">
                <a16:creationId xmlns:a16="http://schemas.microsoft.com/office/drawing/2014/main" id="{CDC4DE83-C2E3-BF48-A3C7-16E8E46FC397}"/>
              </a:ext>
            </a:extLst>
          </p:cNvPr>
          <p:cNvSpPr txBox="1"/>
          <p:nvPr/>
        </p:nvSpPr>
        <p:spPr>
          <a:xfrm>
            <a:off x="1508794" y="6124130"/>
            <a:ext cx="1120820" cy="369332"/>
          </a:xfrm>
          <a:prstGeom prst="rect">
            <a:avLst/>
          </a:prstGeom>
          <a:noFill/>
        </p:spPr>
        <p:txBody>
          <a:bodyPr wrap="none" rtlCol="0">
            <a:spAutoFit/>
          </a:bodyPr>
          <a:lstStyle/>
          <a:p>
            <a:r>
              <a:rPr lang="en-US" dirty="0"/>
              <a:t>Fisheries</a:t>
            </a:r>
          </a:p>
        </p:txBody>
      </p:sp>
      <p:sp>
        <p:nvSpPr>
          <p:cNvPr id="24" name="TextBox 23">
            <a:extLst>
              <a:ext uri="{FF2B5EF4-FFF2-40B4-BE49-F238E27FC236}">
                <a16:creationId xmlns:a16="http://schemas.microsoft.com/office/drawing/2014/main" id="{EB247EC2-6625-0C49-8620-C91A768EB1C1}"/>
              </a:ext>
            </a:extLst>
          </p:cNvPr>
          <p:cNvSpPr txBox="1"/>
          <p:nvPr/>
        </p:nvSpPr>
        <p:spPr>
          <a:xfrm>
            <a:off x="4465982" y="6124130"/>
            <a:ext cx="992644" cy="369332"/>
          </a:xfrm>
          <a:prstGeom prst="rect">
            <a:avLst/>
          </a:prstGeom>
          <a:noFill/>
        </p:spPr>
        <p:txBody>
          <a:bodyPr wrap="none" rtlCol="0">
            <a:spAutoFit/>
          </a:bodyPr>
          <a:lstStyle/>
          <a:p>
            <a:r>
              <a:rPr lang="en-US" dirty="0"/>
              <a:t>Tourism</a:t>
            </a:r>
          </a:p>
        </p:txBody>
      </p:sp>
      <p:sp>
        <p:nvSpPr>
          <p:cNvPr id="25" name="TextBox 24">
            <a:extLst>
              <a:ext uri="{FF2B5EF4-FFF2-40B4-BE49-F238E27FC236}">
                <a16:creationId xmlns:a16="http://schemas.microsoft.com/office/drawing/2014/main" id="{61406EB2-F60E-5C40-80AA-3BFC64E53591}"/>
              </a:ext>
            </a:extLst>
          </p:cNvPr>
          <p:cNvSpPr txBox="1"/>
          <p:nvPr/>
        </p:nvSpPr>
        <p:spPr>
          <a:xfrm>
            <a:off x="7294994" y="6114027"/>
            <a:ext cx="1659429" cy="369332"/>
          </a:xfrm>
          <a:prstGeom prst="rect">
            <a:avLst/>
          </a:prstGeom>
          <a:noFill/>
        </p:spPr>
        <p:txBody>
          <a:bodyPr wrap="none" rtlCol="0">
            <a:spAutoFit/>
          </a:bodyPr>
          <a:lstStyle/>
          <a:p>
            <a:r>
              <a:rPr lang="en-US" dirty="0"/>
              <a:t>Drinking water</a:t>
            </a:r>
          </a:p>
        </p:txBody>
      </p:sp>
    </p:spTree>
    <p:extLst>
      <p:ext uri="{BB962C8B-B14F-4D97-AF65-F5344CB8AC3E}">
        <p14:creationId xmlns:p14="http://schemas.microsoft.com/office/powerpoint/2010/main" val="195832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C1470E-47E6-914E-8E25-2A35EA323450}"/>
              </a:ext>
            </a:extLst>
          </p:cNvPr>
          <p:cNvSpPr>
            <a:spLocks noGrp="1"/>
          </p:cNvSpPr>
          <p:nvPr>
            <p:ph type="sldNum" sz="quarter" idx="11"/>
          </p:nvPr>
        </p:nvSpPr>
        <p:spPr/>
        <p:txBody>
          <a:bodyPr/>
          <a:lstStyle/>
          <a:p>
            <a:fld id="{838B0777-827F-8D42-90B1-61394C340E65}" type="slidenum">
              <a:rPr lang="en-US" smtClean="0"/>
              <a:pPr/>
              <a:t>16</a:t>
            </a:fld>
            <a:endParaRPr lang="en-US" dirty="0"/>
          </a:p>
        </p:txBody>
      </p:sp>
      <p:sp>
        <p:nvSpPr>
          <p:cNvPr id="5" name="Title 4">
            <a:extLst>
              <a:ext uri="{FF2B5EF4-FFF2-40B4-BE49-F238E27FC236}">
                <a16:creationId xmlns:a16="http://schemas.microsoft.com/office/drawing/2014/main" id="{A4CCA67C-8620-6641-A3A9-FD2311687C02}"/>
              </a:ext>
            </a:extLst>
          </p:cNvPr>
          <p:cNvSpPr>
            <a:spLocks noGrp="1"/>
          </p:cNvSpPr>
          <p:nvPr>
            <p:ph type="title"/>
          </p:nvPr>
        </p:nvSpPr>
        <p:spPr/>
        <p:txBody>
          <a:bodyPr/>
          <a:lstStyle/>
          <a:p>
            <a:r>
              <a:rPr lang="en-US" dirty="0"/>
              <a:t>Decision making under uncertainty</a:t>
            </a:r>
          </a:p>
        </p:txBody>
      </p:sp>
      <p:sp>
        <p:nvSpPr>
          <p:cNvPr id="7" name="Date Placeholder 6">
            <a:extLst>
              <a:ext uri="{FF2B5EF4-FFF2-40B4-BE49-F238E27FC236}">
                <a16:creationId xmlns:a16="http://schemas.microsoft.com/office/drawing/2014/main" id="{89DFD20A-C46B-CD45-B8FA-3B111874D64E}"/>
              </a:ext>
            </a:extLst>
          </p:cNvPr>
          <p:cNvSpPr>
            <a:spLocks noGrp="1"/>
          </p:cNvSpPr>
          <p:nvPr>
            <p:ph type="dt" sz="half" idx="2"/>
          </p:nvPr>
        </p:nvSpPr>
        <p:spPr/>
        <p:txBody>
          <a:bodyPr/>
          <a:lstStyle/>
          <a:p>
            <a:r>
              <a:rPr lang="en-US"/>
              <a:t>26-27 November 2019</a:t>
            </a:r>
            <a:endParaRPr lang="en-GB" dirty="0"/>
          </a:p>
        </p:txBody>
      </p:sp>
      <p:sp>
        <p:nvSpPr>
          <p:cNvPr id="45" name="land…">
            <a:extLst>
              <a:ext uri="{FF2B5EF4-FFF2-40B4-BE49-F238E27FC236}">
                <a16:creationId xmlns:a16="http://schemas.microsoft.com/office/drawing/2014/main" id="{731729D4-A18B-444C-9DCC-EE3F381F8A66}"/>
              </a:ext>
            </a:extLst>
          </p:cNvPr>
          <p:cNvSpPr txBox="1"/>
          <p:nvPr/>
        </p:nvSpPr>
        <p:spPr>
          <a:xfrm>
            <a:off x="1970538" y="2115651"/>
            <a:ext cx="1033937" cy="612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2500"/>
            </a:pPr>
            <a:r>
              <a:rPr sz="1757"/>
              <a:t>land </a:t>
            </a:r>
          </a:p>
          <a:p>
            <a:pPr>
              <a:defRPr sz="2500"/>
            </a:pPr>
            <a:r>
              <a:rPr sz="1757"/>
              <a:t>allocation</a:t>
            </a:r>
          </a:p>
        </p:txBody>
      </p:sp>
      <p:sp>
        <p:nvSpPr>
          <p:cNvPr id="46" name="fertilizer…">
            <a:extLst>
              <a:ext uri="{FF2B5EF4-FFF2-40B4-BE49-F238E27FC236}">
                <a16:creationId xmlns:a16="http://schemas.microsoft.com/office/drawing/2014/main" id="{76A5558E-633D-E347-8F69-E9FD95248D93}"/>
              </a:ext>
            </a:extLst>
          </p:cNvPr>
          <p:cNvSpPr txBox="1"/>
          <p:nvPr/>
        </p:nvSpPr>
        <p:spPr>
          <a:xfrm>
            <a:off x="3510278" y="2115651"/>
            <a:ext cx="1184620" cy="612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2500"/>
            </a:pPr>
            <a:r>
              <a:rPr sz="1757"/>
              <a:t>fertilizer </a:t>
            </a:r>
          </a:p>
          <a:p>
            <a:pPr>
              <a:defRPr sz="2500"/>
            </a:pPr>
            <a:r>
              <a:rPr sz="1757"/>
              <a:t>application</a:t>
            </a:r>
          </a:p>
        </p:txBody>
      </p:sp>
      <p:sp>
        <p:nvSpPr>
          <p:cNvPr id="47" name="cover crops…">
            <a:extLst>
              <a:ext uri="{FF2B5EF4-FFF2-40B4-BE49-F238E27FC236}">
                <a16:creationId xmlns:a16="http://schemas.microsoft.com/office/drawing/2014/main" id="{9F4B6FBB-18E7-7740-B573-904AB089FDB2}"/>
              </a:ext>
            </a:extLst>
          </p:cNvPr>
          <p:cNvSpPr txBox="1"/>
          <p:nvPr/>
        </p:nvSpPr>
        <p:spPr>
          <a:xfrm>
            <a:off x="5198189" y="2115651"/>
            <a:ext cx="1473160" cy="612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2500"/>
            </a:pPr>
            <a:r>
              <a:rPr sz="1757"/>
              <a:t>cover crops </a:t>
            </a:r>
          </a:p>
          <a:p>
            <a:pPr>
              <a:defRPr sz="2500"/>
            </a:pPr>
            <a:r>
              <a:rPr sz="1757"/>
              <a:t>adoption path</a:t>
            </a:r>
          </a:p>
        </p:txBody>
      </p:sp>
      <p:sp>
        <p:nvSpPr>
          <p:cNvPr id="48" name="Phosphorus in soil">
            <a:extLst>
              <a:ext uri="{FF2B5EF4-FFF2-40B4-BE49-F238E27FC236}">
                <a16:creationId xmlns:a16="http://schemas.microsoft.com/office/drawing/2014/main" id="{43B9F795-4E79-8B43-B0AB-94E8AAE6AFB2}"/>
              </a:ext>
            </a:extLst>
          </p:cNvPr>
          <p:cNvSpPr txBox="1"/>
          <p:nvPr/>
        </p:nvSpPr>
        <p:spPr>
          <a:xfrm>
            <a:off x="1821569" y="3613551"/>
            <a:ext cx="4995372" cy="316690"/>
          </a:xfrm>
          <a:prstGeom prst="rect">
            <a:avLst/>
          </a:prstGeom>
          <a:ln w="38100">
            <a:solidFill>
              <a:srgbClr val="00589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ctr"/>
            <a:r>
              <a:rPr sz="1589" dirty="0"/>
              <a:t>Phosphorus in soil</a:t>
            </a:r>
          </a:p>
        </p:txBody>
      </p:sp>
      <p:sp>
        <p:nvSpPr>
          <p:cNvPr id="49" name="Phosphorus in surface waters">
            <a:extLst>
              <a:ext uri="{FF2B5EF4-FFF2-40B4-BE49-F238E27FC236}">
                <a16:creationId xmlns:a16="http://schemas.microsoft.com/office/drawing/2014/main" id="{34DE9032-34D9-E74D-91B1-601100E1A33A}"/>
              </a:ext>
            </a:extLst>
          </p:cNvPr>
          <p:cNvSpPr txBox="1"/>
          <p:nvPr/>
        </p:nvSpPr>
        <p:spPr>
          <a:xfrm>
            <a:off x="3211015" y="6272560"/>
            <a:ext cx="2773196" cy="316690"/>
          </a:xfrm>
          <a:prstGeom prst="rect">
            <a:avLst/>
          </a:prstGeom>
          <a:ln w="38100">
            <a:solidFill>
              <a:srgbClr val="00589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1589"/>
              <a:t>Phosphorus in surface waters</a:t>
            </a:r>
          </a:p>
        </p:txBody>
      </p:sp>
      <p:sp>
        <p:nvSpPr>
          <p:cNvPr id="50" name="Line">
            <a:extLst>
              <a:ext uri="{FF2B5EF4-FFF2-40B4-BE49-F238E27FC236}">
                <a16:creationId xmlns:a16="http://schemas.microsoft.com/office/drawing/2014/main" id="{BC691073-4D6F-CE4D-A19C-27C1F88B9F56}"/>
              </a:ext>
            </a:extLst>
          </p:cNvPr>
          <p:cNvSpPr/>
          <p:nvPr/>
        </p:nvSpPr>
        <p:spPr>
          <a:xfrm flipH="1">
            <a:off x="2451100" y="2920265"/>
            <a:ext cx="12022" cy="630247"/>
          </a:xfrm>
          <a:prstGeom prst="line">
            <a:avLst/>
          </a:prstGeom>
          <a:ln w="38100">
            <a:solidFill>
              <a:schemeClr val="accent1">
                <a:satOff val="-3355"/>
                <a:lumOff val="26614"/>
              </a:schemeClr>
            </a:solidFill>
            <a:miter lim="400000"/>
            <a:tailEnd type="triangle"/>
          </a:ln>
        </p:spPr>
        <p:txBody>
          <a:bodyPr lIns="35719" tIns="35719" rIns="35719" bIns="35719" anchor="ctr"/>
          <a:lstStyle/>
          <a:p>
            <a:pPr>
              <a:defRPr sz="2400"/>
            </a:pPr>
            <a:endParaRPr sz="1688"/>
          </a:p>
        </p:txBody>
      </p:sp>
      <p:sp>
        <p:nvSpPr>
          <p:cNvPr id="51" name="Line">
            <a:extLst>
              <a:ext uri="{FF2B5EF4-FFF2-40B4-BE49-F238E27FC236}">
                <a16:creationId xmlns:a16="http://schemas.microsoft.com/office/drawing/2014/main" id="{85F62FC1-752B-5B4F-A4C4-CEBCEB67DB9F}"/>
              </a:ext>
            </a:extLst>
          </p:cNvPr>
          <p:cNvSpPr/>
          <p:nvPr/>
        </p:nvSpPr>
        <p:spPr>
          <a:xfrm flipH="1">
            <a:off x="4847900" y="4043451"/>
            <a:ext cx="1" cy="2127880"/>
          </a:xfrm>
          <a:prstGeom prst="line">
            <a:avLst/>
          </a:prstGeom>
          <a:ln w="38100">
            <a:solidFill>
              <a:schemeClr val="accent1">
                <a:satOff val="-3355"/>
                <a:lumOff val="26614"/>
              </a:schemeClr>
            </a:solidFill>
            <a:miter lim="400000"/>
            <a:tailEnd type="triangle"/>
          </a:ln>
        </p:spPr>
        <p:txBody>
          <a:bodyPr lIns="35719" tIns="35719" rIns="35719" bIns="35719" anchor="ctr"/>
          <a:lstStyle/>
          <a:p>
            <a:pPr>
              <a:defRPr sz="2400"/>
            </a:pPr>
            <a:endParaRPr sz="1688"/>
          </a:p>
        </p:txBody>
      </p:sp>
      <p:sp>
        <p:nvSpPr>
          <p:cNvPr id="52" name="uncertainty">
            <a:extLst>
              <a:ext uri="{FF2B5EF4-FFF2-40B4-BE49-F238E27FC236}">
                <a16:creationId xmlns:a16="http://schemas.microsoft.com/office/drawing/2014/main" id="{F8452982-E99B-DD41-83A2-06F39043A1E1}"/>
              </a:ext>
            </a:extLst>
          </p:cNvPr>
          <p:cNvSpPr txBox="1"/>
          <p:nvPr/>
        </p:nvSpPr>
        <p:spPr>
          <a:xfrm>
            <a:off x="5006632" y="4980873"/>
            <a:ext cx="1856278" cy="504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000">
                <a:solidFill>
                  <a:schemeClr val="accent5"/>
                </a:solidFill>
              </a:defRPr>
            </a:lvl1pPr>
          </a:lstStyle>
          <a:p>
            <a:r>
              <a:rPr sz="2812"/>
              <a:t>uncertainty</a:t>
            </a:r>
          </a:p>
        </p:txBody>
      </p:sp>
      <p:pic>
        <p:nvPicPr>
          <p:cNvPr id="53" name="Image" descr="Image">
            <a:extLst>
              <a:ext uri="{FF2B5EF4-FFF2-40B4-BE49-F238E27FC236}">
                <a16:creationId xmlns:a16="http://schemas.microsoft.com/office/drawing/2014/main" id="{3F361338-F67A-0045-B8B2-68BB651A903C}"/>
              </a:ext>
            </a:extLst>
          </p:cNvPr>
          <p:cNvPicPr>
            <a:picLocks noChangeAspect="1"/>
          </p:cNvPicPr>
          <p:nvPr/>
        </p:nvPicPr>
        <p:blipFill>
          <a:blip r:embed="rId2"/>
          <a:stretch>
            <a:fillRect/>
          </a:stretch>
        </p:blipFill>
        <p:spPr>
          <a:xfrm>
            <a:off x="1866929" y="4350491"/>
            <a:ext cx="2464595" cy="1634133"/>
          </a:xfrm>
          <a:prstGeom prst="rect">
            <a:avLst/>
          </a:prstGeom>
          <a:ln w="12700">
            <a:miter lim="400000"/>
          </a:ln>
        </p:spPr>
      </p:pic>
      <p:pic>
        <p:nvPicPr>
          <p:cNvPr id="54" name="Image" descr="Image">
            <a:extLst>
              <a:ext uri="{FF2B5EF4-FFF2-40B4-BE49-F238E27FC236}">
                <a16:creationId xmlns:a16="http://schemas.microsoft.com/office/drawing/2014/main" id="{D3FF4C6A-F4D7-2D40-9763-6FC31F857600}"/>
              </a:ext>
            </a:extLst>
          </p:cNvPr>
          <p:cNvPicPr>
            <a:picLocks noChangeAspect="1"/>
          </p:cNvPicPr>
          <p:nvPr/>
        </p:nvPicPr>
        <p:blipFill>
          <a:blip r:embed="rId3"/>
          <a:stretch>
            <a:fillRect/>
          </a:stretch>
        </p:blipFill>
        <p:spPr>
          <a:xfrm>
            <a:off x="8078017" y="5043580"/>
            <a:ext cx="2375297" cy="1687712"/>
          </a:xfrm>
          <a:prstGeom prst="rect">
            <a:avLst/>
          </a:prstGeom>
          <a:ln w="12700">
            <a:miter lim="400000"/>
          </a:ln>
        </p:spPr>
      </p:pic>
      <p:sp>
        <p:nvSpPr>
          <p:cNvPr id="55" name="Rectangle">
            <a:extLst>
              <a:ext uri="{FF2B5EF4-FFF2-40B4-BE49-F238E27FC236}">
                <a16:creationId xmlns:a16="http://schemas.microsoft.com/office/drawing/2014/main" id="{F4F02DBA-CBE4-294A-99D2-2DDB4A7B8BAE}"/>
              </a:ext>
            </a:extLst>
          </p:cNvPr>
          <p:cNvSpPr/>
          <p:nvPr/>
        </p:nvSpPr>
        <p:spPr>
          <a:xfrm>
            <a:off x="1817103" y="2011349"/>
            <a:ext cx="5004303" cy="892969"/>
          </a:xfrm>
          <a:prstGeom prst="rect">
            <a:avLst/>
          </a:prstGeom>
          <a:ln w="38100">
            <a:solidFill>
              <a:srgbClr val="00589E"/>
            </a:solidFill>
            <a:miter lim="400000"/>
          </a:ln>
        </p:spPr>
        <p:txBody>
          <a:bodyPr lIns="35719" tIns="35719" rIns="35719" bIns="35719" anchor="ctr"/>
          <a:lstStyle/>
          <a:p>
            <a:pPr>
              <a:defRPr sz="2400">
                <a:solidFill>
                  <a:srgbClr val="FFFFFF"/>
                </a:solidFill>
              </a:defRPr>
            </a:pPr>
            <a:endParaRPr sz="1688"/>
          </a:p>
        </p:txBody>
      </p:sp>
      <p:sp>
        <p:nvSpPr>
          <p:cNvPr id="56" name="Line">
            <a:extLst>
              <a:ext uri="{FF2B5EF4-FFF2-40B4-BE49-F238E27FC236}">
                <a16:creationId xmlns:a16="http://schemas.microsoft.com/office/drawing/2014/main" id="{F2FE2014-263B-3A4D-BA19-D166C78109FD}"/>
              </a:ext>
            </a:extLst>
          </p:cNvPr>
          <p:cNvSpPr/>
          <p:nvPr/>
        </p:nvSpPr>
        <p:spPr>
          <a:xfrm>
            <a:off x="4096080" y="2920266"/>
            <a:ext cx="6020" cy="630246"/>
          </a:xfrm>
          <a:prstGeom prst="line">
            <a:avLst/>
          </a:prstGeom>
          <a:ln w="38100">
            <a:solidFill>
              <a:schemeClr val="accent1">
                <a:satOff val="-3355"/>
                <a:lumOff val="26614"/>
              </a:schemeClr>
            </a:solidFill>
            <a:miter lim="400000"/>
            <a:tailEnd type="triangle"/>
          </a:ln>
        </p:spPr>
        <p:txBody>
          <a:bodyPr lIns="35719" tIns="35719" rIns="35719" bIns="35719" anchor="ctr"/>
          <a:lstStyle/>
          <a:p>
            <a:pPr>
              <a:defRPr sz="2400"/>
            </a:pPr>
            <a:endParaRPr sz="1688"/>
          </a:p>
        </p:txBody>
      </p:sp>
      <p:sp>
        <p:nvSpPr>
          <p:cNvPr id="58" name="Line">
            <a:extLst>
              <a:ext uri="{FF2B5EF4-FFF2-40B4-BE49-F238E27FC236}">
                <a16:creationId xmlns:a16="http://schemas.microsoft.com/office/drawing/2014/main" id="{3BD0A7F8-866F-814A-B558-9701578B993F}"/>
              </a:ext>
            </a:extLst>
          </p:cNvPr>
          <p:cNvSpPr/>
          <p:nvPr/>
        </p:nvSpPr>
        <p:spPr>
          <a:xfrm flipV="1">
            <a:off x="5984211" y="6441332"/>
            <a:ext cx="2093806" cy="11947"/>
          </a:xfrm>
          <a:prstGeom prst="line">
            <a:avLst/>
          </a:prstGeom>
          <a:ln w="38100">
            <a:solidFill>
              <a:schemeClr val="accent1">
                <a:satOff val="-3355"/>
                <a:lumOff val="26614"/>
              </a:schemeClr>
            </a:solidFill>
            <a:miter lim="400000"/>
            <a:tailEnd type="triangle"/>
          </a:ln>
        </p:spPr>
        <p:txBody>
          <a:bodyPr lIns="35719" tIns="35719" rIns="35719" bIns="35719" anchor="ctr"/>
          <a:lstStyle/>
          <a:p>
            <a:pPr>
              <a:defRPr sz="2400"/>
            </a:pPr>
            <a:endParaRPr sz="1688"/>
          </a:p>
        </p:txBody>
      </p:sp>
      <p:sp>
        <p:nvSpPr>
          <p:cNvPr id="59" name="environmental regulations">
            <a:extLst>
              <a:ext uri="{FF2B5EF4-FFF2-40B4-BE49-F238E27FC236}">
                <a16:creationId xmlns:a16="http://schemas.microsoft.com/office/drawing/2014/main" id="{355815D8-9BD1-E74E-8116-50632F339B8B}"/>
              </a:ext>
            </a:extLst>
          </p:cNvPr>
          <p:cNvSpPr/>
          <p:nvPr/>
        </p:nvSpPr>
        <p:spPr>
          <a:xfrm>
            <a:off x="7961104" y="1975630"/>
            <a:ext cx="2609120" cy="892969"/>
          </a:xfrm>
          <a:prstGeom prst="rect">
            <a:avLst/>
          </a:prstGeom>
          <a:ln w="38100">
            <a:solidFill>
              <a:srgbClr val="00589E"/>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400">
                <a:solidFill>
                  <a:srgbClr val="53585F"/>
                </a:solidFill>
              </a:defRPr>
            </a:lvl1pPr>
          </a:lstStyle>
          <a:p>
            <a:r>
              <a:rPr sz="1688"/>
              <a:t>environmental regulations</a:t>
            </a:r>
          </a:p>
        </p:txBody>
      </p:sp>
      <p:sp>
        <p:nvSpPr>
          <p:cNvPr id="60" name="Line">
            <a:extLst>
              <a:ext uri="{FF2B5EF4-FFF2-40B4-BE49-F238E27FC236}">
                <a16:creationId xmlns:a16="http://schemas.microsoft.com/office/drawing/2014/main" id="{E7B9A1A7-DD91-3144-9624-514128C00304}"/>
              </a:ext>
            </a:extLst>
          </p:cNvPr>
          <p:cNvSpPr/>
          <p:nvPr/>
        </p:nvSpPr>
        <p:spPr>
          <a:xfrm flipH="1">
            <a:off x="6847604" y="2457833"/>
            <a:ext cx="1087305" cy="1"/>
          </a:xfrm>
          <a:prstGeom prst="line">
            <a:avLst/>
          </a:prstGeom>
          <a:ln w="38100">
            <a:solidFill>
              <a:schemeClr val="accent1">
                <a:satOff val="-3355"/>
                <a:lumOff val="26614"/>
              </a:schemeClr>
            </a:solidFill>
            <a:miter lim="400000"/>
            <a:tailEnd type="triangle"/>
          </a:ln>
        </p:spPr>
        <p:txBody>
          <a:bodyPr lIns="35719" tIns="35719" rIns="35719" bIns="35719" anchor="ctr"/>
          <a:lstStyle/>
          <a:p>
            <a:pPr>
              <a:defRPr sz="2400"/>
            </a:pPr>
            <a:endParaRPr sz="1688"/>
          </a:p>
        </p:txBody>
      </p:sp>
      <p:pic>
        <p:nvPicPr>
          <p:cNvPr id="61" name="Image" descr="Image">
            <a:extLst>
              <a:ext uri="{FF2B5EF4-FFF2-40B4-BE49-F238E27FC236}">
                <a16:creationId xmlns:a16="http://schemas.microsoft.com/office/drawing/2014/main" id="{272EC742-7762-3641-878C-7E62F46DBE4C}"/>
              </a:ext>
            </a:extLst>
          </p:cNvPr>
          <p:cNvPicPr>
            <a:picLocks noChangeAspect="1"/>
          </p:cNvPicPr>
          <p:nvPr/>
        </p:nvPicPr>
        <p:blipFill>
          <a:blip r:embed="rId4"/>
          <a:stretch>
            <a:fillRect/>
          </a:stretch>
        </p:blipFill>
        <p:spPr>
          <a:xfrm>
            <a:off x="8962055" y="1253473"/>
            <a:ext cx="607220" cy="607220"/>
          </a:xfrm>
          <a:prstGeom prst="rect">
            <a:avLst/>
          </a:prstGeom>
          <a:ln w="12700">
            <a:miter lim="400000"/>
          </a:ln>
        </p:spPr>
      </p:pic>
      <p:pic>
        <p:nvPicPr>
          <p:cNvPr id="62" name="Image" descr="Image">
            <a:extLst>
              <a:ext uri="{FF2B5EF4-FFF2-40B4-BE49-F238E27FC236}">
                <a16:creationId xmlns:a16="http://schemas.microsoft.com/office/drawing/2014/main" id="{522433C5-9ABB-7149-A66A-332721EC1E03}"/>
              </a:ext>
            </a:extLst>
          </p:cNvPr>
          <p:cNvPicPr>
            <a:picLocks noChangeAspect="1"/>
          </p:cNvPicPr>
          <p:nvPr/>
        </p:nvPicPr>
        <p:blipFill>
          <a:blip r:embed="rId5"/>
          <a:stretch>
            <a:fillRect/>
          </a:stretch>
        </p:blipFill>
        <p:spPr>
          <a:xfrm>
            <a:off x="3710921" y="1171923"/>
            <a:ext cx="770319" cy="770319"/>
          </a:xfrm>
          <a:prstGeom prst="rect">
            <a:avLst/>
          </a:prstGeom>
          <a:ln w="12700">
            <a:miter lim="400000"/>
          </a:ln>
        </p:spPr>
      </p:pic>
      <p:sp>
        <p:nvSpPr>
          <p:cNvPr id="63" name="Line">
            <a:extLst>
              <a:ext uri="{FF2B5EF4-FFF2-40B4-BE49-F238E27FC236}">
                <a16:creationId xmlns:a16="http://schemas.microsoft.com/office/drawing/2014/main" id="{6311C987-685A-6C43-A671-EF50BFD98CC3}"/>
              </a:ext>
            </a:extLst>
          </p:cNvPr>
          <p:cNvSpPr/>
          <p:nvPr/>
        </p:nvSpPr>
        <p:spPr>
          <a:xfrm>
            <a:off x="5851558" y="2920266"/>
            <a:ext cx="6020" cy="630246"/>
          </a:xfrm>
          <a:prstGeom prst="line">
            <a:avLst/>
          </a:prstGeom>
          <a:ln w="38100">
            <a:solidFill>
              <a:schemeClr val="accent1">
                <a:satOff val="-3355"/>
                <a:lumOff val="26614"/>
              </a:schemeClr>
            </a:solidFill>
            <a:miter lim="400000"/>
            <a:tailEnd type="triangle"/>
          </a:ln>
        </p:spPr>
        <p:txBody>
          <a:bodyPr lIns="35719" tIns="35719" rIns="35719" bIns="35719" anchor="ctr"/>
          <a:lstStyle/>
          <a:p>
            <a:pPr>
              <a:defRPr sz="2400"/>
            </a:pPr>
            <a:endParaRPr sz="1688"/>
          </a:p>
        </p:txBody>
      </p:sp>
    </p:spTree>
    <p:extLst>
      <p:ext uri="{BB962C8B-B14F-4D97-AF65-F5344CB8AC3E}">
        <p14:creationId xmlns:p14="http://schemas.microsoft.com/office/powerpoint/2010/main" val="6451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77FEA-627A-794E-8F4E-A2D19E061DCE}"/>
              </a:ext>
            </a:extLst>
          </p:cNvPr>
          <p:cNvSpPr>
            <a:spLocks noGrp="1"/>
          </p:cNvSpPr>
          <p:nvPr>
            <p:ph type="sldNum" sz="quarter" idx="11"/>
          </p:nvPr>
        </p:nvSpPr>
        <p:spPr/>
        <p:txBody>
          <a:bodyPr/>
          <a:lstStyle/>
          <a:p>
            <a:fld id="{838B0777-827F-8D42-90B1-61394C340E65}" type="slidenum">
              <a:rPr lang="en-US" smtClean="0"/>
              <a:pPr/>
              <a:t>17</a:t>
            </a:fld>
            <a:endParaRPr lang="en-US" dirty="0"/>
          </a:p>
        </p:txBody>
      </p:sp>
      <p:sp>
        <p:nvSpPr>
          <p:cNvPr id="4" name="Title 3">
            <a:extLst>
              <a:ext uri="{FF2B5EF4-FFF2-40B4-BE49-F238E27FC236}">
                <a16:creationId xmlns:a16="http://schemas.microsoft.com/office/drawing/2014/main" id="{0D098234-28E7-9D4E-98E7-A32095831908}"/>
              </a:ext>
            </a:extLst>
          </p:cNvPr>
          <p:cNvSpPr>
            <a:spLocks noGrp="1"/>
          </p:cNvSpPr>
          <p:nvPr>
            <p:ph type="title"/>
          </p:nvPr>
        </p:nvSpPr>
        <p:spPr/>
        <p:txBody>
          <a:bodyPr/>
          <a:lstStyle/>
          <a:p>
            <a:r>
              <a:rPr lang="en-US" dirty="0"/>
              <a:t>Model definition: Profit function</a:t>
            </a:r>
          </a:p>
        </p:txBody>
      </p:sp>
      <p:sp>
        <p:nvSpPr>
          <p:cNvPr id="6" name="Date Placeholder 5">
            <a:extLst>
              <a:ext uri="{FF2B5EF4-FFF2-40B4-BE49-F238E27FC236}">
                <a16:creationId xmlns:a16="http://schemas.microsoft.com/office/drawing/2014/main" id="{0D15412B-ED50-0844-820B-DF2A80F1CCF9}"/>
              </a:ext>
            </a:extLst>
          </p:cNvPr>
          <p:cNvSpPr>
            <a:spLocks noGrp="1"/>
          </p:cNvSpPr>
          <p:nvPr>
            <p:ph type="dt" sz="half" idx="2"/>
          </p:nvPr>
        </p:nvSpPr>
        <p:spPr/>
        <p:txBody>
          <a:bodyPr/>
          <a:lstStyle/>
          <a:p>
            <a:r>
              <a:rPr lang="en-US"/>
              <a:t>26-27 November 2019</a:t>
            </a:r>
            <a:endParaRPr lang="en-GB" dirty="0"/>
          </a:p>
        </p:txBody>
      </p:sp>
      <p:pic>
        <p:nvPicPr>
          <p:cNvPr id="10" name="latex-image-1.pdf" descr="latex-image-1.pdf">
            <a:extLst>
              <a:ext uri="{FF2B5EF4-FFF2-40B4-BE49-F238E27FC236}">
                <a16:creationId xmlns:a16="http://schemas.microsoft.com/office/drawing/2014/main" id="{4D752977-8AA6-DB40-80F7-8E6C2CC2AB7A}"/>
              </a:ext>
            </a:extLst>
          </p:cNvPr>
          <p:cNvPicPr>
            <a:picLocks noChangeAspect="1"/>
          </p:cNvPicPr>
          <p:nvPr/>
        </p:nvPicPr>
        <p:blipFill>
          <a:blip r:embed="rId2"/>
          <a:stretch>
            <a:fillRect/>
          </a:stretch>
        </p:blipFill>
        <p:spPr>
          <a:xfrm>
            <a:off x="3303389" y="1885832"/>
            <a:ext cx="4518422" cy="759024"/>
          </a:xfrm>
          <a:prstGeom prst="rect">
            <a:avLst/>
          </a:prstGeom>
          <a:ln w="12700">
            <a:miter lim="400000"/>
          </a:ln>
        </p:spPr>
      </p:pic>
      <p:sp>
        <p:nvSpPr>
          <p:cNvPr id="11" name="land allocation">
            <a:extLst>
              <a:ext uri="{FF2B5EF4-FFF2-40B4-BE49-F238E27FC236}">
                <a16:creationId xmlns:a16="http://schemas.microsoft.com/office/drawing/2014/main" id="{5BC3B298-342D-4E43-91ED-2D47092CB763}"/>
              </a:ext>
            </a:extLst>
          </p:cNvPr>
          <p:cNvSpPr txBox="1"/>
          <p:nvPr/>
        </p:nvSpPr>
        <p:spPr>
          <a:xfrm>
            <a:off x="4157163" y="3273619"/>
            <a:ext cx="1838645"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118"/>
              <a:t>land allocation</a:t>
            </a:r>
          </a:p>
        </p:txBody>
      </p:sp>
      <p:sp>
        <p:nvSpPr>
          <p:cNvPr id="12" name="Line">
            <a:extLst>
              <a:ext uri="{FF2B5EF4-FFF2-40B4-BE49-F238E27FC236}">
                <a16:creationId xmlns:a16="http://schemas.microsoft.com/office/drawing/2014/main" id="{2B07BB58-3E8C-DA4B-9DB8-B2287B6ED297}"/>
              </a:ext>
            </a:extLst>
          </p:cNvPr>
          <p:cNvSpPr/>
          <p:nvPr/>
        </p:nvSpPr>
        <p:spPr>
          <a:xfrm>
            <a:off x="5076485" y="2528491"/>
            <a:ext cx="1" cy="696516"/>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3" name="Rectangle">
            <a:extLst>
              <a:ext uri="{FF2B5EF4-FFF2-40B4-BE49-F238E27FC236}">
                <a16:creationId xmlns:a16="http://schemas.microsoft.com/office/drawing/2014/main" id="{16E400B1-5BB5-6C4B-ADDF-607DF78D8B9F}"/>
              </a:ext>
            </a:extLst>
          </p:cNvPr>
          <p:cNvSpPr/>
          <p:nvPr/>
        </p:nvSpPr>
        <p:spPr>
          <a:xfrm>
            <a:off x="4741357" y="1838830"/>
            <a:ext cx="670257" cy="642938"/>
          </a:xfrm>
          <a:prstGeom prst="rect">
            <a:avLst/>
          </a:prstGeom>
          <a:ln w="76200">
            <a:solidFill>
              <a:srgbClr val="942192"/>
            </a:solidFill>
            <a:miter lim="400000"/>
          </a:ln>
        </p:spPr>
        <p:txBody>
          <a:bodyPr lIns="35719" tIns="35719" rIns="35719" bIns="35719" anchor="ctr"/>
          <a:lstStyle/>
          <a:p>
            <a:pPr>
              <a:defRPr sz="2400">
                <a:solidFill>
                  <a:srgbClr val="FFFFFF"/>
                </a:solidFill>
              </a:defRPr>
            </a:pPr>
            <a:endParaRPr sz="1687"/>
          </a:p>
        </p:txBody>
      </p:sp>
      <p:sp>
        <p:nvSpPr>
          <p:cNvPr id="14" name="Rectangle">
            <a:extLst>
              <a:ext uri="{FF2B5EF4-FFF2-40B4-BE49-F238E27FC236}">
                <a16:creationId xmlns:a16="http://schemas.microsoft.com/office/drawing/2014/main" id="{6D7CD7B3-CCE9-E94E-BF27-0A2DC7C7B22C}"/>
              </a:ext>
            </a:extLst>
          </p:cNvPr>
          <p:cNvSpPr/>
          <p:nvPr/>
        </p:nvSpPr>
        <p:spPr>
          <a:xfrm>
            <a:off x="5856265" y="1838830"/>
            <a:ext cx="670257" cy="642938"/>
          </a:xfrm>
          <a:prstGeom prst="rect">
            <a:avLst/>
          </a:prstGeom>
          <a:ln w="76200">
            <a:solidFill>
              <a:srgbClr val="942192"/>
            </a:solidFill>
            <a:miter lim="400000"/>
          </a:ln>
        </p:spPr>
        <p:txBody>
          <a:bodyPr lIns="35719" tIns="35719" rIns="35719" bIns="35719" anchor="ctr"/>
          <a:lstStyle/>
          <a:p>
            <a:pPr>
              <a:defRPr sz="2400">
                <a:solidFill>
                  <a:srgbClr val="FFFFFF"/>
                </a:solidFill>
              </a:defRPr>
            </a:pPr>
            <a:endParaRPr sz="1687"/>
          </a:p>
        </p:txBody>
      </p:sp>
      <p:sp>
        <p:nvSpPr>
          <p:cNvPr id="15" name="Rectangle">
            <a:extLst>
              <a:ext uri="{FF2B5EF4-FFF2-40B4-BE49-F238E27FC236}">
                <a16:creationId xmlns:a16="http://schemas.microsoft.com/office/drawing/2014/main" id="{42219A47-BC5F-504A-B0A6-8869BC72D54A}"/>
              </a:ext>
            </a:extLst>
          </p:cNvPr>
          <p:cNvSpPr/>
          <p:nvPr/>
        </p:nvSpPr>
        <p:spPr>
          <a:xfrm>
            <a:off x="6634740" y="1838830"/>
            <a:ext cx="670257" cy="642938"/>
          </a:xfrm>
          <a:prstGeom prst="rect">
            <a:avLst/>
          </a:prstGeom>
          <a:ln w="76200">
            <a:solidFill>
              <a:srgbClr val="942192"/>
            </a:solidFill>
            <a:miter lim="400000"/>
          </a:ln>
        </p:spPr>
        <p:txBody>
          <a:bodyPr lIns="35719" tIns="35719" rIns="35719" bIns="35719" anchor="ctr"/>
          <a:lstStyle/>
          <a:p>
            <a:pPr>
              <a:defRPr sz="2400">
                <a:solidFill>
                  <a:srgbClr val="FFFFFF"/>
                </a:solidFill>
              </a:defRPr>
            </a:pPr>
            <a:endParaRPr sz="1687"/>
          </a:p>
        </p:txBody>
      </p:sp>
      <p:sp>
        <p:nvSpPr>
          <p:cNvPr id="16" name="Line">
            <a:extLst>
              <a:ext uri="{FF2B5EF4-FFF2-40B4-BE49-F238E27FC236}">
                <a16:creationId xmlns:a16="http://schemas.microsoft.com/office/drawing/2014/main" id="{162C1621-7210-D84D-8A56-A31713D336A6}"/>
              </a:ext>
            </a:extLst>
          </p:cNvPr>
          <p:cNvSpPr/>
          <p:nvPr/>
        </p:nvSpPr>
        <p:spPr>
          <a:xfrm>
            <a:off x="6191393" y="2528491"/>
            <a:ext cx="1" cy="1382171"/>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7" name="Line">
            <a:extLst>
              <a:ext uri="{FF2B5EF4-FFF2-40B4-BE49-F238E27FC236}">
                <a16:creationId xmlns:a16="http://schemas.microsoft.com/office/drawing/2014/main" id="{5D78A887-E5B6-A747-918C-91CD96AEBF74}"/>
              </a:ext>
            </a:extLst>
          </p:cNvPr>
          <p:cNvSpPr/>
          <p:nvPr/>
        </p:nvSpPr>
        <p:spPr>
          <a:xfrm>
            <a:off x="6987246" y="2528491"/>
            <a:ext cx="1" cy="2142934"/>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8" name="cover crops">
            <a:extLst>
              <a:ext uri="{FF2B5EF4-FFF2-40B4-BE49-F238E27FC236}">
                <a16:creationId xmlns:a16="http://schemas.microsoft.com/office/drawing/2014/main" id="{AF7FED2A-DCEA-F44E-A42E-DE47D7A0C722}"/>
              </a:ext>
            </a:extLst>
          </p:cNvPr>
          <p:cNvSpPr txBox="1"/>
          <p:nvPr/>
        </p:nvSpPr>
        <p:spPr>
          <a:xfrm>
            <a:off x="5246218" y="3959275"/>
            <a:ext cx="1519648"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118"/>
              <a:t>cover crops</a:t>
            </a:r>
          </a:p>
        </p:txBody>
      </p:sp>
      <p:sp>
        <p:nvSpPr>
          <p:cNvPr id="19" name="fertilizer application">
            <a:extLst>
              <a:ext uri="{FF2B5EF4-FFF2-40B4-BE49-F238E27FC236}">
                <a16:creationId xmlns:a16="http://schemas.microsoft.com/office/drawing/2014/main" id="{B2B2E5D5-D538-E544-AF76-6C0CE52B0C6B}"/>
              </a:ext>
            </a:extLst>
          </p:cNvPr>
          <p:cNvSpPr txBox="1"/>
          <p:nvPr/>
        </p:nvSpPr>
        <p:spPr>
          <a:xfrm>
            <a:off x="5748380" y="4720037"/>
            <a:ext cx="2442977"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118"/>
              <a:t>fertilizer application</a:t>
            </a:r>
          </a:p>
        </p:txBody>
      </p:sp>
    </p:spTree>
    <p:extLst>
      <p:ext uri="{BB962C8B-B14F-4D97-AF65-F5344CB8AC3E}">
        <p14:creationId xmlns:p14="http://schemas.microsoft.com/office/powerpoint/2010/main" val="13138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D524D-B487-D644-981F-68503056D1EE}"/>
              </a:ext>
            </a:extLst>
          </p:cNvPr>
          <p:cNvSpPr>
            <a:spLocks noGrp="1"/>
          </p:cNvSpPr>
          <p:nvPr>
            <p:ph type="sldNum" sz="quarter" idx="11"/>
          </p:nvPr>
        </p:nvSpPr>
        <p:spPr/>
        <p:txBody>
          <a:bodyPr/>
          <a:lstStyle/>
          <a:p>
            <a:fld id="{838B0777-827F-8D42-90B1-61394C340E65}" type="slidenum">
              <a:rPr lang="en-US" smtClean="0"/>
              <a:pPr/>
              <a:t>18</a:t>
            </a:fld>
            <a:endParaRPr lang="en-US" dirty="0"/>
          </a:p>
        </p:txBody>
      </p:sp>
      <p:sp>
        <p:nvSpPr>
          <p:cNvPr id="4" name="Title 3">
            <a:extLst>
              <a:ext uri="{FF2B5EF4-FFF2-40B4-BE49-F238E27FC236}">
                <a16:creationId xmlns:a16="http://schemas.microsoft.com/office/drawing/2014/main" id="{5ABE6299-17F7-C44F-A6EF-2A6C8B68F4B8}"/>
              </a:ext>
            </a:extLst>
          </p:cNvPr>
          <p:cNvSpPr>
            <a:spLocks noGrp="1"/>
          </p:cNvSpPr>
          <p:nvPr>
            <p:ph type="title"/>
          </p:nvPr>
        </p:nvSpPr>
        <p:spPr/>
        <p:txBody>
          <a:bodyPr/>
          <a:lstStyle/>
          <a:p>
            <a:r>
              <a:rPr lang="en-US" dirty="0"/>
              <a:t>Model definition: State equations</a:t>
            </a:r>
          </a:p>
        </p:txBody>
      </p:sp>
      <p:sp>
        <p:nvSpPr>
          <p:cNvPr id="6" name="Date Placeholder 5">
            <a:extLst>
              <a:ext uri="{FF2B5EF4-FFF2-40B4-BE49-F238E27FC236}">
                <a16:creationId xmlns:a16="http://schemas.microsoft.com/office/drawing/2014/main" id="{0BF94A5F-40F9-494F-804A-6482A7476918}"/>
              </a:ext>
            </a:extLst>
          </p:cNvPr>
          <p:cNvSpPr>
            <a:spLocks noGrp="1"/>
          </p:cNvSpPr>
          <p:nvPr>
            <p:ph type="dt" sz="half" idx="2"/>
          </p:nvPr>
        </p:nvSpPr>
        <p:spPr/>
        <p:txBody>
          <a:bodyPr/>
          <a:lstStyle/>
          <a:p>
            <a:r>
              <a:rPr lang="en-US"/>
              <a:t>26-27 November 2019</a:t>
            </a:r>
            <a:endParaRPr lang="en-GB" dirty="0"/>
          </a:p>
        </p:txBody>
      </p:sp>
      <p:sp>
        <p:nvSpPr>
          <p:cNvPr id="7" name="Rectangle">
            <a:extLst>
              <a:ext uri="{FF2B5EF4-FFF2-40B4-BE49-F238E27FC236}">
                <a16:creationId xmlns:a16="http://schemas.microsoft.com/office/drawing/2014/main" id="{2CD3D6AB-5F91-9D46-935D-FE4D6D9B65AE}"/>
              </a:ext>
            </a:extLst>
          </p:cNvPr>
          <p:cNvSpPr/>
          <p:nvPr/>
        </p:nvSpPr>
        <p:spPr>
          <a:xfrm>
            <a:off x="2472287" y="2545748"/>
            <a:ext cx="8022095" cy="437934"/>
          </a:xfrm>
          <a:prstGeom prst="rect">
            <a:avLst/>
          </a:prstGeom>
          <a:ln w="76200">
            <a:solidFill>
              <a:srgbClr val="942192"/>
            </a:solidFill>
            <a:miter lim="400000"/>
          </a:ln>
        </p:spPr>
        <p:txBody>
          <a:bodyPr lIns="35719" tIns="35719" rIns="35719" bIns="35719" anchor="ctr"/>
          <a:lstStyle/>
          <a:p>
            <a:pPr>
              <a:defRPr sz="2400">
                <a:solidFill>
                  <a:srgbClr val="FFFFFF"/>
                </a:solidFill>
              </a:defRPr>
            </a:pPr>
            <a:endParaRPr sz="1687"/>
          </a:p>
        </p:txBody>
      </p:sp>
      <p:sp>
        <p:nvSpPr>
          <p:cNvPr id="8" name="Rectangle">
            <a:extLst>
              <a:ext uri="{FF2B5EF4-FFF2-40B4-BE49-F238E27FC236}">
                <a16:creationId xmlns:a16="http://schemas.microsoft.com/office/drawing/2014/main" id="{D274A587-8BD6-E941-B07D-DAA75D06962F}"/>
              </a:ext>
            </a:extLst>
          </p:cNvPr>
          <p:cNvSpPr/>
          <p:nvPr/>
        </p:nvSpPr>
        <p:spPr>
          <a:xfrm>
            <a:off x="2501347" y="4089751"/>
            <a:ext cx="7963976" cy="437934"/>
          </a:xfrm>
          <a:prstGeom prst="rect">
            <a:avLst/>
          </a:prstGeom>
          <a:ln w="76200">
            <a:solidFill>
              <a:srgbClr val="942192"/>
            </a:solidFill>
            <a:miter lim="400000"/>
          </a:ln>
        </p:spPr>
        <p:txBody>
          <a:bodyPr lIns="35719" tIns="35719" rIns="35719" bIns="35719" anchor="ctr"/>
          <a:lstStyle/>
          <a:p>
            <a:pPr>
              <a:defRPr sz="2400">
                <a:solidFill>
                  <a:srgbClr val="FFFFFF"/>
                </a:solidFill>
              </a:defRPr>
            </a:pPr>
            <a:endParaRPr sz="1687"/>
          </a:p>
        </p:txBody>
      </p:sp>
      <p:pic>
        <p:nvPicPr>
          <p:cNvPr id="9" name="latex-image-1.pdf" descr="latex-image-1.pdf">
            <a:extLst>
              <a:ext uri="{FF2B5EF4-FFF2-40B4-BE49-F238E27FC236}">
                <a16:creationId xmlns:a16="http://schemas.microsoft.com/office/drawing/2014/main" id="{76200BFA-AEF0-2A40-B6A1-1D897EF4B6CA}"/>
              </a:ext>
            </a:extLst>
          </p:cNvPr>
          <p:cNvPicPr>
            <a:picLocks noChangeAspect="1"/>
          </p:cNvPicPr>
          <p:nvPr/>
        </p:nvPicPr>
        <p:blipFill>
          <a:blip r:embed="rId2"/>
          <a:stretch>
            <a:fillRect/>
          </a:stretch>
        </p:blipFill>
        <p:spPr>
          <a:xfrm>
            <a:off x="1670829" y="2257425"/>
            <a:ext cx="8715376" cy="2661047"/>
          </a:xfrm>
          <a:prstGeom prst="rect">
            <a:avLst/>
          </a:prstGeom>
          <a:ln w="12700">
            <a:miter lim="400000"/>
          </a:ln>
        </p:spPr>
      </p:pic>
      <p:sp>
        <p:nvSpPr>
          <p:cNvPr id="10" name="emission rate">
            <a:extLst>
              <a:ext uri="{FF2B5EF4-FFF2-40B4-BE49-F238E27FC236}">
                <a16:creationId xmlns:a16="http://schemas.microsoft.com/office/drawing/2014/main" id="{74459EF6-6729-EC49-A941-164160947EE9}"/>
              </a:ext>
            </a:extLst>
          </p:cNvPr>
          <p:cNvSpPr txBox="1"/>
          <p:nvPr/>
        </p:nvSpPr>
        <p:spPr>
          <a:xfrm>
            <a:off x="5252821" y="1861305"/>
            <a:ext cx="1686360"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chemeClr val="accent4">
                    <a:hueOff val="384618"/>
                    <a:satOff val="3869"/>
                    <a:lumOff val="5802"/>
                  </a:schemeClr>
                </a:solidFill>
              </a:defRPr>
            </a:lvl1pPr>
          </a:lstStyle>
          <a:p>
            <a:r>
              <a:rPr sz="2118"/>
              <a:t>emission rate</a:t>
            </a:r>
          </a:p>
        </p:txBody>
      </p:sp>
      <p:sp>
        <p:nvSpPr>
          <p:cNvPr id="11" name="emission rate">
            <a:extLst>
              <a:ext uri="{FF2B5EF4-FFF2-40B4-BE49-F238E27FC236}">
                <a16:creationId xmlns:a16="http://schemas.microsoft.com/office/drawing/2014/main" id="{3984AF9A-4055-5940-B749-CB47590028AD}"/>
              </a:ext>
            </a:extLst>
          </p:cNvPr>
          <p:cNvSpPr txBox="1"/>
          <p:nvPr/>
        </p:nvSpPr>
        <p:spPr>
          <a:xfrm>
            <a:off x="5640155" y="4817707"/>
            <a:ext cx="1686360"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chemeClr val="accent4">
                    <a:hueOff val="384618"/>
                    <a:satOff val="3869"/>
                    <a:lumOff val="5802"/>
                  </a:schemeClr>
                </a:solidFill>
              </a:defRPr>
            </a:lvl1pPr>
          </a:lstStyle>
          <a:p>
            <a:r>
              <a:rPr sz="2118"/>
              <a:t>emission rate</a:t>
            </a:r>
          </a:p>
        </p:txBody>
      </p:sp>
      <p:sp>
        <p:nvSpPr>
          <p:cNvPr id="12" name="Rectangle">
            <a:extLst>
              <a:ext uri="{FF2B5EF4-FFF2-40B4-BE49-F238E27FC236}">
                <a16:creationId xmlns:a16="http://schemas.microsoft.com/office/drawing/2014/main" id="{49C9DA34-8B60-A145-9A9A-F24782046A04}"/>
              </a:ext>
            </a:extLst>
          </p:cNvPr>
          <p:cNvSpPr/>
          <p:nvPr/>
        </p:nvSpPr>
        <p:spPr>
          <a:xfrm>
            <a:off x="4828122" y="2443246"/>
            <a:ext cx="670257" cy="642938"/>
          </a:xfrm>
          <a:prstGeom prst="rect">
            <a:avLst/>
          </a:prstGeom>
          <a:ln w="50800">
            <a:solidFill>
              <a:schemeClr val="accent4">
                <a:hueOff val="384618"/>
                <a:satOff val="3869"/>
                <a:lumOff val="5802"/>
              </a:schemeClr>
            </a:solidFill>
            <a:miter lim="400000"/>
          </a:ln>
        </p:spPr>
        <p:txBody>
          <a:bodyPr lIns="35719" tIns="35719" rIns="35719" bIns="35719" anchor="ctr"/>
          <a:lstStyle/>
          <a:p>
            <a:pPr>
              <a:defRPr sz="2400">
                <a:solidFill>
                  <a:srgbClr val="FFFFFF"/>
                </a:solidFill>
              </a:defRPr>
            </a:pPr>
            <a:endParaRPr sz="1687"/>
          </a:p>
        </p:txBody>
      </p:sp>
      <p:sp>
        <p:nvSpPr>
          <p:cNvPr id="13" name="Rectangle">
            <a:extLst>
              <a:ext uri="{FF2B5EF4-FFF2-40B4-BE49-F238E27FC236}">
                <a16:creationId xmlns:a16="http://schemas.microsoft.com/office/drawing/2014/main" id="{B75883D5-E831-0D47-939E-0E49835B60FE}"/>
              </a:ext>
            </a:extLst>
          </p:cNvPr>
          <p:cNvSpPr/>
          <p:nvPr/>
        </p:nvSpPr>
        <p:spPr>
          <a:xfrm>
            <a:off x="4828122" y="3987249"/>
            <a:ext cx="670257" cy="642938"/>
          </a:xfrm>
          <a:prstGeom prst="rect">
            <a:avLst/>
          </a:prstGeom>
          <a:ln w="50800">
            <a:solidFill>
              <a:schemeClr val="accent4">
                <a:hueOff val="384618"/>
                <a:satOff val="3869"/>
                <a:lumOff val="5802"/>
              </a:schemeClr>
            </a:solidFill>
            <a:miter lim="400000"/>
          </a:ln>
        </p:spPr>
        <p:txBody>
          <a:bodyPr lIns="35719" tIns="35719" rIns="35719" bIns="35719" anchor="ctr"/>
          <a:lstStyle/>
          <a:p>
            <a:pPr>
              <a:defRPr sz="2400">
                <a:solidFill>
                  <a:srgbClr val="FFFFFF"/>
                </a:solidFill>
              </a:defRPr>
            </a:pPr>
            <a:endParaRPr sz="1687"/>
          </a:p>
        </p:txBody>
      </p:sp>
      <p:sp>
        <p:nvSpPr>
          <p:cNvPr id="14" name="runoff">
            <a:extLst>
              <a:ext uri="{FF2B5EF4-FFF2-40B4-BE49-F238E27FC236}">
                <a16:creationId xmlns:a16="http://schemas.microsoft.com/office/drawing/2014/main" id="{41005FE9-B6B3-D64B-9DEF-AAF4F94B511D}"/>
              </a:ext>
            </a:extLst>
          </p:cNvPr>
          <p:cNvSpPr txBox="1"/>
          <p:nvPr/>
        </p:nvSpPr>
        <p:spPr>
          <a:xfrm>
            <a:off x="9646948" y="2005381"/>
            <a:ext cx="764633"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chemeClr val="accent6"/>
                </a:solidFill>
              </a:defRPr>
            </a:lvl1pPr>
          </a:lstStyle>
          <a:p>
            <a:r>
              <a:rPr sz="2118"/>
              <a:t>runoff</a:t>
            </a:r>
          </a:p>
        </p:txBody>
      </p:sp>
      <p:sp>
        <p:nvSpPr>
          <p:cNvPr id="15" name="runoff">
            <a:extLst>
              <a:ext uri="{FF2B5EF4-FFF2-40B4-BE49-F238E27FC236}">
                <a16:creationId xmlns:a16="http://schemas.microsoft.com/office/drawing/2014/main" id="{7CFE3B8A-41A1-2241-BDF8-6F55357967D6}"/>
              </a:ext>
            </a:extLst>
          </p:cNvPr>
          <p:cNvSpPr txBox="1"/>
          <p:nvPr/>
        </p:nvSpPr>
        <p:spPr>
          <a:xfrm>
            <a:off x="9646948" y="4702447"/>
            <a:ext cx="764633"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chemeClr val="accent6"/>
                </a:solidFill>
              </a:defRPr>
            </a:lvl1pPr>
          </a:lstStyle>
          <a:p>
            <a:r>
              <a:rPr sz="2118"/>
              <a:t>runoff</a:t>
            </a:r>
          </a:p>
        </p:txBody>
      </p:sp>
    </p:spTree>
    <p:extLst>
      <p:ext uri="{BB962C8B-B14F-4D97-AF65-F5344CB8AC3E}">
        <p14:creationId xmlns:p14="http://schemas.microsoft.com/office/powerpoint/2010/main" val="4152977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A2B80-26D9-504F-8FF6-BF559550366F}"/>
              </a:ext>
            </a:extLst>
          </p:cNvPr>
          <p:cNvSpPr>
            <a:spLocks noGrp="1"/>
          </p:cNvSpPr>
          <p:nvPr>
            <p:ph type="sldNum" sz="quarter" idx="11"/>
          </p:nvPr>
        </p:nvSpPr>
        <p:spPr/>
        <p:txBody>
          <a:bodyPr/>
          <a:lstStyle/>
          <a:p>
            <a:fld id="{838B0777-827F-8D42-90B1-61394C340E65}" type="slidenum">
              <a:rPr lang="en-US" smtClean="0"/>
              <a:pPr/>
              <a:t>19</a:t>
            </a:fld>
            <a:endParaRPr lang="en-US" dirty="0"/>
          </a:p>
        </p:txBody>
      </p:sp>
      <p:sp>
        <p:nvSpPr>
          <p:cNvPr id="4" name="Title 3">
            <a:extLst>
              <a:ext uri="{FF2B5EF4-FFF2-40B4-BE49-F238E27FC236}">
                <a16:creationId xmlns:a16="http://schemas.microsoft.com/office/drawing/2014/main" id="{4965A218-140C-474E-BA4E-9B742F07C1BB}"/>
              </a:ext>
            </a:extLst>
          </p:cNvPr>
          <p:cNvSpPr>
            <a:spLocks noGrp="1"/>
          </p:cNvSpPr>
          <p:nvPr>
            <p:ph type="title"/>
          </p:nvPr>
        </p:nvSpPr>
        <p:spPr/>
        <p:txBody>
          <a:bodyPr/>
          <a:lstStyle/>
          <a:p>
            <a:r>
              <a:rPr lang="en-US" dirty="0"/>
              <a:t>Uncertainty assessment</a:t>
            </a:r>
          </a:p>
        </p:txBody>
      </p:sp>
      <p:sp>
        <p:nvSpPr>
          <p:cNvPr id="6" name="Date Placeholder 5">
            <a:extLst>
              <a:ext uri="{FF2B5EF4-FFF2-40B4-BE49-F238E27FC236}">
                <a16:creationId xmlns:a16="http://schemas.microsoft.com/office/drawing/2014/main" id="{4110517B-BEA8-4244-924D-BDCA2CE3BEBF}"/>
              </a:ext>
            </a:extLst>
          </p:cNvPr>
          <p:cNvSpPr>
            <a:spLocks noGrp="1"/>
          </p:cNvSpPr>
          <p:nvPr>
            <p:ph type="dt" sz="half" idx="2"/>
          </p:nvPr>
        </p:nvSpPr>
        <p:spPr/>
        <p:txBody>
          <a:bodyPr/>
          <a:lstStyle/>
          <a:p>
            <a:r>
              <a:rPr lang="en-US"/>
              <a:t>26-27 November 2019</a:t>
            </a:r>
            <a:endParaRPr lang="en-GB" dirty="0"/>
          </a:p>
        </p:txBody>
      </p:sp>
      <p:pic>
        <p:nvPicPr>
          <p:cNvPr id="7" name="Image" descr="Image">
            <a:extLst>
              <a:ext uri="{FF2B5EF4-FFF2-40B4-BE49-F238E27FC236}">
                <a16:creationId xmlns:a16="http://schemas.microsoft.com/office/drawing/2014/main" id="{5A318943-F359-2240-9973-862DE8A1B16F}"/>
              </a:ext>
            </a:extLst>
          </p:cNvPr>
          <p:cNvPicPr>
            <a:picLocks noGrp="1" noChangeAspect="1"/>
          </p:cNvPicPr>
          <p:nvPr>
            <p:ph sz="half" idx="1"/>
          </p:nvPr>
        </p:nvPicPr>
        <p:blipFill>
          <a:blip r:embed="rId2"/>
          <a:stretch>
            <a:fillRect/>
          </a:stretch>
        </p:blipFill>
        <p:spPr>
          <a:xfrm>
            <a:off x="361950" y="1677894"/>
            <a:ext cx="10591800" cy="4353113"/>
          </a:xfrm>
          <a:prstGeom prst="rect">
            <a:avLst/>
          </a:prstGeom>
          <a:ln w="12700">
            <a:miter lim="400000"/>
          </a:ln>
        </p:spPr>
      </p:pic>
      <p:sp>
        <p:nvSpPr>
          <p:cNvPr id="8" name="TextBox 7">
            <a:extLst>
              <a:ext uri="{FF2B5EF4-FFF2-40B4-BE49-F238E27FC236}">
                <a16:creationId xmlns:a16="http://schemas.microsoft.com/office/drawing/2014/main" id="{0DEFB99E-BBAC-DB4C-84EF-BB8D5231764A}"/>
              </a:ext>
            </a:extLst>
          </p:cNvPr>
          <p:cNvSpPr txBox="1"/>
          <p:nvPr/>
        </p:nvSpPr>
        <p:spPr>
          <a:xfrm>
            <a:off x="1422400" y="1412510"/>
            <a:ext cx="8813799" cy="369332"/>
          </a:xfrm>
          <a:prstGeom prst="rect">
            <a:avLst/>
          </a:prstGeom>
          <a:noFill/>
          <a:ln w="3175">
            <a:solidFill>
              <a:srgbClr val="00589E"/>
            </a:solidFill>
          </a:ln>
        </p:spPr>
        <p:txBody>
          <a:bodyPr wrap="square" rtlCol="0">
            <a:spAutoFit/>
          </a:bodyPr>
          <a:lstStyle/>
          <a:p>
            <a:pPr algn="ctr"/>
            <a:r>
              <a:rPr lang="en-US" dirty="0"/>
              <a:t>Emission rates depend on weather events, and cannot be considered constant </a:t>
            </a:r>
          </a:p>
        </p:txBody>
      </p:sp>
    </p:spTree>
    <p:extLst>
      <p:ext uri="{BB962C8B-B14F-4D97-AF65-F5344CB8AC3E}">
        <p14:creationId xmlns:p14="http://schemas.microsoft.com/office/powerpoint/2010/main" val="88537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5735960" y="6237289"/>
            <a:ext cx="4932040" cy="452437"/>
          </a:xfrm>
        </p:spPr>
        <p:txBody>
          <a:bodyPr>
            <a:normAutofit fontScale="90000"/>
          </a:bodyPr>
          <a:lstStyle/>
          <a:p>
            <a:r>
              <a:rPr lang="en-GB" sz="1800" dirty="0">
                <a:latin typeface="Times New Roman" pitchFamily="18" charset="0"/>
                <a:cs typeface="Times New Roman" pitchFamily="18" charset="0"/>
              </a:rPr>
              <a:t>Joint Research Centre, European Commission (2009)</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1556793"/>
            <a:ext cx="4968552" cy="463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2104070" y="345525"/>
            <a:ext cx="7991338" cy="694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GB" dirty="0"/>
              <a:t>Scope of Nitrate pollution Problem in European Waters</a:t>
            </a:r>
          </a:p>
        </p:txBody>
      </p:sp>
    </p:spTree>
    <p:extLst>
      <p:ext uri="{BB962C8B-B14F-4D97-AF65-F5344CB8AC3E}">
        <p14:creationId xmlns:p14="http://schemas.microsoft.com/office/powerpoint/2010/main" val="215376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BD0A27-017D-3344-AC97-3030AFA655D9}"/>
              </a:ext>
            </a:extLst>
          </p:cNvPr>
          <p:cNvSpPr>
            <a:spLocks noGrp="1"/>
          </p:cNvSpPr>
          <p:nvPr>
            <p:ph type="sldNum" sz="quarter" idx="11"/>
          </p:nvPr>
        </p:nvSpPr>
        <p:spPr/>
        <p:txBody>
          <a:bodyPr/>
          <a:lstStyle/>
          <a:p>
            <a:fld id="{838B0777-827F-8D42-90B1-61394C340E65}" type="slidenum">
              <a:rPr lang="en-US" smtClean="0"/>
              <a:pPr/>
              <a:t>20</a:t>
            </a:fld>
            <a:endParaRPr lang="en-US" dirty="0"/>
          </a:p>
        </p:txBody>
      </p:sp>
      <p:sp>
        <p:nvSpPr>
          <p:cNvPr id="4" name="Title 3">
            <a:extLst>
              <a:ext uri="{FF2B5EF4-FFF2-40B4-BE49-F238E27FC236}">
                <a16:creationId xmlns:a16="http://schemas.microsoft.com/office/drawing/2014/main" id="{DC2DFF9D-67C8-6445-BCE4-772BF31F2F92}"/>
              </a:ext>
            </a:extLst>
          </p:cNvPr>
          <p:cNvSpPr>
            <a:spLocks noGrp="1"/>
          </p:cNvSpPr>
          <p:nvPr>
            <p:ph type="title"/>
          </p:nvPr>
        </p:nvSpPr>
        <p:spPr/>
        <p:txBody>
          <a:bodyPr/>
          <a:lstStyle/>
          <a:p>
            <a:r>
              <a:rPr lang="en-US" dirty="0"/>
              <a:t>Decision model</a:t>
            </a:r>
          </a:p>
        </p:txBody>
      </p:sp>
      <p:sp>
        <p:nvSpPr>
          <p:cNvPr id="6" name="Date Placeholder 5">
            <a:extLst>
              <a:ext uri="{FF2B5EF4-FFF2-40B4-BE49-F238E27FC236}">
                <a16:creationId xmlns:a16="http://schemas.microsoft.com/office/drawing/2014/main" id="{E4B3427E-5D30-6040-A33C-D080291363D9}"/>
              </a:ext>
            </a:extLst>
          </p:cNvPr>
          <p:cNvSpPr>
            <a:spLocks noGrp="1"/>
          </p:cNvSpPr>
          <p:nvPr>
            <p:ph type="dt" sz="half" idx="2"/>
          </p:nvPr>
        </p:nvSpPr>
        <p:spPr/>
        <p:txBody>
          <a:bodyPr/>
          <a:lstStyle/>
          <a:p>
            <a:r>
              <a:rPr lang="en-US"/>
              <a:t>26-27 November 2019</a:t>
            </a:r>
            <a:endParaRPr lang="en-GB" dirty="0"/>
          </a:p>
        </p:txBody>
      </p:sp>
      <p:pic>
        <p:nvPicPr>
          <p:cNvPr id="7" name="latex-image-1.pdf" descr="latex-image-1.pdf">
            <a:extLst>
              <a:ext uri="{FF2B5EF4-FFF2-40B4-BE49-F238E27FC236}">
                <a16:creationId xmlns:a16="http://schemas.microsoft.com/office/drawing/2014/main" id="{67FDBD0E-65B1-CA41-9E77-65224214CC82}"/>
              </a:ext>
            </a:extLst>
          </p:cNvPr>
          <p:cNvPicPr>
            <a:picLocks noChangeAspect="1"/>
          </p:cNvPicPr>
          <p:nvPr/>
        </p:nvPicPr>
        <p:blipFill>
          <a:blip r:embed="rId2"/>
          <a:stretch>
            <a:fillRect/>
          </a:stretch>
        </p:blipFill>
        <p:spPr>
          <a:xfrm>
            <a:off x="1833899" y="2429154"/>
            <a:ext cx="5965032" cy="2009180"/>
          </a:xfrm>
          <a:prstGeom prst="rect">
            <a:avLst/>
          </a:prstGeom>
          <a:ln w="12700">
            <a:miter lim="400000"/>
          </a:ln>
        </p:spPr>
      </p:pic>
      <p:sp>
        <p:nvSpPr>
          <p:cNvPr id="8" name="aggregated profit">
            <a:extLst>
              <a:ext uri="{FF2B5EF4-FFF2-40B4-BE49-F238E27FC236}">
                <a16:creationId xmlns:a16="http://schemas.microsoft.com/office/drawing/2014/main" id="{79727CB2-5F67-5A43-9BDB-A80A625FBDE8}"/>
              </a:ext>
            </a:extLst>
          </p:cNvPr>
          <p:cNvSpPr txBox="1"/>
          <p:nvPr/>
        </p:nvSpPr>
        <p:spPr>
          <a:xfrm>
            <a:off x="8216067" y="2549068"/>
            <a:ext cx="2200924"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chemeClr val="accent4">
                    <a:hueOff val="384618"/>
                    <a:satOff val="3869"/>
                    <a:lumOff val="5802"/>
                  </a:schemeClr>
                </a:solidFill>
              </a:defRPr>
            </a:lvl1pPr>
          </a:lstStyle>
          <a:p>
            <a:r>
              <a:rPr sz="2118" dirty="0"/>
              <a:t>aggregated profit</a:t>
            </a:r>
          </a:p>
        </p:txBody>
      </p:sp>
      <p:sp>
        <p:nvSpPr>
          <p:cNvPr id="9" name="environmental…">
            <a:extLst>
              <a:ext uri="{FF2B5EF4-FFF2-40B4-BE49-F238E27FC236}">
                <a16:creationId xmlns:a16="http://schemas.microsoft.com/office/drawing/2014/main" id="{B4247880-8827-834C-8EFE-11B049BF3E7A}"/>
              </a:ext>
            </a:extLst>
          </p:cNvPr>
          <p:cNvSpPr txBox="1"/>
          <p:nvPr/>
        </p:nvSpPr>
        <p:spPr>
          <a:xfrm>
            <a:off x="8428466" y="3723313"/>
            <a:ext cx="1776128" cy="723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a:solidFill>
                  <a:schemeClr val="accent2"/>
                </a:solidFill>
              </a:defRPr>
            </a:pPr>
            <a:r>
              <a:rPr sz="2118"/>
              <a:t>environmental</a:t>
            </a:r>
          </a:p>
          <a:p>
            <a:pPr>
              <a:defRPr>
                <a:solidFill>
                  <a:schemeClr val="accent2"/>
                </a:solidFill>
              </a:defRPr>
            </a:pPr>
            <a:r>
              <a:rPr sz="2118"/>
              <a:t>constraint</a:t>
            </a:r>
          </a:p>
        </p:txBody>
      </p:sp>
      <p:sp>
        <p:nvSpPr>
          <p:cNvPr id="10" name="Rectangle">
            <a:extLst>
              <a:ext uri="{FF2B5EF4-FFF2-40B4-BE49-F238E27FC236}">
                <a16:creationId xmlns:a16="http://schemas.microsoft.com/office/drawing/2014/main" id="{CADDB7A0-DAEB-8B4C-9E4C-394EE3AE5C02}"/>
              </a:ext>
            </a:extLst>
          </p:cNvPr>
          <p:cNvSpPr/>
          <p:nvPr/>
        </p:nvSpPr>
        <p:spPr>
          <a:xfrm>
            <a:off x="3483181" y="2357798"/>
            <a:ext cx="4427357" cy="956945"/>
          </a:xfrm>
          <a:prstGeom prst="rect">
            <a:avLst/>
          </a:prstGeom>
          <a:ln w="38100">
            <a:solidFill>
              <a:srgbClr val="FF9300"/>
            </a:solidFill>
            <a:miter lim="400000"/>
          </a:ln>
        </p:spPr>
        <p:txBody>
          <a:bodyPr lIns="35719" tIns="35719" rIns="35719" bIns="35719" anchor="ctr"/>
          <a:lstStyle/>
          <a:p>
            <a:pPr>
              <a:defRPr sz="2400">
                <a:solidFill>
                  <a:srgbClr val="FFFFFF"/>
                </a:solidFill>
              </a:defRPr>
            </a:pPr>
            <a:endParaRPr sz="1687"/>
          </a:p>
        </p:txBody>
      </p:sp>
      <p:sp>
        <p:nvSpPr>
          <p:cNvPr id="11" name="Rectangle">
            <a:extLst>
              <a:ext uri="{FF2B5EF4-FFF2-40B4-BE49-F238E27FC236}">
                <a16:creationId xmlns:a16="http://schemas.microsoft.com/office/drawing/2014/main" id="{E7472E0F-3169-4F4B-AF85-F43740DD6432}"/>
              </a:ext>
            </a:extLst>
          </p:cNvPr>
          <p:cNvSpPr/>
          <p:nvPr/>
        </p:nvSpPr>
        <p:spPr>
          <a:xfrm>
            <a:off x="3468804" y="3654850"/>
            <a:ext cx="2209563" cy="860906"/>
          </a:xfrm>
          <a:prstGeom prst="rect">
            <a:avLst/>
          </a:prstGeom>
          <a:ln w="38100">
            <a:solidFill>
              <a:schemeClr val="accent2"/>
            </a:solidFill>
            <a:miter lim="400000"/>
          </a:ln>
        </p:spPr>
        <p:txBody>
          <a:bodyPr lIns="35719" tIns="35719" rIns="35719" bIns="35719" anchor="ctr"/>
          <a:lstStyle/>
          <a:p>
            <a:pPr>
              <a:defRPr sz="2400">
                <a:solidFill>
                  <a:srgbClr val="FFFFFF"/>
                </a:solidFill>
              </a:defRPr>
            </a:pPr>
            <a:endParaRPr sz="1687"/>
          </a:p>
        </p:txBody>
      </p:sp>
    </p:spTree>
    <p:extLst>
      <p:ext uri="{BB962C8B-B14F-4D97-AF65-F5344CB8AC3E}">
        <p14:creationId xmlns:p14="http://schemas.microsoft.com/office/powerpoint/2010/main" val="265184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4618EB-41FF-F049-9D05-C168F319390F}"/>
              </a:ext>
            </a:extLst>
          </p:cNvPr>
          <p:cNvSpPr>
            <a:spLocks noGrp="1"/>
          </p:cNvSpPr>
          <p:nvPr>
            <p:ph type="sldNum" sz="quarter" idx="11"/>
          </p:nvPr>
        </p:nvSpPr>
        <p:spPr/>
        <p:txBody>
          <a:bodyPr/>
          <a:lstStyle/>
          <a:p>
            <a:fld id="{838B0777-827F-8D42-90B1-61394C340E65}" type="slidenum">
              <a:rPr lang="en-US" smtClean="0"/>
              <a:pPr/>
              <a:t>21</a:t>
            </a:fld>
            <a:endParaRPr lang="en-US" dirty="0"/>
          </a:p>
        </p:txBody>
      </p:sp>
      <p:sp>
        <p:nvSpPr>
          <p:cNvPr id="4" name="Title 3">
            <a:extLst>
              <a:ext uri="{FF2B5EF4-FFF2-40B4-BE49-F238E27FC236}">
                <a16:creationId xmlns:a16="http://schemas.microsoft.com/office/drawing/2014/main" id="{F9F3791D-3DA5-D441-9F58-5057B45065AD}"/>
              </a:ext>
            </a:extLst>
          </p:cNvPr>
          <p:cNvSpPr>
            <a:spLocks noGrp="1"/>
          </p:cNvSpPr>
          <p:nvPr>
            <p:ph type="title"/>
          </p:nvPr>
        </p:nvSpPr>
        <p:spPr/>
        <p:txBody>
          <a:bodyPr/>
          <a:lstStyle/>
          <a:p>
            <a:r>
              <a:rPr lang="en-US" dirty="0"/>
              <a:t>Introducing reliability and risk in decision model</a:t>
            </a:r>
          </a:p>
        </p:txBody>
      </p:sp>
      <p:sp>
        <p:nvSpPr>
          <p:cNvPr id="6" name="Date Placeholder 5">
            <a:extLst>
              <a:ext uri="{FF2B5EF4-FFF2-40B4-BE49-F238E27FC236}">
                <a16:creationId xmlns:a16="http://schemas.microsoft.com/office/drawing/2014/main" id="{32B43C71-94C0-8248-811D-1C8169122C1F}"/>
              </a:ext>
            </a:extLst>
          </p:cNvPr>
          <p:cNvSpPr>
            <a:spLocks noGrp="1"/>
          </p:cNvSpPr>
          <p:nvPr>
            <p:ph type="dt" sz="half" idx="2"/>
          </p:nvPr>
        </p:nvSpPr>
        <p:spPr/>
        <p:txBody>
          <a:bodyPr/>
          <a:lstStyle/>
          <a:p>
            <a:r>
              <a:rPr lang="en-US"/>
              <a:t>26-27 November 2019</a:t>
            </a:r>
            <a:endParaRPr lang="en-GB" dirty="0"/>
          </a:p>
        </p:txBody>
      </p:sp>
      <p:sp>
        <p:nvSpPr>
          <p:cNvPr id="7" name="Rectangle">
            <a:extLst>
              <a:ext uri="{FF2B5EF4-FFF2-40B4-BE49-F238E27FC236}">
                <a16:creationId xmlns:a16="http://schemas.microsoft.com/office/drawing/2014/main" id="{3F13AD6B-4CC3-004D-8575-64D3D2CD4C82}"/>
              </a:ext>
            </a:extLst>
          </p:cNvPr>
          <p:cNvSpPr/>
          <p:nvPr/>
        </p:nvSpPr>
        <p:spPr>
          <a:xfrm>
            <a:off x="4144539" y="3803620"/>
            <a:ext cx="3902922" cy="780598"/>
          </a:xfrm>
          <a:prstGeom prst="rect">
            <a:avLst/>
          </a:prstGeom>
          <a:ln w="38100">
            <a:solidFill>
              <a:srgbClr val="FF9300"/>
            </a:solidFill>
            <a:miter lim="400000"/>
          </a:ln>
        </p:spPr>
        <p:txBody>
          <a:bodyPr lIns="35719" tIns="35719" rIns="35719" bIns="35719" anchor="ctr"/>
          <a:lstStyle/>
          <a:p>
            <a:pPr>
              <a:defRPr sz="2400">
                <a:solidFill>
                  <a:srgbClr val="FFFFFF"/>
                </a:solidFill>
              </a:defRPr>
            </a:pPr>
            <a:endParaRPr sz="1687"/>
          </a:p>
        </p:txBody>
      </p:sp>
      <p:sp>
        <p:nvSpPr>
          <p:cNvPr id="8" name="probabilistic constraints">
            <a:extLst>
              <a:ext uri="{FF2B5EF4-FFF2-40B4-BE49-F238E27FC236}">
                <a16:creationId xmlns:a16="http://schemas.microsoft.com/office/drawing/2014/main" id="{8C3462E5-E15D-554B-9F9A-F87BE04A7043}"/>
              </a:ext>
            </a:extLst>
          </p:cNvPr>
          <p:cNvSpPr txBox="1"/>
          <p:nvPr/>
        </p:nvSpPr>
        <p:spPr>
          <a:xfrm>
            <a:off x="4610017" y="4828777"/>
            <a:ext cx="2971968"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FF9300"/>
                </a:solidFill>
              </a:defRPr>
            </a:lvl1pPr>
          </a:lstStyle>
          <a:p>
            <a:r>
              <a:rPr sz="2118"/>
              <a:t>probabilistic constraints</a:t>
            </a:r>
          </a:p>
        </p:txBody>
      </p:sp>
      <p:pic>
        <p:nvPicPr>
          <p:cNvPr id="9" name="latex-image-1.pdf" descr="latex-image-1.pdf">
            <a:extLst>
              <a:ext uri="{FF2B5EF4-FFF2-40B4-BE49-F238E27FC236}">
                <a16:creationId xmlns:a16="http://schemas.microsoft.com/office/drawing/2014/main" id="{B3E6B953-9408-4541-8038-F9E008E35A59}"/>
              </a:ext>
            </a:extLst>
          </p:cNvPr>
          <p:cNvPicPr>
            <a:picLocks noChangeAspect="1"/>
          </p:cNvPicPr>
          <p:nvPr/>
        </p:nvPicPr>
        <p:blipFill>
          <a:blip r:embed="rId2"/>
          <a:stretch>
            <a:fillRect/>
          </a:stretch>
        </p:blipFill>
        <p:spPr>
          <a:xfrm>
            <a:off x="3484067" y="2537352"/>
            <a:ext cx="5223867" cy="2009180"/>
          </a:xfrm>
          <a:prstGeom prst="rect">
            <a:avLst/>
          </a:prstGeom>
          <a:ln w="12700">
            <a:miter lim="400000"/>
          </a:ln>
        </p:spPr>
      </p:pic>
    </p:spTree>
    <p:extLst>
      <p:ext uri="{BB962C8B-B14F-4D97-AF65-F5344CB8AC3E}">
        <p14:creationId xmlns:p14="http://schemas.microsoft.com/office/powerpoint/2010/main" val="81568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640D1-C872-CF46-A72E-259E46CC997A}"/>
              </a:ext>
            </a:extLst>
          </p:cNvPr>
          <p:cNvSpPr>
            <a:spLocks noGrp="1"/>
          </p:cNvSpPr>
          <p:nvPr>
            <p:ph type="sldNum" sz="quarter" idx="11"/>
          </p:nvPr>
        </p:nvSpPr>
        <p:spPr/>
        <p:txBody>
          <a:bodyPr/>
          <a:lstStyle/>
          <a:p>
            <a:fld id="{838B0777-827F-8D42-90B1-61394C340E65}" type="slidenum">
              <a:rPr lang="en-US" smtClean="0"/>
              <a:pPr/>
              <a:t>22</a:t>
            </a:fld>
            <a:endParaRPr lang="en-US" dirty="0"/>
          </a:p>
        </p:txBody>
      </p:sp>
      <p:sp>
        <p:nvSpPr>
          <p:cNvPr id="4" name="Title 3">
            <a:extLst>
              <a:ext uri="{FF2B5EF4-FFF2-40B4-BE49-F238E27FC236}">
                <a16:creationId xmlns:a16="http://schemas.microsoft.com/office/drawing/2014/main" id="{55E396EE-5F5A-9C43-A54E-84DA981181BA}"/>
              </a:ext>
            </a:extLst>
          </p:cNvPr>
          <p:cNvSpPr>
            <a:spLocks noGrp="1"/>
          </p:cNvSpPr>
          <p:nvPr>
            <p:ph type="title"/>
          </p:nvPr>
        </p:nvSpPr>
        <p:spPr/>
        <p:txBody>
          <a:bodyPr>
            <a:normAutofit fontScale="90000"/>
          </a:bodyPr>
          <a:lstStyle/>
          <a:p>
            <a:r>
              <a:rPr lang="en-US" dirty="0"/>
              <a:t>Reformulation into two-stage problem with strategic (ex-ante)</a:t>
            </a:r>
            <a:br>
              <a:rPr lang="en-US" dirty="0"/>
            </a:br>
            <a:r>
              <a:rPr lang="en-US" dirty="0"/>
              <a:t>and operational (ex-post) actions</a:t>
            </a:r>
          </a:p>
        </p:txBody>
      </p:sp>
      <p:sp>
        <p:nvSpPr>
          <p:cNvPr id="6" name="Date Placeholder 5">
            <a:extLst>
              <a:ext uri="{FF2B5EF4-FFF2-40B4-BE49-F238E27FC236}">
                <a16:creationId xmlns:a16="http://schemas.microsoft.com/office/drawing/2014/main" id="{522D5A21-CD9D-B84E-B85F-B6FD4C8E0968}"/>
              </a:ext>
            </a:extLst>
          </p:cNvPr>
          <p:cNvSpPr>
            <a:spLocks noGrp="1"/>
          </p:cNvSpPr>
          <p:nvPr>
            <p:ph type="dt" sz="half" idx="2"/>
          </p:nvPr>
        </p:nvSpPr>
        <p:spPr/>
        <p:txBody>
          <a:bodyPr/>
          <a:lstStyle/>
          <a:p>
            <a:r>
              <a:rPr lang="en-US"/>
              <a:t>26-27 November 2019</a:t>
            </a:r>
            <a:endParaRPr lang="en-GB" dirty="0"/>
          </a:p>
        </p:txBody>
      </p:sp>
      <p:pic>
        <p:nvPicPr>
          <p:cNvPr id="7" name="latex-image-1.pdf" descr="latex-image-1.pdf">
            <a:extLst>
              <a:ext uri="{FF2B5EF4-FFF2-40B4-BE49-F238E27FC236}">
                <a16:creationId xmlns:a16="http://schemas.microsoft.com/office/drawing/2014/main" id="{91CDDD8E-C6DB-EC4C-8A7C-3457AF5EE301}"/>
              </a:ext>
            </a:extLst>
          </p:cNvPr>
          <p:cNvPicPr>
            <a:picLocks noChangeAspect="1"/>
          </p:cNvPicPr>
          <p:nvPr/>
        </p:nvPicPr>
        <p:blipFill>
          <a:blip r:embed="rId2"/>
          <a:stretch>
            <a:fillRect/>
          </a:stretch>
        </p:blipFill>
        <p:spPr>
          <a:xfrm>
            <a:off x="2019598" y="2828375"/>
            <a:ext cx="8152805" cy="1000126"/>
          </a:xfrm>
          <a:prstGeom prst="rect">
            <a:avLst/>
          </a:prstGeom>
          <a:ln w="12700">
            <a:miter lim="400000"/>
          </a:ln>
        </p:spPr>
      </p:pic>
      <p:pic>
        <p:nvPicPr>
          <p:cNvPr id="8" name="latex-image-1.pdf" descr="latex-image-1.pdf">
            <a:extLst>
              <a:ext uri="{FF2B5EF4-FFF2-40B4-BE49-F238E27FC236}">
                <a16:creationId xmlns:a16="http://schemas.microsoft.com/office/drawing/2014/main" id="{C1277579-22BD-B44A-B6D1-4A412B58F361}"/>
              </a:ext>
            </a:extLst>
          </p:cNvPr>
          <p:cNvPicPr>
            <a:picLocks noChangeAspect="1"/>
          </p:cNvPicPr>
          <p:nvPr/>
        </p:nvPicPr>
        <p:blipFill>
          <a:blip r:embed="rId3"/>
          <a:stretch>
            <a:fillRect/>
          </a:stretch>
        </p:blipFill>
        <p:spPr>
          <a:xfrm>
            <a:off x="4283274" y="5284241"/>
            <a:ext cx="3625453" cy="562571"/>
          </a:xfrm>
          <a:prstGeom prst="rect">
            <a:avLst/>
          </a:prstGeom>
          <a:ln w="12700">
            <a:miter lim="400000"/>
          </a:ln>
        </p:spPr>
      </p:pic>
      <p:sp>
        <p:nvSpPr>
          <p:cNvPr id="9" name="Second stage minimizes excess emissions">
            <a:extLst>
              <a:ext uri="{FF2B5EF4-FFF2-40B4-BE49-F238E27FC236}">
                <a16:creationId xmlns:a16="http://schemas.microsoft.com/office/drawing/2014/main" id="{4FC0BE98-EDFE-7E4C-9828-5B2D0BEF0636}"/>
              </a:ext>
            </a:extLst>
          </p:cNvPr>
          <p:cNvSpPr txBox="1"/>
          <p:nvPr/>
        </p:nvSpPr>
        <p:spPr>
          <a:xfrm>
            <a:off x="3462266" y="4751894"/>
            <a:ext cx="5267469"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118" dirty="0"/>
              <a:t>Second stage minimizes excess emissions</a:t>
            </a:r>
          </a:p>
        </p:txBody>
      </p:sp>
      <p:sp>
        <p:nvSpPr>
          <p:cNvPr id="10" name="Rectangle">
            <a:extLst>
              <a:ext uri="{FF2B5EF4-FFF2-40B4-BE49-F238E27FC236}">
                <a16:creationId xmlns:a16="http://schemas.microsoft.com/office/drawing/2014/main" id="{CB4C31DB-3CA0-E143-96D1-053AE2469585}"/>
              </a:ext>
            </a:extLst>
          </p:cNvPr>
          <p:cNvSpPr/>
          <p:nvPr/>
        </p:nvSpPr>
        <p:spPr>
          <a:xfrm>
            <a:off x="3684464" y="2773898"/>
            <a:ext cx="2929417" cy="780598"/>
          </a:xfrm>
          <a:prstGeom prst="rect">
            <a:avLst/>
          </a:prstGeom>
          <a:ln w="38100">
            <a:solidFill>
              <a:srgbClr val="FF9300"/>
            </a:solidFill>
            <a:miter lim="400000"/>
          </a:ln>
        </p:spPr>
        <p:txBody>
          <a:bodyPr lIns="35719" tIns="35719" rIns="35719" bIns="35719" anchor="ctr"/>
          <a:lstStyle/>
          <a:p>
            <a:pPr>
              <a:defRPr sz="2400">
                <a:solidFill>
                  <a:srgbClr val="FFFFFF"/>
                </a:solidFill>
              </a:defRPr>
            </a:pPr>
            <a:endParaRPr sz="1687"/>
          </a:p>
        </p:txBody>
      </p:sp>
      <p:sp>
        <p:nvSpPr>
          <p:cNvPr id="11" name="Rectangle">
            <a:extLst>
              <a:ext uri="{FF2B5EF4-FFF2-40B4-BE49-F238E27FC236}">
                <a16:creationId xmlns:a16="http://schemas.microsoft.com/office/drawing/2014/main" id="{8327D047-9B38-854E-A3DC-E18193554CB3}"/>
              </a:ext>
            </a:extLst>
          </p:cNvPr>
          <p:cNvSpPr/>
          <p:nvPr/>
        </p:nvSpPr>
        <p:spPr>
          <a:xfrm>
            <a:off x="6827152" y="2773898"/>
            <a:ext cx="3226793" cy="780598"/>
          </a:xfrm>
          <a:prstGeom prst="rect">
            <a:avLst/>
          </a:prstGeom>
          <a:ln w="38100">
            <a:solidFill>
              <a:schemeClr val="accent2"/>
            </a:solidFill>
            <a:miter lim="400000"/>
          </a:ln>
        </p:spPr>
        <p:txBody>
          <a:bodyPr lIns="35719" tIns="35719" rIns="35719" bIns="35719" anchor="ctr"/>
          <a:lstStyle/>
          <a:p>
            <a:pPr>
              <a:defRPr sz="2400">
                <a:solidFill>
                  <a:srgbClr val="FFFFFF"/>
                </a:solidFill>
              </a:defRPr>
            </a:pPr>
            <a:endParaRPr sz="1687"/>
          </a:p>
        </p:txBody>
      </p:sp>
      <p:sp>
        <p:nvSpPr>
          <p:cNvPr id="12" name="profit">
            <a:extLst>
              <a:ext uri="{FF2B5EF4-FFF2-40B4-BE49-F238E27FC236}">
                <a16:creationId xmlns:a16="http://schemas.microsoft.com/office/drawing/2014/main" id="{60914846-9268-4B4F-8C25-F3A70F9F1978}"/>
              </a:ext>
            </a:extLst>
          </p:cNvPr>
          <p:cNvSpPr txBox="1"/>
          <p:nvPr/>
        </p:nvSpPr>
        <p:spPr>
          <a:xfrm>
            <a:off x="4803726" y="2295443"/>
            <a:ext cx="690895"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chemeClr val="accent4">
                    <a:hueOff val="384618"/>
                    <a:satOff val="3869"/>
                    <a:lumOff val="5802"/>
                  </a:schemeClr>
                </a:solidFill>
              </a:defRPr>
            </a:lvl1pPr>
          </a:lstStyle>
          <a:p>
            <a:r>
              <a:rPr sz="2118"/>
              <a:t>profit</a:t>
            </a:r>
          </a:p>
        </p:txBody>
      </p:sp>
      <p:sp>
        <p:nvSpPr>
          <p:cNvPr id="13" name="environmental cost">
            <a:extLst>
              <a:ext uri="{FF2B5EF4-FFF2-40B4-BE49-F238E27FC236}">
                <a16:creationId xmlns:a16="http://schemas.microsoft.com/office/drawing/2014/main" id="{55CE5405-56EB-2547-958D-F7250BE40B0A}"/>
              </a:ext>
            </a:extLst>
          </p:cNvPr>
          <p:cNvSpPr txBox="1"/>
          <p:nvPr/>
        </p:nvSpPr>
        <p:spPr>
          <a:xfrm>
            <a:off x="7258334" y="2295443"/>
            <a:ext cx="2364431" cy="39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chemeClr val="accent2"/>
                </a:solidFill>
              </a:defRPr>
            </a:lvl1pPr>
          </a:lstStyle>
          <a:p>
            <a:r>
              <a:rPr sz="2118"/>
              <a:t>environmental cost</a:t>
            </a:r>
          </a:p>
        </p:txBody>
      </p:sp>
    </p:spTree>
    <p:extLst>
      <p:ext uri="{BB962C8B-B14F-4D97-AF65-F5344CB8AC3E}">
        <p14:creationId xmlns:p14="http://schemas.microsoft.com/office/powerpoint/2010/main" val="183046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937F9BF-64F2-984F-B995-E7EE4C525D9A}"/>
              </a:ext>
            </a:extLst>
          </p:cNvPr>
          <p:cNvSpPr>
            <a:spLocks noGrp="1"/>
          </p:cNvSpPr>
          <p:nvPr>
            <p:ph sz="half" idx="1"/>
          </p:nvPr>
        </p:nvSpPr>
        <p:spPr/>
        <p:txBody>
          <a:bodyPr/>
          <a:lstStyle/>
          <a:p>
            <a:r>
              <a:rPr lang="en-US" dirty="0"/>
              <a:t>cost of excess emissions vs reliability</a:t>
            </a:r>
          </a:p>
        </p:txBody>
      </p:sp>
      <p:sp>
        <p:nvSpPr>
          <p:cNvPr id="18" name="Content Placeholder 17">
            <a:extLst>
              <a:ext uri="{FF2B5EF4-FFF2-40B4-BE49-F238E27FC236}">
                <a16:creationId xmlns:a16="http://schemas.microsoft.com/office/drawing/2014/main" id="{1630ED11-BDFD-0345-A0C8-6CC0DE6153BA}"/>
              </a:ext>
            </a:extLst>
          </p:cNvPr>
          <p:cNvSpPr>
            <a:spLocks noGrp="1"/>
          </p:cNvSpPr>
          <p:nvPr>
            <p:ph sz="half" idx="13"/>
          </p:nvPr>
        </p:nvSpPr>
        <p:spPr/>
        <p:txBody>
          <a:bodyPr/>
          <a:lstStyle/>
          <a:p>
            <a:r>
              <a:rPr lang="en-US" dirty="0"/>
              <a:t>Distribution of excess emissions as a function of the cost</a:t>
            </a:r>
          </a:p>
          <a:p>
            <a:endParaRPr lang="en-US" dirty="0"/>
          </a:p>
        </p:txBody>
      </p:sp>
      <p:sp>
        <p:nvSpPr>
          <p:cNvPr id="19" name="Content Placeholder 18">
            <a:extLst>
              <a:ext uri="{FF2B5EF4-FFF2-40B4-BE49-F238E27FC236}">
                <a16:creationId xmlns:a16="http://schemas.microsoft.com/office/drawing/2014/main" id="{4F9555C2-9FEF-E04B-84BF-80B504B595A3}"/>
              </a:ext>
            </a:extLst>
          </p:cNvPr>
          <p:cNvSpPr>
            <a:spLocks noGrp="1"/>
          </p:cNvSpPr>
          <p:nvPr>
            <p:ph sz="half" idx="14"/>
          </p:nvPr>
        </p:nvSpPr>
        <p:spPr/>
        <p:txBody>
          <a:bodyPr>
            <a:normAutofit/>
          </a:bodyPr>
          <a:lstStyle/>
          <a:p>
            <a:pPr marL="342900" indent="-342900" defTabSz="324469">
              <a:spcBef>
                <a:spcPts val="2320"/>
              </a:spcBef>
              <a:buFont typeface="Arial" panose="020B0604020202020204" pitchFamily="34" charset="0"/>
              <a:buChar char="•"/>
              <a:defRPr sz="2844"/>
            </a:pPr>
            <a:r>
              <a:rPr lang="en-US" sz="1700" dirty="0"/>
              <a:t>Instead of working with mean values (certainty equivalent) or variance (as a risk measure), we make use of the </a:t>
            </a:r>
            <a:r>
              <a:rPr lang="en-US" sz="1700" dirty="0">
                <a:solidFill>
                  <a:schemeClr val="accent1">
                    <a:satOff val="-3355"/>
                    <a:lumOff val="26614"/>
                  </a:schemeClr>
                </a:solidFill>
              </a:rPr>
              <a:t>full distribution of the uncertainty.</a:t>
            </a:r>
          </a:p>
          <a:p>
            <a:pPr marL="342900" indent="-342900" defTabSz="324469">
              <a:spcBef>
                <a:spcPts val="2320"/>
              </a:spcBef>
              <a:buFont typeface="Arial" panose="020B0604020202020204" pitchFamily="34" charset="0"/>
              <a:buChar char="•"/>
              <a:defRPr sz="2844"/>
            </a:pPr>
            <a:r>
              <a:rPr lang="en-US" sz="1700" dirty="0"/>
              <a:t>This allows us to link reliability of policy solutions with a cost. There is no one solution, but</a:t>
            </a:r>
            <a:r>
              <a:rPr lang="en-US" sz="1700" dirty="0">
                <a:solidFill>
                  <a:schemeClr val="accent1">
                    <a:satOff val="-3355"/>
                    <a:lumOff val="26614"/>
                  </a:schemeClr>
                </a:solidFill>
              </a:rPr>
              <a:t> a multitude of solutions</a:t>
            </a:r>
            <a:r>
              <a:rPr lang="en-US" sz="1700" dirty="0"/>
              <a:t>. </a:t>
            </a:r>
          </a:p>
          <a:p>
            <a:pPr marL="342900" indent="-342900" defTabSz="324469">
              <a:spcBef>
                <a:spcPts val="2320"/>
              </a:spcBef>
              <a:buFont typeface="Arial" panose="020B0604020202020204" pitchFamily="34" charset="0"/>
              <a:buChar char="•"/>
              <a:defRPr sz="2844"/>
            </a:pPr>
            <a:r>
              <a:rPr lang="en-US" sz="1700" dirty="0"/>
              <a:t>Decision-makers should decide on </a:t>
            </a:r>
            <a:r>
              <a:rPr lang="en-US" sz="1700" dirty="0">
                <a:solidFill>
                  <a:schemeClr val="accent1">
                    <a:satOff val="-3355"/>
                    <a:lumOff val="26614"/>
                  </a:schemeClr>
                </a:solidFill>
              </a:rPr>
              <a:t>acceptable risk level</a:t>
            </a:r>
            <a:r>
              <a:rPr lang="en-US" sz="1700" dirty="0"/>
              <a:t>.</a:t>
            </a:r>
          </a:p>
          <a:p>
            <a:endParaRPr lang="en-US" dirty="0"/>
          </a:p>
        </p:txBody>
      </p:sp>
      <p:sp>
        <p:nvSpPr>
          <p:cNvPr id="2" name="Slide Number Placeholder 1">
            <a:extLst>
              <a:ext uri="{FF2B5EF4-FFF2-40B4-BE49-F238E27FC236}">
                <a16:creationId xmlns:a16="http://schemas.microsoft.com/office/drawing/2014/main" id="{542EC8FC-DC7C-FD46-9976-96B685C906D8}"/>
              </a:ext>
            </a:extLst>
          </p:cNvPr>
          <p:cNvSpPr>
            <a:spLocks noGrp="1"/>
          </p:cNvSpPr>
          <p:nvPr>
            <p:ph type="sldNum" sz="quarter" idx="16"/>
          </p:nvPr>
        </p:nvSpPr>
        <p:spPr/>
        <p:txBody>
          <a:bodyPr/>
          <a:lstStyle/>
          <a:p>
            <a:fld id="{838B0777-827F-8D42-90B1-61394C340E65}" type="slidenum">
              <a:rPr lang="en-US" smtClean="0"/>
              <a:pPr/>
              <a:t>23</a:t>
            </a:fld>
            <a:endParaRPr lang="en-US" dirty="0"/>
          </a:p>
        </p:txBody>
      </p:sp>
      <p:sp>
        <p:nvSpPr>
          <p:cNvPr id="4" name="Title 3">
            <a:extLst>
              <a:ext uri="{FF2B5EF4-FFF2-40B4-BE49-F238E27FC236}">
                <a16:creationId xmlns:a16="http://schemas.microsoft.com/office/drawing/2014/main" id="{C56D097E-DA88-1C49-B819-41851788130A}"/>
              </a:ext>
            </a:extLst>
          </p:cNvPr>
          <p:cNvSpPr>
            <a:spLocks noGrp="1"/>
          </p:cNvSpPr>
          <p:nvPr>
            <p:ph type="title"/>
          </p:nvPr>
        </p:nvSpPr>
        <p:spPr/>
        <p:txBody>
          <a:bodyPr/>
          <a:lstStyle/>
          <a:p>
            <a:r>
              <a:rPr lang="en-US" dirty="0"/>
              <a:t>Sensitivity of the cost of excess emissions</a:t>
            </a:r>
          </a:p>
        </p:txBody>
      </p:sp>
      <p:sp>
        <p:nvSpPr>
          <p:cNvPr id="6" name="Date Placeholder 5">
            <a:extLst>
              <a:ext uri="{FF2B5EF4-FFF2-40B4-BE49-F238E27FC236}">
                <a16:creationId xmlns:a16="http://schemas.microsoft.com/office/drawing/2014/main" id="{A88F86E2-0207-B344-B8BC-4F38B27F880A}"/>
              </a:ext>
            </a:extLst>
          </p:cNvPr>
          <p:cNvSpPr>
            <a:spLocks noGrp="1"/>
          </p:cNvSpPr>
          <p:nvPr>
            <p:ph type="dt" sz="half" idx="2"/>
          </p:nvPr>
        </p:nvSpPr>
        <p:spPr/>
        <p:txBody>
          <a:bodyPr/>
          <a:lstStyle/>
          <a:p>
            <a:r>
              <a:rPr lang="en-US"/>
              <a:t>26-27 November 2019</a:t>
            </a:r>
            <a:endParaRPr lang="en-GB" dirty="0"/>
          </a:p>
        </p:txBody>
      </p:sp>
      <p:pic>
        <p:nvPicPr>
          <p:cNvPr id="7" name="latex-image-1.pdf" descr="latex-image-1.pdf">
            <a:extLst>
              <a:ext uri="{FF2B5EF4-FFF2-40B4-BE49-F238E27FC236}">
                <a16:creationId xmlns:a16="http://schemas.microsoft.com/office/drawing/2014/main" id="{AC87A4E4-9202-6D47-AFE2-3B452B101A6E}"/>
              </a:ext>
            </a:extLst>
          </p:cNvPr>
          <p:cNvPicPr>
            <a:picLocks noChangeAspect="1"/>
          </p:cNvPicPr>
          <p:nvPr/>
        </p:nvPicPr>
        <p:blipFill>
          <a:blip r:embed="rId2"/>
          <a:stretch>
            <a:fillRect/>
          </a:stretch>
        </p:blipFill>
        <p:spPr>
          <a:xfrm>
            <a:off x="1149869" y="2130585"/>
            <a:ext cx="1794867" cy="892969"/>
          </a:xfrm>
          <a:prstGeom prst="rect">
            <a:avLst/>
          </a:prstGeom>
          <a:ln w="12700">
            <a:miter lim="400000"/>
          </a:ln>
        </p:spPr>
      </p:pic>
      <p:pic>
        <p:nvPicPr>
          <p:cNvPr id="8" name="empiricalcdf.pdf" descr="empiricalcdf.pdf">
            <a:extLst>
              <a:ext uri="{FF2B5EF4-FFF2-40B4-BE49-F238E27FC236}">
                <a16:creationId xmlns:a16="http://schemas.microsoft.com/office/drawing/2014/main" id="{E7B6F934-D0E2-514D-9A2F-3197525F92C7}"/>
              </a:ext>
            </a:extLst>
          </p:cNvPr>
          <p:cNvPicPr>
            <a:picLocks noChangeAspect="1"/>
          </p:cNvPicPr>
          <p:nvPr/>
        </p:nvPicPr>
        <p:blipFill>
          <a:blip r:embed="rId3"/>
          <a:stretch>
            <a:fillRect/>
          </a:stretch>
        </p:blipFill>
        <p:spPr>
          <a:xfrm>
            <a:off x="3857197" y="3020966"/>
            <a:ext cx="4296203" cy="3222152"/>
          </a:xfrm>
          <a:prstGeom prst="rect">
            <a:avLst/>
          </a:prstGeom>
          <a:ln w="12700">
            <a:miter lim="400000"/>
          </a:ln>
        </p:spPr>
      </p:pic>
      <p:pic>
        <p:nvPicPr>
          <p:cNvPr id="9" name="Image" descr="Image">
            <a:extLst>
              <a:ext uri="{FF2B5EF4-FFF2-40B4-BE49-F238E27FC236}">
                <a16:creationId xmlns:a16="http://schemas.microsoft.com/office/drawing/2014/main" id="{7E814984-CBB1-6749-B39B-E5D1F5C550B6}"/>
              </a:ext>
            </a:extLst>
          </p:cNvPr>
          <p:cNvPicPr>
            <a:picLocks noChangeAspect="1"/>
          </p:cNvPicPr>
          <p:nvPr/>
        </p:nvPicPr>
        <p:blipFill>
          <a:blip r:embed="rId4"/>
          <a:stretch>
            <a:fillRect/>
          </a:stretch>
        </p:blipFill>
        <p:spPr>
          <a:xfrm>
            <a:off x="0" y="3104272"/>
            <a:ext cx="4444913" cy="3246306"/>
          </a:xfrm>
          <a:prstGeom prst="rect">
            <a:avLst/>
          </a:prstGeom>
          <a:ln w="12700">
            <a:miter lim="400000"/>
          </a:ln>
        </p:spPr>
      </p:pic>
    </p:spTree>
    <p:extLst>
      <p:ext uri="{BB962C8B-B14F-4D97-AF65-F5344CB8AC3E}">
        <p14:creationId xmlns:p14="http://schemas.microsoft.com/office/powerpoint/2010/main" val="267277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6B70DE3-5034-8349-A5F9-1074D0D24AD6}"/>
              </a:ext>
            </a:extLst>
          </p:cNvPr>
          <p:cNvSpPr>
            <a:spLocks noGrp="1"/>
          </p:cNvSpPr>
          <p:nvPr>
            <p:ph sz="half" idx="13"/>
          </p:nvPr>
        </p:nvSpPr>
        <p:spPr>
          <a:xfrm>
            <a:off x="6254496" y="3007817"/>
            <a:ext cx="5574792" cy="3295638"/>
          </a:xfrm>
        </p:spPr>
        <p:txBody>
          <a:bodyPr>
            <a:normAutofit/>
          </a:bodyPr>
          <a:lstStyle/>
          <a:p>
            <a:pPr marL="312506" indent="-312506">
              <a:buSzPct val="75000"/>
              <a:buChar char="•"/>
              <a:defRPr sz="2400"/>
            </a:pPr>
            <a:r>
              <a:rPr lang="en-US" sz="1900" dirty="0"/>
              <a:t>Fertilizer application based on mean emission rates has historically led to harmful algal blooms</a:t>
            </a:r>
          </a:p>
          <a:p>
            <a:pPr marL="312506" indent="-312506">
              <a:buSzPct val="75000"/>
              <a:buChar char="•"/>
              <a:defRPr sz="2400"/>
            </a:pPr>
            <a:r>
              <a:rPr lang="en-US" sz="1900" dirty="0">
                <a:solidFill>
                  <a:schemeClr val="accent1">
                    <a:satOff val="-3355"/>
                    <a:lumOff val="26614"/>
                  </a:schemeClr>
                </a:solidFill>
              </a:rPr>
              <a:t>Robust fertilizer application rate 16%</a:t>
            </a:r>
            <a:r>
              <a:rPr lang="en-US" sz="1900" dirty="0"/>
              <a:t> lower than application based on mean emission rate</a:t>
            </a:r>
          </a:p>
          <a:p>
            <a:pPr marL="312506" indent="-312506">
              <a:buSzPct val="75000"/>
              <a:buChar char="•"/>
              <a:defRPr sz="2400"/>
            </a:pPr>
            <a:r>
              <a:rPr lang="en-US" sz="1900" dirty="0"/>
              <a:t>Framework based on </a:t>
            </a:r>
            <a:r>
              <a:rPr lang="en-US" sz="1900" i="1" dirty="0" err="1">
                <a:solidFill>
                  <a:schemeClr val="accent1">
                    <a:satOff val="-3355"/>
                    <a:lumOff val="26614"/>
                  </a:schemeClr>
                </a:solidFill>
                <a:latin typeface="Helvetica"/>
                <a:ea typeface="Helvetica"/>
                <a:cs typeface="Helvetica"/>
                <a:sym typeface="Helvetica"/>
              </a:rPr>
              <a:t>Ermoliev</a:t>
            </a:r>
            <a:r>
              <a:rPr lang="en-US" sz="1900" i="1" dirty="0">
                <a:solidFill>
                  <a:schemeClr val="accent1">
                    <a:satOff val="-3355"/>
                    <a:lumOff val="26614"/>
                  </a:schemeClr>
                </a:solidFill>
                <a:latin typeface="Helvetica"/>
                <a:ea typeface="Helvetica"/>
                <a:cs typeface="Helvetica"/>
                <a:sym typeface="Helvetica"/>
              </a:rPr>
              <a:t>, Y.M.</a:t>
            </a:r>
            <a:r>
              <a:rPr lang="en-US" sz="1900" i="1" dirty="0">
                <a:latin typeface="Helvetica"/>
                <a:ea typeface="Helvetica"/>
                <a:cs typeface="Helvetica"/>
                <a:sym typeface="Helvetica"/>
              </a:rPr>
              <a:t> and Wets, R.B., 1988. Numerical techniques for stochastic optimization. Springer-Verlag. </a:t>
            </a:r>
          </a:p>
          <a:p>
            <a:endParaRPr lang="en-US" dirty="0"/>
          </a:p>
        </p:txBody>
      </p:sp>
      <p:sp>
        <p:nvSpPr>
          <p:cNvPr id="2" name="Slide Number Placeholder 1">
            <a:extLst>
              <a:ext uri="{FF2B5EF4-FFF2-40B4-BE49-F238E27FC236}">
                <a16:creationId xmlns:a16="http://schemas.microsoft.com/office/drawing/2014/main" id="{53293831-69EB-DF47-A6EA-4354F4337F58}"/>
              </a:ext>
            </a:extLst>
          </p:cNvPr>
          <p:cNvSpPr>
            <a:spLocks noGrp="1"/>
          </p:cNvSpPr>
          <p:nvPr>
            <p:ph type="sldNum" sz="quarter" idx="15"/>
          </p:nvPr>
        </p:nvSpPr>
        <p:spPr/>
        <p:txBody>
          <a:bodyPr/>
          <a:lstStyle/>
          <a:p>
            <a:fld id="{838B0777-827F-8D42-90B1-61394C340E65}" type="slidenum">
              <a:rPr lang="en-US" smtClean="0"/>
              <a:pPr/>
              <a:t>24</a:t>
            </a:fld>
            <a:endParaRPr lang="en-US" dirty="0"/>
          </a:p>
        </p:txBody>
      </p:sp>
      <p:sp>
        <p:nvSpPr>
          <p:cNvPr id="4" name="Title 3">
            <a:extLst>
              <a:ext uri="{FF2B5EF4-FFF2-40B4-BE49-F238E27FC236}">
                <a16:creationId xmlns:a16="http://schemas.microsoft.com/office/drawing/2014/main" id="{72727A53-A897-C345-ADF6-5C3C88E720F5}"/>
              </a:ext>
            </a:extLst>
          </p:cNvPr>
          <p:cNvSpPr>
            <a:spLocks noGrp="1"/>
          </p:cNvSpPr>
          <p:nvPr>
            <p:ph type="title"/>
          </p:nvPr>
        </p:nvSpPr>
        <p:spPr/>
        <p:txBody>
          <a:bodyPr/>
          <a:lstStyle/>
          <a:p>
            <a:r>
              <a:rPr lang="en-US" dirty="0"/>
              <a:t>Including uncertainty results in significant tighter </a:t>
            </a:r>
            <a:br>
              <a:rPr lang="en-US" dirty="0"/>
            </a:br>
            <a:r>
              <a:rPr lang="en-US" dirty="0"/>
              <a:t>guidelines for fertilizer application </a:t>
            </a:r>
          </a:p>
        </p:txBody>
      </p:sp>
      <p:sp>
        <p:nvSpPr>
          <p:cNvPr id="6" name="Date Placeholder 5">
            <a:extLst>
              <a:ext uri="{FF2B5EF4-FFF2-40B4-BE49-F238E27FC236}">
                <a16:creationId xmlns:a16="http://schemas.microsoft.com/office/drawing/2014/main" id="{343AAB2A-8AC0-B54F-85C2-8D7575DB2B96}"/>
              </a:ext>
            </a:extLst>
          </p:cNvPr>
          <p:cNvSpPr>
            <a:spLocks noGrp="1"/>
          </p:cNvSpPr>
          <p:nvPr>
            <p:ph type="dt" sz="half" idx="2"/>
          </p:nvPr>
        </p:nvSpPr>
        <p:spPr/>
        <p:txBody>
          <a:bodyPr/>
          <a:lstStyle/>
          <a:p>
            <a:r>
              <a:rPr lang="en-US"/>
              <a:t>26-27 November 2019</a:t>
            </a:r>
            <a:endParaRPr lang="en-GB" dirty="0"/>
          </a:p>
        </p:txBody>
      </p:sp>
      <p:sp>
        <p:nvSpPr>
          <p:cNvPr id="9" name="P fertilizer application rate over time">
            <a:extLst>
              <a:ext uri="{FF2B5EF4-FFF2-40B4-BE49-F238E27FC236}">
                <a16:creationId xmlns:a16="http://schemas.microsoft.com/office/drawing/2014/main" id="{4045039B-B2E8-6E41-BFEA-91A7D0584A25}"/>
              </a:ext>
            </a:extLst>
          </p:cNvPr>
          <p:cNvSpPr txBox="1"/>
          <p:nvPr/>
        </p:nvSpPr>
        <p:spPr>
          <a:xfrm>
            <a:off x="1689739" y="5724813"/>
            <a:ext cx="3545842" cy="331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400"/>
            </a:lvl1pPr>
          </a:lstStyle>
          <a:p>
            <a:r>
              <a:rPr sz="1688" dirty="0"/>
              <a:t>P fertilizer application rate over time</a:t>
            </a:r>
          </a:p>
        </p:txBody>
      </p:sp>
      <p:pic>
        <p:nvPicPr>
          <p:cNvPr id="10" name="pperha.jpg" descr="pperha.jpg">
            <a:extLst>
              <a:ext uri="{FF2B5EF4-FFF2-40B4-BE49-F238E27FC236}">
                <a16:creationId xmlns:a16="http://schemas.microsoft.com/office/drawing/2014/main" id="{5F9B7484-87B3-854C-8C5B-AA46E4511646}"/>
              </a:ext>
            </a:extLst>
          </p:cNvPr>
          <p:cNvPicPr>
            <a:picLocks noChangeAspect="1"/>
          </p:cNvPicPr>
          <p:nvPr/>
        </p:nvPicPr>
        <p:blipFill>
          <a:blip r:embed="rId2"/>
          <a:stretch>
            <a:fillRect/>
          </a:stretch>
        </p:blipFill>
        <p:spPr>
          <a:xfrm>
            <a:off x="723019" y="1811963"/>
            <a:ext cx="5098944" cy="3824209"/>
          </a:xfrm>
          <a:prstGeom prst="rect">
            <a:avLst/>
          </a:prstGeom>
          <a:ln w="12700">
            <a:miter lim="400000"/>
          </a:ln>
        </p:spPr>
      </p:pic>
      <p:pic>
        <p:nvPicPr>
          <p:cNvPr id="11" name="Image" descr="Image">
            <a:extLst>
              <a:ext uri="{FF2B5EF4-FFF2-40B4-BE49-F238E27FC236}">
                <a16:creationId xmlns:a16="http://schemas.microsoft.com/office/drawing/2014/main" id="{17DDDCB9-A717-8842-AC27-80A28CE47ABC}"/>
              </a:ext>
            </a:extLst>
          </p:cNvPr>
          <p:cNvPicPr>
            <a:picLocks noChangeAspect="1"/>
          </p:cNvPicPr>
          <p:nvPr/>
        </p:nvPicPr>
        <p:blipFill>
          <a:blip r:embed="rId3"/>
          <a:stretch>
            <a:fillRect/>
          </a:stretch>
        </p:blipFill>
        <p:spPr>
          <a:xfrm>
            <a:off x="7894114" y="1129605"/>
            <a:ext cx="2375297" cy="1687712"/>
          </a:xfrm>
          <a:prstGeom prst="rect">
            <a:avLst/>
          </a:prstGeom>
          <a:ln w="12700">
            <a:miter lim="400000"/>
          </a:ln>
        </p:spPr>
      </p:pic>
      <p:sp>
        <p:nvSpPr>
          <p:cNvPr id="12" name="Line">
            <a:extLst>
              <a:ext uri="{FF2B5EF4-FFF2-40B4-BE49-F238E27FC236}">
                <a16:creationId xmlns:a16="http://schemas.microsoft.com/office/drawing/2014/main" id="{2ABB7B6B-6A19-B74D-A36D-4215CD92C500}"/>
              </a:ext>
            </a:extLst>
          </p:cNvPr>
          <p:cNvSpPr/>
          <p:nvPr/>
        </p:nvSpPr>
        <p:spPr>
          <a:xfrm flipV="1">
            <a:off x="4589377" y="2274211"/>
            <a:ext cx="1" cy="433331"/>
          </a:xfrm>
          <a:prstGeom prst="line">
            <a:avLst/>
          </a:prstGeom>
          <a:ln w="38100">
            <a:solidFill>
              <a:schemeClr val="accent4">
                <a:satOff val="1488"/>
                <a:lumOff val="-7242"/>
              </a:schemeClr>
            </a:solidFill>
            <a:miter lim="400000"/>
            <a:headEnd type="triangle"/>
            <a:tailEnd type="triangle"/>
          </a:ln>
        </p:spPr>
        <p:txBody>
          <a:bodyPr lIns="35719" tIns="35719" rIns="35719" bIns="35719" anchor="ctr"/>
          <a:lstStyle/>
          <a:p>
            <a:pPr>
              <a:defRPr sz="2400"/>
            </a:pPr>
            <a:endParaRPr sz="1688"/>
          </a:p>
        </p:txBody>
      </p:sp>
      <p:sp>
        <p:nvSpPr>
          <p:cNvPr id="14" name="Line">
            <a:extLst>
              <a:ext uri="{FF2B5EF4-FFF2-40B4-BE49-F238E27FC236}">
                <a16:creationId xmlns:a16="http://schemas.microsoft.com/office/drawing/2014/main" id="{61753FF7-0B45-9142-BC9B-E02E6A93949D}"/>
              </a:ext>
            </a:extLst>
          </p:cNvPr>
          <p:cNvSpPr/>
          <p:nvPr/>
        </p:nvSpPr>
        <p:spPr>
          <a:xfrm flipV="1">
            <a:off x="5138406" y="1610374"/>
            <a:ext cx="2755708" cy="4960"/>
          </a:xfrm>
          <a:prstGeom prst="line">
            <a:avLst/>
          </a:prstGeom>
          <a:ln w="38100">
            <a:solidFill>
              <a:srgbClr val="919191"/>
            </a:solidFill>
            <a:miter lim="400000"/>
            <a:tailEnd type="triangle"/>
          </a:ln>
        </p:spPr>
        <p:txBody>
          <a:bodyPr lIns="35719" tIns="35719" rIns="35719" bIns="35719" anchor="ctr"/>
          <a:lstStyle/>
          <a:p>
            <a:pPr>
              <a:defRPr sz="2400"/>
            </a:pPr>
            <a:endParaRPr sz="1688"/>
          </a:p>
        </p:txBody>
      </p:sp>
      <p:sp>
        <p:nvSpPr>
          <p:cNvPr id="16" name="16% gap">
            <a:extLst>
              <a:ext uri="{FF2B5EF4-FFF2-40B4-BE49-F238E27FC236}">
                <a16:creationId xmlns:a16="http://schemas.microsoft.com/office/drawing/2014/main" id="{265746DF-0083-454F-AFB9-81110BC3FF27}"/>
              </a:ext>
            </a:extLst>
          </p:cNvPr>
          <p:cNvSpPr txBox="1"/>
          <p:nvPr/>
        </p:nvSpPr>
        <p:spPr>
          <a:xfrm>
            <a:off x="4040348" y="2888608"/>
            <a:ext cx="1098058" cy="374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800">
                <a:solidFill>
                  <a:schemeClr val="accent4">
                    <a:satOff val="1488"/>
                    <a:lumOff val="-7242"/>
                  </a:schemeClr>
                </a:solidFill>
              </a:defRPr>
            </a:lvl1pPr>
          </a:lstStyle>
          <a:p>
            <a:r>
              <a:rPr sz="1968" dirty="0"/>
              <a:t>16% gap</a:t>
            </a:r>
          </a:p>
        </p:txBody>
      </p:sp>
      <p:sp>
        <p:nvSpPr>
          <p:cNvPr id="17" name="Line">
            <a:extLst>
              <a:ext uri="{FF2B5EF4-FFF2-40B4-BE49-F238E27FC236}">
                <a16:creationId xmlns:a16="http://schemas.microsoft.com/office/drawing/2014/main" id="{BF9E9066-0A03-004C-AAD3-D24964DA20B6}"/>
              </a:ext>
            </a:extLst>
          </p:cNvPr>
          <p:cNvSpPr/>
          <p:nvPr/>
        </p:nvSpPr>
        <p:spPr>
          <a:xfrm>
            <a:off x="5138406" y="1635808"/>
            <a:ext cx="0" cy="466454"/>
          </a:xfrm>
          <a:prstGeom prst="line">
            <a:avLst/>
          </a:prstGeom>
          <a:ln w="38100">
            <a:solidFill>
              <a:srgbClr val="919191"/>
            </a:solidFill>
            <a:miter lim="400000"/>
            <a:tailEnd type="none"/>
          </a:ln>
        </p:spPr>
        <p:txBody>
          <a:bodyPr lIns="35719" tIns="35719" rIns="35719" bIns="35719" anchor="ctr"/>
          <a:lstStyle/>
          <a:p>
            <a:pPr>
              <a:defRPr sz="2400"/>
            </a:pPr>
            <a:endParaRPr sz="1688" dirty="0"/>
          </a:p>
        </p:txBody>
      </p:sp>
    </p:spTree>
    <p:extLst>
      <p:ext uri="{BB962C8B-B14F-4D97-AF65-F5344CB8AC3E}">
        <p14:creationId xmlns:p14="http://schemas.microsoft.com/office/powerpoint/2010/main" val="345831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EABFF2-33CF-5240-BE6D-93EA3E9F1368}"/>
              </a:ext>
            </a:extLst>
          </p:cNvPr>
          <p:cNvSpPr>
            <a:spLocks noGrp="1"/>
          </p:cNvSpPr>
          <p:nvPr>
            <p:ph type="sldNum" sz="quarter" idx="11"/>
          </p:nvPr>
        </p:nvSpPr>
        <p:spPr/>
        <p:txBody>
          <a:bodyPr/>
          <a:lstStyle/>
          <a:p>
            <a:fld id="{838B0777-827F-8D42-90B1-61394C340E65}" type="slidenum">
              <a:rPr lang="en-US" smtClean="0"/>
              <a:pPr/>
              <a:t>25</a:t>
            </a:fld>
            <a:endParaRPr lang="en-US" dirty="0"/>
          </a:p>
        </p:txBody>
      </p:sp>
      <p:sp>
        <p:nvSpPr>
          <p:cNvPr id="8" name="Content Placeholder 7">
            <a:extLst>
              <a:ext uri="{FF2B5EF4-FFF2-40B4-BE49-F238E27FC236}">
                <a16:creationId xmlns:a16="http://schemas.microsoft.com/office/drawing/2014/main" id="{D8ED2726-BC5D-2F46-BD23-6B2CADAF973A}"/>
              </a:ext>
            </a:extLst>
          </p:cNvPr>
          <p:cNvSpPr>
            <a:spLocks noGrp="1"/>
          </p:cNvSpPr>
          <p:nvPr>
            <p:ph sz="half" idx="1"/>
          </p:nvPr>
        </p:nvSpPr>
        <p:spPr/>
        <p:txBody>
          <a:bodyPr/>
          <a:lstStyle/>
          <a:p>
            <a:pPr marL="342900" indent="-342900">
              <a:buFont typeface="Arial" panose="020B0604020202020204" pitchFamily="34" charset="0"/>
              <a:buChar char="•"/>
            </a:pPr>
            <a:r>
              <a:rPr lang="en-US" dirty="0"/>
              <a:t>Including uncertainty into the model, we find that 16% less fertilizer should be applied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Also different management policies for cover crops and land allocation. Robust management requires far more stringent adoption of cover crops. Also land allocated to winter wheat is three times larger during the first years.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Stochastic optimization framework can be applied to any existing model. The power of two-stage optimization with ex-ante (strategic forward looking) and ex-post (adaptive) actions lies in the connection between reliability an cost. This has many applications for the design of green bonds, taxing schemes, investment in new technologies, cleanup actions, etc. </a:t>
            </a:r>
          </a:p>
        </p:txBody>
      </p:sp>
      <p:sp>
        <p:nvSpPr>
          <p:cNvPr id="5" name="Title 4">
            <a:extLst>
              <a:ext uri="{FF2B5EF4-FFF2-40B4-BE49-F238E27FC236}">
                <a16:creationId xmlns:a16="http://schemas.microsoft.com/office/drawing/2014/main" id="{64B830C5-D663-0F4E-88D3-EF08EBA1150C}"/>
              </a:ext>
            </a:extLst>
          </p:cNvPr>
          <p:cNvSpPr>
            <a:spLocks noGrp="1"/>
          </p:cNvSpPr>
          <p:nvPr>
            <p:ph type="title"/>
          </p:nvPr>
        </p:nvSpPr>
        <p:spPr/>
        <p:txBody>
          <a:bodyPr/>
          <a:lstStyle/>
          <a:p>
            <a:r>
              <a:rPr lang="en-US" dirty="0"/>
              <a:t>Conclusions and outlook</a:t>
            </a:r>
          </a:p>
        </p:txBody>
      </p:sp>
      <p:sp>
        <p:nvSpPr>
          <p:cNvPr id="7" name="Date Placeholder 6">
            <a:extLst>
              <a:ext uri="{FF2B5EF4-FFF2-40B4-BE49-F238E27FC236}">
                <a16:creationId xmlns:a16="http://schemas.microsoft.com/office/drawing/2014/main" id="{8CA24F5E-AD59-0D4F-B4E1-2E4911E224E9}"/>
              </a:ext>
            </a:extLst>
          </p:cNvPr>
          <p:cNvSpPr>
            <a:spLocks noGrp="1"/>
          </p:cNvSpPr>
          <p:nvPr>
            <p:ph type="dt" sz="half" idx="2"/>
          </p:nvPr>
        </p:nvSpPr>
        <p:spPr/>
        <p:txBody>
          <a:bodyPr/>
          <a:lstStyle/>
          <a:p>
            <a:r>
              <a:rPr lang="en-US" dirty="0"/>
              <a:t>26-27 November 2019</a:t>
            </a:r>
            <a:endParaRPr lang="en-GB" dirty="0"/>
          </a:p>
        </p:txBody>
      </p:sp>
    </p:spTree>
    <p:extLst>
      <p:ext uri="{BB962C8B-B14F-4D97-AF65-F5344CB8AC3E}">
        <p14:creationId xmlns:p14="http://schemas.microsoft.com/office/powerpoint/2010/main" val="542649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47A728-470D-DD4C-B25D-8FA003B4B04D}"/>
              </a:ext>
            </a:extLst>
          </p:cNvPr>
          <p:cNvSpPr>
            <a:spLocks noGrp="1"/>
          </p:cNvSpPr>
          <p:nvPr>
            <p:ph type="ctrTitle"/>
          </p:nvPr>
        </p:nvSpPr>
        <p:spPr/>
        <p:txBody>
          <a:bodyPr/>
          <a:lstStyle/>
          <a:p>
            <a:r>
              <a:rPr lang="en-US" dirty="0"/>
              <a:t>Thank you for your time</a:t>
            </a:r>
          </a:p>
        </p:txBody>
      </p:sp>
      <p:sp>
        <p:nvSpPr>
          <p:cNvPr id="8" name="Subtitle 7">
            <a:extLst>
              <a:ext uri="{FF2B5EF4-FFF2-40B4-BE49-F238E27FC236}">
                <a16:creationId xmlns:a16="http://schemas.microsoft.com/office/drawing/2014/main" id="{448C746E-366C-DB4A-B639-D75934F8A8B9}"/>
              </a:ext>
            </a:extLst>
          </p:cNvPr>
          <p:cNvSpPr>
            <a:spLocks noGrp="1"/>
          </p:cNvSpPr>
          <p:nvPr>
            <p:ph type="subTitle" idx="1"/>
          </p:nvPr>
        </p:nvSpPr>
        <p:spPr/>
        <p:txBody>
          <a:bodyPr/>
          <a:lstStyle/>
          <a:p>
            <a:r>
              <a:rPr lang="en-US" dirty="0"/>
              <a:t>Any Questions?</a:t>
            </a:r>
          </a:p>
        </p:txBody>
      </p:sp>
      <p:sp>
        <p:nvSpPr>
          <p:cNvPr id="9" name="Subtitle 2">
            <a:extLst>
              <a:ext uri="{FF2B5EF4-FFF2-40B4-BE49-F238E27FC236}">
                <a16:creationId xmlns:a16="http://schemas.microsoft.com/office/drawing/2014/main" id="{2BD5F9E9-B034-8E41-B1A0-51D1AD708286}"/>
              </a:ext>
            </a:extLst>
          </p:cNvPr>
          <p:cNvSpPr txBox="1">
            <a:spLocks/>
          </p:cNvSpPr>
          <p:nvPr/>
        </p:nvSpPr>
        <p:spPr>
          <a:xfrm>
            <a:off x="7575395" y="5446684"/>
            <a:ext cx="4384725" cy="1003195"/>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b="1" noProof="0" dirty="0">
                <a:solidFill>
                  <a:schemeClr val="tx1">
                    <a:lumMod val="50000"/>
                    <a:lumOff val="50000"/>
                  </a:schemeClr>
                </a:solidFill>
              </a:rPr>
              <a:t>Tatiana </a:t>
            </a:r>
            <a:r>
              <a:rPr lang="en-GB" sz="1200" b="1" noProof="0" dirty="0" err="1">
                <a:solidFill>
                  <a:schemeClr val="tx1">
                    <a:lumMod val="50000"/>
                    <a:lumOff val="50000"/>
                  </a:schemeClr>
                </a:solidFill>
              </a:rPr>
              <a:t>Ermolieva</a:t>
            </a:r>
            <a:br>
              <a:rPr lang="en-GB" sz="1200" noProof="0" dirty="0">
                <a:solidFill>
                  <a:schemeClr val="tx1">
                    <a:lumMod val="50000"/>
                    <a:lumOff val="50000"/>
                  </a:schemeClr>
                </a:solidFill>
              </a:rPr>
            </a:br>
            <a:r>
              <a:rPr lang="en-GB" sz="1200" noProof="0" dirty="0">
                <a:solidFill>
                  <a:schemeClr val="tx1">
                    <a:lumMod val="50000"/>
                    <a:lumOff val="50000"/>
                  </a:schemeClr>
                </a:solidFill>
              </a:rPr>
              <a:t>ESM/IIASA</a:t>
            </a:r>
            <a:br>
              <a:rPr lang="en-GB" sz="1200" noProof="0" dirty="0">
                <a:solidFill>
                  <a:schemeClr val="tx1">
                    <a:lumMod val="50000"/>
                    <a:lumOff val="50000"/>
                  </a:schemeClr>
                </a:solidFill>
              </a:rPr>
            </a:br>
            <a:r>
              <a:rPr lang="en-GB" sz="1200" noProof="0" dirty="0" err="1">
                <a:solidFill>
                  <a:schemeClr val="tx1">
                    <a:lumMod val="50000"/>
                    <a:lumOff val="50000"/>
                  </a:schemeClr>
                </a:solidFill>
              </a:rPr>
              <a:t>ermol@iiasa.ac.at</a:t>
            </a:r>
            <a:br>
              <a:rPr lang="en-GB" sz="1200" noProof="0" dirty="0">
                <a:solidFill>
                  <a:schemeClr val="tx1">
                    <a:lumMod val="50000"/>
                    <a:lumOff val="50000"/>
                  </a:schemeClr>
                </a:solidFill>
              </a:rPr>
            </a:br>
            <a:r>
              <a:rPr lang="en-US" sz="1200" dirty="0">
                <a:hlinkClick r:id="rId2"/>
              </a:rPr>
              <a:t>https://www.iiasa.ac.at/</a:t>
            </a:r>
            <a:endParaRPr lang="en-GB" sz="1200" noProof="0" dirty="0">
              <a:solidFill>
                <a:schemeClr val="tx1">
                  <a:lumMod val="50000"/>
                  <a:lumOff val="50000"/>
                </a:schemeClr>
              </a:solidFill>
            </a:endParaRPr>
          </a:p>
        </p:txBody>
      </p:sp>
    </p:spTree>
    <p:extLst>
      <p:ext uri="{BB962C8B-B14F-4D97-AF65-F5344CB8AC3E}">
        <p14:creationId xmlns:p14="http://schemas.microsoft.com/office/powerpoint/2010/main" val="9887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4" y="455614"/>
            <a:ext cx="7997825" cy="885155"/>
          </a:xfrm>
        </p:spPr>
        <p:txBody>
          <a:bodyPr>
            <a:normAutofit fontScale="90000"/>
          </a:bodyPr>
          <a:lstStyle/>
          <a:p>
            <a:r>
              <a:rPr lang="en-GB" dirty="0"/>
              <a:t>Effects of Nitrogen Pollution</a:t>
            </a:r>
            <a:br>
              <a:rPr lang="en-GB" dirty="0"/>
            </a:br>
            <a:endParaRPr lang="en-US" dirty="0"/>
          </a:p>
        </p:txBody>
      </p:sp>
      <p:sp>
        <p:nvSpPr>
          <p:cNvPr id="3" name="Content Placeholder 2"/>
          <p:cNvSpPr>
            <a:spLocks noGrp="1"/>
          </p:cNvSpPr>
          <p:nvPr>
            <p:ph idx="1"/>
          </p:nvPr>
        </p:nvSpPr>
        <p:spPr>
          <a:xfrm>
            <a:off x="2135560" y="1808820"/>
            <a:ext cx="7992888" cy="4284477"/>
          </a:xfrm>
        </p:spPr>
        <p:txBody>
          <a:bodyPr/>
          <a:lstStyle/>
          <a:p>
            <a:pPr lvl="1"/>
            <a:r>
              <a:rPr lang="en-GB" sz="2800" dirty="0"/>
              <a:t>Excessive algal growth in estuaries</a:t>
            </a:r>
          </a:p>
          <a:p>
            <a:pPr lvl="1"/>
            <a:r>
              <a:rPr lang="en-GB" sz="2800" dirty="0"/>
              <a:t>Loss of oxygen in water and ammonium toxicity in freshwater systems</a:t>
            </a:r>
          </a:p>
          <a:p>
            <a:pPr lvl="1"/>
            <a:r>
              <a:rPr lang="en-GB" sz="2800" dirty="0"/>
              <a:t>Loss of marine habitat</a:t>
            </a:r>
          </a:p>
          <a:p>
            <a:pPr lvl="1"/>
            <a:r>
              <a:rPr lang="en-GB" sz="2800" dirty="0"/>
              <a:t>Health effects related to nitrate concentration in drinking water</a:t>
            </a:r>
          </a:p>
          <a:p>
            <a:pPr lvl="1"/>
            <a:r>
              <a:rPr lang="en-GB" sz="2800" dirty="0"/>
              <a:t>Very long residence time in groundwater and very extented periods of response to recovery</a:t>
            </a:r>
          </a:p>
          <a:p>
            <a:pPr lvl="1"/>
            <a:endParaRPr lang="en-GB" dirty="0"/>
          </a:p>
          <a:p>
            <a:pPr lvl="1"/>
            <a:endParaRPr lang="en-GB" dirty="0"/>
          </a:p>
          <a:p>
            <a:endParaRPr lang="en-US" dirty="0"/>
          </a:p>
        </p:txBody>
      </p:sp>
    </p:spTree>
    <p:extLst>
      <p:ext uri="{BB962C8B-B14F-4D97-AF65-F5344CB8AC3E}">
        <p14:creationId xmlns:p14="http://schemas.microsoft.com/office/powerpoint/2010/main" val="283422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3" y="229189"/>
            <a:ext cx="7997825" cy="632391"/>
          </a:xfrm>
        </p:spPr>
        <p:txBody>
          <a:bodyPr/>
          <a:lstStyle/>
          <a:p>
            <a:pPr algn="ctr"/>
            <a:r>
              <a:rPr lang="en-GB" dirty="0"/>
              <a:t>Motivation</a:t>
            </a:r>
          </a:p>
        </p:txBody>
      </p:sp>
      <p:sp>
        <p:nvSpPr>
          <p:cNvPr id="3" name="Content Placeholder 2"/>
          <p:cNvSpPr>
            <a:spLocks noGrp="1"/>
          </p:cNvSpPr>
          <p:nvPr>
            <p:ph idx="1"/>
          </p:nvPr>
        </p:nvSpPr>
        <p:spPr/>
        <p:txBody>
          <a:bodyPr/>
          <a:lstStyle/>
          <a:p>
            <a:pPr algn="just"/>
            <a:endParaRPr lang="en-GB" sz="2800" dirty="0"/>
          </a:p>
          <a:p>
            <a:endParaRPr lang="en-GB" sz="2800" dirty="0"/>
          </a:p>
        </p:txBody>
      </p:sp>
      <p:sp>
        <p:nvSpPr>
          <p:cNvPr id="5" name="Title 1"/>
          <p:cNvSpPr txBox="1">
            <a:spLocks/>
          </p:cNvSpPr>
          <p:nvPr/>
        </p:nvSpPr>
        <p:spPr bwMode="auto">
          <a:xfrm>
            <a:off x="6528048" y="5964033"/>
            <a:ext cx="4139952" cy="6172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endParaRPr lang="en-GB" sz="1050" kern="0" dirty="0">
              <a:solidFill>
                <a:schemeClr val="tx1"/>
              </a:solidFill>
            </a:endParaRPr>
          </a:p>
          <a:p>
            <a:endParaRPr lang="en-GB" sz="1050" kern="0" dirty="0">
              <a:solidFill>
                <a:schemeClr val="tx1"/>
              </a:solidFill>
            </a:endParaRPr>
          </a:p>
        </p:txBody>
      </p:sp>
      <p:sp>
        <p:nvSpPr>
          <p:cNvPr id="9" name="Title 1"/>
          <p:cNvSpPr txBox="1">
            <a:spLocks/>
          </p:cNvSpPr>
          <p:nvPr/>
        </p:nvSpPr>
        <p:spPr bwMode="auto">
          <a:xfrm>
            <a:off x="1919536" y="1033437"/>
            <a:ext cx="4176464" cy="485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marL="342900" indent="-342900">
              <a:buFontTx/>
              <a:buChar char="-"/>
            </a:pPr>
            <a:r>
              <a:rPr lang="en-US" sz="2400" dirty="0"/>
              <a:t>Rural Diffuse Pollution is the</a:t>
            </a:r>
          </a:p>
          <a:p>
            <a:r>
              <a:rPr lang="en-US" sz="2400" dirty="0"/>
              <a:t>largest pollution pressure on the Scottish water resources </a:t>
            </a:r>
          </a:p>
          <a:p>
            <a:pPr marL="342900" indent="-342900">
              <a:buFontTx/>
              <a:buChar char="-"/>
            </a:pPr>
            <a:endParaRPr lang="en-GB" sz="2400" kern="0" dirty="0"/>
          </a:p>
          <a:p>
            <a:pPr marL="342900" indent="-342900">
              <a:buFontTx/>
              <a:buChar char="-"/>
            </a:pPr>
            <a:r>
              <a:rPr lang="en-GB" sz="2400" kern="0" dirty="0"/>
              <a:t>SEPA* aims to improve  </a:t>
            </a:r>
          </a:p>
          <a:p>
            <a:r>
              <a:rPr lang="en-GB" sz="2400" kern="0" dirty="0"/>
              <a:t>water quality status in line with EU WFD** and has identified representative priority catchments</a:t>
            </a:r>
            <a:r>
              <a:rPr lang="en-GB" sz="2400" u="sng" kern="0" dirty="0"/>
              <a:t> </a:t>
            </a:r>
            <a:r>
              <a:rPr lang="en-GB" sz="2400" kern="0" dirty="0"/>
              <a:t>across the country to address the diffuse pollution issue</a:t>
            </a:r>
          </a:p>
          <a:p>
            <a:pPr marL="342900" indent="-342900">
              <a:buFontTx/>
              <a:buChar char="-"/>
            </a:pPr>
            <a:endParaRPr lang="en-GB" sz="2200" kern="0" dirty="0"/>
          </a:p>
          <a:p>
            <a:endParaRPr lang="en-GB" sz="2200" kern="0" dirty="0">
              <a:solidFill>
                <a:schemeClr val="tx1"/>
              </a:solidFill>
            </a:endParaRPr>
          </a:p>
        </p:txBody>
      </p:sp>
      <p:sp>
        <p:nvSpPr>
          <p:cNvPr id="11" name="Title 1"/>
          <p:cNvSpPr txBox="1">
            <a:spLocks/>
          </p:cNvSpPr>
          <p:nvPr/>
        </p:nvSpPr>
        <p:spPr bwMode="auto">
          <a:xfrm>
            <a:off x="7054615" y="5890574"/>
            <a:ext cx="3521353" cy="9228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GB" sz="1200" kern="0" dirty="0">
                <a:solidFill>
                  <a:schemeClr val="tx1"/>
                </a:solidFill>
              </a:rPr>
              <a:t>**SEPA : Scottish Environmental Protection Agency ** European Union Water Framework Directive </a:t>
            </a:r>
          </a:p>
        </p:txBody>
      </p:sp>
      <p:pic>
        <p:nvPicPr>
          <p:cNvPr id="12" name="Picture 6" descr="https://encrypted-tbn1.gstatic.com/images?q=tbn:ANd9GcQAM4qzEK9y3mEme97njEoJstZMP-SOBnVbXbbSjSDyjaWyGXoz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227" y="1328480"/>
            <a:ext cx="4010745" cy="2149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encrypted-tbn2.gstatic.com/images?q=tbn:ANd9GcRn9t6hS-mjzC5iDHesP42qPk7uTTSfHLVoHUDfokZI1CXk5GZl_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515" y="3573016"/>
            <a:ext cx="4120168" cy="189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1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404665"/>
            <a:ext cx="7782446" cy="813147"/>
          </a:xfrm>
        </p:spPr>
        <p:txBody>
          <a:bodyPr/>
          <a:lstStyle/>
          <a:p>
            <a:pPr algn="ctr"/>
            <a:r>
              <a:rPr lang="en-US" dirty="0"/>
              <a:t>Nitrogen Production in the Region</a:t>
            </a:r>
          </a:p>
        </p:txBody>
      </p:sp>
      <p:sp>
        <p:nvSpPr>
          <p:cNvPr id="6" name="AutoShape 16" descr="data:image/jpeg;base64,/9j/4AAQSkZJRgABAQAAAQABAAD/2wCEAAkGBxAQERAPEBEVEBUREhAXERUVEhUVFhYTFRcXFhUYFRUYHSkgGRooHRUWIz0tJSstLy4uGR8zODMtNyktLisBCgoKBQUFDgUFDisZExkrKysrKysrKysrKysrKysrKysrKysrKysrKysrKysrKysrKysrKysrKysrKysrKysrK//AABEIALgBEgMBIgACEQEDEQH/xAAcAAEAAgMBAQEAAAAAAAAAAAAABAUCAwYHAQj/xABLEAACAQMCAgMKCQkHAwUAAAABAgMABBESIQUxBhNRFCIyM0FTYXOS0RY0cXSBkbGytAcVI1JUcpSz0yRCYoOTodJEguEXY4TU8P/EABQBAQAAAAAAAAAAAAAAAAAAAAD/xAAUEQEAAAAAAAAAAAAAAAAAAAAA/9oADAMBAAIRAxEAPwD3GlKUClKUClKUClari5jjwZHVAeRZguT9Nak4lAxCrNGxJwAJFJJ9AzQSqUpQKUrBpFBCkgFs6QSMnG5wPLtQZ0rCORWGVIYb7g5Gxwdx6RX13AxkgZOBk437KDKlfFYEZByDyNYTzoil3YIoxlmIAGdhkmg2UrVb3McgJjdXAOCVYMM9mR5ayilVhqUhhkjIORkHB3HYQRQZ0pSgUpSgUpSgUpWie8ijwJJETPLUwXPyZNBvpUaLiELkKksbE8grqSfoBqTQKUpQKUpQKUpQKUpQKUpQKUpQKUpQVnEFBubQEZ8fz/cFaekkSiKIhQP7XYeQftMVb774zaf5/wBwVr6S+Ki+d2H4mKgtq03Nykal5HVFHNmIA+uo3G7WaaCWK3mFtI66VlMfWaM8yE1LlsZxvscHflVX0P6MGygiinl7rlhyqTOpyE30hVZm0YBx3p3wM0E/u2ab4vHoXzsyso/7Ydnb/u0jsJqNx/hD3ElsVbQYhKyygDMch0AEA9o1r8jEeWr2lBxHDeCXUHVxpG6qk7mEpMoSKM3k0khlQONeuFkxs2DnwTUi14PdKFDGQ60tDLqnLfpA0omxljp70x+DtsMcq6+lBxHCOEXcS2adXMgiis1GbkFY2Rz3V1i9YesDpgLs2NvAxXQ8BsXitYo5dTSGNDN1khlPW6AG3JI5jybVbUoOPhsbyG2tIY4nJFjFE4SSNRHMvVAlsuM7Bt1zy9IqKnCL5UmESSxZMmsNMGEuq76wdSBL+j/Q6xzTOsDmMjuqUHI8NsLtJ7dmEroqkOZZAAikyEaQk7aiMoO/V8jB1ZBrpbu4ZNOmJ5ck50FO9HaQ7DP0ZNSaUFb+fIAMuXhxz62KSMD/ALmUKfoNTLe6jkGY3Vx2qwYf7VuqHccKt5DqeCN2/WMalvobGRQTKVWjgyr4uWeLccpncD0BZdSgfRVFccM4v+cYpYrqPuVYgsqyrlpCXJOEQABgOTZHyEUHX1WMgN2MgH+znmP/AHBVnVd/1Y+bn+YKD5xCNRLZkAD9O3kH7PPVlUDiXjLP17fh56n0ClKUClKUClKUClKUClKUClKUClKrrnjttG7RvKFZcahhiRkAjOB2EH6aD5ffGbT/AD/uCtfSXxUXzuw/ExVoHEoZ7m2ET69InLYVhgFQBkkVt6UtiBGOcLc2TNgE4VbiIsdvIACaC4pVT8JLPzw9l/dT4SWfnh7L+6gtqVU/CSz88PZf3U+Eln54ey/uoLalVPwks/PD2X91PhJZ+eHsv7qC2pVT8JLPzw9l/dT4SWfnh7L+6gtqVU/CSz88PZf3U+Eln54ey/uoLalVPwks/PD2X91D0ks/PD2X91BbUqpXpLZkAiYEHkQrcvqp8JLPzw9l/dQW1KqfhJZ+eHsv7qfCSz88PZf3UFtVd/1Y+bn+YK1fCSz88PZf3Vrsb+Ke6LRNrC2+CdLAAlxtkjnQS+JeMs/Xt+HnqfVZxqdYzbSOcKk5LHBOAYZlGcelgPprD4SWfnh7L+6gtqVU/CSz88PZf3VIsuMW8zaIpAzYLYwQdIIBO47SProJ1KUoFKUoFKUoFKUoFKUoFVnC/HX3r4/w8FWdVnC/HX3r4/w8FBZ0pUG4nYXEEYPetHcFhtuVMWn7x+ugnUpUCCdjdTxk96sNsyjbZnacMfp0L9VBPpSlApSlApTNM0ClKUCtV14D/ut9hrbWq68B/wB1vsNBp4T4iD1UX3RUuonCfEQeqi+6Kl0ClKUClRbu76t4ExnrpGTOfBxHJJn0+Lx9NSqBSol/d9V1e2rrJUj54xq8tSxQKq7j49bfNb3+Za1aVV3Hx62+a3v8y1oLSlKUClKUClKUClKUEW7unQgLBJLkc0MQA9B1uv8AtWj84y/sc/tW39arGok9zKrELAzjbDB0GfoJzQafzjL+xz+1bf1qiWU8ySXLm0mxLKrLhrfOBFGm/wCl55Q1N7sn/Zm/1I/+VUVhx7iD8RmtGsCLZBGRcalGgsgYg5OJN/1Nxnegu/zjL+xz+1bf1q1IZZLiGQwSRLHHOCXaI5LmPAAR2P8AdNW1KBVZbfHLn5vZ/fuas6qI5kW8udTKv9mtDuQNg9zk7+Sgt6VAfjVqNzPH7YqI/SqyBx12fkRyOzmFoLquS45Ee7EkVDO2bZVjaKcBQJDqeKde8XAYlgRvoAJwRVq3SiyBx1wz6Fc/YtfIelFm5IEwGADlgVG/ZqAoKhOK3SRxOxndiHFwncpIjmMTlUj0x5ZdYAz3w8HJ33y1cQfLddLHnWNIgiwMW6OpGpCcmTUN+0jauiTiluRqE0eO3WB9tRn6RWYzmdNuw59HkoLC0dmjRmGGKKWGMYJAztW2oNtxi2kGpJkIHawH+x3rXNx21TnMnPGAdRz8goLKtV14D/ut9hqBH0htGJHXKCOYbKns2DAZqOektpJG2JQpOVCsCrEnYYU74NBY8J8RB6qL7oqXVNwfi9ube2PXINUMeMsFPggcjyqwN/Dz6xNzjZgd+VBJpUCPjNuzCMSDU2dI3Gcb7EjFaZukFupI16sZBwCcEYyD6ef1Gg+8W8dYfOJPw09Wlc/ecSiluLBUOo9fKeR5dzT4P05roKCn6TTpGkEkjKircwFmYhVAyRkk7DnWfwksP2y3/iI/+VWmK+0FV8JLD9st/wCIj/5VWz9IbHu23buu3wLa8BPXx4BMltgZz6D9VdPUCTjNqpKtcRKVJDAyKCCNiCM86DT8JLD9st/4iP8A5VknSKxYhVu7ckkAATxkknYADPOsvz7aftMX+ovvqv4F0zsb2ee1glzNbvIrxkYJCMVLoeTrt5D5RnGaDoaUpQKUpQKUrn+P8VktpgwOY0sr6d48L3zQGHSNRGRtI31D00FvdNMCOqWNhjfW7Kc+jCmtOu783B/rSf06o7npJNG7CSIKYXmSREYuHbRbvEVbSGA/TgHvfIee2ZfDOLXMtwI2iWNBEWfJcNqDsoZAyAlSAOenG/OgsNd35uD/AFpP6dR7a9uneZBFCOpdUJ659yY0kyP0W3h4+iriqzhfjr718f4eCg2dZd+bg/1pP6dYRXk4mjhljjAkSVgySMxBQoMEFBz19vkqyqtuvjdt6q6+2GglJcZleLHgRxNnPPWZBjH+X/vVDxDg63N5NqbSVt7XcKrHBe4yO+BwNquIfjU3qLb79xWq2+OXPzez+/c0FbN0ajHenrHUrgkEDBXcf+PkqPH0RiwO+m73OMsO3P111tKDnl4BEAwWMjYjJdiTnUGxvz74+SokfBbfRoMUi5Cq2C+4GPT211lfMUHKno/BGRoU4ZcFQAfkyW3zW+24Wyd9+lPhYBYHAIOwxjHo7K6PFfaDj06KgjrJC7tnYEg97tgEHPL/AMVJXgkfeo3WsPKrhSvPbG2Nq6evmKDnDw/fv8Po1dWphyVycgajknyVBl4DM7SyrdAEBtxCNQGPBBGOVdjitVyoCPj9VvsoOPsOjYWG3OovpihwDECCxXOee/PfffFToeCMGyuIlC4OiPSxY4OoHmDz3BzV7wnxEHqovuipdBzE/CEk7x1ZhjCk5UjGN9QzvnyntNYRdGyjDqwY992EucjbIORvyrqcV9oObPDeomshrds3MmAzllUdz3Bwq8hXSVV8W8dYfOJPw09Z8a43BZrE076BNNFDH6ZJDhR8nM+gA0Ei+vY4VDyE4LKo0ozks2wAVQST9FRPz9D+pcfwdz/Tr5x7/pvnUH2mrWgq/wA/Q/qXH8Hc/wBOsT0itwQuJ9RDEL3Jc5IXAYgdXyGpfrHbVtVXcfHrb5re/wAy1oH5+h/UuP4O5/p1F4dPZQtIYbeSJp5GeVhZXCl5HOSzsY99z5TtVjxtJWt51gOJDFIIznHflTpwfIc1zMH6Fnls4JoYQLQTL1Lgs3XDrSsTDUzCPVqZQc5XBYjYOyzTNcWwuJHZpOvzLHb6UMWFxHdyE6sL3rCMxncjIPlxti8l45DSyTKI54jIqQMSnfSDKHqsOmGXwdewByN8h29K+ClB9qLc8NglbXJDHIwR0DPGrHq32dMkeCfKORqVSgjScPhbUWiRterXlFOrUqo2rI3yqqN/IoHkrXb8ItozGY4IkMevqysagpr3fSQNskb9tTaUCqzhfjr718f4eCrOqzhfjr718f4eCgs6iTWpaaKXO0aTKRjnrKHOfRo/3qXSg5Lh0/ETxi7jkSIWi28BjkCOHbJfQuotpyCZc7cguwzXQx22maWcsMPFCuOzqzKxJP8Amf7VMrVdISjqOZVgPlIoMLK/hnUtDKkyg4JjdXAPZlSd613HFLeNikk0aMNOVaRVI1bLkE+XydtcZYcKvY41/QzEMtnHMGkgWcCJJAxi6l1QoCY/CbOC5wSADJ4d0cnPc8lwHaUSwvM3XvuVsOqJwrY8btsN/LtQdnFIrqGUhlYAqQQQQdwQRzGKzrjeB8MvIprYS9bojjtwNDJ1aqlssbxyAyAn9JrbZG/u99gYHZUClKUCoPFr14VTq4xI8kioqs5RckE5LBWwO97KnVWca52vzmP7r0GnuviP7Jb/AMa//wBesZbjiJVl7kt9wR8dfy//AB6tLu8jiAMjhAxwuTjJwTgdpwCfoqOeNW3nk+ugr7SXiMccadyW50Iq57tffSAP2f0VeI5wCwCnAyM5APlGds1T3F9byEOt6yAgYCMmk+ndD21o470fe7tZ7dbuUdfEyBm6sqNY5kBASN/IRQdFSqvo3whrO3jt2uJbooPGTMGc+jIHLszk+mrSgruJQs0tmygkJO7OexTBMoJ+llH01W9MuA2t4lutzEJgs8QUMWwNbANsD2bV0dQeLRMwi0gnE8JOPIAwJNBr4vAzC3CAtouIWPlwq5yTmrKuT6bo7PbqsjRApdHUJJ0XWBH1eeoYFjknAOx32qtveNXkqTRqJItVlMSpU9dHKIY2UjSm2SzDJbJIOAMUHe1WXHx62+a3v8y1rnTFcWz3MkeuZkaYRKQ2khLaMooA/u6ieXlz5TU3gt1JLcwtI6SYhvgjIc5XVZnvjpUagSw2HZ5c0HU0pSgUpSgUpSgUpSgUpSgVWcL8dfevj/DwVZ1WcL8dfevj/DwUFnSlKBSlKBTFK1zyhFLEM2ByVSzH5FG5oNmKVWfnpPNXH8NL/wAapOkfTqOya1DW1zILiQx97A4cEDIKowGv5Bv8tB11KxifUA2CMgHBBBGd9wdwayoFVnG+dr86j+69WdQ+I2xkMOCB1cyuc9gVht6d6DTxPx1l6+T8PNU268B/3W+w1pvLYu9u4IxFIzN6QYpE2+lxW668B/3W+w0GnhPiIPVRfdFS6icJ8RB6qL7oqXQKUpQKUpQKYpSgYqruPj1t81vf5lrVpVXcfHrb5re/zLWgtKUpQKUpQKUpQKUpQKUpQKrOF+OvvXx/h4Ks6rOF+OvvXx/h4KCzpSlApWua4RMa3VMnA1MBk9gzzrZQKUpQKxKDIOBkZwcbjPPFfcjlX2gUpWOsYJyMDOTns50GVK1R3CMNSurAnAIYEZ7M9tZlwMAkDPLfmcZ2+gGgyrVdeA/7rfYazVwcgEHScNg8jgHB7Dgg/TWF14D/ALrfYaDTwnxEHqovuipdROE+Ig9VF90VLoFKUoFKUoFKUoFVdx8etvmt7/MtatKq7j49bfNb3+Za0FpSlKBSlKBSlKBSlKBSlKBVZwvx196+P8PBVnVZwvx196+P8PBQWdKUoKDiVswuXla1N2j26ouOqJQqzl1Kysow2pNx+pvyFVkthfMSB1y6pY+vbrwFdO642zCNeY1FuJAcBScgbtXZUoOIksbuBVLGdleRkk/tBZivd0Qt1Ul+9zAXGRgkeEdVbIbS/Ett3koVHXczaj1LTSEpLmbBZYtAzocknwttuzpQcRecGuxGHQTtcNYXCaxc+BclV0ghpAvPOMAgEZPbW264TfIZzbvLkyTrDrnLgQtbKV71n59fqwT3wzzC4rsqUHET8LvzGQjTgpBftEOt0EXJ7nNsDmZy4yJvDYjc52xVpbcNdbW+hEbh5GvdOqTUr9a0jJoy50jDj9XfNdHSg5G24ZMWDrbG1GLRJF1RBnKPl5P0bEDSpIBzqOTtsM65bLiZjVsnrUklVe/TGhLWaOOTckanlYN2jUufBNdlSg4K44VfDV1CzwRtJO2DKsk2vqrZYZCxuACAUmGGYjdcqRytrXiMUcskE05NxcG6aKMuzjqUY40hcomzA74O/o26Ge1jkxrRXxnGpQw357GsZ4VVGwoGEcDAAwCMkDsGw+qgw4T4iD1UX3RUuonCfEQeqi+6Kl0Cvma1XYzG4yw7xt08LkfB/wAXZXB2dvP+gEMJ/RyhhKLSa1LMbS8UdZFMSdQZosvnDFwDuMUHoJNAa4a/4jdzRuMXUcbR4ylo4kMnUAhdDRkhC5cE4xkAZGayuOI3iSNFGZetEcvVRGMdUVS3DRkOV3fXzGr0EYxkO4pVP0ZkmaJjMzMesbRrjdHCaV2bXGhY51b6Rtgb4zVxQKq7j49bfNb3+Za1aVV3Hx62+a3v8y1oLSlKUClKUClKUClKUClKUCqzhfjr718f4eCrOvM+n3TKXhvdi24QyyTKdTsMRoILcEhc7tucfITvyIei3N5FGC0kioBzLMBj66r5Ok9kuM3Me/LDauzs+UfXXiKGGRIrq6Mk07h9IBz327fvLybbOc5PlBNbf9KIbf8AsyQxJrXaTW7mMHIyuoNhz3wJ+jkM0HufEunHDrcKZLgd+GKhQWJVTgnHkGSKoJPys2mpkSCZyukEDq8gkkHIDHYY5jNePx20scyizCO5cqJpMaM4ySA40gjvhqwSfJWywkgs5IpJZmcTFjK6OUAcZXSRpABySN+WkntoPUv/AFRmcnquHuwDsoJfJ73Oe9Az5Pk5b7iqi9/KdfHrQBDGYy+QM5IUle9Z9juOzy7A1y8/SS5khkZFlYhmXUJiSoXbvtPMgr5AN8HfO/PW0Ly68JmSNcO8h3LMrgf3gwB5Ag9npoPUeA/lL4hcpLKltHIqActR0nmdRB3yu/k+ira2/KW5XvrXDDSCNWkFycHTjVtjBryfopNPYymGJQ0sql5O+B0oBpwDg6dzjLZ5DbfNb14ldLkvDqEy62yp2KgKRz371QRj/bNB7hadL0aPrJI2Qac7YbyM3e4596ufJWHDun1jLGJHZrfONpQAd8eVCwPPyGvH4eLTWiGNtTh4AQqqzFDgNICcnQuy8+3ngAmAluuFuYZBM8iqY4pPB0hTqXJwTsh5do9AoPc5+nVgpXTIZNQzlFJAG3POMcxUtOldntql6slgoDAg6jyHor888VumhLTaEjKtGFAkU7Al9QGo53J8h8Ko79IriZI1UNNqY6l6o4/usoXBxp5nByNjyyaD9QWfEIZhmKVJB/hYHn24rZdeA/7rfYa/N3WaZTNbpPbSxjWjGNyuSAXbAOCTpXlz0/LXoPQLphxK6kmW+6qOCOErrIWJml0qRjL5PM8hjfnkbh6Pw6VUtoWdgoEUWSxAA70cyai3PSmwjwXu4QCQoPWAjJyAMj5DXjnTXiF1NcW9rNcR9wstroVCrjOkbvp3DZJGScDA7Kg/mS1SfrI8paxBjpafbbIfJ2wCuo+nURyzQezXfTjh0bFGuAWGO9VHbPl2IXB2358qqR+U2zMmgRzad8yaUK4xnKhWJYcuQ8teWR9IoDiMLbwzBVjLN1nhHYkFmGe9bGTyA5nao8Vz1TTFmgXCM+QqsSVC6tOABjOk5/wrzoPeE6VWZUu0ojA1Z6wFPB5nvvJsd+W1R5OkvDI83QkjJcYMqJlmAAIBcDsA5nsrxGbpDE6ESypIF0qw75nIzjSHU8tuX+LyY3joI4E0vpCBdRUQh1HMMWySGJ74HOdwO3FB7qenXDgATOAWGQuhtWNvJjnuPrqLP+UOySQxsJQqqzGTq8p3oyRgd8TgZ2HKvH7K3eKOUQRq0gwgcxhQDhgCgOcgas5GRj01qWzli6yDrEeUqvehT32rLHS4Vdsrk4P0g0HsV5+U3hcWkvK+HICnqnwSfTj/APYq7Mqvd2joQytaXZUjcEF7Ugg/JX50OWcwRW6Sq0Q16Y8bK2NRY5yRk+nI8oOa9c/JfYR28dhEjEnuW9d0LZMbNJa5AGxUEgncZ3NB6NSlKBSlKBSlKBSlKBSlKBWp7aMnJRSe0qCfrpSgx7ji82nsD3U7ji82nsD3V9pQfO44vNp7C+6nccXm09hfdX2lB87ji82nsD3U7ji82nsL7qUoHccXm09hfdTuOLzaewvupSgdxxebT2F91O44vNp7C+6lKB3HF5tPYX3U7ji82nsL7q+0oPnccXm09hfdTuOLzaewvupSgdxxebT2F91O44vNp7C+6lKB3HF5tPYHup3HF5tPYHupSgdxxebT2B7qdxxebT2B7qUoHccXm09hfdTuOLzaewvupSgdxxebT2F91ZxwIu6oq/IoH2V8pQbaUpQKUpQKUpQf/9k="/>
          <p:cNvSpPr>
            <a:spLocks noChangeAspect="1" noChangeArrowheads="1"/>
          </p:cNvSpPr>
          <p:nvPr/>
        </p:nvSpPr>
        <p:spPr bwMode="auto">
          <a:xfrm>
            <a:off x="1679576" y="-1409700"/>
            <a:ext cx="4391025"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8" descr="data:image/jpeg;base64,/9j/4AAQSkZJRgABAQAAAQABAAD/2wCEAAkGBxESEhUTEhIWFRUXGBUVFxUVEhcVGBUVFRUXFhUVFRcYHSggGBolHRUVITEhJSkrLi4uFx8zODMtNygtLisBCgoKDg0OGhAQGzMfICUtLS0tKys3Ky0tLS0tLS0tLS0tLS03LS0tLS0tLS0tLS0tLS0tLS0tLS0tLS0tLS0tLf/AABEIALEBHAMBIgACEQEDEQH/xAAbAAABBQEBAAAAAAAAAAAAAAAAAgMEBQYBB//EAEwQAAEDAgIDDAUICAQGAwAAAAEAAgMEERIhBTFBBhMUFSJRU2FxkrHRFyMyVJFCUnKBk6HB0gcWM2KCssLTc4Oj4TRDY5SisyR08f/EABkBAQADAQEAAAAAAAAAAAAAAAABAgMEBf/EACkRAAIBBAEDBAICAwAAAAAAAAABAgMRE1ESBCExBRRBYRVSMqEiM0L/2gAMAwEAAhEDEQA/APVd0tbJFve9uw3xXyBvbDbWOsqj47qelPdb5K13Xj9l/H/Ss7ZehQhFwV0cFaUlN2ZN47qelPdb5I47qelPdb5KFZFlrjhpGPOeybx3U9Ke63yRx3U9Ke63yUKyLJjhpDnPZN47qelPdb5I47qelPdb5KFZFkxw0hznsm8d1PSnut8kcd1PSnut8lCsiyY4aQ5z2TeO6npT3W+SOO6npT3W+ShWRZMcNIc57JvHdT0p7rfJHHdT0p7rfJQrIsmOGkOc9k3jup6U91vkjjup6U91vkoVkWTHDSHOeybx3U9Ke63yRx3U9Ke63yUKyLJjhpDnPZN47qelPdb5I47qelPdb5KFZFkxw0hznsm8d1PSnut8kcd1PSnut8lCsiyY4aQ5z2TeO6npT3W+SOO6npT3W+ShWRZMcNIc57JvHdT0p7rfJHHdT0p7rfJQrIsmOGkOc9k3jup6U91vkjjup6U91vkoVkWTHDSHOeybx3U9Ke63yRx3U9Ke63yUKyLJjhpDnPZN47qelPdb5I47qelPdb5KFZFkxw0hznsm8d1PSnut8kcd1PSnut8lCsiyY4aQ5z2TeO6npT3W+S2dK4ljSdZaCe0hefWXoFH+zZ9FvgFy9TFJKyOrppNt3ZSbrB+z/j/pWewrR7qf+X/H/SsxVSFpGeFpDiXb0ZM22IGEPbsxG9/k22rSjJKmmylWPKpZDmFGFR56jAQ3GS4uYMHBJG3DifliRwbyWSG5+YpllpGopeDOVNx8jeFGFKe+xAALnOyaxou5x5gPEnIayQFBkkDiQ4NkIIydvogZqJDXsbeaT98WawkWxOabxOqoFoUnMmYUYUzBOLOcMTo2mzsTTji2esFuVHkbSjIgG9iCTKbnmM+a23sUxmpK6KypuLsxvCjCnbIsrXK2GsKMKdsiym4sNYUYU7ZFkuRYawowp2yLJcmw1hRhTtkWUXFhrCjCnbIslxYawowp2yLJcWGsKMKdsiyXFhrCjCnbIslxYawowp2yLJcWGsKMKdsiyXFhrCjCnbIslxYawowp2yLJcWGsK3lJ7DPot8AsPZbmk9hn0W+AXL1PhHT03llRumH7P+L+lZbSQNmgGxOMA8xMb7HPI/WtZuiHsfxf0rI7oLCO5tYCYkONmkCnlNibGwvbYVEf9RZ/7Tk5vPbfd9IdDn6vk+qrSW+rAF8gc81JlkydYtaG+3I/2I77Ms3v5mNzzFyLi8Z0D3y4iwsyjLIIj6xwaJ243ucBvEREpzIDjhNhdTYqCqyLmwnCTvbQx+CIHY1uLlOzzeczc6gbLONTjGyNJU1KV2QG1MD2kNq4omutd2/QummAOqUm7WRnP1TRtztctUwV7Bb/AOfB1DFT2t9Vlm92u6atoXxsDad2+Nc65hkFsJAy9dnrU/R2n6qSCOQ0+Iujp3ksgfgJmiEhwnfNTScPksu7NbWRY1M7HFruMI2Oabtcx9OCMwSLkElpsARt+BFRWaYibU08DHRO32SISNY8OhcHzxt9Xa5ic4FxMbjhOy9yU1uo3VVVK1rhAwXkfH62GRuINF8TfWavNU1U501Vo2qeWB076RxjY0gMDKqOx5Tje+IjZ7By1qU2vAcU/JsdCTtkgjLXYrMYHHO+LAL4r5g7c+dTsKwm4Gu3x7myY8RjYWOjID2sFyQI9U4F822uAAW3JNt015bhDy3lexIw3jk+ifku/cOeuxdYlddOqpdmcdSk49zuFIkNtikYUb3zi6tN9uxmkMuaeZNxYjssrB5sMl1rwQuKXUvl3NlTRXOdY2TgCRVTXeWsbq1lLhaQLHWrxrteSrgdwowpwBdwrrjNNGdhrCjCnCF3CpuRYawowp3CiyXFhrCjCncKMKXFhrCjCncKMKXFhrCjCncKMKXFhrCjCncKMKXFhrCjCncK4AlxYbwowp3CuWUOSRKQ0WraUvsN+i3wCxkgy/BbOl9hv0W+AXJUq8zooxtcqd08oY0OIJsHGwtc6shcgfEgKpp6KNzw6WSJ87buijDmubC/CbOa3W99ieURkL2Aub2W6cXwgi4IcCDmCDa9xtVHouICqiGFobaS1gBnh6tWWL4qmTtxNLJSuQdHxQSRskfRySPexj3yPZTvdI5zQSS4yX25DIAZAAABSGU1ONVA9vWI6YeEt1H0PMwU8IdXlto4wWudC2xDQC25Zs1a75KZwiPZXkjqMTvvEaqzQ85/SexgmgwwviuyS+PBdxDm6sL3ar7ecKx0VTNMUV4YyRDRYsW/YnObRRFpdaUNFhIRYBaLTGhqCqwmqnMmAODS6R0eEOIxWLA0Z4W6+ZPvg0c1tzUwWa0DE6WJ9msaGi+O+QaAPqUpkmJ3Z0wFNHhjDSap4szEcXqGOvyiSM3HMlMblIHvqqRshBLXxNFtQbEcYaPgT2knanKRsdXWBjjI2J5e2PexHGWNALwcO94RcNe4iwOJ2tS9zzGM0pTsjxlolYBvjmF2bM7ljWi2Z2bEYIO56hfC6jnqIw2KRoMTzO1gc90fIBLC5zLhziMQbmAL3yXpOi4AJt7MOBkrZN8aXiRkjhhtiaR7Vr57QLG9hbCbmNGQ6Rho6VrsEtPHUukZbBvzJJWOD2zYHgWLmAhzSTc251aUr3RTTUe/OkbTse0Y5cZaX0lXijad6jxBu9tztlitfVYQbOtpHQcoYnw3AN7ufHcgDM5yMzGvlD975L11D4op2nkwRAggi0TRmDcHIa7gH6k9K4j8VXqG+yuYJq90DnLkdkiV980imJXM+7BKbFYG980w+nAOIusNnbzKUHbFG0g7K9+rJXjLtYli2i663NVsekW4bXzT7XtAOG5C6Y9Q1ZGXE7Vz2TsEoO1VtW8bAfrTcFThKZne4cS7JC41wKg8IGzsSWSWT3LuRxLPCjCmaY556k/Nk242K66qPyTwucwowqDG9xJuctnWlvcbKfdLQ4EvCjCm6eYHWkzSDU0qH1UfhDh2FuIC6CCoEkl7hcbUfdtVPcybI4k2Z4CjQVILlCqKu+QXKVwvmEdZt3Jsi7NrXSSOZRsQtY3ATPD2NBbfqGSl9S32sOJK3gON8We0LY0/st7B4LFaOffO/wAVtaf2W9g8FlF3N6ZQ7qpLYPr/AAVLoqUGpiHW8f6bj+CtN2MoBjB5nfgqfQYHCYj1v/kcPxVP+y/yI0dPI2CMl9O0FjXAPuCARfPljNOM0mTqno3Dqkt8fWFZfdVTHijETT2cymdhbGRJypIjm7fNYvmcOdjqVVuYibwSImPGCaxhPCWwD9nk3PWTiAvna45ltYsbmXTLW3LqmhaOuYC31mQeCq9OaVE1O8snpJmDN8cTsZla0XdFiD3AE5ZEG+rUVW6RnjNPU4A4WorEcPjmYCTAMO9MzxAnDjOXJdlygo36NGgU0pM8kd5jZrIg+43qIYv2Tj1a9iWBHdpen5LoqCFj22c2Rrmse1w1EWhP+65oaoY+riHAKcuc4+1LKQTgdzgj7lAqIY45JGROxRtcWsJa5vJsDhIcAbtvhOWtpVhuSA4fTX+efjgfh++ygFdobS5hwSx08UbmhhBZLO0ENLXhruVdzLsaS0mxtmtRoPRcscRmkhLHVGOznzukeWR0NTgLsTbhxBOWVhbK91h6SPFCxtr4mtbY7cQAsfivWdI0EjSC+COJuGozZVSSm/BZhYsdG0AWcc73yHPlILMgk3vs1JpzmjXfPmXI6gW1bB4JZkXDOTu2zFpEcvubWy23SqV4aM+vWmCyziXeylloLRbMX+4qpCJNPcm/Wk18LjnlYa0zT4gVOBuOUMtqlSsEUED4Q7PLrvdWTJG2NubK20Kiro2CTI7dXmpcLSRll9a1K/JIYAb3bf681XvO0DLrU+GFw6767FV+k3sDiGu1ZW61eLApshvY7U82a17qDSOOsnJS5QDsudhUMgm0UxvrVgZ8TSNqr9H0p1lwF+vNTd6A+VY9azNIp2IbZrZIfUc6jVIZG72rlcLw7V9SsWsSnVFgmOFXUcknXrSGsN7C2e3mSxm0SHSmyZdLsCXGdhTFWddlaJUU0m9+ZWAIwghtr85VRRSNxDG7bzK4mhOoCw1g3uFMnYWJDHtwi9/rKgVkkJOWZ6jZBY4DXcdqrwxpfmbdSoibF/o6E5OAGH4rbwey3sHgsrAAGgNBstXD7I7B4K9J3uawMpu4YS6KxtbFrF+ZVeiiBPDY/Kffs3mQ+Nlot08YcWAjYfwVNSwgVERH/U/9T1bvzL8H5MPp2B0mjGMijY95ZTcmOhnEhs6MuIkvh1Akm2eaa3N6NnZAxr4XBzX1BLXxyg2kFPgILY3C3q5L6ti1mhK5/B4QKqkNooxm3lCzALOtPr+oKyZLOdU9Kf8AKJ8J1qDGaWoZ3QzBkRcXQuiDWtlxFzp6d9+VG1oAbE83vzZZqiikq6SmZATJDvj5nPBa0ckBgAa/DcE3JuHXGEarr1Fzqga5qUf5Lv76yP6RXvMMeKSFzsbi0RR2OUbg695HC13MyttCEoyUD22s21tWWoW7Fabmzatpj/1o/wCYK43SaKqquoZLDeWMwRFsxjcWuJuXNBp4TmC7U4CyptCRObXQxvFnMnY0j95jxl8QoBT6Khc8QRtZjc4xAM+d7NwcjYWvc2Nhcr0vS1DvbbtpqaEllUMUMuN//BzmxG8t5NwLm+wc6xe4QQl9pW05O9MMZqRdgIyksCQMdi2222K21bGaWMmzHUbjvdRyadgDwODTZkiR3J2ahm4Z88gs6WcjWAAOZKqJxfWqqOV1uVqOpK3q/KxH4LilExJdTIbZbAm9GFw1g2tqOxRHPcLkHqUc6Rkwi2Z8FPB2FjRunAOJ3YAnN9BHKeGtPXYrPN0mWi8jTbqTr68OF96uNlxq61VU3cdyFpAxtk5DiR8ST1qXo2drg7FqO3sUSqaXZlhdtyyt8E/A0loaGlpJtkPFbcWQ0JjqzchpN9XOh1GXZlv1qcyQRHDa7ue1gUuKpxZtGrbsHaiui6giukoH3s0i1tqVPTPiAN8QOWWw9YVoyMuN3EDm61LZGy1nvuNdlZuPH7IcStYHWBAzSXu2ONvrU8xxNNs/v2qI/Qwdc47Z5EeFislMmzI0zGHbcrsYapUcDQNVyMs9qedSjCbDNW7svjlYgFgvrTseEAi2Z27EunozhIOvrUlkbCMJBCq2U4lFKXk2slMpnOOvJTX6KubiTPVZSnUoDcnXPbmpTKqJVOoCDk26TNVkcl1+rYrUvIAJzSDJjBaWjqv/ALqW7lnBEWolaIhbM6z1KthlY57S5xA2jy61cPpCAQc+pVtPAA42GH7/ALkSKJGmp3NDQ1j76r3NytjD7I7B4Lz+ma649WL89l6BD7I7B4K1JWuaRMru60xHTGEva8h+OxaAfZw3vcg7QsmzdfTCWJ/rcIc/F6u9gYpGgixJPKLBq2q4/SzBiFP1GXwYvPOAlUnPjI3jT5K5faP3WMZFGx293axjTekmvdrQDnjsdSkO3WUx+RH2GmmP3LMihKOAlRnZfEjRDdRANTIQP/py/mWf0tLHPKZTUMZyQ0MZQygAC51488yTfrSeAlHASmdjEi33H6YFC2oEMjZC9r5XXpZWfsYXu2u5V7DLX181NobeI6mB3CnOc2eE4eDyAuO+tJaSXEkkdpz2qVQU4a44yQ1zJY3ENxFokiewODbi9nOaSLi4B2qbFNIyWBsc8gijfAA82iybKXOfgGpt5ZcnEmx5R2C6rXKumU2iBFBJFI2oIdH8h9JK4eyWOYSHC4sSPqWnk3URvNpJG4cE/sU07TidBIxuZLtZda1to5lV1e52qEjxwec8p+YgkcDyib4mtwn6slGOg6j3ap/7Sf8AImSSfgcIv5L126P1ImLH73v+8ABjL34PvpNzLlnfZqHOkO3ZxZAQTfXvQ8HlJ3PaIleJaWSGZrZ23Y90EobHURAujcXFtmtcMTXHbkNqqX6AqWmzqacEaxvEjh9TmtLXdoJVJXaTsQqcbk+TdWDe0BtzOeG+AKaj3RMBvvDuwSD8QofEk/QTfYSDxag6Fm6GX7J/kqJstwiTq3dezCBwY5kXxPbfMhow2Bvm4a7ZJY3TSRFpNO0tcByTJnbIfMOfKCzjtCVJZUSFhibBC2QF1OPWOD4wW4nZXub7fZ1KsjMh9t19XyG9vNz+AXXGFo2MXa5uG7qhivvDg3a0TCx/8FFm3Z8vC2n6wDLfVb93LWsxEwkgDDmQM2N2m3Mmon3AcLDLYxm2xOtvUM1EYNeWGo/BrP1rc9zt8hc0gtIwSNkv2h2G2zaU/wDrU1rSBHLntAiB++TNZyfRskcm9vwl2GKQFttUpje3Ow2Pta2xTeAFZ1ZuDL06cWi7ZuvZa28SZbSY9f1PKH7rh0Uh7Swf1Kk4CUtmjyseZfFE0TN2kZAvFLfsjP8AWnhuxgIzbMD9Fn3Wes+3RZKXxSrJMrwii+buqpf+p2b35FPM3W0m0yfVGf8A8Wc4qRxUrf5EY47L2bdjT35LJe638Xpr9dY733qXuxfnVNxUu8VKGmyeEScN2Db3MUw6/V3+GNKG66PoZTfX+z/uKu4pRxUlmMcC2/XCnGqnnJ/yv7iDuzht/wANL/p/nVTxSu8VKf8AIY4Fk3dqzO9PL9W9fnTTN1NPe+8VF/8AJ/uKCNErh0UovIY4F9Fu+haP+Gny/wAH+4vUaCcSRRvFwHsa4A67OaCL9ea8Kk0aV7XoN1qaAc0UQ+DAtKUmys4KPgoP0iNyh7X+DVi8I5ltf0h+zD2v8GrFLlr/AM2dFL+KOYQjCF1CxNDmEIwjmXUIDmEcyMI5l1CAbbTsAsGgDmAAHwXd5b80fAJaFPJ7FkJ3tvMEsG2Vz8SuITk9kWR3EUpsjvnOHY4jwKQuhOT2LIoqWrmdG9skznNkbvZD5HuxZROsQTYC5vlY9aBoEc7Pi+xPxuBs1/7R4avBcfRP+m3yTnGPWtqsp8rI4Rvi+ON3KzcCMO9vte5NnHEDa1hlY6/jJi0BBvbSHvHJB9rLVdMurcVm31lviCkU+kOQ3P5LfBQ3PimmLlpUaZe7egd5eCImXdTQSOsBE3MuYb2DiM+YKyDwNUNN28GDD/ouYs1v2+SR9Tmn/UjWjUzqSsjeik07i2mP5VOwn92epj+50jx9ycY2M62SsH7lTG//ANlP+KZTjHJCo79zSUO3Yy+6vdFPTSlsQG9BrTeZjS/EQ4kereBbkm2WxVn631uPARCHXtYsPzcWx52LY1miIJnY5GkusBlI9osL2yabbSmjudpfmv8At5fzLtUl8M52voyMW7WsLceGEtuBfe3ZEi9spE8/djWBwZvcOJ2EgYHZ4tX/ADOpaj9XqX5r/wDuJvzro3PUvzX/APcTfnVuX2Rb6MeN2lYQ5w3qzcN7R6sRIHy+cJQ3XVuJrfV4nAOAwDUQXfO6lr/1fpfmP+3m/OujQVN8x320v51F1sW+jGfrnWYcfqsN8N9724cXzk5+sukC4Ns0E2N96GEAgnN1jbV94Wv4ipvmH7aX86OIqXoz9tL+dLrYt9GMh3V1rmucHMIba/Ibt5rBKdutrQGk4OVe3qs7ghueeV75LY8Q0vRu+2l/OjiGl+YftpfzpdbIt9GN/W2tu4ci7Q4uG9jLCbEa89aH7sa0NxWjLc7ExGxtr1P6lsuIqb5jvtpfzoOgaXoye2WU/wBaclslL6J5FwDbWAfiF6Loo+pj+gz+ULzpxGxek6Kj9TH9Bn8oWcGnJ2LSTUVco/0h+zD2v8GrFrafpD9mHtf4NWKXJX/mzel/FAhCFiaAhCEAIQhACELqA4hdXEB0Lq41dcgMLXU05cHMYXNLGZ3GvCBzg3yUcxTjLe3fH/dboUcXRs7jfJHA4ujZ3G+S6XWi/gxwmMoopt8ZijcBfM3FrWJuU0IZmgAxu1DYPzLbmii6Jncb5I4FF0bO43yUZo6IwmW0OH4wXNLRijGfPvrOtbFMMpIgbiNgI1EMaD4J5Z1JqVrGkIcQXULizLisS7jSEKeTAvGjGkITkxYXjRjSF1OTFhWNGNIQnJiwvGjGkITkxYXjQXJC6nJiwEr1jRLfURf4cf8AIF5MvWtE/sIv8OP+ULp6XyzCv4Rmv0h+zD2v8GrFrZfpAp3O3o75hHKywA58m5vdY8UPPM/+FsY8WkraXR1KsuUfBkuppwVn5ELqebQQ7Q4/SlkP3YrBL4FB0TO6rL0yfy0VfXQ0yNZFlJNFT9DH9cbT+CVwWDoY/s2+St+Ll+xHv4/qRE26dg1uaO1wCn8Gg17zHf8Aw2+SeY5o1NaOxoClelv5l/RD69fqU/C4+kZ3x5pQnbsN+y58FdcJ60cJ61f8Wv2K+/f6lKahu027QR4hDKhhyD2nscD+KuuE9aRLI12TgHdoB8VD9LXxILr38xK1BUk0VP0EX2TPJc4DT9DGOyNo8Aqfi5fsX9+v1I6FINFD80jske3wckmgh/f+qeUf1qr9MqbRK66GmMITxoIthkH+a8+JKOAR/Ok+0cq/jau0W99T0xlCe4DH86T7Qo4BFzyfbSDwcp/GVdoe+p6Y0hPihh+a49skh8XJQoqfoYz2xtPiFZemT+ZFX18fhFfJVxtNnSMB5i4A/Bd4QNjZD9GGR33taVcRPa0Wa0NHM0AeCXwhax9Mj8yM317+IlNvh6OX7CX8q4Zv3JR2wSgfEtV1whHCFb8ZT2/6K++npFEayIZGRoPMXAH4FPNcDqIPZmrc1Ciy0sDjd0MbjzmNpPgs36XqRddfuJEXE+7R8B1NLfoSSMHwa4BIdQD5Msg6uQ4f+TS771lL02ovDTNV11N+UxtCDRybJmfXCT4SBJ4JN00X2Dv7qy/H19F/eUtikLjaKX5UzbfuQlp+LpHD7k6zR7PlSSP/AIwz/wBQaVaPp1Z+bIq+tpL7EL1nRP7CL/Dj/lC8s4uptsMbjzuYHu7zrleqaLaBDEALARssOYYQt10jod273M/cKr2StYzH6RZLNh7X+DVieEL0fdXoB1WIw2QMwFxN2k3xW5j1LPej6X3hncPmu6jVhGCTZx1ac3NtIzPCEcIWm9H0vvDO4fNHo+l94Z3D5rXNT2Z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8IRwhab0fS+8M7h80ej6X3hncPmmansYqmjMmoXrmiT6iL/Dj/lCxHo9l94Z3D5rd0MBjjYwm5a1rb8+FoF/uXP1E4yS4s6KEJRbuh9CELlOkEIQgBCEIAQhCAEIQgBCEIAQhCAEIQgBCEIAQhCAEIQgBCEIAQhCAEIQgBCEIAQhCAEIQgBCEID/2Q=="/>
          <p:cNvSpPr>
            <a:spLocks noChangeAspect="1" noChangeArrowheads="1"/>
          </p:cNvSpPr>
          <p:nvPr/>
        </p:nvSpPr>
        <p:spPr bwMode="auto">
          <a:xfrm>
            <a:off x="4943872" y="-1790699"/>
            <a:ext cx="2717403" cy="17005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4" descr="data:image/jpeg;base64,/9j/4AAQSkZJRgABAQAAAQABAAD/2wCEAAkGBxISEhUSEhIWFhUXGSAaGBgVFxsdGBgeHh0aGh0gGhgYHiogGholGxgXITIiJSkrLi4uGB82ODMsNygtLisBCgoKDQ0NGQ8PFS0lHx01Mi0tLS01LSstLS0rNTUrKy0tLTc3Ky0tKzUtNy0rKzc1KysrLS0tLTAtLTItLS8rLf/AABEIAL8BCAMBIgACEQEDEQH/xAAcAAABBQEBAQAAAAAAAAAAAAAEAAEDBQYHAgj/xABHEAACAQMDAwMCBAQEAwQHCQABAhEDEiEABDEFIkEGE1EyYQdCcYEUI1KRM2KhsXKCwRVDU9Ekg5Kz4fDxFiU0Y3OissLD/8QAFAEBAAAAAAAAAAAAAAAAAAAAAP/EABQRAQAAAAAAAAAAAAAAAAAAAAD/2gAMAwEAAhEDEQA/AO34A08aS68xHHHx/wCWg9RpRpA6fQNGlGn0tA0aUafS0DRpRp9LQNGlGn0tA0aUafTToFGlGlOn0DRpRpTpToFGlGoq+5RBLsFHyxAH+usn1v8AE3pu2wa/uOcBaILyfi4dg/voNjGlGuRdX/FqtMbbbKF8NUYszYmFCwsjE5gazTfiH1Ovb/6YtIEtinTTw1s5DSqgc3Rn9NB9BRpRr5vX131AT7m+rKfEhJIMfStoBIMgnIyfjV50H8TN9TqIu4qLUpsVHei+5a1oDCwjFx5bn7aDukaUarNl1E1EWogWqjcPRbn/AJWiP0knRKdQpkwWtPw4Kn+zRP7aAqNKNR1dwqiWYKPliAP7nWd6n6/6dQJD7pWYflpy5/8A2AgfudBpo0xjXOq34oLUE7bbsyRio5wcgSESSAJk3FTHAOo6HWn3DhH3C1cyUUFPcEBoQKTCZADNLftkBv6nUaYEg3f8IkZwMjAz8nT7bd3mLYESDcpkcflJx/5ao+nsA1txVwbnAIIWTCobQSyiYlvk/wDLdbdyQpMWkCAqkZgknP0r9j/10BeCNLT+NLQIafTDT6DwV8j/AOunVp05Oht1u6dOL3VD4uIBP6A86ArS1k91682qkqhNRgbSF+QYj5H7jWZ6l+J9YBzS29MBZlqlURiZ4PGP9hydB1E6U64Jv/xZ3l0LVpgCZikSRH7nJOPtOdVW/wDxA6tJA35SDw1OmCAYKk/y5JzBAHg58aD6QnSnXzn078S+qhrRuDVcYsamhLfcBKYJHjmc/trpvprr/VnE7ujt6YA/zCqf/VAkLHJkyBBgDQbytXVRcxAHyTA/11V7rrQH0KSMSxxAPBt+og+MAH51lt31d/42lRuYl6VZ7jHaVNK20ICUgFyYBwZ7xodvUSGkasCmBujQKiCFBrIhKlWMTTcMTBRpEgeQE9Y+pOq0H9xHRdsDF1OldJJgBi5NrZEhgvznjWM3/wCIPVVLD+KtADEMUpiYGBaRzJXyRLAZ10+vuAt4iRAUqytZUBZaYW0gw1zhbCQQSCCASNZHq/T9jSqtUqU1Jp0vcVSSYBqCm6hIESKjGfJjCkEaDPbX8SOqK0HcA3gcoj2dxuYgZttBwOT8am3H4k9XD4qKEYkI3soyuRJOcRC8xIHmNHdZ/D9du1WuagNOkr1gq8MAWZTd4gCDbBx4kXXvpfb0qxNEpK/w+2qsHDMA1Q1mYi4SJDHJxB5jQY6h+J/U2JB3AIsuLU6KwIGe8pgfPaf11DV9Q9b3VQ0v4jcUws32p7ZHkKSsEHxJI+ca6xW6TQoJUqpTVLBfIXkBSyQ+RgLGSThfp7YqK/qD+H6ftNzdeSKCyCDIwHwTglL8+R+0hzir6P3TIzdQqpTGYas5esxtDQi1CDwYyygEHnUtH0nQrAUttumSrVpyodEC1JlrQ1IlwCiE2RAgSZBGuq7vf9OZhTrVdtVNzIFq2FFkzyVwBaZF35eSdUez6vstpSH8Lt2d2Bl6FK6ZDOs1Bk/SowSDgQSY0HONx6Z3e3Me27B6akvT7+wlB3Rwl0gLMkn40C/R9y4p0xtK9qgkCxzMN3HtPHdwODgSc66d031TuKaUqb9K3ThVpqrEFMAg4NRAFcWDtuEx++r+j19gbn6buFOCSzbcFgJCsQakyLuV4PnQco2/pnfViB/C1aTVWgqcSpyZLEkDyQB5Ek8aLP4a9Vqs5bbrLdtz1VmARB+WPaJOJ+/Gutp6ofIp7OrIGfcqUwoIAmWUsS+VBwckDkwYE9Q74mWobdF8fzKjHgHm1R5P7QeJgB/w19N7zp4elVsNFiWEP9DTACpHBW2ROCPM63LqGEEAj4IkayO66pujI91UwZ9tACDHy9wkGZxgiD8kemlaTfXrMS0ACowAM5GPiQMyMr4DSFr6g9EbLeAe7Sgr9JQlY/Ydp/cawvWvwlrqxfZ16TTkpVS0kxEXLIIOcFYmP01o3WvcWSvUp4H5y2Bb+WoSsm9BJ/qYniB63nqbc7VGqOnvosBgAKby2Qqnh2C5MhQMCSdBzJvSu82a1FNCuoDhlZArIwxILoSwAl+0iJ/WNW3RerLUPstUSmSwCj3GNMkmO2m1gdiwYRByrFgRE9E6F+IOy3IzU9l/6KxC/MEPNjAx4P2OdXe76Tt64/m0qdSRyyg4I8Hnj/fQZTpW9vgAu0R7oIhFBM93u9qggGFhYkQIM603TtwHIZWU3CbhUBJVcTaBbF2O3H30HW9IUTFj1UtIZVuvQEG4wtSYu4JBBydEUemV0P8Aiq4DAqCHXAEW4cqBIHCgc4ydBbU6oYY+44PI/XS0PT3FQQKlMzxKQV/3kD9tLQT16tqzBMfH/wA4/XWY6t6nqUxwqDMs3AjmCYU/r9vOtFvUqkD2yBgzIknGIMwDPzrn3qPZMKpchhLQR77oCIzJYXVVLQpUCPtHIVnUPU2+Yhix9k9xdCUBX4UOEYjIlgIGs/s+oqS7LUYloBT6i3gSxHcJPgMMc6j6lu6nuM99P3m+mmLbPF18sGqGAFXtVieAPNFuFq1qpopSqM6hSFdHFRmYkXeylxYDBlzgaA2v1t2RV9khMqCqrZLjBQALLDOAZ+QNB7mteAtRyebgTaEECMTkXSYAnjiYOk6L+GHUKyj3QtBRMF2lwCTgUgLUmZz5g8jWw6P6K2+zIPtCpVGS9db2+7BSbRjBZZ+7JoOWbLom53AY0KDMuUY+2FpFfym5gMgtMCSWHnA1s+l/hYlq+9XZsf4dEtk+SXcTcIMhVuAJ510H3WjJJUn5JgkYAxifiM/0t9WnBkSPsD8fac4M8Z/4WH06APonSNvtlI2tJaYIC9sFm+AXeTcRgSSjfY8G1aUgFfGcTkD+j8wtPKHK/l+Gj9wEktgwZMYYZkxiSINwxIBIhlIGc3/WG3DVqFCstN/bmixe33awgr/M8dn0uINQHOFMgF1Stb1TaMACPbcNBi0EO0kpBAhSRBMSSsrC6zlXfs203VGZepvf5YQKxA/ki4rTBAi0ywjIIBIMHN9Q3RqsyuVp1BUYEVSzFSHcMtrXR3OSecqfLGdV6W9Z0NutKmVCSr3tTCw/b2M8QS57pLScNBOgtvVfV3apQZKNYAbqi0ull4LAgKH7iYhpwI8gAoIfWPQqtSjuq801BplCrPcQwdHZ1CraJABgEAzMLJGqf1j12jXqbJ6W4VkStLgdqoFZWLMFIJEA5+OD50V6l9RK+26ggqISaoNIBhcyn2FLQWvYfy2mJ+oToNzuejVXpV9ua1JVdCjALeql+1SAzhgQxnjPdg4gTZ9JFAe6u6g1aNFfcprBtphgpplleLleItxONP1/rD0BQNQstwqMbi3K7dyLfke464GMcnWWq9Ws6DQeQKq0kHK39r9uJLZCr4GDzoNL1f0pTrI61X3BZhBdqryPIP8AMiRPgL9uDGoNh6L2NNFX2PcZQAahNQloWO6TaV/y2gD41d9a9QpSArBVZXrUkJCg/W6qZYAQQrHknxoYdVu3x2rAQNv7iiAWYirDG4zJAEcnzoCKO3oUyCtGkrDgpTAI/cFQf/ZOi6L0oIUKAfpVb1Vf+RVAbOck6apWj88AeCxx/wAiqF1429ZXp06gUFKiK6kC0srAMJCWxz5J40E9SoJhC4xwWH+yQIj+ojQtJgWNrEhckLK8j/LCFpwGEwSpnSq7mnkKzCD9ICuo/wCUlQBx3FSB8687Gk1vcQCxMsD5/OVnhUEEmBBprwWIUJ2pyFQRn4wp+MfBLSfhXX+nCUiSwOFAgn5OV55gXVD97xwdNVrAmYgAGR8TyP1tPt/YhdU/VOsPSPtrQdyFDyJClnaIUwZZFhmUZ7yACToLzY0JdJBywgH4ktk+e2m+fMqfOvFOoBacZqdscm40mMfqIz/+Zqj3XX2AULTIUiXbI9tLGk/TyFphIa0gE+bofpe8WuCwDSpKEPabSPqAIYqwm7Mxhh4bQXaNkH6gufsyqB/qUpBv/Wj509bbArVpEn7tySohg33Zblb7hzGQIGo5BEmDhmJ5mJBLYzjB5x2vhtLqfWKW1j3GYNUlVFrM5ZhBKpF9R4EC4IoHA0HJvUPT61GvW2ytJp8FWRQL4IE1GEq6sByW4ExcDqvws6lWauKPvVEQK4CkCGZSMLT+lbboYgCezIJN2Yr74bqtWdg4ue+mpZmEQiLIQdxSFILQAVM+IsvQb1KG9pblqNY0jKGoEYkq8gFoEW3gsSIBi7Mk6Du+3Dx3kE/KggH9iTH99S6YafQMRpaR0tAO27UYEk8G1SY/WBjVB6t6HU39L20spZHfWS/A+KVwE/Bbj4zrTjT6DE9O/DbarH8S77kjkPC0yfJNOmAGP/FOtht9qlMWoioPhQAP9NSM2sx6l9Z0dvTJpkVqnCqslZkDvZQbQLlkc5GM6DT6G3zUgo91lAkAFjHceIPhv0zrjHXfxL3TqzU6gpOoIqU6ZV1BBgwxHxm7/KwxAmGl/wBr9RUMaNRyyECow9tI/IGRoQz3Esou7hxyA6F1rrO122W3FMgsUwyk3eVYDC55JhZ5tMNrMUPxF2hre3/MDHCFUNUVfBW1JJmBAOSIn8rardn+DW4dgatWnSWQSFJqNELdFwiS4JyWH94HTPTXovZ7El6VOax+qtUg1GmJzEKMDtUAY0AC9DqbsA1lNKgTPt3EVT92dcrkLAw0AXGVjVfvPw4pshVKzgCFRapV0gQRi0WmeDk/9N8yxkf2+dQ0qIOT5glSZAODOeCCBxjE6Dlux/D7qNBSu13CJTLl7b2QtcB9X8swB4EA451IPQG/q1Uq1NzRDUmJWb6gUlY+lgLh3AxPIH3GupVyvbPzjk548aB6mldxZSVApkM1Qnt4KlFX6jM4JXj+4YOt6R3EMDvkqnH07Pbhcxy1p8MDxkcay1fo1bZmrNLa7h3Yv/MFOpAExFJoIM34TifE667/ANhgiatSpWINwUN7azEGAhGDnBJGT86KpGlRqJRSmELqzCxQB2WAzHk3j+x0Hz/sNvX3ldWp9LptSouyslLbNSRmsBiqLue7CyDwTjWg6h6N325DonSaG2Bz7lNwrk4MGah8wfp8cjnV96b6222pderAd1HcVaqq/wA2QJjwSg/bXQ6fUQaS1AMMAZIgLK3SZIJXIErPP6nQca6r6JrsRRXpW3WobGZqW5cvZcFYsHIBz58c+NC7T01W99dzS2VUbU0C1P2N59Pdi2vVgqfNg+ca0PqX1Uo6puQrx7fT2Ume0uXQqBEzknIz3cjnVV071dQpbVNowaadA0nKjBLKUV4Pce5RKlcQDwJACem9vX3Ow901eofnAKVdsaX1OB21G92J5nkzHjRXpnZb6pt6VSnudxChQUND3KMLK2rDliogj6PBjOdV/pL1Y1DYihSoNVUl/cKFiwudogAqBJtgCSZ41J0YdZSglJLae3AUA7oL7pLdzQnL97GJk4EEZ0E3Xeq9Q2zUyDQtrS4rLcAxXtZbKgmlaSe0iQARIAMaXY+rW9n3Nxt6qQouejT96mxAmFakCqrP0o0KAZYscaF6fQTc0RuDuRuP5ZVjcVCWks0UyymJ7mJBJgHOCKqr0islNq1KudooQFGUOKmIZ76Yi3A/Nc2TcTzoNHsfVGzrEBdwmf6sSQBju8CQSCZgQc5NhumURkd3BJ5xOD5wZkcgicydZSv0mvuKaVa1XZ7n3LSjhDSq1Z+kM9MoHJuEKY5loGND1/TNZBU/kbhA4AnablX7ZnAr2kC6YIImYE/VoN3t9nAEjzAExJx5H3sE/wCYERB15rKgwYCAXGBAgC4CF4Fqq0DMYGVXWC23THRVC7rdIDcV/iNtVkmYuupX2BSALgAOPsQ+52e9NN0p72jVZ4DKawRnWIgisqEYuggrJY+NBF6j9Z1riNtKWoTTtJBIBAliFmIcQqwonkkE6pNyQlRRis9puIINpqEMxVeAWS4cKT8njRW49M9QVFLbWtUEQbAhUCAFhqBLOLZu/WAWgHQtPc1KQFGu7ogtgNQi2MQTVUd5JkFi6gsCeNB1P8NfTSGn/E1VVizXUhahtUqByqgeWBA4JbLYI6HbrDegPUlAUE271kvGFAiIEcMqhYuujAxrdBtAgNPpaWgZtLSOloENB9Q6ilFZa4zwFUsx/YeOM8CdFMSBjJjWbr+nG3Tlt6wKflo0ywUAXDuYEF5VoYcH9MaDIeovWjbqp/D7ak1T6gUpkuZkWNUNEkBSLjGYAE/UAPHQ/wAPt9WKVd5uWokWytM3PUtuP82ZUm5zzdhR+g6fsen0qKhKNNKagAQihRjAwPtqcpkGTjxOM/I86DKdL9HbTZFXp0UYqI9yoFZxAMyzDsTzjyfGtRA+ongc+Pvj9tV3Sere9X3VKAP4eoqAg5N1NHJPxliP21Y7quKaPUb6UUsf0Ak/6DQOZMFWAEycTI/6eM6hqblLmUtmmA7CSIBugn5Ha39tBbnrIWttKYH/AOJvInwFp+5/5azm+36rvepkkCzZpOf6RUaT9h7gz99BtaVdWQOD2kXA/Yif9tebA0MDyMQe0g/bg/r99ZXdb1k6ItRT3fwiQeYmmon7mCdXvR6ytt9sSD3U0IwSAbAckYX99AF0LriVd3utmiwNqKQwAALlJIEfGNQ+qOqGluunoD/iValw/wAq0KhP9iV1j/RPV6NPqXV6laqiIzqQzNABRqtNhnzK/wBtG9fd95udtudpTqVqe3WvMqyBzUQqCj1BLAZwsnAjQaX0Dvmr7KlUYkNLhxM917TnPyDGhOub32+r7ISYfb1xaOWM0iMHk9p/TWU9E0OqbaglBno0UFRmcsyPXIMABb3CyAOSPPGM3tf0xTr1UrbitVrOqlf5lNypB5xRNgmSO3BGgx/rfqVK7e7ba0jVrbsg1DRJebadpimhvweT9OT9WRqJ/T3Vq9isRt1WkqotWqVqSKKobQogseD3TEg/bpWz6fQoItOklCkqCFtFSkQDzJGTMDk+NRbTrFKs70ae4VmQKWHumIbKn+dSIYGJBBPzoMLtvwoVZIq1EJpFAPYLCTHddSgftB5yTo3Z/h1saRuemHeZud2RpJH0hrAOJwpIzk63CUwPpx91CH/3Dqf9NTDcVBj3Jnw0Cf0Woqk/+1oKGh0Hb0sjaIgmSRT5+962CT85OiN0KbLbFwqG0KImoT4GFvMCf8Q4BPjR9ZhTyVCkmBYr0izHgArcjsfjQ9EMSWJ/mFYZ2tuVZ+m6mBInBIyxwvFwATZ7BaICKEW3xSW2kknwiQHqTIviSZC5lhJudlTqoUqIrIRJV4gjOWOQBM5yASQoYktohKYaIwgkicCItLvHiMY5+kYuJKBC+DdgiRJWcBmX/wAQ8Kn5R4AB0FHvfTm3dqDOhH8P/hUwLUWYImjxOART/dyeNWLpMSJuyq5N04uOe6QDnFwBHagJMgHk5ngHIaTyYyyz+9RsDtGntktJzkuWzA83EYKiIIH1EBR2qdBAzc9wiAWIiDGBLHBUZgwEH5VfwqyThlnIMGTk/TdcCbvgsGf4RfBYp/Nyx3HEsCcAkea7eB+QRAGJiLgYWBA5EmATELGWlsFuXbAMAkBTP0fbJlaSoc5p/wAtiSc91MzdPmWbxchxr1Xesv8AKSqCf/CrKK0A/wBYY3KP8pYnweQwsJhrUUhji7AIj8tMmAWjBZJtgqo+JKNIKCkGFywZW8zk2qIkyZamZ+dBnl2FGGv6ds0kmam3Y0mBjBDIhhsn82J1pvS6uMK1QU1BlHscA4wKqm4c3Qw86jNBSA11s8FiAD4xVAKZ4gBDq16FtSitcpDFjPgR4gSR55k/r4AWo0+kNLQeTpac6WgQ0+mGn0HirUCiTwNep0jqh9Q+qaG1IpmXrN9NNMk8kXEA2DByfjg6DN+ht+B1bqtCeXWqufgWNI8GY/a3Vx696zQTY7qmakM9GogsDNDMjASVBt/fXGG6jUXqm43O4QlSS1SihgVFDUzZdPd2rdaY+jOCRrReq9jR3b1OoUOoKy06FQjZ1RY6KaTKRTUmAJ+FznuOg87j1j7lbopFN1NKJZiLHL0/bAX8/dIyVH1cHUPUt9ut3u9yaS0rtxQO2NMFjligI7ioDBFm4wDcMHGstVrMm06dumB9unVi6Fz7dWWUZle0TAA10XoHWtnQO4U1UUmpdNQgKykFv+8plS8ziQfp0A++2XWW2f8ADGttkRUREpOpV2VYHe7CLgFk2GJOJGr9Hq06aI++rAKFRUorthIUcFrr8qIMFT8EaLo9aomPb3FKDEBKqr9XGFrKAT+mjGq++pWPdXggOlRcRMgs3Ej++gznpLoO0podztwajbqKs1g5YAksJU3ie48yc861D06jEkrBPNq1h/e1BJ++ue+rPXJE09qyELclUNSmGxZaxppi1XEgkcGeJw/TfV9WhuWrLaFJAKSQvcMFadO0ECePELkaDu91ZfmPv/En/wDkCNRVD/UgB+WsH/vUzrnew9dV6qKlMiq9GR3LWNR7jCXsHMEkk/VjGPAq9z6p6ltKlB627HtuSWpu7z3QSGghiFASCrQJwTLaDrlOeQH/AFpnj9fbA1nqvU9htKjPTSp7jjvalTDFgpzLGoCbbuBmJxjGF6h653AdqFZ0dTUKGoFUFMggQA1SCJA7hknLROgOo7VlBJ3YrbempNAfxFtQG0G5UebBkgIvcZI8NAdX2/qrZOgc7ymg4trIFIMAx3hgcEZEjOCRq0G5Qpcns1Fx/gOJM4EFGWZOPp189bOuv8S4emtW6mRIYMICiAsdrFSqEGcRA8DR/pHpn8yoadYo6jild7pDAASQP8EcECZkAxoO10Soa4sqFlOC4sQD6rSILeZfk8LAJbRG3qLUNtMh4xaGH1QPrtwoCkTGFBCrknXKNt1bdVK5pM9Zi1QyKFSJIUlVuJkrEGDNokgfOY611BqNZnSoe3sharCYDAwoLXIJOSTIJB+o6D6JB+CI+q5hg281GH9I4ROOD9x4ickG3MBjE/1F28f528YQeQeSVPUu6spr/E5LUoWmWNR+1SgMgwyuU7B2lgwkSQSvSX4gVQzUN8wFhtZyuVhiO5VwFQwbIkmTMCNB1FWJMibifiGkjED8rleB/wB2mTkxr3TIAER/UP6TGLyP/DX6UHLHP30HS3Sul4IKGQBMgie65h+W76zku3aJjMz1SJzmZJMAzEy3hWCxAyKawTJIGg9Vm/LnEk3HIH5i8fmaRcRkAhVydQbkkEAggH6vEYi2QQA9uIU9ogKCSTr0FthV+s54Mg83MuWuz2rBKzc0sdSbdQk4EfmKkjnJuqU//wDRBPk6DBeofVD7fcmlD+0JinTZqbVCASS7oA8C0KMXG9fnWboerHVYoUK9VXCvdWqM7ELlrR3BJJzBIACgwSxHX6+zBAEi0/StYC3/AJHXtn4C2n76y/qPauNxt6dz0xWc0qlJQQzIFklGWLZW5TbdMLJNq6DllL1Xu6JQJXri0se6s5QkrEsrE3cgxEEjzOuxfh/63qbzaJUqiXDFajlLQ3c0BCYQm23IaZB7dVqehtgr3HbKQJBV2YqJ/LgqEEk9vOcLrR7egtMSIVFFtjMyKiiIBrC5hC4tcKD8aDX0KlwBgiRMEQf3HjUmodrRCIqDhQAOOAI8CP7al0COlpHS0CGod1u0prc7BR9/+nyfsNTDQPWdl7tJ1UC8qQpJj9iwEhSQJjxoKDqvqdWUGhXphCYL8tOO1byFR8gZuI+JjWN3e1Wl/EM53AmoCXZgXYNAEOZtFoEt2mDAONVvVfwz3tWtfRAVJEyxUyC4dlli4BEEHE+40wIGjV9I9X223ZKm6pmgCCASWqrLzFwpyBkYuPBzGgo+q1KTkD2fbCkMWvFNLhAUW8kwCTdMkGDxAu22F9RWaitgpsFIrUmdg47AgNxZlWYhSB+xm96b+HW7Kyd2lhbIySSTyxYjJMciMfc6ses/h1SVUv3NR+SbQqgMQBK882H74zyZDmW+6WQj0naqlFXFoqEKiswaT7cklyvJUQY8zrUdM9X7hQu3qtS3IUBFWps2qNCiILIVM4icxGddJ6J6Y6XTFNkRXlc+4zMxIAOQTbMqfqHOjOvV6IpgIiqwKlbLOCDIYD6QB8wOIOgwLbHa7hv53Ra9FsS1OrTAMcGKjAx8Y86k2PpL2XZqVeoilWVQ5DFS+GOIB7O0DgSTk510LpVZxtxdnBPAEgBj2z4wMsQIbB0F6d3eG7lkkKuCZIktKc4Ucg+SdBiNp+GnTrTUrbjcsxJEq9MFiTDE9p4aRk8kjMYuNp6Z6NSuP8F7hGCatQseOMmAT/10fvt+n8QWq/Rk5UkKLZXtgX8XccT+9huvUG3UAXKCymRejinNzAGZButyO4KBAjEh66TsulkqibOijcAGksjExImMfMam39fYozIdrSYD6msp2g8EGcz+0axHU/V21esAlWkrGMKbpkkmCfmIxjj7SU3V1FRmo11vHdNrn6zDYQFWXKwZJgGBE6C893p10/wFEFibppoGJg+Lc/T/AGGpD0/pppe63TqIDcAUlkz2kyF+8fvqjTqdYkWVySwgcgsILAKCoMqDkmBOJ+Id319xQY1ZABU3NaokwiOxOXkCJ+TwedAVuuidIYY6eqkrA+oRj6SqsCTH5fMafpvobplSoHo7atR9sgipTrP2tIttGQfuPAGREaE6d1GsyAUHLKLsZEw08hREEASZBDEZA1d9HXdtkqpaQwF1IBTEliFJLExEmDAmZEkKzefh1swjOK1dSQG9wlXZfACFVBF3lkM4gkDGsaPwxNVz7O9EmGiuCsjiL0YjuxiM5g63O6p169QJTKhbmILFzJxeSzLNvaPPExyIi6j0arSC1KVVQMD5aMCPq+k+AeMgzJkMa3ozqdJVLCnWpIykCnWS2I8GpBwrOQpBHccMdZmttzS3XvvtKoTJCWwuZiCsyATPOQBPJ12+pRqtSqVTW7TEx+QwisMmQhiYEjAPaRJDoO1uXqPICq94F2ZIFiAgnAmSTA+NByf0x14UatFkr1bkRlAco/cZAWDkBR3XRIJaOdaGp6ur7bdJdUFSiyq94BKxFuA2e2oWMBcsnDQZ13WdrT3AtrUULcfzFVu4kQFqGmCMiP8AmOhOtfhtt1pUiVYNObWJVTBKjiLcsP1I0FgnqfbKpKlqlKZNQlYec3MG7bj5MJHzr3S9YbZlFS8FAJvL5VZiVP8AiATjBcfbVPQ/DvaGmPb3NRVYC8uygKwMtd3IxknnOBiPI259Kb9VCIdlWS4dlQuhMNIyoOGEDkBe6IkkgRU/EvaipUpotQkEgmFFxut7gBY6n5tDDz5iPf8AqSjWqbfcUw7UKC1GqmmLqaO4FNEtYMFJhyVBYAAEc6y3Wuj7pWqrS2oVbnLmmLySSwYCF4XtwMALiTOqbou7qpUNOKboRDpJEXQJjxGZ4knzoOi7P8R6VTnbVRyFlgO2AbpOaamYwWB/pE6J23rGmWRadN1rNetPKqgIUkBpBOVKsCqBTdlZGsR1hKW2WPcCmm8kBu76EyrGSW7SMyARgC0avt6ibU7VqqMGtJo1KBqKaNzJUK1Ap7mZcQZPae3A0HUOleqaNdQyK8+UIAdTAJFhIYkA+AdWWx6ilUkKHUrBIqU2QkHyLwJH6caz/StlTSo/uBqbKYV8yQ3EvnNqp+aMxAzq82lCqtSXCMIK3yb4BlZWLcgmYjKjngBYHjS0jpaBDXitxzb98f8AXGvY1FuxKNM8H6RJ/YQZP2g6AN9wGLWr3QVU/S3ycMuMxBgjjQu+qCqpT3CR/lX/AChwCDln7ZgEGGGONeN30wm1RuaiMWuFopBuIbDoQRByABoDddCdySd7VgEBQTRtkfEJcp8R5x4xoDttQ9oBaZBsYTdcXOLpdkygAbgqwyPnTVBRdYcKyNGGKgOO8iAOwlpEDtbkzqlr+lKjBf8A7w3KqxZuaE0cz/LYJIUEBYBIEjGsd1X03TFb+EpGvu9y7G41GC0qTBgVNarSUGYuMAkk8geQ0u83fTkydykGFIDCY7ZBuEquSIJIJbJGYzm79cbGk49tHq25I9ztAwIZFHa4g9hkc/vedG/DXZ0kJqr/ABFRSVUVIsVjE2qGMAR+YExyNT7b0+m5NtNANqqLaAlvvMoIlZUKlO6Di0tE8ZIZ7Y+q93vlJ220c0xdTvaSpU22LcTDz7ZDBRi4HwdFH0n1SqPbO4Tb+8DdBJYCAThbbWwFgTgTjx0xaQQU1NtoACgBvq+QAYj9Zj51JSa4sCASotYx9WPEHAmcHQYFvw6DkNu6+43DFTPtvADSOJiB8gkycnMklU/w62FO4ileVnNQSJABAJYMTkjKgxEeI1rkQAMsGwjtHBjkqtNACMfedPULAXqGxwrz2iADATJ8c8Z40FV0r0/Q29wp01W0ZZEBeTk2qEgHPgHnxqs9VtTpG8uz1WYIipAJYkWJbPkT3RHnGtHXcBGCt7inKgPULSCAf5ikmOMY8/eMpuKj1+prtnssooKrkXMLjcidrHtJvwvdbBPxoG6R6SpUm952qGsyXMcEATBUCZIBH1RMDP2pem9LTf1GqOx/hKbWUkMq1Rhm5We0RzjmMHOdbj1Htap21YUgAyoSgUcGCvbcCPp8KBn9dQ+kqBTbUKaGmf5M2FZVSeYK8SxJJJJMHjOgbb+nqeAHLgLLQ6kwR24NxIgY7gDo7a9IRFdf5i3gEsAAVAjtDJycZicaPZiVLIWum2LZAIwYUxjBzOpSxuYhWkCBmA3ntE8z5I0FNQ6RSVTFQo1RoLMoVnA4UBvHH6xr1/8AZymKmLu4Zac4iB9MefJH76s7+xRdE9pa9SQfiWHcZEceNeqj/wCIbhAXMtgEA4IA7cQZ0FXt+hpaVRntZu+7tODPFvdn58edFbLbiin1G1JIZyVk8G5YAjAg551I24QBVzYRIs9wmZHlRgfqc6lcgdxBRi0mwSWjAugHEAf+egG33TEqEM8hm5IIhccZiRP201DYhKTKSWE919MMzKPACQTjjmPjRNQs1oYd47rVypg+XZIHz4ONKo6yr4Mm1WNot8YJgmSOMzoKup0GldALAxIW4xbgZJBkjXjbdH24JcNfH52tIGfp7YN0HH6jV3SENHMjJAPIjJMwMeNS0qSgWyWH+Yljz8nQUu36aqu1RAxYEMFY5Fwn86wDEjBPnIOm33pqhuXd6iQwPYwUh1OCWDEkHMQQBwedaC3SGg5t1r8JaNZHVKzySCt8EKYUTPJAC/SIBkz86sdv6X3NDarRNu7dCPbNWqUVBCiVW0i5bbhM5kCJ1udNGgynTKNY0WTcpUothew+5TIEnFowpLQQYJCgca0Gz3tNgFFVXYCDkXE/JXxouNeKtFWEMoYfBAP++g9k6Wh6GxpUyWSmqkiCQIkaWgIGotwsi22QcH9IP98x/fUo05OgrnuHLwVEO8lVUZIKqwZC2Iz/APDUdSowDGAIzANMhIzJJIMsPnjRPUN8tJZMsYJVFEu8RIVfzHI0Ht+lmpUFbcQWU3U0A7aZgifl6kHk4HiOSAKituT2lqVAyDFq1skEQVM0xK/djfwpGj9ptVo2qqhQpMxeqEtLkhZIJJJlm86svZWItETMQImZGP11Q9R2Q3oagCRtSttVlOKskhqaQe0qVhm/zQMzAVbVau+f21Fu0pn+czEtUqMrG5acKZQlbSwIxIHONDS29tNURLVaBaqgoi5/K9sTMnBMzzo+ls0W21FFohYAwDyB8Tr1/Dr3G0S2Gxz4z840A6EqWuMJyCSoC/YQJj7t8aipKpRRUfBbsIqtLfHd2z/wjGjEpIihQAAOFAx+wGnKk/b/AH/+GgAroC1jimqsZFrsHeByQAJ8Yk+NQ01qSCCp/IG8m0kmQKZtkiDmMYzqyTbQpF7En8xtu/aBH+mvK02kgntgQQxuMfaIH7HOgrG3aBoMo/kuXCArEECQrKS4EgiZAOs50utSHVGcAKK1BQtsqHKO6tYEQGoAGQ8wt39tiwJFxlZPdDAhQJ4kecT+us16k27Y3NMorq38t2sF5MoEFrKTcDHcfC9pIwF+dusAFJNM4lZu8wpqHJwO75H9qr+Cq0Hb26j1KTSTRvAam0AqKfBIIDdt6/bGNH7PdB0FilfCrHfRPBvLmA2cDzPmdTtWIb6iSDaFuy4EXG0hQGHyCQAP20A216pTqMVZzdSa0gyhLY/7oG5hHE8/fnRYpw0ue4DLwqq8mApyWwTx9xydB7jYrVE2XgQaTEm5TxjCsU+TeZA1D/2c4DsldsuRNvutEwLblJBUkwMgZzydBZGifKknDMoJKk+AjMQBBzxpVkUXFiAZEyRlOAGgfT9QAPMc6pd5/wBooVRE29YACHqXo12JhSWDmLz9QjA8aaju97TtV9qlQpI/9H3AEeEuplVhftmM/EkLwbVL7oJuXGGxBB54UcQMZ0KqADty4qWlhN7QZIkvcRA4J4HEaqG63XVrT02rAYsQClRjBIDTf2yRI5MDga8V/WIpIXq7fcKyluy1ZfIXNuPqaMGMcyQCF7eL6lRYi2CP64EflUsQDiR/bXtqAKimOfrBHFPyJFysRyP99VO19VbF6gpe/TWohOHqFWgrdPcBOCMHH30aOpJEe4CCb/rIazm6XI7MjPEHQHpTBYlDyO8iQDIwy+CeM50qbMpJywELAKksZ+rxB5JH9tQBwWIDrKm6SnbTWOJDCDGZ/XXmhgBZEk90KwYpBALmSwMz3k6Cyp1w0gTgwZBH+/I+41KNV+zqgwZ8lQFaVjlTLfUbQMiedTbKoxmSDGPpKmc8qZ8RnzoCo0+lpaBaR0tLQMdLSOloENVnUOsLTYU1BqVTwi//ANmiEH66sSsiPtqPa7RKc2jJ5PLMflmOSf10APSemFC1Sq/uVWJJaIVAYAWmsm0QACZ7iJPgC00jqh3vUWrudttyRj+bWWIpKQDCmZ9xge3BiCT4kCa2699mo0nwJWrUUwaZEdq/5zJ/TnyJs6NMKoVQABgAeNRbaglJQiCABgDJ/Uk8k8knnUsE/bQOzAabJ+3++vQUDT6BgoGn14dyIgT/AGx/8/bUDVmn6TAMYE3AjkZxB5nQFajquFEkgAck8aBYuO0vESzORAAkwMiDA5zIjSQQgVO1i0GxU/uVmIiDiTGglrFUUifaGO8BQJJ+4iceR50zBSySWlSRJJWTE/TgP/YgZ15qVFQxgBs4Pc54MLzjBkajQMoAYPIUqCrGWjOBJExwWadBW7ro8E1FZ0qmWksroz2e2ga4A/EQMGc6np7zcATWRsEGaag3CBK25cQZ4BnGdFe6obwLW74ujuGJCmJgCS3Hj51DRUyy+QDBqFnCtwrS5BAj4EH+rQTrWRi9r3ExCo5D9uDy2MngAfedTZKsr9wiZC9pBnAAJY4H7zoLd7MVCoYIWz2zbCz3Fe28ySMgiYGdAUtitPNKrUAD91rqQQRYgCkimq5AAUThZ0F1Qk2qIMAy1oBQkC0BSZU2twRxzp6lMAzd9AuIBC3Hwz2jPBxxzjWd3243lMqKTUazICrCoHBUxKmUU9ziATwPvnRO29TUxUNKrTfbvf5AsqZtJV4gplJYx9Sj5Ggt6dUFkMOGIkqo7DIGWZlExEDg/bT2sAJtCdzOWPcs9wIJJEgn9MY+NMNwzIYK3FQwKdwgnHaSCRA5xOvVFBC2hlXPbaAAOII+J+NAK/TKWAaAbJCzLBpg3VPuT5Mnzqu3Ho7ZuTNEoWWGem5Xi0ATM4AEYjB8xq9Nc2s1rEcKoBDmcZDRGfOIAnT2CAhWUjlmuyDgd0kn7/bQYx9hv9k7/wAOae4om5vZMK6JIChFJAJCiJkA5J8a0XQPUNHdJdSYXSQUaQ6kAEgggHE/GibUUIoES898FjmJNzAmSRBycjGs/wBe9K0KzFqR9mtSClaqSoEMHKPDANTKqosiADPxoNRSqc3qqBfpkifv9gOB/fU4ormBEmTGJI+Y51VdM6i9QvTr0wtRY7AZu7QSUbAYEmfkTBjRzboAXAyokNySCPHbP30Bc6fQlwJyJIyAVyARGCfJg6ei1xDdwBUGCBGf9bv30BWlpaWgY6WkdLQIafXnxpoJ5/00AnVqTVKZpI1pbBYfUo+VkRd8TjPmIPvYbFKSCnTFqDgAknOSSxySTmdFAafQMBGn0tLQLS0tLQLS0tLQMRpig+Br1paCA0gohVWJmOAM5PHPJ1DuYRWcNbEscgAkD8xMwOPjjRugN7uBTOEBLSSBAk9qj7SSyiT4B+NB5rUnIChxP1GZDYIIg04x44PPngx7mmgYlntDSz4EWhQsFxEAmDnJjHGKKv6nFRTUXsp3NTpEtF5BVC8eRdUAUfYk+NDb3qbu22pQgDf4siSVp3CJ/Ww/aToNTQqBgKlxAaQklipEGGKkDkAnPxznUYqqLi/aSLQyrgR5BK9rFiYWW4H31n9/v6w2zd8kgmWAY9oSMHGTOI5nVT1Td7r3qdQVXKB3NgYhTaCzTGY7e3Md2g2NaojK1xGClwYKYkciYk8kkz9JxiNBdQo7d7KVRkBaKaI7BIByhNEkXNKmIAOPEYpv4ekK24qsAL4qsPy3JSLA/eC3B1Wvsmqm+ozNVep7qmPpKqSgE4WC7f6RmDoJ6/UN105Ve41NsoIYO6F1VAVBViwYySGgDkADBzq/T/VadenTdLr/AGptvYrwsyW57jFxEmDGsSuwpF2tAVabCnUW+Q2ZyASC3dTiePbUDUno5a1CvVrMC4qEoqqLRddcEByJLVfkCE4Fp0HQVPuEMqiCoJZWw/KxxLKASZx4+8D06ly2ItJkVQQFgipjIVJ7M+STGOZxSVHeq+GKlCZKuTbZ9drEAkXXjgSAB5jUfSr5uDsFW7IjOBdmPAUj/iC+NBqjWKt3WibQvcBJP1BcSeJ+TH20Buer0aVWKhZajC0Qn1CTEYn5+39xqvtAJGLo7z+5B+/K1Tjwzxo3b1G9tlKgqBLF8kKTB/0D/rb8EaBt0Vc2PeWW323AC1gZ7oH3sY4AuEgAxmn6n6qfbbhduw9xxSS8Awzkm0Op+mmkzcSvzxAm03S2vcgMiGj+nNIkE/Pk/wD6h+dZX1Dcm/3FZqLmAMlTbbTQsoVog3Go4Mf+EdBoh6gVouSorKpMSWkiCoJEDLY8SVImAdXHTtsbQ4aCSSw7rSZgxJn5g8GZjjVBsOi1AtTku2A4H9KjMH5qVKrCOQF+NbKlTCgADAED9tA1N+LsH48fsfOpNMRrzaRx/bQejpaacaWgcDS0+loG0tPpaBtLT6WgbS0+loG1DvNwKSPUY9qKWP6ASf8AbU+od5tlqo9N8q6lWHGCIORxg6Cn3vqvbUxNzP3FYRfIFQ4ugMJpOkgnuwfMKj6nps4RUqliDiFw493+WTfF/wDJqf5cDuyNe6npXatyhOSR3t23e5NucCarn9SPgR6f0ztj+VgSpUlXYHuFQFpBkPFWp3DPf9hANsfUNOqaVqVIqs6BuwqGpmoHUlXPBpNkAjIznUXWd1trmp1a5RyIgAz9LHtxkwxOPIHkaM23QqNP2Qoa2gAKa3GxYVkEKMSFdhxxHwNeOo+m9tXqrWq07qi2Q0kf4b+4vHw39xjjQZ/bUOnBRTFcmAiCVMpLioMW9skqCTx5gzrxuF2QQ7tKtWqoKgCksmaziAoIHJcTJ4j7auz6P2f80+1mstRHNzSRVa54M4N3BHHjUtP0xtlQ01QqhqCoVVmALBkYEgHMGmkfofk6Cnr7nZWik1d4IYFrTCqt1QsWtgLCMAwwbMEwdSI2zNlP+IaaKl2BWDYC4b3ZXsEq4jtPZjjVk3pXanlDxb9TYWHUKM4UCo8DxONKv6U2rkF0LkX/AFMTPuB1cnPJDsP7fAgK+7p4W2o9y1Q4AqBhIVCtReBDBaTSD3dp1Huk2IF5NVigEFRUV0DGmIkW5zTaw5iCBnNk/pPakglWwCMOwmRVXIBzivVA+LvsIKfodEljDQ1pYB2CkpbaSAYLQiCftoKWn07aCWFZyNy96gpMEGmDiyVUMqg3cFuRrzS3GypkE7lja/uAWNxgA4XupzEPwY551d0+g0VKlbwVJiKjYDEMw5+ksASPMahX0vtR+Q/TYO5sJIIUZwojA8SdACDtqVKafu1Fre4AFEv3N34eCLTiDxGRg6O6Z0imEBV3KmcPEiWViDjGViP11PV6FQamKZU2gswz5Zizc8gsZg/A+Bo+hSCKFUQBx/8AU8/roAh0alLMy3FiCSSZEEkRH05J40VR2qIIVQBEfsJgfoJP99T6WghXbrnAyZznMg+fuB/YakjXrS0Hm3Txp9LQNpafS0DRpafS0H//2Q=="/>
          <p:cNvSpPr>
            <a:spLocks noChangeAspect="1" noChangeArrowheads="1"/>
          </p:cNvSpPr>
          <p:nvPr/>
        </p:nvSpPr>
        <p:spPr bwMode="auto">
          <a:xfrm>
            <a:off x="1679575" y="-1485900"/>
            <a:ext cx="4286250" cy="3105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C:\Users\NKoseoglu\Desktop\NO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67608" y="1268760"/>
            <a:ext cx="7083336" cy="49318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0892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2724" y="2045976"/>
            <a:ext cx="1531464" cy="1531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18656" y="116632"/>
            <a:ext cx="7997825" cy="1143000"/>
          </a:xfrm>
        </p:spPr>
        <p:txBody>
          <a:bodyPr/>
          <a:lstStyle/>
          <a:p>
            <a:r>
              <a:rPr lang="en-GB" dirty="0">
                <a:latin typeface="Arial "/>
              </a:rPr>
              <a:t>Main characteristics of the model </a:t>
            </a:r>
            <a:br>
              <a:rPr lang="en-GB" dirty="0">
                <a:latin typeface="Arial "/>
              </a:rPr>
            </a:br>
            <a:endParaRPr lang="en-GB" baseline="-25000" dirty="0">
              <a:latin typeface="Arial "/>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93" y="3837800"/>
            <a:ext cx="9144000" cy="247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489475" y="48358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756790" y="365142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631700" y="522075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696" y="1533544"/>
            <a:ext cx="1063439" cy="10634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025" y="2178294"/>
            <a:ext cx="736761" cy="7367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991" y="3565252"/>
            <a:ext cx="456458" cy="43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4642" y="4023719"/>
            <a:ext cx="304227" cy="2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5762" y="4393008"/>
            <a:ext cx="226919" cy="2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751710" y="4700620"/>
            <a:ext cx="170089" cy="16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3773275" y="3665348"/>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3993629" y="3816124"/>
            <a:ext cx="172294" cy="16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4197243" y="3993201"/>
            <a:ext cx="159944" cy="15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flipV="1">
            <a:off x="9688797" y="2556292"/>
            <a:ext cx="335477" cy="32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flipV="1">
            <a:off x="5098876" y="4713848"/>
            <a:ext cx="156334" cy="15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09709" y="4848814"/>
            <a:ext cx="98647" cy="9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906675" y="4555217"/>
            <a:ext cx="177025" cy="17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729650" y="4398964"/>
            <a:ext cx="177025" cy="17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534213" y="4285773"/>
            <a:ext cx="177025" cy="17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348392" y="4135084"/>
            <a:ext cx="177025" cy="17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3591417" y="3508441"/>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2751709" y="4976192"/>
            <a:ext cx="155024" cy="14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flipV="1">
            <a:off x="9796271" y="3315712"/>
            <a:ext cx="177280" cy="17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flipV="1">
            <a:off x="9756790" y="2991258"/>
            <a:ext cx="236270" cy="22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20738" y="3361016"/>
            <a:ext cx="230874" cy="22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525416" y="3478899"/>
            <a:ext cx="169398" cy="16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325482" y="2742532"/>
            <a:ext cx="220431" cy="21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flipV="1">
            <a:off x="4961771" y="3555339"/>
            <a:ext cx="142089" cy="13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5400007" y="3616383"/>
            <a:ext cx="124203" cy="11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H="1" flipV="1">
            <a:off x="6042043" y="3700146"/>
            <a:ext cx="76503" cy="7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43550" y="3717572"/>
            <a:ext cx="55872" cy="5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flipV="1">
            <a:off x="6381277" y="3207133"/>
            <a:ext cx="73803" cy="7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flipV="1">
            <a:off x="6607222" y="3574872"/>
            <a:ext cx="73803" cy="7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flipV="1">
            <a:off x="8163261" y="3750857"/>
            <a:ext cx="475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flipV="1">
            <a:off x="8714550" y="3509621"/>
            <a:ext cx="475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523477" y="3835872"/>
            <a:ext cx="65613" cy="6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6822133" y="2878913"/>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6717785" y="3126600"/>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6570847" y="3400956"/>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6437621" y="3655536"/>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6297414" y="3917764"/>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6156702" y="4155039"/>
            <a:ext cx="140712" cy="13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6023192" y="4384280"/>
            <a:ext cx="133510" cy="12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H="1">
            <a:off x="5883068" y="4619592"/>
            <a:ext cx="135852" cy="13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V="1">
            <a:off x="7313685" y="2775895"/>
            <a:ext cx="295916" cy="28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8"/>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V="1">
            <a:off x="7628914" y="2954517"/>
            <a:ext cx="251913" cy="24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7942906" y="3090824"/>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8226665" y="3265555"/>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8603462" y="3392144"/>
            <a:ext cx="220354"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8935698" y="3590718"/>
            <a:ext cx="177576" cy="17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V="1">
            <a:off x="9308695" y="3761490"/>
            <a:ext cx="105370" cy="10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5930132" y="3125622"/>
            <a:ext cx="177576" cy="17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5616711" y="3455948"/>
            <a:ext cx="177576" cy="17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8"/>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flipV="1">
            <a:off x="3075953" y="4933043"/>
            <a:ext cx="61788" cy="5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V="1">
            <a:off x="3531573" y="4665088"/>
            <a:ext cx="88788" cy="8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V="1">
            <a:off x="4077136" y="4384735"/>
            <a:ext cx="103307" cy="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flipV="1">
            <a:off x="4824694" y="3938333"/>
            <a:ext cx="137027" cy="13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8"/>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flipV="1">
            <a:off x="9392414" y="2759947"/>
            <a:ext cx="247410" cy="23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8"/>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flipV="1">
            <a:off x="5794288" y="4828000"/>
            <a:ext cx="109229" cy="10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62109" y="5001214"/>
            <a:ext cx="98647" cy="9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130132" y="3041874"/>
            <a:ext cx="194433" cy="1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Picture 8"/>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884114" y="3235876"/>
            <a:ext cx="179779" cy="17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8"/>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336842" y="3604054"/>
            <a:ext cx="176424" cy="1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8"/>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983482" y="3795652"/>
            <a:ext cx="179779" cy="17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8"/>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628913" y="3976239"/>
            <a:ext cx="176424" cy="1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8"/>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081597" y="4258154"/>
            <a:ext cx="179779" cy="17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flipV="1">
            <a:off x="6049733" y="4740434"/>
            <a:ext cx="99230" cy="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 name="Picture 8"/>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255918" y="4540960"/>
            <a:ext cx="179779" cy="17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8"/>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642355" y="4431042"/>
            <a:ext cx="179779" cy="17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Rectangle 2"/>
              <p:cNvSpPr/>
              <p:nvPr/>
            </p:nvSpPr>
            <p:spPr>
              <a:xfrm>
                <a:off x="2025770" y="1164213"/>
                <a:ext cx="8715912" cy="646331"/>
              </a:xfrm>
              <a:prstGeom prst="rect">
                <a:avLst/>
              </a:prstGeom>
            </p:spPr>
            <p:txBody>
              <a:bodyPr wrap="none">
                <a:spAutoFit/>
              </a:bodyPr>
              <a:lstStyle/>
              <a:p>
                <a:pPr marL="285750" indent="-285750">
                  <a:buFont typeface="Arial" panose="020B0604020202020204" pitchFamily="34" charset="0"/>
                  <a:buChar char="•"/>
                </a:pPr>
                <a:r>
                  <a:rPr lang="en-GB" dirty="0">
                    <a:latin typeface="Arial "/>
                  </a:rPr>
                  <a:t>Transfer coefficients  </a:t>
                </a:r>
                <a:r>
                  <a:rPr lang="en-GB" b="1" i="1" dirty="0" err="1">
                    <a:solidFill>
                      <a:srgbClr val="FF0000"/>
                    </a:solidFill>
                    <a:latin typeface="Arial "/>
                  </a:rPr>
                  <a:t>h</a:t>
                </a:r>
                <a:r>
                  <a:rPr lang="en-GB" b="1" i="1" baseline="-25000" dirty="0" err="1">
                    <a:solidFill>
                      <a:srgbClr val="FF0000"/>
                    </a:solidFill>
                    <a:latin typeface="Arial "/>
                  </a:rPr>
                  <a:t>ijt</a:t>
                </a:r>
                <a:r>
                  <a:rPr lang="en-GB" dirty="0">
                    <a:latin typeface="Arial "/>
                  </a:rPr>
                  <a:t>  i.e. what portion of the load reaches some receptor and</a:t>
                </a:r>
              </a:p>
              <a:p>
                <a:pPr marL="285750" indent="-285750">
                  <a:buFont typeface="Arial" panose="020B0604020202020204" pitchFamily="34" charset="0"/>
                  <a:buChar char="•"/>
                </a:pPr>
                <a:r>
                  <a:rPr lang="en-GB" dirty="0">
                    <a:latin typeface="Arial "/>
                  </a:rPr>
                  <a:t>At what time it reaches, i.e. nitrogen traveling time </a:t>
                </a:r>
                <a:r>
                  <a:rPr lang="el-GR" b="1" i="1" dirty="0">
                    <a:solidFill>
                      <a:srgbClr val="FF0000"/>
                    </a:solidFill>
                    <a:latin typeface="Arial "/>
                  </a:rPr>
                  <a:t>τ</a:t>
                </a:r>
                <a14:m>
                  <m:oMath xmlns:m="http://schemas.openxmlformats.org/officeDocument/2006/math">
                    <m:r>
                      <a:rPr lang="en-GB" b="1" i="1" baseline="-25000">
                        <a:solidFill>
                          <a:srgbClr val="FF0000"/>
                        </a:solidFill>
                        <a:latin typeface="Cambria Math"/>
                      </a:rPr>
                      <m:t>𝒊𝒋</m:t>
                    </m:r>
                  </m:oMath>
                </a14:m>
                <a:endParaRPr lang="en-US" b="1" dirty="0">
                  <a:solidFill>
                    <a:srgbClr val="FF000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2025770" y="1164213"/>
                <a:ext cx="8715912" cy="646331"/>
              </a:xfrm>
              <a:prstGeom prst="rect">
                <a:avLst/>
              </a:prstGeom>
              <a:blipFill>
                <a:blip r:embed="rId38"/>
                <a:stretch>
                  <a:fillRect l="-420"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5728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additive="base">
                                        <p:cTn id="11" dur="500" fill="hold"/>
                                        <p:tgtEl>
                                          <p:spTgt spid="20486"/>
                                        </p:tgtEl>
                                        <p:attrNameLst>
                                          <p:attrName>ppt_x</p:attrName>
                                        </p:attrNameLst>
                                      </p:cBhvr>
                                      <p:tavLst>
                                        <p:tav tm="0">
                                          <p:val>
                                            <p:strVal val="#ppt_x"/>
                                          </p:val>
                                        </p:tav>
                                        <p:tav tm="100000">
                                          <p:val>
                                            <p:strVal val="#ppt_x"/>
                                          </p:val>
                                        </p:tav>
                                      </p:tavLst>
                                    </p:anim>
                                    <p:anim calcmode="lin" valueType="num">
                                      <p:cBhvr additive="base">
                                        <p:cTn id="12" dur="500" fill="hold"/>
                                        <p:tgtEl>
                                          <p:spTgt spid="2048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7"/>
                                        </p:tgtEl>
                                        <p:attrNameLst>
                                          <p:attrName>style.visibility</p:attrName>
                                        </p:attrNameLst>
                                      </p:cBhvr>
                                      <p:to>
                                        <p:strVal val="visible"/>
                                      </p:to>
                                    </p:set>
                                    <p:anim calcmode="lin" valueType="num">
                                      <p:cBhvr additive="base">
                                        <p:cTn id="15" dur="500" fill="hold"/>
                                        <p:tgtEl>
                                          <p:spTgt spid="20487"/>
                                        </p:tgtEl>
                                        <p:attrNameLst>
                                          <p:attrName>ppt_x</p:attrName>
                                        </p:attrNameLst>
                                      </p:cBhvr>
                                      <p:tavLst>
                                        <p:tav tm="0">
                                          <p:val>
                                            <p:strVal val="#ppt_x"/>
                                          </p:val>
                                        </p:tav>
                                        <p:tav tm="100000">
                                          <p:val>
                                            <p:strVal val="#ppt_x"/>
                                          </p:val>
                                        </p:tav>
                                      </p:tavLst>
                                    </p:anim>
                                    <p:anim calcmode="lin" valueType="num">
                                      <p:cBhvr additive="base">
                                        <p:cTn id="16" dur="500" fill="hold"/>
                                        <p:tgtEl>
                                          <p:spTgt spid="204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anim calcmode="lin" valueType="num">
                                      <p:cBhvr additive="base">
                                        <p:cTn id="67" dur="500" fill="hold"/>
                                        <p:tgtEl>
                                          <p:spTgt spid="149"/>
                                        </p:tgtEl>
                                        <p:attrNameLst>
                                          <p:attrName>ppt_x</p:attrName>
                                        </p:attrNameLst>
                                      </p:cBhvr>
                                      <p:tavLst>
                                        <p:tav tm="0">
                                          <p:val>
                                            <p:strVal val="#ppt_x"/>
                                          </p:val>
                                        </p:tav>
                                        <p:tav tm="100000">
                                          <p:val>
                                            <p:strVal val="#ppt_x"/>
                                          </p:val>
                                        </p:tav>
                                      </p:tavLst>
                                    </p:anim>
                                    <p:anim calcmode="lin" valueType="num">
                                      <p:cBhvr additive="base">
                                        <p:cTn id="68" dur="500" fill="hold"/>
                                        <p:tgtEl>
                                          <p:spTgt spid="14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ppt_x"/>
                                          </p:val>
                                        </p:tav>
                                        <p:tav tm="100000">
                                          <p:val>
                                            <p:strVal val="#ppt_x"/>
                                          </p:val>
                                        </p:tav>
                                      </p:tavLst>
                                    </p:anim>
                                    <p:anim calcmode="lin" valueType="num">
                                      <p:cBhvr additive="base">
                                        <p:cTn id="76" dur="500" fill="hold"/>
                                        <p:tgtEl>
                                          <p:spTgt spid="5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barn(inVertical)">
                                      <p:cBhvr>
                                        <p:cTn id="85" dur="500"/>
                                        <p:tgtEl>
                                          <p:spTgt spid="59"/>
                                        </p:tgtEl>
                                      </p:cBhvr>
                                    </p:animEffect>
                                  </p:childTnLst>
                                </p:cTn>
                              </p:par>
                              <p:par>
                                <p:cTn id="86" presetID="2" presetClass="entr" presetSubtype="4"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500" fill="hold"/>
                                        <p:tgtEl>
                                          <p:spTgt spid="63"/>
                                        </p:tgtEl>
                                        <p:attrNameLst>
                                          <p:attrName>ppt_x</p:attrName>
                                        </p:attrNameLst>
                                      </p:cBhvr>
                                      <p:tavLst>
                                        <p:tav tm="0">
                                          <p:val>
                                            <p:strVal val="#ppt_x"/>
                                          </p:val>
                                        </p:tav>
                                        <p:tav tm="100000">
                                          <p:val>
                                            <p:strVal val="#ppt_x"/>
                                          </p:val>
                                        </p:tav>
                                      </p:tavLst>
                                    </p:anim>
                                    <p:anim calcmode="lin" valueType="num">
                                      <p:cBhvr additive="base">
                                        <p:cTn id="89" dur="500" fill="hold"/>
                                        <p:tgtEl>
                                          <p:spTgt spid="63"/>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18"/>
                                        </p:tgtEl>
                                        <p:attrNameLst>
                                          <p:attrName>style.visibility</p:attrName>
                                        </p:attrNameLst>
                                      </p:cBhvr>
                                      <p:to>
                                        <p:strVal val="visible"/>
                                      </p:to>
                                    </p:set>
                                    <p:anim calcmode="lin" valueType="num">
                                      <p:cBhvr additive="base">
                                        <p:cTn id="92" dur="500" fill="hold"/>
                                        <p:tgtEl>
                                          <p:spTgt spid="118"/>
                                        </p:tgtEl>
                                        <p:attrNameLst>
                                          <p:attrName>ppt_x</p:attrName>
                                        </p:attrNameLst>
                                      </p:cBhvr>
                                      <p:tavLst>
                                        <p:tav tm="0">
                                          <p:val>
                                            <p:strVal val="#ppt_x"/>
                                          </p:val>
                                        </p:tav>
                                        <p:tav tm="100000">
                                          <p:val>
                                            <p:strVal val="#ppt_x"/>
                                          </p:val>
                                        </p:tav>
                                      </p:tavLst>
                                    </p:anim>
                                    <p:anim calcmode="lin" valueType="num">
                                      <p:cBhvr additive="base">
                                        <p:cTn id="93" dur="500" fill="hold"/>
                                        <p:tgtEl>
                                          <p:spTgt spid="118"/>
                                        </p:tgtEl>
                                        <p:attrNameLst>
                                          <p:attrName>ppt_y</p:attrName>
                                        </p:attrNameLst>
                                      </p:cBhvr>
                                      <p:tavLst>
                                        <p:tav tm="0">
                                          <p:val>
                                            <p:strVal val="1+#ppt_h/2"/>
                                          </p:val>
                                        </p:tav>
                                        <p:tav tm="100000">
                                          <p:val>
                                            <p:strVal val="#ppt_y"/>
                                          </p:val>
                                        </p:tav>
                                      </p:tavLst>
                                    </p:anim>
                                  </p:childTnLst>
                                </p:cTn>
                              </p:par>
                              <p:par>
                                <p:cTn id="94" presetID="16" presetClass="entr" presetSubtype="21" fill="hold" nodeType="with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barn(inVertical)">
                                      <p:cBhvr>
                                        <p:cTn id="96" dur="500"/>
                                        <p:tgtEl>
                                          <p:spTgt spid="123"/>
                                        </p:tgtEl>
                                      </p:cBhvr>
                                    </p:animEffect>
                                  </p:childTnLst>
                                </p:cTn>
                              </p:par>
                              <p:par>
                                <p:cTn id="97" presetID="2" presetClass="entr" presetSubtype="4" fill="hold" nodeType="withEffect">
                                  <p:stCondLst>
                                    <p:cond delay="0"/>
                                  </p:stCondLst>
                                  <p:childTnLst>
                                    <p:set>
                                      <p:cBhvr>
                                        <p:cTn id="98" dur="1" fill="hold">
                                          <p:stCondLst>
                                            <p:cond delay="0"/>
                                          </p:stCondLst>
                                        </p:cTn>
                                        <p:tgtEl>
                                          <p:spTgt spid="121"/>
                                        </p:tgtEl>
                                        <p:attrNameLst>
                                          <p:attrName>style.visibility</p:attrName>
                                        </p:attrNameLst>
                                      </p:cBhvr>
                                      <p:to>
                                        <p:strVal val="visible"/>
                                      </p:to>
                                    </p:set>
                                    <p:anim calcmode="lin" valueType="num">
                                      <p:cBhvr additive="base">
                                        <p:cTn id="99" dur="500" fill="hold"/>
                                        <p:tgtEl>
                                          <p:spTgt spid="121"/>
                                        </p:tgtEl>
                                        <p:attrNameLst>
                                          <p:attrName>ppt_x</p:attrName>
                                        </p:attrNameLst>
                                      </p:cBhvr>
                                      <p:tavLst>
                                        <p:tav tm="0">
                                          <p:val>
                                            <p:strVal val="#ppt_x"/>
                                          </p:val>
                                        </p:tav>
                                        <p:tav tm="100000">
                                          <p:val>
                                            <p:strVal val="#ppt_x"/>
                                          </p:val>
                                        </p:tav>
                                      </p:tavLst>
                                    </p:anim>
                                    <p:anim calcmode="lin" valueType="num">
                                      <p:cBhvr additive="base">
                                        <p:cTn id="100" dur="500" fill="hold"/>
                                        <p:tgtEl>
                                          <p:spTgt spid="121"/>
                                        </p:tgtEl>
                                        <p:attrNameLst>
                                          <p:attrName>ppt_y</p:attrName>
                                        </p:attrNameLst>
                                      </p:cBhvr>
                                      <p:tavLst>
                                        <p:tav tm="0">
                                          <p:val>
                                            <p:strVal val="1+#ppt_h/2"/>
                                          </p:val>
                                        </p:tav>
                                        <p:tav tm="100000">
                                          <p:val>
                                            <p:strVal val="#ppt_y"/>
                                          </p:val>
                                        </p:tav>
                                      </p:tavLst>
                                    </p:anim>
                                  </p:childTnLst>
                                </p:cTn>
                              </p:par>
                              <p:par>
                                <p:cTn id="101" presetID="16" presetClass="entr" presetSubtype="21" fill="hold" nodeType="withEffect">
                                  <p:stCondLst>
                                    <p:cond delay="0"/>
                                  </p:stCondLst>
                                  <p:childTnLst>
                                    <p:set>
                                      <p:cBhvr>
                                        <p:cTn id="102" dur="1" fill="hold">
                                          <p:stCondLst>
                                            <p:cond delay="0"/>
                                          </p:stCondLst>
                                        </p:cTn>
                                        <p:tgtEl>
                                          <p:spTgt spid="143"/>
                                        </p:tgtEl>
                                        <p:attrNameLst>
                                          <p:attrName>style.visibility</p:attrName>
                                        </p:attrNameLst>
                                      </p:cBhvr>
                                      <p:to>
                                        <p:strVal val="visible"/>
                                      </p:to>
                                    </p:set>
                                    <p:animEffect transition="in" filter="barn(inVertical)">
                                      <p:cBhvr>
                                        <p:cTn id="103" dur="500"/>
                                        <p:tgtEl>
                                          <p:spTgt spid="143"/>
                                        </p:tgtEl>
                                      </p:cBhvr>
                                    </p:animEffect>
                                  </p:childTnLst>
                                </p:cTn>
                              </p:par>
                              <p:par>
                                <p:cTn id="104" presetID="16" presetClass="entr" presetSubtype="21" fill="hold" nodeType="withEffect">
                                  <p:stCondLst>
                                    <p:cond delay="0"/>
                                  </p:stCondLst>
                                  <p:childTnLst>
                                    <p:set>
                                      <p:cBhvr>
                                        <p:cTn id="105" dur="1" fill="hold">
                                          <p:stCondLst>
                                            <p:cond delay="0"/>
                                          </p:stCondLst>
                                        </p:cTn>
                                        <p:tgtEl>
                                          <p:spTgt spid="144"/>
                                        </p:tgtEl>
                                        <p:attrNameLst>
                                          <p:attrName>style.visibility</p:attrName>
                                        </p:attrNameLst>
                                      </p:cBhvr>
                                      <p:to>
                                        <p:strVal val="visible"/>
                                      </p:to>
                                    </p:set>
                                    <p:animEffect transition="in" filter="barn(inVertical)">
                                      <p:cBhvr>
                                        <p:cTn id="106" dur="500"/>
                                        <p:tgtEl>
                                          <p:spTgt spid="144"/>
                                        </p:tgtEl>
                                      </p:cBhvr>
                                    </p:animEffect>
                                  </p:childTnLst>
                                </p:cTn>
                              </p:par>
                              <p:par>
                                <p:cTn id="107" presetID="16" presetClass="entr" presetSubtype="21" fill="hold" nodeType="withEffect">
                                  <p:stCondLst>
                                    <p:cond delay="0"/>
                                  </p:stCondLst>
                                  <p:childTnLst>
                                    <p:set>
                                      <p:cBhvr>
                                        <p:cTn id="108" dur="1" fill="hold">
                                          <p:stCondLst>
                                            <p:cond delay="0"/>
                                          </p:stCondLst>
                                        </p:cTn>
                                        <p:tgtEl>
                                          <p:spTgt spid="145"/>
                                        </p:tgtEl>
                                        <p:attrNameLst>
                                          <p:attrName>style.visibility</p:attrName>
                                        </p:attrNameLst>
                                      </p:cBhvr>
                                      <p:to>
                                        <p:strVal val="visible"/>
                                      </p:to>
                                    </p:set>
                                    <p:animEffect transition="in" filter="barn(inVertical)">
                                      <p:cBhvr>
                                        <p:cTn id="109" dur="500"/>
                                        <p:tgtEl>
                                          <p:spTgt spid="145"/>
                                        </p:tgtEl>
                                      </p:cBhvr>
                                    </p:animEffect>
                                  </p:childTnLst>
                                </p:cTn>
                              </p:par>
                              <p:par>
                                <p:cTn id="110" presetID="16" presetClass="entr" presetSubtype="21" fill="hold" nodeType="withEffect">
                                  <p:stCondLst>
                                    <p:cond delay="0"/>
                                  </p:stCondLst>
                                  <p:childTnLst>
                                    <p:set>
                                      <p:cBhvr>
                                        <p:cTn id="111" dur="1" fill="hold">
                                          <p:stCondLst>
                                            <p:cond delay="0"/>
                                          </p:stCondLst>
                                        </p:cTn>
                                        <p:tgtEl>
                                          <p:spTgt spid="146"/>
                                        </p:tgtEl>
                                        <p:attrNameLst>
                                          <p:attrName>style.visibility</p:attrName>
                                        </p:attrNameLst>
                                      </p:cBhvr>
                                      <p:to>
                                        <p:strVal val="visible"/>
                                      </p:to>
                                    </p:set>
                                    <p:animEffect transition="in" filter="barn(inVertical)">
                                      <p:cBhvr>
                                        <p:cTn id="112" dur="500"/>
                                        <p:tgtEl>
                                          <p:spTgt spid="146"/>
                                        </p:tgtEl>
                                      </p:cBhvr>
                                    </p:animEffect>
                                  </p:childTnLst>
                                </p:cTn>
                              </p:par>
                              <p:par>
                                <p:cTn id="113" presetID="16" presetClass="entr" presetSubtype="21" fill="hold" nodeType="withEffect">
                                  <p:stCondLst>
                                    <p:cond delay="0"/>
                                  </p:stCondLst>
                                  <p:childTnLst>
                                    <p:set>
                                      <p:cBhvr>
                                        <p:cTn id="114" dur="1" fill="hold">
                                          <p:stCondLst>
                                            <p:cond delay="0"/>
                                          </p:stCondLst>
                                        </p:cTn>
                                        <p:tgtEl>
                                          <p:spTgt spid="142"/>
                                        </p:tgtEl>
                                        <p:attrNameLst>
                                          <p:attrName>style.visibility</p:attrName>
                                        </p:attrNameLst>
                                      </p:cBhvr>
                                      <p:to>
                                        <p:strVal val="visible"/>
                                      </p:to>
                                    </p:set>
                                    <p:animEffect transition="in" filter="barn(inVertical)">
                                      <p:cBhvr>
                                        <p:cTn id="115" dur="500"/>
                                        <p:tgtEl>
                                          <p:spTgt spid="142"/>
                                        </p:tgtEl>
                                      </p:cBhvr>
                                    </p:animEffect>
                                  </p:childTnLst>
                                </p:cTn>
                              </p:par>
                              <p:par>
                                <p:cTn id="116" presetID="16" presetClass="entr" presetSubtype="21" fill="hold" nodeType="withEffect">
                                  <p:stCondLst>
                                    <p:cond delay="0"/>
                                  </p:stCondLst>
                                  <p:childTnLst>
                                    <p:set>
                                      <p:cBhvr>
                                        <p:cTn id="117" dur="1" fill="hold">
                                          <p:stCondLst>
                                            <p:cond delay="0"/>
                                          </p:stCondLst>
                                        </p:cTn>
                                        <p:tgtEl>
                                          <p:spTgt spid="141"/>
                                        </p:tgtEl>
                                        <p:attrNameLst>
                                          <p:attrName>style.visibility</p:attrName>
                                        </p:attrNameLst>
                                      </p:cBhvr>
                                      <p:to>
                                        <p:strVal val="visible"/>
                                      </p:to>
                                    </p:set>
                                    <p:animEffect transition="in" filter="barn(inVertical)">
                                      <p:cBhvr>
                                        <p:cTn id="118" dur="500"/>
                                        <p:tgtEl>
                                          <p:spTgt spid="141"/>
                                        </p:tgtEl>
                                      </p:cBhvr>
                                    </p:animEffect>
                                  </p:childTnLst>
                                </p:cTn>
                              </p:par>
                              <p:par>
                                <p:cTn id="119" presetID="16" presetClass="entr" presetSubtype="21"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barn(inVertical)">
                                      <p:cBhvr>
                                        <p:cTn id="121" dur="500"/>
                                        <p:tgtEl>
                                          <p:spTgt spid="57"/>
                                        </p:tgtEl>
                                      </p:cBhvr>
                                    </p:animEffect>
                                  </p:childTnLst>
                                </p:cTn>
                              </p:par>
                              <p:par>
                                <p:cTn id="122" presetID="16" presetClass="entr" presetSubtype="21" fill="hold" nodeType="withEffect">
                                  <p:stCondLst>
                                    <p:cond delay="0"/>
                                  </p:stCondLst>
                                  <p:childTnLst>
                                    <p:set>
                                      <p:cBhvr>
                                        <p:cTn id="123" dur="1" fill="hold">
                                          <p:stCondLst>
                                            <p:cond delay="0"/>
                                          </p:stCondLst>
                                        </p:cTn>
                                        <p:tgtEl>
                                          <p:spTgt spid="148"/>
                                        </p:tgtEl>
                                        <p:attrNameLst>
                                          <p:attrName>style.visibility</p:attrName>
                                        </p:attrNameLst>
                                      </p:cBhvr>
                                      <p:to>
                                        <p:strVal val="visible"/>
                                      </p:to>
                                    </p:set>
                                    <p:animEffect transition="in" filter="barn(inVertical)">
                                      <p:cBhvr>
                                        <p:cTn id="124" dur="500"/>
                                        <p:tgtEl>
                                          <p:spTgt spid="148"/>
                                        </p:tgtEl>
                                      </p:cBhvr>
                                    </p:animEffect>
                                  </p:childTnLst>
                                </p:cTn>
                              </p:par>
                              <p:par>
                                <p:cTn id="125" presetID="16" presetClass="entr" presetSubtype="21" fill="hold" nodeType="withEffect">
                                  <p:stCondLst>
                                    <p:cond delay="0"/>
                                  </p:stCondLst>
                                  <p:childTnLst>
                                    <p:set>
                                      <p:cBhvr>
                                        <p:cTn id="126" dur="1" fill="hold">
                                          <p:stCondLst>
                                            <p:cond delay="0"/>
                                          </p:stCondLst>
                                        </p:cTn>
                                        <p:tgtEl>
                                          <p:spTgt spid="133"/>
                                        </p:tgtEl>
                                        <p:attrNameLst>
                                          <p:attrName>style.visibility</p:attrName>
                                        </p:attrNameLst>
                                      </p:cBhvr>
                                      <p:to>
                                        <p:strVal val="visible"/>
                                      </p:to>
                                    </p:set>
                                    <p:animEffect transition="in" filter="barn(inVertical)">
                                      <p:cBhvr>
                                        <p:cTn id="127" dur="500"/>
                                        <p:tgtEl>
                                          <p:spTgt spid="133"/>
                                        </p:tgtEl>
                                      </p:cBhvr>
                                    </p:animEffect>
                                  </p:childTnLst>
                                </p:cTn>
                              </p:par>
                              <p:par>
                                <p:cTn id="128" presetID="16" presetClass="entr" presetSubtype="21" fill="hold" nodeType="withEffect">
                                  <p:stCondLst>
                                    <p:cond delay="0"/>
                                  </p:stCondLst>
                                  <p:childTnLst>
                                    <p:set>
                                      <p:cBhvr>
                                        <p:cTn id="129" dur="1" fill="hold">
                                          <p:stCondLst>
                                            <p:cond delay="0"/>
                                          </p:stCondLst>
                                        </p:cTn>
                                        <p:tgtEl>
                                          <p:spTgt spid="132"/>
                                        </p:tgtEl>
                                        <p:attrNameLst>
                                          <p:attrName>style.visibility</p:attrName>
                                        </p:attrNameLst>
                                      </p:cBhvr>
                                      <p:to>
                                        <p:strVal val="visible"/>
                                      </p:to>
                                    </p:set>
                                    <p:animEffect transition="in" filter="barn(inVertical)">
                                      <p:cBhvr>
                                        <p:cTn id="130" dur="500"/>
                                        <p:tgtEl>
                                          <p:spTgt spid="132"/>
                                        </p:tgtEl>
                                      </p:cBhvr>
                                    </p:animEffect>
                                  </p:childTnLst>
                                </p:cTn>
                              </p:par>
                              <p:par>
                                <p:cTn id="131" presetID="16" presetClass="entr" presetSubtype="21" fill="hold" nodeType="withEffect">
                                  <p:stCondLst>
                                    <p:cond delay="0"/>
                                  </p:stCondLst>
                                  <p:childTnLst>
                                    <p:set>
                                      <p:cBhvr>
                                        <p:cTn id="132" dur="1" fill="hold">
                                          <p:stCondLst>
                                            <p:cond delay="0"/>
                                          </p:stCondLst>
                                        </p:cTn>
                                        <p:tgtEl>
                                          <p:spTgt spid="131"/>
                                        </p:tgtEl>
                                        <p:attrNameLst>
                                          <p:attrName>style.visibility</p:attrName>
                                        </p:attrNameLst>
                                      </p:cBhvr>
                                      <p:to>
                                        <p:strVal val="visible"/>
                                      </p:to>
                                    </p:set>
                                    <p:animEffect transition="in" filter="barn(inVertical)">
                                      <p:cBhvr>
                                        <p:cTn id="133" dur="500"/>
                                        <p:tgtEl>
                                          <p:spTgt spid="131"/>
                                        </p:tgtEl>
                                      </p:cBhvr>
                                    </p:animEffect>
                                  </p:childTnLst>
                                </p:cTn>
                              </p:par>
                              <p:par>
                                <p:cTn id="134" presetID="16" presetClass="entr" presetSubtype="21" fill="hold" nodeType="withEffect">
                                  <p:stCondLst>
                                    <p:cond delay="0"/>
                                  </p:stCondLst>
                                  <p:childTnLst>
                                    <p:set>
                                      <p:cBhvr>
                                        <p:cTn id="135" dur="1" fill="hold">
                                          <p:stCondLst>
                                            <p:cond delay="0"/>
                                          </p:stCondLst>
                                        </p:cTn>
                                        <p:tgtEl>
                                          <p:spTgt spid="129"/>
                                        </p:tgtEl>
                                        <p:attrNameLst>
                                          <p:attrName>style.visibility</p:attrName>
                                        </p:attrNameLst>
                                      </p:cBhvr>
                                      <p:to>
                                        <p:strVal val="visible"/>
                                      </p:to>
                                    </p:set>
                                    <p:animEffect transition="in" filter="barn(inVertical)">
                                      <p:cBhvr>
                                        <p:cTn id="136" dur="500"/>
                                        <p:tgtEl>
                                          <p:spTgt spid="129"/>
                                        </p:tgtEl>
                                      </p:cBhvr>
                                    </p:animEffect>
                                  </p:childTnLst>
                                </p:cTn>
                              </p:par>
                              <p:par>
                                <p:cTn id="137" presetID="16" presetClass="entr" presetSubtype="21" fill="hold" nodeType="withEffect">
                                  <p:stCondLst>
                                    <p:cond delay="0"/>
                                  </p:stCondLst>
                                  <p:childTnLst>
                                    <p:set>
                                      <p:cBhvr>
                                        <p:cTn id="138" dur="1" fill="hold">
                                          <p:stCondLst>
                                            <p:cond delay="0"/>
                                          </p:stCondLst>
                                        </p:cTn>
                                        <p:tgtEl>
                                          <p:spTgt spid="128"/>
                                        </p:tgtEl>
                                        <p:attrNameLst>
                                          <p:attrName>style.visibility</p:attrName>
                                        </p:attrNameLst>
                                      </p:cBhvr>
                                      <p:to>
                                        <p:strVal val="visible"/>
                                      </p:to>
                                    </p:set>
                                    <p:animEffect transition="in" filter="barn(inVertical)">
                                      <p:cBhvr>
                                        <p:cTn id="139" dur="500"/>
                                        <p:tgtEl>
                                          <p:spTgt spid="128"/>
                                        </p:tgtEl>
                                      </p:cBhvr>
                                    </p:animEffect>
                                  </p:childTnLst>
                                </p:cTn>
                              </p:par>
                              <p:par>
                                <p:cTn id="140" presetID="16" presetClass="entr" presetSubtype="21" fill="hold" nodeType="withEffect">
                                  <p:stCondLst>
                                    <p:cond delay="0"/>
                                  </p:stCondLst>
                                  <p:childTnLst>
                                    <p:set>
                                      <p:cBhvr>
                                        <p:cTn id="141" dur="1" fill="hold">
                                          <p:stCondLst>
                                            <p:cond delay="0"/>
                                          </p:stCondLst>
                                        </p:cTn>
                                        <p:tgtEl>
                                          <p:spTgt spid="126"/>
                                        </p:tgtEl>
                                        <p:attrNameLst>
                                          <p:attrName>style.visibility</p:attrName>
                                        </p:attrNameLst>
                                      </p:cBhvr>
                                      <p:to>
                                        <p:strVal val="visible"/>
                                      </p:to>
                                    </p:set>
                                    <p:animEffect transition="in" filter="barn(inVertical)">
                                      <p:cBhvr>
                                        <p:cTn id="142" dur="500"/>
                                        <p:tgtEl>
                                          <p:spTgt spid="126"/>
                                        </p:tgtEl>
                                      </p:cBhvr>
                                    </p:animEffect>
                                  </p:childTnLst>
                                </p:cTn>
                              </p:par>
                              <p:par>
                                <p:cTn id="143" presetID="16" presetClass="entr" presetSubtype="21" fill="hold" nodeType="withEffect">
                                  <p:stCondLst>
                                    <p:cond delay="0"/>
                                  </p:stCondLst>
                                  <p:childTnLst>
                                    <p:set>
                                      <p:cBhvr>
                                        <p:cTn id="144" dur="1" fill="hold">
                                          <p:stCondLst>
                                            <p:cond delay="0"/>
                                          </p:stCondLst>
                                        </p:cTn>
                                        <p:tgtEl>
                                          <p:spTgt spid="125"/>
                                        </p:tgtEl>
                                        <p:attrNameLst>
                                          <p:attrName>style.visibility</p:attrName>
                                        </p:attrNameLst>
                                      </p:cBhvr>
                                      <p:to>
                                        <p:strVal val="visible"/>
                                      </p:to>
                                    </p:set>
                                    <p:animEffect transition="in" filter="barn(inVertical)">
                                      <p:cBhvr>
                                        <p:cTn id="145" dur="500"/>
                                        <p:tgtEl>
                                          <p:spTgt spid="125"/>
                                        </p:tgtEl>
                                      </p:cBhvr>
                                    </p:animEffect>
                                  </p:childTnLst>
                                </p:cTn>
                              </p:par>
                              <p:par>
                                <p:cTn id="146" presetID="16" presetClass="entr" presetSubtype="21" fill="hold" nodeType="withEffect">
                                  <p:stCondLst>
                                    <p:cond delay="0"/>
                                  </p:stCondLst>
                                  <p:childTnLst>
                                    <p:set>
                                      <p:cBhvr>
                                        <p:cTn id="147" dur="1" fill="hold">
                                          <p:stCondLst>
                                            <p:cond delay="0"/>
                                          </p:stCondLst>
                                        </p:cTn>
                                        <p:tgtEl>
                                          <p:spTgt spid="124"/>
                                        </p:tgtEl>
                                        <p:attrNameLst>
                                          <p:attrName>style.visibility</p:attrName>
                                        </p:attrNameLst>
                                      </p:cBhvr>
                                      <p:to>
                                        <p:strVal val="visible"/>
                                      </p:to>
                                    </p:set>
                                    <p:animEffect transition="in" filter="barn(inVertical)">
                                      <p:cBhvr>
                                        <p:cTn id="148" dur="500"/>
                                        <p:tgtEl>
                                          <p:spTgt spid="124"/>
                                        </p:tgtEl>
                                      </p:cBhvr>
                                    </p:animEffect>
                                  </p:childTnLst>
                                </p:cTn>
                              </p:par>
                              <p:par>
                                <p:cTn id="149" presetID="16" presetClass="entr" presetSubtype="21" fill="hold" nodeType="withEffect">
                                  <p:stCondLst>
                                    <p:cond delay="0"/>
                                  </p:stCondLst>
                                  <p:childTnLst>
                                    <p:set>
                                      <p:cBhvr>
                                        <p:cTn id="150" dur="1" fill="hold">
                                          <p:stCondLst>
                                            <p:cond delay="0"/>
                                          </p:stCondLst>
                                        </p:cTn>
                                        <p:tgtEl>
                                          <p:spTgt spid="134"/>
                                        </p:tgtEl>
                                        <p:attrNameLst>
                                          <p:attrName>style.visibility</p:attrName>
                                        </p:attrNameLst>
                                      </p:cBhvr>
                                      <p:to>
                                        <p:strVal val="visible"/>
                                      </p:to>
                                    </p:set>
                                    <p:animEffect transition="in" filter="barn(inVertical)">
                                      <p:cBhvr>
                                        <p:cTn id="151" dur="500"/>
                                        <p:tgtEl>
                                          <p:spTgt spid="134"/>
                                        </p:tgtEl>
                                      </p:cBhvr>
                                    </p:animEffect>
                                  </p:childTnLst>
                                </p:cTn>
                              </p:par>
                              <p:par>
                                <p:cTn id="152" presetID="16" presetClass="entr" presetSubtype="21" fill="hold" nodeType="withEffect">
                                  <p:stCondLst>
                                    <p:cond delay="0"/>
                                  </p:stCondLst>
                                  <p:childTnLst>
                                    <p:set>
                                      <p:cBhvr>
                                        <p:cTn id="153" dur="1" fill="hold">
                                          <p:stCondLst>
                                            <p:cond delay="0"/>
                                          </p:stCondLst>
                                        </p:cTn>
                                        <p:tgtEl>
                                          <p:spTgt spid="135"/>
                                        </p:tgtEl>
                                        <p:attrNameLst>
                                          <p:attrName>style.visibility</p:attrName>
                                        </p:attrNameLst>
                                      </p:cBhvr>
                                      <p:to>
                                        <p:strVal val="visible"/>
                                      </p:to>
                                    </p:set>
                                    <p:animEffect transition="in" filter="barn(inVertical)">
                                      <p:cBhvr>
                                        <p:cTn id="154" dur="500"/>
                                        <p:tgtEl>
                                          <p:spTgt spid="135"/>
                                        </p:tgtEl>
                                      </p:cBhvr>
                                    </p:animEffect>
                                  </p:childTnLst>
                                </p:cTn>
                              </p:par>
                              <p:par>
                                <p:cTn id="155" presetID="16" presetClass="entr" presetSubtype="21" fill="hold" nodeType="withEffect">
                                  <p:stCondLst>
                                    <p:cond delay="0"/>
                                  </p:stCondLst>
                                  <p:childTnLst>
                                    <p:set>
                                      <p:cBhvr>
                                        <p:cTn id="156" dur="1" fill="hold">
                                          <p:stCondLst>
                                            <p:cond delay="0"/>
                                          </p:stCondLst>
                                        </p:cTn>
                                        <p:tgtEl>
                                          <p:spTgt spid="136"/>
                                        </p:tgtEl>
                                        <p:attrNameLst>
                                          <p:attrName>style.visibility</p:attrName>
                                        </p:attrNameLst>
                                      </p:cBhvr>
                                      <p:to>
                                        <p:strVal val="visible"/>
                                      </p:to>
                                    </p:set>
                                    <p:animEffect transition="in" filter="barn(inVertical)">
                                      <p:cBhvr>
                                        <p:cTn id="157" dur="500"/>
                                        <p:tgtEl>
                                          <p:spTgt spid="136"/>
                                        </p:tgtEl>
                                      </p:cBhvr>
                                    </p:animEffect>
                                  </p:childTnLst>
                                </p:cTn>
                              </p:par>
                              <p:par>
                                <p:cTn id="158" presetID="16" presetClass="entr" presetSubtype="21" fill="hold" nodeType="withEffect">
                                  <p:stCondLst>
                                    <p:cond delay="0"/>
                                  </p:stCondLst>
                                  <p:childTnLst>
                                    <p:set>
                                      <p:cBhvr>
                                        <p:cTn id="159" dur="1" fill="hold">
                                          <p:stCondLst>
                                            <p:cond delay="0"/>
                                          </p:stCondLst>
                                        </p:cTn>
                                        <p:tgtEl>
                                          <p:spTgt spid="137"/>
                                        </p:tgtEl>
                                        <p:attrNameLst>
                                          <p:attrName>style.visibility</p:attrName>
                                        </p:attrNameLst>
                                      </p:cBhvr>
                                      <p:to>
                                        <p:strVal val="visible"/>
                                      </p:to>
                                    </p:set>
                                    <p:animEffect transition="in" filter="barn(inVertical)">
                                      <p:cBhvr>
                                        <p:cTn id="160" dur="500"/>
                                        <p:tgtEl>
                                          <p:spTgt spid="137"/>
                                        </p:tgtEl>
                                      </p:cBhvr>
                                    </p:animEffect>
                                  </p:childTnLst>
                                </p:cTn>
                              </p:par>
                              <p:par>
                                <p:cTn id="161" presetID="16" presetClass="entr" presetSubtype="21" fill="hold" nodeType="withEffect">
                                  <p:stCondLst>
                                    <p:cond delay="0"/>
                                  </p:stCondLst>
                                  <p:childTnLst>
                                    <p:set>
                                      <p:cBhvr>
                                        <p:cTn id="162" dur="1" fill="hold">
                                          <p:stCondLst>
                                            <p:cond delay="0"/>
                                          </p:stCondLst>
                                        </p:cTn>
                                        <p:tgtEl>
                                          <p:spTgt spid="138"/>
                                        </p:tgtEl>
                                        <p:attrNameLst>
                                          <p:attrName>style.visibility</p:attrName>
                                        </p:attrNameLst>
                                      </p:cBhvr>
                                      <p:to>
                                        <p:strVal val="visible"/>
                                      </p:to>
                                    </p:set>
                                    <p:animEffect transition="in" filter="barn(inVertical)">
                                      <p:cBhvr>
                                        <p:cTn id="163" dur="500"/>
                                        <p:tgtEl>
                                          <p:spTgt spid="138"/>
                                        </p:tgtEl>
                                      </p:cBhvr>
                                    </p:animEffect>
                                  </p:childTnLst>
                                </p:cTn>
                              </p:par>
                              <p:par>
                                <p:cTn id="164" presetID="16" presetClass="entr" presetSubtype="21" fill="hold" nodeType="withEffect">
                                  <p:stCondLst>
                                    <p:cond delay="0"/>
                                  </p:stCondLst>
                                  <p:childTnLst>
                                    <p:set>
                                      <p:cBhvr>
                                        <p:cTn id="165" dur="1" fill="hold">
                                          <p:stCondLst>
                                            <p:cond delay="0"/>
                                          </p:stCondLst>
                                        </p:cTn>
                                        <p:tgtEl>
                                          <p:spTgt spid="139"/>
                                        </p:tgtEl>
                                        <p:attrNameLst>
                                          <p:attrName>style.visibility</p:attrName>
                                        </p:attrNameLst>
                                      </p:cBhvr>
                                      <p:to>
                                        <p:strVal val="visible"/>
                                      </p:to>
                                    </p:set>
                                    <p:animEffect transition="in" filter="barn(inVertical)">
                                      <p:cBhvr>
                                        <p:cTn id="166" dur="500"/>
                                        <p:tgtEl>
                                          <p:spTgt spid="139"/>
                                        </p:tgtEl>
                                      </p:cBhvr>
                                    </p:animEffect>
                                  </p:childTnLst>
                                </p:cTn>
                              </p:par>
                              <p:par>
                                <p:cTn id="167" presetID="16" presetClass="entr" presetSubtype="21" fill="hold" nodeType="withEffect">
                                  <p:stCondLst>
                                    <p:cond delay="0"/>
                                  </p:stCondLst>
                                  <p:childTnLst>
                                    <p:set>
                                      <p:cBhvr>
                                        <p:cTn id="168" dur="1" fill="hold">
                                          <p:stCondLst>
                                            <p:cond delay="0"/>
                                          </p:stCondLst>
                                        </p:cTn>
                                        <p:tgtEl>
                                          <p:spTgt spid="140"/>
                                        </p:tgtEl>
                                        <p:attrNameLst>
                                          <p:attrName>style.visibility</p:attrName>
                                        </p:attrNameLst>
                                      </p:cBhvr>
                                      <p:to>
                                        <p:strVal val="visible"/>
                                      </p:to>
                                    </p:set>
                                    <p:animEffect transition="in" filter="barn(inVertical)">
                                      <p:cBhvr>
                                        <p:cTn id="16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3647728" y="1299624"/>
            <a:ext cx="3168352" cy="119327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9497" y="44624"/>
            <a:ext cx="9001000" cy="1143000"/>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dirty="0"/>
              <a:t>Novelty: dynamic nitrogen transport matrix </a:t>
            </a:r>
          </a:p>
        </p:txBody>
      </p:sp>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48775" y="980728"/>
            <a:ext cx="7344816" cy="4752528"/>
          </a:xfrm>
          <a:prstGeom prst="rect">
            <a:avLst/>
          </a:prstGeom>
          <a:noFill/>
          <a:ln>
            <a:noFill/>
          </a:ln>
        </p:spPr>
      </p:pic>
      <p:sp>
        <p:nvSpPr>
          <p:cNvPr id="86" name="TextBox 85"/>
          <p:cNvSpPr txBox="1"/>
          <p:nvPr/>
        </p:nvSpPr>
        <p:spPr>
          <a:xfrm>
            <a:off x="2109406" y="6021288"/>
            <a:ext cx="8379082" cy="923330"/>
          </a:xfrm>
          <a:prstGeom prst="rect">
            <a:avLst/>
          </a:prstGeom>
          <a:noFill/>
        </p:spPr>
        <p:txBody>
          <a:bodyPr wrap="square" rtlCol="0">
            <a:spAutoFit/>
          </a:bodyPr>
          <a:lstStyle/>
          <a:p>
            <a:r>
              <a:rPr lang="en-US" dirty="0"/>
              <a:t>From the same N load at t=0, nitrogen traveling time to receptors can reach T-1 (from 10 to more than 100) years. In general, the traveling time is uncertain, depends on soil type, weather conditions, activities, etc.    </a:t>
            </a:r>
          </a:p>
        </p:txBody>
      </p:sp>
      <p:sp>
        <p:nvSpPr>
          <p:cNvPr id="87" name="TextBox 86"/>
          <p:cNvSpPr txBox="1"/>
          <p:nvPr/>
        </p:nvSpPr>
        <p:spPr>
          <a:xfrm>
            <a:off x="2878605" y="725549"/>
            <a:ext cx="1095172" cy="369332"/>
          </a:xfrm>
          <a:prstGeom prst="rect">
            <a:avLst/>
          </a:prstGeom>
          <a:noFill/>
        </p:spPr>
        <p:txBody>
          <a:bodyPr wrap="none" rtlCol="0">
            <a:spAutoFit/>
          </a:bodyPr>
          <a:lstStyle/>
          <a:p>
            <a:r>
              <a:rPr lang="en-US" b="1" dirty="0">
                <a:solidFill>
                  <a:srgbClr val="00B050"/>
                </a:solidFill>
              </a:rPr>
              <a:t>Sources</a:t>
            </a:r>
          </a:p>
        </p:txBody>
      </p:sp>
      <p:sp>
        <p:nvSpPr>
          <p:cNvPr id="88" name="TextBox 87"/>
          <p:cNvSpPr txBox="1"/>
          <p:nvPr/>
        </p:nvSpPr>
        <p:spPr>
          <a:xfrm>
            <a:off x="4488935" y="1114957"/>
            <a:ext cx="1313180" cy="369332"/>
          </a:xfrm>
          <a:prstGeom prst="rect">
            <a:avLst/>
          </a:prstGeom>
          <a:noFill/>
        </p:spPr>
        <p:txBody>
          <a:bodyPr wrap="none" rtlCol="0">
            <a:spAutoFit/>
          </a:bodyPr>
          <a:lstStyle/>
          <a:p>
            <a:r>
              <a:rPr lang="en-US" b="1" dirty="0">
                <a:solidFill>
                  <a:srgbClr val="00B050"/>
                </a:solidFill>
              </a:rPr>
              <a:t>Receptors</a:t>
            </a:r>
          </a:p>
        </p:txBody>
      </p:sp>
      <p:sp>
        <p:nvSpPr>
          <p:cNvPr id="89" name="TextBox 88"/>
          <p:cNvSpPr txBox="1"/>
          <p:nvPr/>
        </p:nvSpPr>
        <p:spPr>
          <a:xfrm>
            <a:off x="9103300" y="1094881"/>
            <a:ext cx="1313180" cy="369332"/>
          </a:xfrm>
          <a:prstGeom prst="rect">
            <a:avLst/>
          </a:prstGeom>
          <a:noFill/>
        </p:spPr>
        <p:txBody>
          <a:bodyPr wrap="none" rtlCol="0">
            <a:spAutoFit/>
          </a:bodyPr>
          <a:lstStyle/>
          <a:p>
            <a:r>
              <a:rPr lang="en-US" b="1" dirty="0">
                <a:solidFill>
                  <a:srgbClr val="00B050"/>
                </a:solidFill>
              </a:rPr>
              <a:t>Receptors</a:t>
            </a:r>
          </a:p>
        </p:txBody>
      </p:sp>
      <p:sp>
        <p:nvSpPr>
          <p:cNvPr id="90" name="TextBox 89"/>
          <p:cNvSpPr txBox="1"/>
          <p:nvPr/>
        </p:nvSpPr>
        <p:spPr>
          <a:xfrm>
            <a:off x="6073112" y="5579948"/>
            <a:ext cx="1736437" cy="369332"/>
          </a:xfrm>
          <a:prstGeom prst="rect">
            <a:avLst/>
          </a:prstGeom>
          <a:noFill/>
        </p:spPr>
        <p:txBody>
          <a:bodyPr wrap="none" rtlCol="0">
            <a:spAutoFit/>
          </a:bodyPr>
          <a:lstStyle/>
          <a:p>
            <a:r>
              <a:rPr lang="en-US" b="1" dirty="0">
                <a:solidFill>
                  <a:srgbClr val="00B050"/>
                </a:solidFill>
              </a:rPr>
              <a:t>Traveling time</a:t>
            </a:r>
          </a:p>
        </p:txBody>
      </p:sp>
      <p:graphicFrame>
        <p:nvGraphicFramePr>
          <p:cNvPr id="91" name="Object 90"/>
          <p:cNvGraphicFramePr>
            <a:graphicFrameLocks noChangeAspect="1"/>
          </p:cNvGraphicFramePr>
          <p:nvPr/>
        </p:nvGraphicFramePr>
        <p:xfrm>
          <a:off x="7689754" y="3645025"/>
          <a:ext cx="589682" cy="777385"/>
        </p:xfrm>
        <a:graphic>
          <a:graphicData uri="http://schemas.openxmlformats.org/presentationml/2006/ole">
            <mc:AlternateContent xmlns:mc="http://schemas.openxmlformats.org/markup-compatibility/2006">
              <mc:Choice xmlns:v="urn:schemas-microsoft-com:vml" Requires="v">
                <p:oleObj spid="_x0000_s1032" name="Equation" r:id="rId5" imgW="164880" imgH="253800" progId="Equation.3">
                  <p:embed/>
                </p:oleObj>
              </mc:Choice>
              <mc:Fallback>
                <p:oleObj name="Equation" r:id="rId5" imgW="164880" imgH="253800" progId="Equation.3">
                  <p:embed/>
                  <p:pic>
                    <p:nvPicPr>
                      <p:cNvPr id="91" name="Object 90"/>
                      <p:cNvPicPr>
                        <a:picLocks noChangeAspect="1" noChangeArrowheads="1"/>
                      </p:cNvPicPr>
                      <p:nvPr/>
                    </p:nvPicPr>
                    <p:blipFill>
                      <a:blip r:embed="rId6"/>
                      <a:srcRect/>
                      <a:stretch>
                        <a:fillRect/>
                      </a:stretch>
                    </p:blipFill>
                    <p:spPr bwMode="auto">
                      <a:xfrm>
                        <a:off x="7689754" y="3645025"/>
                        <a:ext cx="589682" cy="777385"/>
                      </a:xfrm>
                      <a:prstGeom prst="rect">
                        <a:avLst/>
                      </a:prstGeom>
                      <a:noFill/>
                    </p:spPr>
                  </p:pic>
                </p:oleObj>
              </mc:Fallback>
            </mc:AlternateContent>
          </a:graphicData>
        </a:graphic>
      </p:graphicFrame>
      <p:graphicFrame>
        <p:nvGraphicFramePr>
          <p:cNvPr id="92" name="Object 91"/>
          <p:cNvGraphicFramePr>
            <a:graphicFrameLocks noChangeAspect="1"/>
          </p:cNvGraphicFramePr>
          <p:nvPr/>
        </p:nvGraphicFramePr>
        <p:xfrm>
          <a:off x="7104112" y="3703496"/>
          <a:ext cx="646112" cy="646113"/>
        </p:xfrm>
        <a:graphic>
          <a:graphicData uri="http://schemas.openxmlformats.org/presentationml/2006/ole">
            <mc:AlternateContent xmlns:mc="http://schemas.openxmlformats.org/markup-compatibility/2006">
              <mc:Choice xmlns:v="urn:schemas-microsoft-com:vml" Requires="v">
                <p:oleObj spid="_x0000_s1033" name="Equation" r:id="rId7" imgW="253800" imgH="253800" progId="Equation.3">
                  <p:embed/>
                </p:oleObj>
              </mc:Choice>
              <mc:Fallback>
                <p:oleObj name="Equation" r:id="rId7" imgW="253800" imgH="253800" progId="Equation.3">
                  <p:embed/>
                  <p:pic>
                    <p:nvPicPr>
                      <p:cNvPr id="92" name="Object 91"/>
                      <p:cNvPicPr/>
                      <p:nvPr/>
                    </p:nvPicPr>
                    <p:blipFill>
                      <a:blip r:embed="rId8"/>
                      <a:stretch>
                        <a:fillRect/>
                      </a:stretch>
                    </p:blipFill>
                    <p:spPr>
                      <a:xfrm>
                        <a:off x="7104112" y="3703496"/>
                        <a:ext cx="646112" cy="646113"/>
                      </a:xfrm>
                      <a:prstGeom prst="rect">
                        <a:avLst/>
                      </a:prstGeom>
                    </p:spPr>
                  </p:pic>
                </p:oleObj>
              </mc:Fallback>
            </mc:AlternateContent>
          </a:graphicData>
        </a:graphic>
      </p:graphicFrame>
      <p:sp>
        <p:nvSpPr>
          <p:cNvPr id="93" name="Rectangle 92"/>
          <p:cNvSpPr>
            <a:spLocks noChangeArrowheads="1"/>
          </p:cNvSpPr>
          <p:nvPr/>
        </p:nvSpPr>
        <p:spPr bwMode="auto">
          <a:xfrm>
            <a:off x="1599762" y="3626441"/>
            <a:ext cx="1745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600" dirty="0">
                <a:solidFill>
                  <a:srgbClr val="000000"/>
                </a:solidFill>
                <a:latin typeface="Calibri" panose="020F0502020204030204" pitchFamily="34" charset="0"/>
              </a:rPr>
              <a:t>N load at t=0</a:t>
            </a:r>
            <a:endParaRPr lang="en-US" altLang="en-US" dirty="0"/>
          </a:p>
        </p:txBody>
      </p:sp>
    </p:spTree>
    <p:extLst>
      <p:ext uri="{BB962C8B-B14F-4D97-AF65-F5344CB8AC3E}">
        <p14:creationId xmlns:p14="http://schemas.microsoft.com/office/powerpoint/2010/main" val="45408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53752"/>
            <a:ext cx="7997825" cy="1143000"/>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GB" dirty="0"/>
              <a:t>Sources of Uncertainty</a:t>
            </a:r>
          </a:p>
        </p:txBody>
      </p:sp>
      <p:sp>
        <p:nvSpPr>
          <p:cNvPr id="3" name="Content Placeholder 2"/>
          <p:cNvSpPr>
            <a:spLocks noGrp="1"/>
          </p:cNvSpPr>
          <p:nvPr>
            <p:ph idx="1"/>
          </p:nvPr>
        </p:nvSpPr>
        <p:spPr>
          <a:xfrm>
            <a:off x="1559496" y="1196752"/>
            <a:ext cx="9505056" cy="5256584"/>
          </a:xfrm>
        </p:spPr>
        <p:txBody>
          <a:bodyPr>
            <a:normAutofit lnSpcReduction="10000"/>
          </a:bodyPr>
          <a:lstStyle/>
          <a:p>
            <a:r>
              <a:rPr lang="en-GB" sz="3000" dirty="0"/>
              <a:t>Related  to natural processes</a:t>
            </a:r>
          </a:p>
          <a:p>
            <a:pPr marL="0" indent="0">
              <a:buNone/>
            </a:pPr>
            <a:r>
              <a:rPr lang="en-GB" sz="3000" dirty="0"/>
              <a:t>    -  yields in crop cultivation</a:t>
            </a:r>
          </a:p>
          <a:p>
            <a:pPr marL="0" indent="0">
              <a:buNone/>
            </a:pPr>
            <a:r>
              <a:rPr lang="en-GB" sz="3000" dirty="0"/>
              <a:t>    -  livestock raising </a:t>
            </a:r>
          </a:p>
          <a:p>
            <a:pPr lvl="1">
              <a:buFontTx/>
              <a:buChar char="-"/>
            </a:pPr>
            <a:r>
              <a:rPr lang="en-GB" sz="3000" dirty="0"/>
              <a:t> nitrogen transfer in the soil and the groundwater</a:t>
            </a:r>
          </a:p>
          <a:p>
            <a:pPr lvl="1">
              <a:buFontTx/>
              <a:buChar char="-"/>
            </a:pPr>
            <a:endParaRPr lang="en-GB" sz="3000" dirty="0"/>
          </a:p>
          <a:p>
            <a:r>
              <a:rPr lang="en-GB" sz="3000" dirty="0"/>
              <a:t>Price volatility in agricultural markets</a:t>
            </a:r>
          </a:p>
          <a:p>
            <a:endParaRPr lang="en-GB" sz="3000" dirty="0"/>
          </a:p>
          <a:p>
            <a:r>
              <a:rPr lang="en-GB" sz="3000" dirty="0"/>
              <a:t>Flows in data sets </a:t>
            </a:r>
          </a:p>
          <a:p>
            <a:pPr lvl="1">
              <a:buFontTx/>
              <a:buChar char="-"/>
            </a:pPr>
            <a:r>
              <a:rPr lang="en-GB" sz="3000" dirty="0"/>
              <a:t>activities underreported/estimated by farmers</a:t>
            </a:r>
          </a:p>
          <a:p>
            <a:pPr>
              <a:buFontTx/>
              <a:buChar char="-"/>
            </a:pPr>
            <a:endParaRPr lang="en-GB" sz="3000" dirty="0"/>
          </a:p>
          <a:p>
            <a:pPr marL="0" indent="0">
              <a:buNone/>
            </a:pPr>
            <a:r>
              <a:rPr lang="en-GB" sz="3000" dirty="0"/>
              <a:t> </a:t>
            </a:r>
          </a:p>
        </p:txBody>
      </p:sp>
    </p:spTree>
    <p:extLst>
      <p:ext uri="{BB962C8B-B14F-4D97-AF65-F5344CB8AC3E}">
        <p14:creationId xmlns:p14="http://schemas.microsoft.com/office/powerpoint/2010/main" val="381305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104" y="455613"/>
            <a:ext cx="8477392" cy="1143000"/>
          </a:xfrm>
        </p:spPr>
        <p:txBody>
          <a:bodyPr/>
          <a:lstStyle/>
          <a:p>
            <a:r>
              <a:rPr lang="en-GB" dirty="0"/>
              <a:t>Volatility in Agricultural Production (1)</a:t>
            </a:r>
          </a:p>
        </p:txBody>
      </p:sp>
      <p:sp>
        <p:nvSpPr>
          <p:cNvPr id="3" name="Content Placeholder 2"/>
          <p:cNvSpPr>
            <a:spLocks noGrp="1"/>
          </p:cNvSpPr>
          <p:nvPr>
            <p:ph idx="1"/>
          </p:nvPr>
        </p:nvSpPr>
        <p:spPr>
          <a:xfrm>
            <a:off x="2208214" y="1124745"/>
            <a:ext cx="7997825" cy="5001419"/>
          </a:xfrm>
        </p:spPr>
        <p:txBody>
          <a:bodyPr/>
          <a:lstStyle/>
          <a:p>
            <a:r>
              <a:rPr lang="en-GB" dirty="0"/>
              <a:t>Commodity Prices</a:t>
            </a:r>
          </a:p>
        </p:txBody>
      </p:sp>
      <p:pic>
        <p:nvPicPr>
          <p:cNvPr id="17410" name="Picture 2" descr="http://www.publications.parliament.uk/pa/ld201516/ldselect/ldeucom/146/linegraph-priceindex-m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105" y="1844824"/>
            <a:ext cx="8123181" cy="453650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7968208" y="6381329"/>
            <a:ext cx="2376264" cy="3083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r>
              <a:rPr lang="en-GB" sz="1800" dirty="0">
                <a:latin typeface="Times New Roman" pitchFamily="18" charset="0"/>
                <a:cs typeface="Times New Roman" pitchFamily="18" charset="0"/>
              </a:rPr>
              <a:t>UK Parliement, 2016</a:t>
            </a:r>
          </a:p>
        </p:txBody>
      </p:sp>
    </p:spTree>
    <p:extLst>
      <p:ext uri="{BB962C8B-B14F-4D97-AF65-F5344CB8AC3E}">
        <p14:creationId xmlns:p14="http://schemas.microsoft.com/office/powerpoint/2010/main" val="3201481595"/>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99397B5B-1068-9647-8AF4-F0CD404C4C4E}" vid="{FB4EE621-5097-1245-A4F5-8FBE2839CC67}"/>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99397B5B-1068-9647-8AF4-F0CD404C4C4E}" vid="{11CFE96F-7000-6746-8225-94DCB5E6FE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6814371-4dd9-40ea-9cc7-40b39613c6ae">T2EJA6NA5JU7-1903484182-91</_dlc_DocId>
    <_dlc_DocIdUrl xmlns="06814371-4dd9-40ea-9cc7-40b39613c6ae">
      <Url>https://iiasahub.sharepoint.com/sites/intranet/ercl/_layouts/15/DocIdRedir.aspx?ID=T2EJA6NA5JU7-1903484182-91</Url>
      <Description>T2EJA6NA5JU7-1903484182-91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09E5D021178B04082DE841A61810ABC" ma:contentTypeVersion="6" ma:contentTypeDescription="Create a new document." ma:contentTypeScope="" ma:versionID="bf37d4ac1dddfc53a56261334840b7df">
  <xsd:schema xmlns:xsd="http://www.w3.org/2001/XMLSchema" xmlns:xs="http://www.w3.org/2001/XMLSchema" xmlns:p="http://schemas.microsoft.com/office/2006/metadata/properties" xmlns:ns2="0689c177-5e19-464b-8532-40aa8fde3a94" xmlns:ns3="06814371-4dd9-40ea-9cc7-40b39613c6ae" xmlns:ns4="749ef8e9-4186-4c55-b2d4-b1c3f2fa9400" targetNamespace="http://schemas.microsoft.com/office/2006/metadata/properties" ma:root="true" ma:fieldsID="382a45c066b9cd32e8d486b5ba424e80" ns2:_="" ns3:_="" ns4:_="">
    <xsd:import namespace="0689c177-5e19-464b-8532-40aa8fde3a94"/>
    <xsd:import namespace="06814371-4dd9-40ea-9cc7-40b39613c6ae"/>
    <xsd:import namespace="749ef8e9-4186-4c55-b2d4-b1c3f2fa9400"/>
    <xsd:element name="properties">
      <xsd:complexType>
        <xsd:sequence>
          <xsd:element name="documentManagement">
            <xsd:complexType>
              <xsd:all>
                <xsd:element ref="ns2:SharedWithUsers" minOccurs="0"/>
                <xsd:element ref="ns2:SharedWithDetails" minOccurs="0"/>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9c177-5e19-464b-8532-40aa8fde3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814371-4dd9-40ea-9cc7-40b39613c6a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49ef8e9-4186-4c55-b2d4-b1c3f2fa940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93C57-A7ED-44E6-88BF-DA3984EE19E6}">
  <ds:schemaRefs>
    <ds:schemaRef ds:uri="http://purl.org/dc/elements/1.1/"/>
    <ds:schemaRef ds:uri="06814371-4dd9-40ea-9cc7-40b39613c6ae"/>
    <ds:schemaRef ds:uri="http://purl.org/dc/dcmitype/"/>
    <ds:schemaRef ds:uri="http://schemas.microsoft.com/office/infopath/2007/PartnerControls"/>
    <ds:schemaRef ds:uri="749ef8e9-4186-4c55-b2d4-b1c3f2fa9400"/>
    <ds:schemaRef ds:uri="http://www.w3.org/XML/1998/namespace"/>
    <ds:schemaRef ds:uri="http://schemas.microsoft.com/office/2006/documentManagement/types"/>
    <ds:schemaRef ds:uri="http://schemas.openxmlformats.org/package/2006/metadata/core-properties"/>
    <ds:schemaRef ds:uri="0689c177-5e19-464b-8532-40aa8fde3a9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3.xml><?xml version="1.0" encoding="utf-8"?>
<ds:datastoreItem xmlns:ds="http://schemas.openxmlformats.org/officeDocument/2006/customXml" ds:itemID="{B0542633-460B-4F10-AED0-D9CC98DDA495}">
  <ds:schemaRefs>
    <ds:schemaRef ds:uri="http://schemas.microsoft.com/sharepoint/events"/>
  </ds:schemaRefs>
</ds:datastoreItem>
</file>

<file path=customXml/itemProps4.xml><?xml version="1.0" encoding="utf-8"?>
<ds:datastoreItem xmlns:ds="http://schemas.openxmlformats.org/officeDocument/2006/customXml" ds:itemID="{FE961F14-CA64-4A5B-8D0E-270958149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9c177-5e19-464b-8532-40aa8fde3a94"/>
    <ds:schemaRef ds:uri="06814371-4dd9-40ea-9cc7-40b39613c6ae"/>
    <ds:schemaRef ds:uri="749ef8e9-4186-4c55-b2d4-b1c3f2fa9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PodHandler.ashx</Template>
  <TotalTime>1090</TotalTime>
  <Words>1570</Words>
  <Application>Microsoft Office PowerPoint</Application>
  <PresentationFormat>Widescreen</PresentationFormat>
  <Paragraphs>227</Paragraphs>
  <Slides>26</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8" baseType="lpstr">
      <vt:lpstr>Arial</vt:lpstr>
      <vt:lpstr>Arial </vt:lpstr>
      <vt:lpstr>Calibri</vt:lpstr>
      <vt:lpstr>Cambria Math</vt:lpstr>
      <vt:lpstr>Courier New</vt:lpstr>
      <vt:lpstr>Helvetica</vt:lpstr>
      <vt:lpstr>Tahoma</vt:lpstr>
      <vt:lpstr>Times New Roman</vt:lpstr>
      <vt:lpstr>Wingdings</vt:lpstr>
      <vt:lpstr>Office Theme</vt:lpstr>
      <vt:lpstr>IIASA alternatives</vt:lpstr>
      <vt:lpstr>Equation</vt:lpstr>
      <vt:lpstr>An integrated environmental-economic model for robust pollution control under uncertainty</vt:lpstr>
      <vt:lpstr>Joint Research Centre, European Commission (2009)</vt:lpstr>
      <vt:lpstr>Effects of Nitrogen Pollution </vt:lpstr>
      <vt:lpstr>Motivation</vt:lpstr>
      <vt:lpstr>Nitrogen Production in the Region</vt:lpstr>
      <vt:lpstr>Main characteristics of the model  </vt:lpstr>
      <vt:lpstr>Novelty: dynamic nitrogen transport matrix </vt:lpstr>
      <vt:lpstr>Sources of Uncertainty</vt:lpstr>
      <vt:lpstr>Volatility in Agricultural Production (1)</vt:lpstr>
      <vt:lpstr>Volatility in Agricultural Production (2)</vt:lpstr>
      <vt:lpstr>Method</vt:lpstr>
      <vt:lpstr>PowerPoint Presentation</vt:lpstr>
      <vt:lpstr>Stochastic model for nitrogen trading</vt:lpstr>
      <vt:lpstr>Phosphorus pollution</vt:lpstr>
      <vt:lpstr>Eutrophication unsolved</vt:lpstr>
      <vt:lpstr>Decision making under uncertainty</vt:lpstr>
      <vt:lpstr>Model definition: Profit function</vt:lpstr>
      <vt:lpstr>Model definition: State equations</vt:lpstr>
      <vt:lpstr>Uncertainty assessment</vt:lpstr>
      <vt:lpstr>Decision model</vt:lpstr>
      <vt:lpstr>Introducing reliability and risk in decision model</vt:lpstr>
      <vt:lpstr>Reformulation into two-stage problem with strategic (ex-ante) and operational (ex-post) actions</vt:lpstr>
      <vt:lpstr>Sensitivity of the cost of excess emissions</vt:lpstr>
      <vt:lpstr>Including uncertainty results in significant tighter  guidelines for fertilizer application </vt:lpstr>
      <vt:lpstr>Conclusions and outlook</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 Tanja</dc:creator>
  <cp:lastModifiedBy>ERMOLIEVA Tatiana</cp:lastModifiedBy>
  <cp:revision>25</cp:revision>
  <cp:lastPrinted>2018-09-04T06:30:47Z</cp:lastPrinted>
  <dcterms:created xsi:type="dcterms:W3CDTF">2019-05-17T07:14:44Z</dcterms:created>
  <dcterms:modified xsi:type="dcterms:W3CDTF">2019-11-24T10:03:38Z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0x0101040097C92BAA327FB344B60BEC1DFEEB15C4</vt:lpwstr>
  </property>
  <property fmtid="{D5CDD505-2E9C-101B-9397-08002B2CF9AE}" pid="3" name="_dlc_DocIdItemGuid">
    <vt:lpwstr>21d70297-cd61-47d2-9611-414a1fcff47b</vt:lpwstr>
  </property>
</Properties>
</file>