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0" r:id="rId4"/>
    <p:sldMasterId id="2147483712" r:id="rId5"/>
    <p:sldMasterId id="2147483726" r:id="rId6"/>
    <p:sldMasterId id="2147483738" r:id="rId7"/>
    <p:sldMasterId id="2147483749" r:id="rId8"/>
    <p:sldMasterId id="2147483762" r:id="rId9"/>
    <p:sldMasterId id="2147483776" r:id="rId10"/>
    <p:sldMasterId id="2147483788" r:id="rId11"/>
    <p:sldMasterId id="2147483802" r:id="rId12"/>
    <p:sldMasterId id="2147483814" r:id="rId13"/>
    <p:sldMasterId id="2147483828" r:id="rId14"/>
    <p:sldMasterId id="2147483840" r:id="rId15"/>
    <p:sldMasterId id="2147483851" r:id="rId16"/>
    <p:sldMasterId id="2147483863" r:id="rId17"/>
  </p:sldMasterIdLst>
  <p:notesMasterIdLst>
    <p:notesMasterId r:id="rId33"/>
  </p:notesMasterIdLst>
  <p:handoutMasterIdLst>
    <p:handoutMasterId r:id="rId34"/>
  </p:handoutMasterIdLst>
  <p:sldIdLst>
    <p:sldId id="256" r:id="rId18"/>
    <p:sldId id="338" r:id="rId19"/>
    <p:sldId id="334" r:id="rId20"/>
    <p:sldId id="272" r:id="rId21"/>
    <p:sldId id="322" r:id="rId22"/>
    <p:sldId id="316" r:id="rId23"/>
    <p:sldId id="335" r:id="rId24"/>
    <p:sldId id="340" r:id="rId25"/>
    <p:sldId id="341" r:id="rId26"/>
    <p:sldId id="336" r:id="rId27"/>
    <p:sldId id="324" r:id="rId28"/>
    <p:sldId id="339" r:id="rId29"/>
    <p:sldId id="337" r:id="rId30"/>
    <p:sldId id="320" r:id="rId31"/>
    <p:sldId id="333"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2973" autoAdjust="0"/>
  </p:normalViewPr>
  <p:slideViewPr>
    <p:cSldViewPr>
      <p:cViewPr varScale="1">
        <p:scale>
          <a:sx n="74" d="100"/>
          <a:sy n="74" d="100"/>
        </p:scale>
        <p:origin x="-2128" y="-112"/>
      </p:cViewPr>
      <p:guideLst>
        <p:guide orient="horz" pos="2160"/>
        <p:guide pos="2880"/>
      </p:guideLst>
    </p:cSldViewPr>
  </p:slideViewPr>
  <p:notesTextViewPr>
    <p:cViewPr>
      <p:scale>
        <a:sx n="1" d="1"/>
        <a:sy n="1" d="1"/>
      </p:scale>
      <p:origin x="0" y="0"/>
    </p:cViewPr>
  </p:notesTextViewPr>
  <p:sorterViewPr>
    <p:cViewPr>
      <p:scale>
        <a:sx n="80" d="100"/>
        <a:sy n="80" d="100"/>
      </p:scale>
      <p:origin x="0" y="-45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rPr>
              <a:t>Probability of losses not exceeding a certain level</a:t>
            </a:r>
          </a:p>
        </c:rich>
      </c:tx>
      <c:layout/>
      <c:overlay val="0"/>
      <c:spPr>
        <a:noFill/>
        <a:ln>
          <a:noFill/>
        </a:ln>
        <a:effectLst/>
      </c:spPr>
    </c:title>
    <c:autoTitleDeleted val="0"/>
    <c:plotArea>
      <c:layout/>
      <c:scatterChart>
        <c:scatterStyle val="smoothMarker"/>
        <c:varyColors val="0"/>
        <c:ser>
          <c:idx val="0"/>
          <c:order val="0"/>
          <c:spPr>
            <a:ln w="28575" cap="rnd">
              <a:solidFill>
                <a:schemeClr val="accent2"/>
              </a:solidFill>
              <a:round/>
            </a:ln>
            <a:effectLst/>
          </c:spPr>
          <c:marker>
            <c:symbol val="diamond"/>
            <c:size val="9"/>
            <c:spPr>
              <a:solidFill>
                <a:schemeClr val="accent2"/>
              </a:solidFill>
              <a:ln w="9525">
                <a:solidFill>
                  <a:schemeClr val="accent2"/>
                </a:solidFill>
              </a:ln>
              <a:effectLst/>
            </c:spPr>
          </c:marker>
          <c:xVal>
            <c:numRef>
              <c:f>Sheet1!$A$2:$A$4</c:f>
              <c:numCache>
                <c:formatCode>General</c:formatCode>
                <c:ptCount val="3"/>
                <c:pt idx="0">
                  <c:v>20.0</c:v>
                </c:pt>
                <c:pt idx="1">
                  <c:v>70.0</c:v>
                </c:pt>
                <c:pt idx="2">
                  <c:v>260.0</c:v>
                </c:pt>
              </c:numCache>
            </c:numRef>
          </c:xVal>
          <c:yVal>
            <c:numRef>
              <c:f>Sheet1!$B$2:$B$4</c:f>
              <c:numCache>
                <c:formatCode>General</c:formatCode>
                <c:ptCount val="3"/>
                <c:pt idx="0">
                  <c:v>0.9</c:v>
                </c:pt>
                <c:pt idx="1">
                  <c:v>0.99</c:v>
                </c:pt>
                <c:pt idx="2">
                  <c:v>1.0</c:v>
                </c:pt>
              </c:numCache>
            </c:numRef>
          </c:yVal>
          <c:smooth val="1"/>
        </c:ser>
        <c:dLbls>
          <c:showLegendKey val="0"/>
          <c:showVal val="0"/>
          <c:showCatName val="0"/>
          <c:showSerName val="0"/>
          <c:showPercent val="0"/>
          <c:showBubbleSize val="0"/>
        </c:dLbls>
        <c:axId val="-2117313544"/>
        <c:axId val="-2117305336"/>
      </c:scatterChart>
      <c:valAx>
        <c:axId val="-2117313544"/>
        <c:scaling>
          <c:orientation val="minMax"/>
          <c:max val="275.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Government liabilities (million USD)</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117305336"/>
        <c:crosses val="autoZero"/>
        <c:crossBetween val="midCat"/>
        <c:majorUnit val="25.0"/>
      </c:valAx>
      <c:valAx>
        <c:axId val="-2117305336"/>
        <c:scaling>
          <c:orientation val="minMax"/>
          <c:max val="1.0"/>
          <c:min val="0.9"/>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117313544"/>
        <c:crosses val="autoZero"/>
        <c:crossBetween val="midCat"/>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71CC6-072D-4A88-85B6-7D539190DD1C}" type="doc">
      <dgm:prSet loTypeId="urn:microsoft.com/office/officeart/2005/8/layout/process1" loCatId="process" qsTypeId="urn:microsoft.com/office/officeart/2005/8/quickstyle/simple1" qsCatId="simple" csTypeId="urn:microsoft.com/office/officeart/2005/8/colors/accent2_3" csCatId="accent2" phldr="1"/>
      <dgm:spPr/>
    </dgm:pt>
    <dgm:pt modelId="{3825D0F5-0A99-42AD-8597-7F7B2F0B8A11}">
      <dgm:prSet phldrT="[Text]"/>
      <dgm:spPr/>
      <dgm:t>
        <a:bodyPr/>
        <a:lstStyle/>
        <a:p>
          <a:r>
            <a:rPr lang="en-US" dirty="0" smtClean="0"/>
            <a:t>Global</a:t>
          </a:r>
        </a:p>
      </dgm:t>
    </dgm:pt>
    <dgm:pt modelId="{D7C29319-875C-41A4-A222-B205BB91AF0C}" type="parTrans" cxnId="{AFFA1B85-061E-44F4-AEC3-FC66DE5DCE28}">
      <dgm:prSet/>
      <dgm:spPr/>
      <dgm:t>
        <a:bodyPr/>
        <a:lstStyle/>
        <a:p>
          <a:endParaRPr lang="en-US"/>
        </a:p>
      </dgm:t>
    </dgm:pt>
    <dgm:pt modelId="{380AC8A8-6E31-44F6-8989-244A12A0CC7B}" type="sibTrans" cxnId="{AFFA1B85-061E-44F4-AEC3-FC66DE5DCE28}">
      <dgm:prSet/>
      <dgm:spPr/>
      <dgm:t>
        <a:bodyPr/>
        <a:lstStyle/>
        <a:p>
          <a:endParaRPr lang="en-US"/>
        </a:p>
      </dgm:t>
    </dgm:pt>
    <dgm:pt modelId="{5BB8A12F-51E0-4499-810D-4FE28D2E3548}">
      <dgm:prSet phldrT="[Text]"/>
      <dgm:spPr/>
      <dgm:t>
        <a:bodyPr/>
        <a:lstStyle/>
        <a:p>
          <a:r>
            <a:rPr lang="en-US" dirty="0" smtClean="0"/>
            <a:t>Regional</a:t>
          </a:r>
          <a:endParaRPr lang="en-US" dirty="0"/>
        </a:p>
      </dgm:t>
    </dgm:pt>
    <dgm:pt modelId="{59704A58-E9E7-4C27-84F3-FCF589A25B78}" type="parTrans" cxnId="{24A12759-333D-4A0C-A90F-9AE778703CFF}">
      <dgm:prSet/>
      <dgm:spPr/>
      <dgm:t>
        <a:bodyPr/>
        <a:lstStyle/>
        <a:p>
          <a:endParaRPr lang="en-US"/>
        </a:p>
      </dgm:t>
    </dgm:pt>
    <dgm:pt modelId="{E3A32C6B-F457-4A4C-B727-069C718EEAAE}" type="sibTrans" cxnId="{24A12759-333D-4A0C-A90F-9AE778703CFF}">
      <dgm:prSet/>
      <dgm:spPr/>
      <dgm:t>
        <a:bodyPr/>
        <a:lstStyle/>
        <a:p>
          <a:endParaRPr lang="en-US"/>
        </a:p>
      </dgm:t>
    </dgm:pt>
    <dgm:pt modelId="{AF2993A5-6934-4DB2-A6A1-636F929A62B0}">
      <dgm:prSet phldrT="[Text]"/>
      <dgm:spPr/>
      <dgm:t>
        <a:bodyPr/>
        <a:lstStyle/>
        <a:p>
          <a:r>
            <a:rPr lang="en-US" dirty="0" smtClean="0"/>
            <a:t>National</a:t>
          </a:r>
          <a:endParaRPr lang="en-US" dirty="0"/>
        </a:p>
      </dgm:t>
    </dgm:pt>
    <dgm:pt modelId="{9E4A2F42-0974-4B41-9EE2-9FC89CE0F182}" type="parTrans" cxnId="{F678C4A4-5754-49C4-A7CA-09995347668B}">
      <dgm:prSet/>
      <dgm:spPr/>
      <dgm:t>
        <a:bodyPr/>
        <a:lstStyle/>
        <a:p>
          <a:endParaRPr lang="en-US"/>
        </a:p>
      </dgm:t>
    </dgm:pt>
    <dgm:pt modelId="{520C36F5-C043-4B67-A3F7-748171619A1D}" type="sibTrans" cxnId="{F678C4A4-5754-49C4-A7CA-09995347668B}">
      <dgm:prSet/>
      <dgm:spPr/>
      <dgm:t>
        <a:bodyPr/>
        <a:lstStyle/>
        <a:p>
          <a:endParaRPr lang="en-US"/>
        </a:p>
      </dgm:t>
    </dgm:pt>
    <dgm:pt modelId="{0E9E7238-C596-4585-A0D7-9758F06F87ED}">
      <dgm:prSet phldrT="[Text]"/>
      <dgm:spPr/>
      <dgm:t>
        <a:bodyPr/>
        <a:lstStyle/>
        <a:p>
          <a:r>
            <a:rPr lang="en-US" dirty="0" smtClean="0"/>
            <a:t>Local</a:t>
          </a:r>
          <a:endParaRPr lang="en-US" dirty="0"/>
        </a:p>
      </dgm:t>
    </dgm:pt>
    <dgm:pt modelId="{1C305B56-8792-4660-B74A-FBB009D7A188}" type="parTrans" cxnId="{290812B3-D8D4-414A-B9B4-B94A1F1E6E6E}">
      <dgm:prSet/>
      <dgm:spPr/>
      <dgm:t>
        <a:bodyPr/>
        <a:lstStyle/>
        <a:p>
          <a:endParaRPr lang="en-US"/>
        </a:p>
      </dgm:t>
    </dgm:pt>
    <dgm:pt modelId="{AB017337-1970-42F0-993C-B00E3439DA88}" type="sibTrans" cxnId="{290812B3-D8D4-414A-B9B4-B94A1F1E6E6E}">
      <dgm:prSet/>
      <dgm:spPr/>
      <dgm:t>
        <a:bodyPr/>
        <a:lstStyle/>
        <a:p>
          <a:endParaRPr lang="en-US"/>
        </a:p>
      </dgm:t>
    </dgm:pt>
    <dgm:pt modelId="{505F2187-832F-4AD4-BE37-25D3824AC5C6}" type="pres">
      <dgm:prSet presAssocID="{37971CC6-072D-4A88-85B6-7D539190DD1C}" presName="Name0" presStyleCnt="0">
        <dgm:presLayoutVars>
          <dgm:dir/>
          <dgm:resizeHandles val="exact"/>
        </dgm:presLayoutVars>
      </dgm:prSet>
      <dgm:spPr/>
    </dgm:pt>
    <dgm:pt modelId="{6B4E8EFB-2D6B-44AB-B0EF-70904C4685D2}" type="pres">
      <dgm:prSet presAssocID="{3825D0F5-0A99-42AD-8597-7F7B2F0B8A11}" presName="node" presStyleLbl="node1" presStyleIdx="0" presStyleCnt="4">
        <dgm:presLayoutVars>
          <dgm:bulletEnabled val="1"/>
        </dgm:presLayoutVars>
      </dgm:prSet>
      <dgm:spPr/>
      <dgm:t>
        <a:bodyPr/>
        <a:lstStyle/>
        <a:p>
          <a:endParaRPr lang="en-US"/>
        </a:p>
      </dgm:t>
    </dgm:pt>
    <dgm:pt modelId="{2D431249-7181-4254-8319-48FBFC28905C}" type="pres">
      <dgm:prSet presAssocID="{380AC8A8-6E31-44F6-8989-244A12A0CC7B}" presName="sibTrans" presStyleLbl="sibTrans2D1" presStyleIdx="0" presStyleCnt="3"/>
      <dgm:spPr/>
      <dgm:t>
        <a:bodyPr/>
        <a:lstStyle/>
        <a:p>
          <a:endParaRPr lang="en-US"/>
        </a:p>
      </dgm:t>
    </dgm:pt>
    <dgm:pt modelId="{F1BCEDE8-329A-49DA-B142-41A3D3C6AA26}" type="pres">
      <dgm:prSet presAssocID="{380AC8A8-6E31-44F6-8989-244A12A0CC7B}" presName="connectorText" presStyleLbl="sibTrans2D1" presStyleIdx="0" presStyleCnt="3"/>
      <dgm:spPr/>
      <dgm:t>
        <a:bodyPr/>
        <a:lstStyle/>
        <a:p>
          <a:endParaRPr lang="en-US"/>
        </a:p>
      </dgm:t>
    </dgm:pt>
    <dgm:pt modelId="{E8E5A557-9DD0-4BFC-B603-C1BAB948EEC4}" type="pres">
      <dgm:prSet presAssocID="{5BB8A12F-51E0-4499-810D-4FE28D2E3548}" presName="node" presStyleLbl="node1" presStyleIdx="1" presStyleCnt="4">
        <dgm:presLayoutVars>
          <dgm:bulletEnabled val="1"/>
        </dgm:presLayoutVars>
      </dgm:prSet>
      <dgm:spPr/>
      <dgm:t>
        <a:bodyPr/>
        <a:lstStyle/>
        <a:p>
          <a:endParaRPr lang="en-US"/>
        </a:p>
      </dgm:t>
    </dgm:pt>
    <dgm:pt modelId="{84AD646E-984C-45F6-B815-0337B633AA77}" type="pres">
      <dgm:prSet presAssocID="{E3A32C6B-F457-4A4C-B727-069C718EEAAE}" presName="sibTrans" presStyleLbl="sibTrans2D1" presStyleIdx="1" presStyleCnt="3"/>
      <dgm:spPr/>
      <dgm:t>
        <a:bodyPr/>
        <a:lstStyle/>
        <a:p>
          <a:endParaRPr lang="en-US"/>
        </a:p>
      </dgm:t>
    </dgm:pt>
    <dgm:pt modelId="{E9F60576-D839-49D2-9338-953C3076437B}" type="pres">
      <dgm:prSet presAssocID="{E3A32C6B-F457-4A4C-B727-069C718EEAAE}" presName="connectorText" presStyleLbl="sibTrans2D1" presStyleIdx="1" presStyleCnt="3"/>
      <dgm:spPr/>
      <dgm:t>
        <a:bodyPr/>
        <a:lstStyle/>
        <a:p>
          <a:endParaRPr lang="en-US"/>
        </a:p>
      </dgm:t>
    </dgm:pt>
    <dgm:pt modelId="{D66BA00F-A75C-4658-A250-CD762181D4AE}" type="pres">
      <dgm:prSet presAssocID="{AF2993A5-6934-4DB2-A6A1-636F929A62B0}" presName="node" presStyleLbl="node1" presStyleIdx="2" presStyleCnt="4">
        <dgm:presLayoutVars>
          <dgm:bulletEnabled val="1"/>
        </dgm:presLayoutVars>
      </dgm:prSet>
      <dgm:spPr/>
      <dgm:t>
        <a:bodyPr/>
        <a:lstStyle/>
        <a:p>
          <a:endParaRPr lang="en-US"/>
        </a:p>
      </dgm:t>
    </dgm:pt>
    <dgm:pt modelId="{6CE00F6E-05E7-4F8F-B5BA-61F9D6BFF5F1}" type="pres">
      <dgm:prSet presAssocID="{520C36F5-C043-4B67-A3F7-748171619A1D}" presName="sibTrans" presStyleLbl="sibTrans2D1" presStyleIdx="2" presStyleCnt="3"/>
      <dgm:spPr/>
      <dgm:t>
        <a:bodyPr/>
        <a:lstStyle/>
        <a:p>
          <a:endParaRPr lang="en-US"/>
        </a:p>
      </dgm:t>
    </dgm:pt>
    <dgm:pt modelId="{EBB110C9-1B48-4201-90A4-98548FAF0F35}" type="pres">
      <dgm:prSet presAssocID="{520C36F5-C043-4B67-A3F7-748171619A1D}" presName="connectorText" presStyleLbl="sibTrans2D1" presStyleIdx="2" presStyleCnt="3"/>
      <dgm:spPr/>
      <dgm:t>
        <a:bodyPr/>
        <a:lstStyle/>
        <a:p>
          <a:endParaRPr lang="en-US"/>
        </a:p>
      </dgm:t>
    </dgm:pt>
    <dgm:pt modelId="{C4C5A444-6406-43DC-8372-91E3A64ED708}" type="pres">
      <dgm:prSet presAssocID="{0E9E7238-C596-4585-A0D7-9758F06F87ED}" presName="node" presStyleLbl="node1" presStyleIdx="3" presStyleCnt="4">
        <dgm:presLayoutVars>
          <dgm:bulletEnabled val="1"/>
        </dgm:presLayoutVars>
      </dgm:prSet>
      <dgm:spPr/>
      <dgm:t>
        <a:bodyPr/>
        <a:lstStyle/>
        <a:p>
          <a:endParaRPr lang="en-US"/>
        </a:p>
      </dgm:t>
    </dgm:pt>
  </dgm:ptLst>
  <dgm:cxnLst>
    <dgm:cxn modelId="{CA34EFF5-78BE-40EA-832A-95AB8656E553}" type="presOf" srcId="{E3A32C6B-F457-4A4C-B727-069C718EEAAE}" destId="{E9F60576-D839-49D2-9338-953C3076437B}" srcOrd="1" destOrd="0" presId="urn:microsoft.com/office/officeart/2005/8/layout/process1"/>
    <dgm:cxn modelId="{7C101530-4082-4F77-8DCA-08955BF47CE4}" type="presOf" srcId="{520C36F5-C043-4B67-A3F7-748171619A1D}" destId="{EBB110C9-1B48-4201-90A4-98548FAF0F35}" srcOrd="1" destOrd="0" presId="urn:microsoft.com/office/officeart/2005/8/layout/process1"/>
    <dgm:cxn modelId="{607180C6-41D5-4FA6-A7D6-920AFE82B5D1}" type="presOf" srcId="{5BB8A12F-51E0-4499-810D-4FE28D2E3548}" destId="{E8E5A557-9DD0-4BFC-B603-C1BAB948EEC4}" srcOrd="0" destOrd="0" presId="urn:microsoft.com/office/officeart/2005/8/layout/process1"/>
    <dgm:cxn modelId="{17776817-F849-4318-89B0-5F7F5E644E55}" type="presOf" srcId="{520C36F5-C043-4B67-A3F7-748171619A1D}" destId="{6CE00F6E-05E7-4F8F-B5BA-61F9D6BFF5F1}" srcOrd="0" destOrd="0" presId="urn:microsoft.com/office/officeart/2005/8/layout/process1"/>
    <dgm:cxn modelId="{3DBFF07B-EBD3-4A69-94B8-A28379BA4844}" type="presOf" srcId="{37971CC6-072D-4A88-85B6-7D539190DD1C}" destId="{505F2187-832F-4AD4-BE37-25D3824AC5C6}" srcOrd="0" destOrd="0" presId="urn:microsoft.com/office/officeart/2005/8/layout/process1"/>
    <dgm:cxn modelId="{9A35E870-9F01-424B-94B7-95610948FD5B}" type="presOf" srcId="{E3A32C6B-F457-4A4C-B727-069C718EEAAE}" destId="{84AD646E-984C-45F6-B815-0337B633AA77}" srcOrd="0" destOrd="0" presId="urn:microsoft.com/office/officeart/2005/8/layout/process1"/>
    <dgm:cxn modelId="{2215BA8E-DB3F-446D-8000-A48C5D6B0530}" type="presOf" srcId="{380AC8A8-6E31-44F6-8989-244A12A0CC7B}" destId="{2D431249-7181-4254-8319-48FBFC28905C}" srcOrd="0" destOrd="0" presId="urn:microsoft.com/office/officeart/2005/8/layout/process1"/>
    <dgm:cxn modelId="{F678C4A4-5754-49C4-A7CA-09995347668B}" srcId="{37971CC6-072D-4A88-85B6-7D539190DD1C}" destId="{AF2993A5-6934-4DB2-A6A1-636F929A62B0}" srcOrd="2" destOrd="0" parTransId="{9E4A2F42-0974-4B41-9EE2-9FC89CE0F182}" sibTransId="{520C36F5-C043-4B67-A3F7-748171619A1D}"/>
    <dgm:cxn modelId="{93386B70-A149-4551-A144-ACA153F15195}" type="presOf" srcId="{3825D0F5-0A99-42AD-8597-7F7B2F0B8A11}" destId="{6B4E8EFB-2D6B-44AB-B0EF-70904C4685D2}" srcOrd="0" destOrd="0" presId="urn:microsoft.com/office/officeart/2005/8/layout/process1"/>
    <dgm:cxn modelId="{290812B3-D8D4-414A-B9B4-B94A1F1E6E6E}" srcId="{37971CC6-072D-4A88-85B6-7D539190DD1C}" destId="{0E9E7238-C596-4585-A0D7-9758F06F87ED}" srcOrd="3" destOrd="0" parTransId="{1C305B56-8792-4660-B74A-FBB009D7A188}" sibTransId="{AB017337-1970-42F0-993C-B00E3439DA88}"/>
    <dgm:cxn modelId="{05E199EE-DC43-42C4-B6AC-CE52B8E38161}" type="presOf" srcId="{0E9E7238-C596-4585-A0D7-9758F06F87ED}" destId="{C4C5A444-6406-43DC-8372-91E3A64ED708}" srcOrd="0" destOrd="0" presId="urn:microsoft.com/office/officeart/2005/8/layout/process1"/>
    <dgm:cxn modelId="{8CE7EF99-4C47-41A9-BC85-C74BAEE60139}" type="presOf" srcId="{AF2993A5-6934-4DB2-A6A1-636F929A62B0}" destId="{D66BA00F-A75C-4658-A250-CD762181D4AE}" srcOrd="0" destOrd="0" presId="urn:microsoft.com/office/officeart/2005/8/layout/process1"/>
    <dgm:cxn modelId="{94B2EC84-87DF-4F5F-96B4-26C726150ED3}" type="presOf" srcId="{380AC8A8-6E31-44F6-8989-244A12A0CC7B}" destId="{F1BCEDE8-329A-49DA-B142-41A3D3C6AA26}" srcOrd="1" destOrd="0" presId="urn:microsoft.com/office/officeart/2005/8/layout/process1"/>
    <dgm:cxn modelId="{AFFA1B85-061E-44F4-AEC3-FC66DE5DCE28}" srcId="{37971CC6-072D-4A88-85B6-7D539190DD1C}" destId="{3825D0F5-0A99-42AD-8597-7F7B2F0B8A11}" srcOrd="0" destOrd="0" parTransId="{D7C29319-875C-41A4-A222-B205BB91AF0C}" sibTransId="{380AC8A8-6E31-44F6-8989-244A12A0CC7B}"/>
    <dgm:cxn modelId="{24A12759-333D-4A0C-A90F-9AE778703CFF}" srcId="{37971CC6-072D-4A88-85B6-7D539190DD1C}" destId="{5BB8A12F-51E0-4499-810D-4FE28D2E3548}" srcOrd="1" destOrd="0" parTransId="{59704A58-E9E7-4C27-84F3-FCF589A25B78}" sibTransId="{E3A32C6B-F457-4A4C-B727-069C718EEAAE}"/>
    <dgm:cxn modelId="{1AA9F9A6-2C62-40DB-A3A6-1E449F2E9E6B}" type="presParOf" srcId="{505F2187-832F-4AD4-BE37-25D3824AC5C6}" destId="{6B4E8EFB-2D6B-44AB-B0EF-70904C4685D2}" srcOrd="0" destOrd="0" presId="urn:microsoft.com/office/officeart/2005/8/layout/process1"/>
    <dgm:cxn modelId="{C12BB8DD-D10A-41CC-B5EF-740060A4C4E6}" type="presParOf" srcId="{505F2187-832F-4AD4-BE37-25D3824AC5C6}" destId="{2D431249-7181-4254-8319-48FBFC28905C}" srcOrd="1" destOrd="0" presId="urn:microsoft.com/office/officeart/2005/8/layout/process1"/>
    <dgm:cxn modelId="{E61757AD-CC86-4450-8E48-E37D00A4E463}" type="presParOf" srcId="{2D431249-7181-4254-8319-48FBFC28905C}" destId="{F1BCEDE8-329A-49DA-B142-41A3D3C6AA26}" srcOrd="0" destOrd="0" presId="urn:microsoft.com/office/officeart/2005/8/layout/process1"/>
    <dgm:cxn modelId="{B63D2ABD-CDBD-402C-A407-D4F797726B7E}" type="presParOf" srcId="{505F2187-832F-4AD4-BE37-25D3824AC5C6}" destId="{E8E5A557-9DD0-4BFC-B603-C1BAB948EEC4}" srcOrd="2" destOrd="0" presId="urn:microsoft.com/office/officeart/2005/8/layout/process1"/>
    <dgm:cxn modelId="{598501AD-1502-4F4E-B2AD-8F4FE295878F}" type="presParOf" srcId="{505F2187-832F-4AD4-BE37-25D3824AC5C6}" destId="{84AD646E-984C-45F6-B815-0337B633AA77}" srcOrd="3" destOrd="0" presId="urn:microsoft.com/office/officeart/2005/8/layout/process1"/>
    <dgm:cxn modelId="{B73E6702-72B0-44D0-96C5-B8B79E89AB21}" type="presParOf" srcId="{84AD646E-984C-45F6-B815-0337B633AA77}" destId="{E9F60576-D839-49D2-9338-953C3076437B}" srcOrd="0" destOrd="0" presId="urn:microsoft.com/office/officeart/2005/8/layout/process1"/>
    <dgm:cxn modelId="{9E2540EE-CA0A-4A44-BF2B-F1C4394402CF}" type="presParOf" srcId="{505F2187-832F-4AD4-BE37-25D3824AC5C6}" destId="{D66BA00F-A75C-4658-A250-CD762181D4AE}" srcOrd="4" destOrd="0" presId="urn:microsoft.com/office/officeart/2005/8/layout/process1"/>
    <dgm:cxn modelId="{ABCBACF6-C1FE-41AA-80DD-3C7AF3E4FFB7}" type="presParOf" srcId="{505F2187-832F-4AD4-BE37-25D3824AC5C6}" destId="{6CE00F6E-05E7-4F8F-B5BA-61F9D6BFF5F1}" srcOrd="5" destOrd="0" presId="urn:microsoft.com/office/officeart/2005/8/layout/process1"/>
    <dgm:cxn modelId="{DEA27444-83BE-49DD-9818-ACA31C43AA98}" type="presParOf" srcId="{6CE00F6E-05E7-4F8F-B5BA-61F9D6BFF5F1}" destId="{EBB110C9-1B48-4201-90A4-98548FAF0F35}" srcOrd="0" destOrd="0" presId="urn:microsoft.com/office/officeart/2005/8/layout/process1"/>
    <dgm:cxn modelId="{3B0D93CF-FFD6-4FAB-A3A7-EF0818E14DC0}" type="presParOf" srcId="{505F2187-832F-4AD4-BE37-25D3824AC5C6}" destId="{C4C5A444-6406-43DC-8372-91E3A64ED70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E8EFB-2D6B-44AB-B0EF-70904C4685D2}">
      <dsp:nvSpPr>
        <dsp:cNvPr id="0" name=""/>
        <dsp:cNvSpPr/>
      </dsp:nvSpPr>
      <dsp:spPr>
        <a:xfrm>
          <a:off x="3828" y="613894"/>
          <a:ext cx="1674098" cy="100445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Global</a:t>
          </a:r>
        </a:p>
      </dsp:txBody>
      <dsp:txXfrm>
        <a:off x="33248" y="643314"/>
        <a:ext cx="1615258" cy="945618"/>
      </dsp:txXfrm>
    </dsp:sp>
    <dsp:sp modelId="{2D431249-7181-4254-8319-48FBFC28905C}">
      <dsp:nvSpPr>
        <dsp:cNvPr id="0" name=""/>
        <dsp:cNvSpPr/>
      </dsp:nvSpPr>
      <dsp:spPr>
        <a:xfrm>
          <a:off x="1845336" y="908535"/>
          <a:ext cx="354908" cy="41517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845336" y="991570"/>
        <a:ext cx="248436" cy="249106"/>
      </dsp:txXfrm>
    </dsp:sp>
    <dsp:sp modelId="{E8E5A557-9DD0-4BFC-B603-C1BAB948EEC4}">
      <dsp:nvSpPr>
        <dsp:cNvPr id="0" name=""/>
        <dsp:cNvSpPr/>
      </dsp:nvSpPr>
      <dsp:spPr>
        <a:xfrm>
          <a:off x="2347566" y="613894"/>
          <a:ext cx="1674098" cy="1004458"/>
        </a:xfrm>
        <a:prstGeom prst="roundRect">
          <a:avLst>
            <a:gd name="adj" fmla="val 10000"/>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Regional</a:t>
          </a:r>
          <a:endParaRPr lang="en-US" sz="3300" kern="1200" dirty="0"/>
        </a:p>
      </dsp:txBody>
      <dsp:txXfrm>
        <a:off x="2376986" y="643314"/>
        <a:ext cx="1615258" cy="945618"/>
      </dsp:txXfrm>
    </dsp:sp>
    <dsp:sp modelId="{84AD646E-984C-45F6-B815-0337B633AA77}">
      <dsp:nvSpPr>
        <dsp:cNvPr id="0" name=""/>
        <dsp:cNvSpPr/>
      </dsp:nvSpPr>
      <dsp:spPr>
        <a:xfrm>
          <a:off x="4189074" y="908535"/>
          <a:ext cx="354908" cy="415176"/>
        </a:xfrm>
        <a:prstGeom prst="rightArrow">
          <a:avLst>
            <a:gd name="adj1" fmla="val 60000"/>
            <a:gd name="adj2" fmla="val 50000"/>
          </a:avLst>
        </a:prstGeom>
        <a:solidFill>
          <a:schemeClr val="accent2">
            <a:shade val="90000"/>
            <a:hueOff val="0"/>
            <a:satOff val="-13825"/>
            <a:lumOff val="148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189074" y="991570"/>
        <a:ext cx="248436" cy="249106"/>
      </dsp:txXfrm>
    </dsp:sp>
    <dsp:sp modelId="{D66BA00F-A75C-4658-A250-CD762181D4AE}">
      <dsp:nvSpPr>
        <dsp:cNvPr id="0" name=""/>
        <dsp:cNvSpPr/>
      </dsp:nvSpPr>
      <dsp:spPr>
        <a:xfrm>
          <a:off x="4691303" y="613894"/>
          <a:ext cx="1674098" cy="1004458"/>
        </a:xfrm>
        <a:prstGeom prst="roundRect">
          <a:avLst>
            <a:gd name="adj" fmla="val 10000"/>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National</a:t>
          </a:r>
          <a:endParaRPr lang="en-US" sz="3300" kern="1200" dirty="0"/>
        </a:p>
      </dsp:txBody>
      <dsp:txXfrm>
        <a:off x="4720723" y="643314"/>
        <a:ext cx="1615258" cy="945618"/>
      </dsp:txXfrm>
    </dsp:sp>
    <dsp:sp modelId="{6CE00F6E-05E7-4F8F-B5BA-61F9D6BFF5F1}">
      <dsp:nvSpPr>
        <dsp:cNvPr id="0" name=""/>
        <dsp:cNvSpPr/>
      </dsp:nvSpPr>
      <dsp:spPr>
        <a:xfrm>
          <a:off x="6532811" y="908535"/>
          <a:ext cx="354908" cy="415176"/>
        </a:xfrm>
        <a:prstGeom prst="rightArrow">
          <a:avLst>
            <a:gd name="adj1" fmla="val 60000"/>
            <a:gd name="adj2" fmla="val 50000"/>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532811" y="991570"/>
        <a:ext cx="248436" cy="249106"/>
      </dsp:txXfrm>
    </dsp:sp>
    <dsp:sp modelId="{C4C5A444-6406-43DC-8372-91E3A64ED708}">
      <dsp:nvSpPr>
        <dsp:cNvPr id="0" name=""/>
        <dsp:cNvSpPr/>
      </dsp:nvSpPr>
      <dsp:spPr>
        <a:xfrm>
          <a:off x="7035040" y="613894"/>
          <a:ext cx="1674098" cy="1004458"/>
        </a:xfrm>
        <a:prstGeom prst="roundRect">
          <a:avLst>
            <a:gd name="adj" fmla="val 10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Local</a:t>
          </a:r>
          <a:endParaRPr lang="en-US" sz="3300" kern="1200" dirty="0"/>
        </a:p>
      </dsp:txBody>
      <dsp:txXfrm>
        <a:off x="7064460" y="643314"/>
        <a:ext cx="1615258" cy="9456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01B9144-3214-48AA-8FEF-E99712254C38}" type="datetimeFigureOut">
              <a:rPr lang="en-US" smtClean="0"/>
              <a:t>25.02.2017</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60208A4-4E86-4E3B-8B79-201D99AC7BDD}" type="slidenum">
              <a:rPr lang="en-US" smtClean="0"/>
              <a:t>‹#›</a:t>
            </a:fld>
            <a:endParaRPr lang="en-US"/>
          </a:p>
        </p:txBody>
      </p:sp>
    </p:spTree>
    <p:extLst>
      <p:ext uri="{BB962C8B-B14F-4D97-AF65-F5344CB8AC3E}">
        <p14:creationId xmlns:p14="http://schemas.microsoft.com/office/powerpoint/2010/main" val="1724275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54A22A7-139D-4268-9B01-93983B3FB87D}" type="datetimeFigureOut">
              <a:rPr lang="en-US" smtClean="0"/>
              <a:t>25.02.2017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A4CC20-59ED-4EF6-B3FF-74D6FBA9872E}" type="slidenum">
              <a:rPr lang="en-US" smtClean="0"/>
              <a:t>‹#›</a:t>
            </a:fld>
            <a:endParaRPr lang="en-US"/>
          </a:p>
        </p:txBody>
      </p:sp>
    </p:spTree>
    <p:extLst>
      <p:ext uri="{BB962C8B-B14F-4D97-AF65-F5344CB8AC3E}">
        <p14:creationId xmlns:p14="http://schemas.microsoft.com/office/powerpoint/2010/main" val="208683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real pleasure to present on subjects</a:t>
            </a:r>
            <a:r>
              <a:rPr lang="en-US" baseline="0" dirty="0" smtClean="0"/>
              <a:t> so topical in Britain, where much of the history of risk research was and is centered (along I might add with the US) – back to the early Royal Society report </a:t>
            </a:r>
            <a:r>
              <a:rPr lang="en-US" sz="1200" b="1" kern="1200" dirty="0" smtClean="0">
                <a:solidFill>
                  <a:schemeClr val="tx1"/>
                </a:solidFill>
                <a:latin typeface="+mn-lt"/>
                <a:ea typeface="+mn-ea"/>
                <a:cs typeface="+mn-cs"/>
              </a:rPr>
              <a:t>Risk: Analysis, Perception and Management in</a:t>
            </a:r>
            <a:r>
              <a:rPr lang="en-US" sz="1200" b="1" kern="1200" baseline="0" dirty="0" smtClean="0">
                <a:solidFill>
                  <a:schemeClr val="tx1"/>
                </a:solidFill>
                <a:latin typeface="+mn-lt"/>
                <a:ea typeface="+mn-ea"/>
                <a:cs typeface="+mn-cs"/>
              </a:rPr>
              <a:t> 1992</a:t>
            </a:r>
            <a:r>
              <a:rPr lang="en-US" sz="1200" b="0" kern="1200" baseline="0" dirty="0" smtClean="0">
                <a:solidFill>
                  <a:schemeClr val="tx1"/>
                </a:solidFill>
                <a:latin typeface="+mn-lt"/>
                <a:ea typeface="+mn-ea"/>
                <a:cs typeface="+mn-cs"/>
              </a:rPr>
              <a:t> to of course the recent foresight report.:  </a:t>
            </a:r>
            <a:r>
              <a:rPr lang="en-US" sz="1200" b="1" kern="1200" baseline="0" dirty="0" smtClean="0">
                <a:solidFill>
                  <a:schemeClr val="tx1"/>
                </a:solidFill>
                <a:latin typeface="+mn-lt"/>
                <a:ea typeface="+mn-ea"/>
                <a:cs typeface="+mn-cs"/>
              </a:rPr>
              <a:t>Innovation: managing risk, not avoiding it.  </a:t>
            </a:r>
            <a:r>
              <a:rPr lang="en-US" sz="1200" b="0" kern="1200" baseline="0" dirty="0" smtClean="0">
                <a:solidFill>
                  <a:schemeClr val="tx1"/>
                </a:solidFill>
                <a:latin typeface="+mn-lt"/>
                <a:ea typeface="+mn-ea"/>
                <a:cs typeface="+mn-cs"/>
              </a:rPr>
              <a:t>IIASA’s work on risk also goes way way back to 1972, when the topic was public opposition to nuclear power (and still is!).  Today I hope to give you a quick overview of some of IIASA’s recent research on risk and foresight.  My story line is actually 4 short stories of policy impact at the global, regional </a:t>
            </a:r>
            <a:endParaRPr lang="en-US" dirty="0"/>
          </a:p>
        </p:txBody>
      </p:sp>
      <p:sp>
        <p:nvSpPr>
          <p:cNvPr id="4" name="Slide Number Placeholder 3"/>
          <p:cNvSpPr>
            <a:spLocks noGrp="1"/>
          </p:cNvSpPr>
          <p:nvPr>
            <p:ph type="sldNum" sz="quarter" idx="10"/>
          </p:nvPr>
        </p:nvSpPr>
        <p:spPr/>
        <p:txBody>
          <a:bodyPr/>
          <a:lstStyle/>
          <a:p>
            <a:fld id="{66A4CC20-59ED-4EF6-B3FF-74D6FBA9872E}" type="slidenum">
              <a:rPr lang="en-US" smtClean="0"/>
              <a:t>1</a:t>
            </a:fld>
            <a:endParaRPr lang="en-US"/>
          </a:p>
        </p:txBody>
      </p:sp>
    </p:spTree>
    <p:extLst>
      <p:ext uri="{BB962C8B-B14F-4D97-AF65-F5344CB8AC3E}">
        <p14:creationId xmlns:p14="http://schemas.microsoft.com/office/powerpoint/2010/main" val="36124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4CC20-59ED-4EF6-B3FF-74D6FBA9872E}" type="slidenum">
              <a:rPr lang="en-US" smtClean="0"/>
              <a:t>10</a:t>
            </a:fld>
            <a:endParaRPr lang="en-US"/>
          </a:p>
        </p:txBody>
      </p:sp>
    </p:spTree>
    <p:extLst>
      <p:ext uri="{BB962C8B-B14F-4D97-AF65-F5344CB8AC3E}">
        <p14:creationId xmlns:p14="http://schemas.microsoft.com/office/powerpoint/2010/main" val="115222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4CC20-59ED-4EF6-B3FF-74D6FBA9872E}" type="slidenum">
              <a:rPr lang="en-US" smtClean="0"/>
              <a:t>11</a:t>
            </a:fld>
            <a:endParaRPr lang="en-US"/>
          </a:p>
        </p:txBody>
      </p:sp>
    </p:spTree>
    <p:extLst>
      <p:ext uri="{BB962C8B-B14F-4D97-AF65-F5344CB8AC3E}">
        <p14:creationId xmlns:p14="http://schemas.microsoft.com/office/powerpoint/2010/main" val="43352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 losses (risks),</a:t>
            </a:r>
            <a:r>
              <a:rPr lang="en-US" baseline="0" dirty="0" smtClean="0"/>
              <a:t> separated into different risk bearers, are used to build a damage scenario generator that provides the input for the agent-based model (ABM). The ABM, in turn, enables assessing the additional indirect losses due to the event, which, as indicated here, can be much larger than the direct losses. </a:t>
            </a:r>
            <a:endParaRPr lang="en-US" dirty="0"/>
          </a:p>
        </p:txBody>
      </p:sp>
    </p:spTree>
    <p:extLst>
      <p:ext uri="{BB962C8B-B14F-4D97-AF65-F5344CB8AC3E}">
        <p14:creationId xmlns:p14="http://schemas.microsoft.com/office/powerpoint/2010/main" val="4070446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4CC20-59ED-4EF6-B3FF-74D6FBA9872E}" type="slidenum">
              <a:rPr lang="en-US" smtClean="0"/>
              <a:t>13</a:t>
            </a:fld>
            <a:endParaRPr lang="en-US"/>
          </a:p>
        </p:txBody>
      </p:sp>
    </p:spTree>
    <p:extLst>
      <p:ext uri="{BB962C8B-B14F-4D97-AF65-F5344CB8AC3E}">
        <p14:creationId xmlns:p14="http://schemas.microsoft.com/office/powerpoint/2010/main" val="2734501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4CC20-59ED-4EF6-B3FF-74D6FBA9872E}" type="slidenum">
              <a:rPr lang="en-US" smtClean="0"/>
              <a:t>14</a:t>
            </a:fld>
            <a:endParaRPr lang="en-US"/>
          </a:p>
        </p:txBody>
      </p:sp>
    </p:spTree>
    <p:extLst>
      <p:ext uri="{BB962C8B-B14F-4D97-AF65-F5344CB8AC3E}">
        <p14:creationId xmlns:p14="http://schemas.microsoft.com/office/powerpoint/2010/main" val="219485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err="1" smtClean="0"/>
              <a:t>What</a:t>
            </a:r>
            <a:r>
              <a:rPr lang="de-AT" dirty="0" smtClean="0"/>
              <a:t> </a:t>
            </a:r>
            <a:r>
              <a:rPr lang="de-AT" dirty="0" err="1" smtClean="0"/>
              <a:t>is</a:t>
            </a:r>
            <a:r>
              <a:rPr lang="de-AT" dirty="0" smtClean="0"/>
              <a:t> not </a:t>
            </a:r>
            <a:r>
              <a:rPr lang="de-AT" dirty="0" err="1" smtClean="0"/>
              <a:t>there</a:t>
            </a:r>
            <a:r>
              <a:rPr lang="de-AT" dirty="0" smtClean="0"/>
              <a:t>:  </a:t>
            </a:r>
            <a:r>
              <a:rPr lang="de-AT" dirty="0" err="1" smtClean="0"/>
              <a:t>Risk</a:t>
            </a:r>
            <a:r>
              <a:rPr lang="de-AT" dirty="0" smtClean="0"/>
              <a:t> </a:t>
            </a:r>
            <a:r>
              <a:rPr lang="de-AT" dirty="0" err="1" smtClean="0"/>
              <a:t>reduction</a:t>
            </a:r>
            <a:r>
              <a:rPr lang="de-AT" dirty="0" smtClean="0"/>
              <a:t>, </a:t>
            </a:r>
            <a:r>
              <a:rPr lang="de-AT" dirty="0" err="1" smtClean="0"/>
              <a:t>eg</a:t>
            </a:r>
            <a:r>
              <a:rPr lang="de-AT" dirty="0" smtClean="0"/>
              <a:t> </a:t>
            </a:r>
            <a:r>
              <a:rPr lang="de-AT" dirty="0" err="1" smtClean="0"/>
              <a:t>our</a:t>
            </a:r>
            <a:r>
              <a:rPr lang="de-AT" dirty="0" smtClean="0"/>
              <a:t> </a:t>
            </a:r>
            <a:r>
              <a:rPr lang="de-AT" dirty="0" err="1" smtClean="0"/>
              <a:t>work</a:t>
            </a:r>
            <a:r>
              <a:rPr lang="de-AT" dirty="0" smtClean="0"/>
              <a:t> on BCA;  Work</a:t>
            </a:r>
            <a:r>
              <a:rPr lang="de-AT" baseline="0" dirty="0" smtClean="0"/>
              <a:t> on </a:t>
            </a:r>
            <a:r>
              <a:rPr lang="de-AT" baseline="0" dirty="0" err="1" smtClean="0"/>
              <a:t>community</a:t>
            </a:r>
            <a:r>
              <a:rPr lang="de-AT" baseline="0" dirty="0" smtClean="0"/>
              <a:t> </a:t>
            </a:r>
            <a:r>
              <a:rPr lang="de-AT" baseline="0" dirty="0" err="1" smtClean="0"/>
              <a:t>flood</a:t>
            </a:r>
            <a:r>
              <a:rPr lang="de-AT" baseline="0" dirty="0" smtClean="0"/>
              <a:t> </a:t>
            </a:r>
            <a:r>
              <a:rPr lang="de-AT" baseline="0" dirty="0" err="1" smtClean="0"/>
              <a:t>resilience</a:t>
            </a:r>
            <a:r>
              <a:rPr lang="de-AT" baseline="0" dirty="0" smtClean="0"/>
              <a:t>;  Multi-</a:t>
            </a:r>
            <a:r>
              <a:rPr lang="de-AT" baseline="0" dirty="0" err="1" smtClean="0"/>
              <a:t>hazard</a:t>
            </a:r>
            <a:r>
              <a:rPr lang="de-AT" baseline="0" dirty="0" smtClean="0"/>
              <a:t> </a:t>
            </a:r>
            <a:r>
              <a:rPr lang="de-AT" baseline="0" dirty="0" err="1" smtClean="0"/>
              <a:t>risk</a:t>
            </a:r>
            <a:r>
              <a:rPr lang="de-AT" baseline="0" dirty="0" smtClean="0"/>
              <a:t> </a:t>
            </a:r>
            <a:r>
              <a:rPr lang="de-AT" baseline="0" dirty="0" err="1" smtClean="0"/>
              <a:t>assessment</a:t>
            </a:r>
            <a:r>
              <a:rPr lang="de-AT" baseline="0" dirty="0" smtClean="0"/>
              <a:t>;  </a:t>
            </a:r>
            <a:r>
              <a:rPr lang="de-AT" baseline="0" dirty="0" err="1" smtClean="0"/>
              <a:t>very</a:t>
            </a:r>
            <a:r>
              <a:rPr lang="de-AT" baseline="0" dirty="0" smtClean="0"/>
              <a:t> </a:t>
            </a:r>
            <a:r>
              <a:rPr lang="de-AT" baseline="0" dirty="0" err="1" smtClean="0"/>
              <a:t>little</a:t>
            </a:r>
            <a:r>
              <a:rPr lang="de-AT" baseline="0" dirty="0" smtClean="0"/>
              <a:t> </a:t>
            </a:r>
            <a:r>
              <a:rPr lang="de-AT" baseline="0" dirty="0" err="1" smtClean="0"/>
              <a:t>of</a:t>
            </a:r>
            <a:r>
              <a:rPr lang="de-AT" baseline="0" dirty="0" smtClean="0"/>
              <a:t> </a:t>
            </a:r>
            <a:r>
              <a:rPr lang="de-AT" baseline="0" dirty="0" err="1" smtClean="0"/>
              <a:t>our</a:t>
            </a:r>
            <a:r>
              <a:rPr lang="de-AT" baseline="0" dirty="0" smtClean="0"/>
              <a:t> </a:t>
            </a:r>
            <a:r>
              <a:rPr lang="de-AT" baseline="0" dirty="0" err="1" smtClean="0"/>
              <a:t>work</a:t>
            </a:r>
            <a:r>
              <a:rPr lang="de-AT" baseline="0" dirty="0" smtClean="0"/>
              <a:t> on </a:t>
            </a:r>
            <a:r>
              <a:rPr lang="de-AT" baseline="0" dirty="0" err="1" smtClean="0"/>
              <a:t>cultural</a:t>
            </a:r>
            <a:r>
              <a:rPr lang="de-AT" baseline="0" dirty="0" smtClean="0"/>
              <a:t> </a:t>
            </a:r>
            <a:r>
              <a:rPr lang="de-AT" baseline="0" dirty="0" err="1" smtClean="0"/>
              <a:t>identities</a:t>
            </a:r>
            <a:r>
              <a:rPr lang="de-AT" baseline="0" dirty="0" smtClean="0"/>
              <a:t> (</a:t>
            </a:r>
            <a:r>
              <a:rPr lang="de-AT" baseline="0" dirty="0" err="1" smtClean="0"/>
              <a:t>cultural</a:t>
            </a:r>
            <a:r>
              <a:rPr lang="de-AT" baseline="0" dirty="0" smtClean="0"/>
              <a:t> </a:t>
            </a:r>
            <a:r>
              <a:rPr lang="de-AT" baseline="0" dirty="0" err="1" smtClean="0"/>
              <a:t>theory</a:t>
            </a:r>
            <a:r>
              <a:rPr lang="de-AT" baseline="0" dirty="0" smtClean="0"/>
              <a:t>).</a:t>
            </a:r>
            <a:endParaRPr lang="en-US" dirty="0"/>
          </a:p>
        </p:txBody>
      </p:sp>
      <p:sp>
        <p:nvSpPr>
          <p:cNvPr id="4" name="Slide Number Placeholder 3"/>
          <p:cNvSpPr>
            <a:spLocks noGrp="1"/>
          </p:cNvSpPr>
          <p:nvPr>
            <p:ph type="sldNum" sz="quarter" idx="10"/>
          </p:nvPr>
        </p:nvSpPr>
        <p:spPr/>
        <p:txBody>
          <a:bodyPr/>
          <a:lstStyle/>
          <a:p>
            <a:fld id="{66A4CC20-59ED-4EF6-B3FF-74D6FBA9872E}" type="slidenum">
              <a:rPr lang="en-US" smtClean="0"/>
              <a:t>15</a:t>
            </a:fld>
            <a:endParaRPr lang="en-US"/>
          </a:p>
        </p:txBody>
      </p:sp>
    </p:spTree>
    <p:extLst>
      <p:ext uri="{BB962C8B-B14F-4D97-AF65-F5344CB8AC3E}">
        <p14:creationId xmlns:p14="http://schemas.microsoft.com/office/powerpoint/2010/main" val="2959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Hallmark of </a:t>
            </a:r>
            <a:r>
              <a:rPr lang="en-US" dirty="0" err="1" smtClean="0"/>
              <a:t>rpv</a:t>
            </a:r>
            <a:r>
              <a:rPr lang="en-US" dirty="0" smtClean="0"/>
              <a:t> is our work at the science-policy</a:t>
            </a:r>
            <a:r>
              <a:rPr lang="en-US" baseline="0" dirty="0" smtClean="0"/>
              <a:t> interface, </a:t>
            </a:r>
          </a:p>
          <a:p>
            <a:endParaRPr lang="en-US" baseline="0" dirty="0" smtClean="0"/>
          </a:p>
          <a:p>
            <a:r>
              <a:rPr lang="en-US" baseline="0" dirty="0" smtClean="0"/>
              <a:t>Without any attempt to be comprehensive across our publications, I will tell four</a:t>
            </a:r>
            <a:endParaRPr lang="en-US" dirty="0"/>
          </a:p>
        </p:txBody>
      </p:sp>
      <p:sp>
        <p:nvSpPr>
          <p:cNvPr id="4" name="Slide Number Placeholder 3"/>
          <p:cNvSpPr>
            <a:spLocks noGrp="1"/>
          </p:cNvSpPr>
          <p:nvPr>
            <p:ph type="sldNum" sz="quarter" idx="10"/>
          </p:nvPr>
        </p:nvSpPr>
        <p:spPr/>
        <p:txBody>
          <a:bodyPr/>
          <a:lstStyle/>
          <a:p>
            <a:fld id="{DD962EFD-4970-2840-9DF1-CA7F34D4A253}" type="slidenum">
              <a:rPr lang="en-US" smtClean="0"/>
              <a:pPr/>
              <a:t>2</a:t>
            </a:fld>
            <a:endParaRPr lang="en-US"/>
          </a:p>
        </p:txBody>
      </p:sp>
    </p:spTree>
    <p:extLst>
      <p:ext uri="{BB962C8B-B14F-4D97-AF65-F5344CB8AC3E}">
        <p14:creationId xmlns:p14="http://schemas.microsoft.com/office/powerpoint/2010/main" val="231220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4CC20-59ED-4EF6-B3FF-74D6FBA9872E}" type="slidenum">
              <a:rPr lang="en-US" smtClean="0"/>
              <a:t>3</a:t>
            </a:fld>
            <a:endParaRPr lang="en-US"/>
          </a:p>
        </p:txBody>
      </p:sp>
    </p:spTree>
    <p:extLst>
      <p:ext uri="{BB962C8B-B14F-4D97-AF65-F5344CB8AC3E}">
        <p14:creationId xmlns:p14="http://schemas.microsoft.com/office/powerpoint/2010/main" val="384488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Article 4.8 of the UNFCCC,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calls upon Parties to “consider” insurance, to meet the specific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needs of vulnerable developing countries with respect to both the adverse impacts of climate change.</a:t>
            </a:r>
          </a:p>
          <a:p>
            <a:endParaRPr lang="de-A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negotiations of the UNFCCC, developing country parties repeatedly stressed the need for</a:t>
            </a:r>
          </a:p>
          <a:p>
            <a:r>
              <a:rPr lang="en-US" sz="1200" kern="1200" dirty="0" smtClean="0">
                <a:solidFill>
                  <a:schemeClr val="tx1"/>
                </a:solidFill>
                <a:effectLst/>
                <a:latin typeface="+mn-lt"/>
                <a:ea typeface="+mn-ea"/>
                <a:cs typeface="+mn-cs"/>
              </a:rPr>
              <a:t>instruments to meet the challenge of damage resulting from the impacts of climate change. Although it</a:t>
            </a:r>
          </a:p>
          <a:p>
            <a:r>
              <a:rPr lang="en-US" sz="1200" kern="1200" dirty="0" smtClean="0">
                <a:solidFill>
                  <a:schemeClr val="tx1"/>
                </a:solidFill>
                <a:effectLst/>
                <a:latin typeface="+mn-lt"/>
                <a:ea typeface="+mn-ea"/>
                <a:cs typeface="+mn-cs"/>
              </a:rPr>
              <a:t>was agreed early on</a:t>
            </a:r>
          </a:p>
          <a:p>
            <a:r>
              <a:rPr lang="en-US" sz="1200" kern="1200" dirty="0" smtClean="0">
                <a:solidFill>
                  <a:schemeClr val="tx1"/>
                </a:solidFill>
                <a:effectLst/>
                <a:latin typeface="+mn-lt"/>
                <a:ea typeface="+mn-ea"/>
                <a:cs typeface="+mn-cs"/>
              </a:rPr>
              <a:t>that implementation costs of developing country parties would be met (to some</a:t>
            </a:r>
          </a:p>
          <a:p>
            <a:r>
              <a:rPr lang="en-US" sz="1200" kern="1200" dirty="0" smtClean="0">
                <a:solidFill>
                  <a:schemeClr val="tx1"/>
                </a:solidFill>
                <a:effectLst/>
                <a:latin typeface="+mn-lt"/>
                <a:ea typeface="+mn-ea"/>
                <a:cs typeface="+mn-cs"/>
              </a:rPr>
              <a:t>extent) through a financial mechanism, the issue of who would bear the risk of impacts was left</a:t>
            </a:r>
          </a:p>
          <a:p>
            <a:r>
              <a:rPr lang="en-US" sz="1200" kern="1200" dirty="0" smtClean="0">
                <a:solidFill>
                  <a:schemeClr val="tx1"/>
                </a:solidFill>
                <a:effectLst/>
                <a:latin typeface="+mn-lt"/>
                <a:ea typeface="+mn-ea"/>
                <a:cs typeface="+mn-cs"/>
              </a:rPr>
              <a:t>unresolved (</a:t>
            </a:r>
            <a:r>
              <a:rPr lang="en-US" sz="1200" kern="1200" dirty="0" err="1" smtClean="0">
                <a:solidFill>
                  <a:schemeClr val="tx1"/>
                </a:solidFill>
                <a:effectLst/>
                <a:latin typeface="+mn-lt"/>
                <a:ea typeface="+mn-ea"/>
                <a:cs typeface="+mn-cs"/>
              </a:rPr>
              <a:t>Tol</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Verheyen</a:t>
            </a:r>
            <a:r>
              <a:rPr lang="en-US" sz="1200" kern="1200" dirty="0" smtClean="0">
                <a:solidFill>
                  <a:schemeClr val="tx1"/>
                </a:solidFill>
                <a:effectLst/>
                <a:latin typeface="+mn-lt"/>
                <a:ea typeface="+mn-ea"/>
                <a:cs typeface="+mn-cs"/>
              </a:rPr>
              <a:t>, 2003). Introducing the term “insurance” for the first </a:t>
            </a:r>
          </a:p>
          <a:p>
            <a:r>
              <a:rPr lang="en-US" sz="1200" kern="1200" dirty="0" smtClean="0">
                <a:solidFill>
                  <a:schemeClr val="tx1"/>
                </a:solidFill>
                <a:effectLst/>
                <a:latin typeface="+mn-lt"/>
                <a:ea typeface="+mn-ea"/>
                <a:cs typeface="+mn-cs"/>
              </a:rPr>
              <a:t>t</a:t>
            </a:r>
          </a:p>
          <a:p>
            <a:r>
              <a:rPr lang="en-US" sz="1200" kern="1200" dirty="0" err="1" smtClean="0">
                <a:solidFill>
                  <a:schemeClr val="tx1"/>
                </a:solidFill>
                <a:effectLst/>
                <a:latin typeface="+mn-lt"/>
                <a:ea typeface="+mn-ea"/>
                <a:cs typeface="+mn-cs"/>
              </a:rPr>
              <a:t>ime</a:t>
            </a:r>
            <a:r>
              <a:rPr lang="en-US" sz="1200" kern="1200" dirty="0" smtClean="0">
                <a:solidFill>
                  <a:schemeClr val="tx1"/>
                </a:solidFill>
                <a:effectLst/>
                <a:latin typeface="+mn-lt"/>
                <a:ea typeface="+mn-ea"/>
                <a:cs typeface="+mn-cs"/>
              </a:rPr>
              <a:t>, the Alliance of</a:t>
            </a:r>
          </a:p>
          <a:p>
            <a:r>
              <a:rPr lang="en-US" sz="1200" kern="1200" dirty="0" smtClean="0">
                <a:solidFill>
                  <a:schemeClr val="tx1"/>
                </a:solidFill>
                <a:effectLst/>
                <a:latin typeface="+mn-lt"/>
                <a:ea typeface="+mn-ea"/>
                <a:cs typeface="+mn-cs"/>
              </a:rPr>
              <a:t>Small Island States (AOSIS) suggested at the third session of the Intergovernmental Negotiation</a:t>
            </a:r>
          </a:p>
          <a:p>
            <a:r>
              <a:rPr lang="en-US" sz="1200" kern="1200" dirty="0" smtClean="0">
                <a:solidFill>
                  <a:schemeClr val="tx1"/>
                </a:solidFill>
                <a:effectLst/>
                <a:latin typeface="+mn-lt"/>
                <a:ea typeface="+mn-ea"/>
                <a:cs typeface="+mn-cs"/>
              </a:rPr>
              <a:t>Committee (INC3) in 1991 that a fund should be established to </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compensate developing countries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in</a:t>
            </a:r>
          </a:p>
          <a:p>
            <a:r>
              <a:rPr lang="en-US" sz="1200" kern="1200" dirty="0" smtClean="0">
                <a:solidFill>
                  <a:schemeClr val="tx1"/>
                </a:solidFill>
                <a:effectLst/>
                <a:latin typeface="+mn-lt"/>
                <a:ea typeface="+mn-ea"/>
                <a:cs typeface="+mn-cs"/>
              </a:rPr>
              <a:t>situations where selecting the least</a:t>
            </a:r>
          </a:p>
          <a:p>
            <a:r>
              <a:rPr lang="en-US" sz="1200" kern="1200" dirty="0" smtClean="0">
                <a:solidFill>
                  <a:schemeClr val="tx1"/>
                </a:solidFill>
                <a:effectLst/>
                <a:latin typeface="+mn-lt"/>
                <a:ea typeface="+mn-ea"/>
                <a:cs typeface="+mn-cs"/>
              </a:rPr>
              <a:t>climate sensitive development option involves incurring additional</a:t>
            </a:r>
          </a:p>
          <a:p>
            <a:r>
              <a:rPr lang="en-US" sz="1200" kern="1200" dirty="0" smtClean="0">
                <a:solidFill>
                  <a:schemeClr val="tx1"/>
                </a:solidFill>
                <a:effectLst/>
                <a:latin typeface="+mn-lt"/>
                <a:ea typeface="+mn-ea"/>
                <a:cs typeface="+mn-cs"/>
              </a:rPr>
              <a:t>expense and (ii) where insurance is not available for damage </a:t>
            </a:r>
          </a:p>
          <a:p>
            <a:r>
              <a:rPr lang="en-US" sz="1200" kern="1200" dirty="0" smtClean="0">
                <a:solidFill>
                  <a:schemeClr val="tx1"/>
                </a:solidFill>
                <a:effectLst/>
                <a:latin typeface="+mn-lt"/>
                <a:ea typeface="+mn-ea"/>
                <a:cs typeface="+mn-cs"/>
              </a:rPr>
              <a:t>r</a:t>
            </a:r>
          </a:p>
          <a:p>
            <a:r>
              <a:rPr lang="en-US" sz="1200" kern="1200" dirty="0" smtClean="0">
                <a:solidFill>
                  <a:schemeClr val="tx1"/>
                </a:solidFill>
                <a:effectLst/>
                <a:latin typeface="+mn-lt"/>
                <a:ea typeface="+mn-ea"/>
                <a:cs typeface="+mn-cs"/>
              </a:rPr>
              <a:t>e</a:t>
            </a:r>
          </a:p>
          <a:p>
            <a:r>
              <a:rPr lang="en-US" sz="1200" kern="1200" dirty="0" err="1" smtClean="0">
                <a:solidFill>
                  <a:schemeClr val="tx1"/>
                </a:solidFill>
                <a:effectLst/>
                <a:latin typeface="+mn-lt"/>
                <a:ea typeface="+mn-ea"/>
                <a:cs typeface="+mn-cs"/>
              </a:rPr>
              <a:t>sulting</a:t>
            </a:r>
            <a:r>
              <a:rPr lang="en-US" sz="1200" kern="1200" dirty="0" smtClean="0">
                <a:solidFill>
                  <a:schemeClr val="tx1"/>
                </a:solidFill>
                <a:effectLst/>
                <a:latin typeface="+mn-lt"/>
                <a:ea typeface="+mn-ea"/>
                <a:cs typeface="+mn-cs"/>
              </a:rPr>
              <a:t> from climate change”</a:t>
            </a:r>
          </a:p>
          <a:p>
            <a:r>
              <a:rPr lang="en-US" sz="1200" kern="1200" dirty="0" smtClean="0">
                <a:solidFill>
                  <a:schemeClr val="tx1"/>
                </a:solidFill>
                <a:effectLst/>
                <a:latin typeface="+mn-lt"/>
                <a:ea typeface="+mn-ea"/>
                <a:cs typeface="+mn-cs"/>
              </a:rPr>
              <a:t>(A/AC.237/Misc.1/Add.3). AOSIS specified this demand at INC 4 with a proposal on the creation of</a:t>
            </a:r>
          </a:p>
          <a:p>
            <a:r>
              <a:rPr lang="en-US" sz="1200" kern="1200" dirty="0" smtClean="0">
                <a:solidFill>
                  <a:schemeClr val="tx1"/>
                </a:solidFill>
                <a:effectLst/>
                <a:latin typeface="+mn-lt"/>
                <a:ea typeface="+mn-ea"/>
                <a:cs typeface="+mn-cs"/>
              </a:rPr>
              <a:t>an </a:t>
            </a:r>
          </a:p>
          <a:p>
            <a:r>
              <a:rPr lang="en-US" sz="1200" kern="1200" dirty="0" smtClean="0">
                <a:solidFill>
                  <a:schemeClr val="tx1"/>
                </a:solidFill>
                <a:effectLst/>
                <a:latin typeface="+mn-lt"/>
                <a:ea typeface="+mn-ea"/>
                <a:cs typeface="+mn-cs"/>
              </a:rPr>
              <a:t>"International Insurance Pool" (A/AC.237/15).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A4CC20-59ED-4EF6-B3FF-74D6FBA9872E}" type="slidenum">
              <a:rPr lang="en-US" smtClean="0"/>
              <a:t>4</a:t>
            </a:fld>
            <a:endParaRPr lang="en-US"/>
          </a:p>
        </p:txBody>
      </p:sp>
    </p:spTree>
    <p:extLst>
      <p:ext uri="{BB962C8B-B14F-4D97-AF65-F5344CB8AC3E}">
        <p14:creationId xmlns:p14="http://schemas.microsoft.com/office/powerpoint/2010/main" val="278539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4CC20-59ED-4EF6-B3FF-74D6FBA9872E}" type="slidenum">
              <a:rPr lang="en-US" smtClean="0"/>
              <a:t>5</a:t>
            </a:fld>
            <a:endParaRPr lang="en-US"/>
          </a:p>
        </p:txBody>
      </p:sp>
    </p:spTree>
    <p:extLst>
      <p:ext uri="{BB962C8B-B14F-4D97-AF65-F5344CB8AC3E}">
        <p14:creationId xmlns:p14="http://schemas.microsoft.com/office/powerpoint/2010/main" val="385434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BB613D11-B5F8-46ED-BA7A-1C832C24B01A}" type="slidenum">
              <a:rPr lang="de-AT" altLang="en-US" smtClean="0"/>
              <a:pPr eaLnBrk="1" hangingPunct="1"/>
              <a:t>6</a:t>
            </a:fld>
            <a:endParaRPr lang="de-AT" altLang="en-US" smtClean="0"/>
          </a:p>
        </p:txBody>
      </p:sp>
      <p:sp>
        <p:nvSpPr>
          <p:cNvPr id="4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IIASA addressed these questions with its CATSIM model, which combines</a:t>
            </a:r>
            <a:r>
              <a:rPr lang="en-US" altLang="en-US" baseline="0" dirty="0" smtClean="0"/>
              <a:t> two concepts: the government’s probabilistic losses with it ability to cope with the losses. Using simulation methods, the probability that the governments liabilities do not exceed defined levels is generated. This is combined with the government’s post-disaster financing sources.  The losses minus the ability to cope generate the country’s financial vulnerability.</a:t>
            </a:r>
            <a:endParaRPr lang="en-US" altLang="en-US" dirty="0" smtClean="0"/>
          </a:p>
        </p:txBody>
      </p:sp>
    </p:spTree>
    <p:extLst>
      <p:ext uri="{BB962C8B-B14F-4D97-AF65-F5344CB8AC3E}">
        <p14:creationId xmlns:p14="http://schemas.microsoft.com/office/powerpoint/2010/main" val="124803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4CC20-59ED-4EF6-B3FF-74D6FBA9872E}" type="slidenum">
              <a:rPr lang="en-US" smtClean="0"/>
              <a:t>7</a:t>
            </a:fld>
            <a:endParaRPr lang="en-US"/>
          </a:p>
        </p:txBody>
      </p:sp>
    </p:spTree>
    <p:extLst>
      <p:ext uri="{BB962C8B-B14F-4D97-AF65-F5344CB8AC3E}">
        <p14:creationId xmlns:p14="http://schemas.microsoft.com/office/powerpoint/2010/main" val="207155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CATSIM informed the design of the Caribbean Catastrophe Insurance Facility (CCRIF) in 2007, the first multi-country risk pool that has been supported by the international financial and donor communities. Based on the Madagascar work, CATSIM has become instrumental in considerations to set up a regional disaster risk management platform and pool for the Indian Ocean islands. </a:t>
            </a:r>
          </a:p>
          <a:p>
            <a:endParaRPr lang="de-AT" sz="1200" kern="1200" dirty="0" smtClean="0">
              <a:solidFill>
                <a:schemeClr val="tx1"/>
              </a:solidFill>
              <a:effectLst/>
              <a:latin typeface="+mn-lt"/>
              <a:ea typeface="+mn-ea"/>
              <a:cs typeface="+mn-cs"/>
            </a:endParaRPr>
          </a:p>
          <a:p>
            <a:pPr lvl="0" rtl="0"/>
            <a:r>
              <a:rPr lang="en-US" sz="1200" dirty="0" smtClean="0">
                <a:solidFill>
                  <a:schemeClr val="accent5">
                    <a:lumMod val="50000"/>
                  </a:schemeClr>
                </a:solidFill>
                <a:latin typeface="Arial" panose="020B0604020202020204" pitchFamily="34" charset="0"/>
                <a:cs typeface="Arial" panose="020B0604020202020204" pitchFamily="34" charset="0"/>
              </a:rPr>
              <a:t>Law of large numbers</a:t>
            </a:r>
          </a:p>
          <a:p>
            <a:pPr lvl="0" rtl="0"/>
            <a:r>
              <a:rPr lang="en-US" sz="1200" dirty="0" smtClean="0">
                <a:solidFill>
                  <a:schemeClr val="accent5">
                    <a:lumMod val="50000"/>
                  </a:schemeClr>
                </a:solidFill>
                <a:latin typeface="Arial" panose="020B0604020202020204" pitchFamily="34" charset="0"/>
                <a:cs typeface="Arial" panose="020B0604020202020204" pitchFamily="34" charset="0"/>
              </a:rPr>
              <a:t>What if risks are dependent?</a:t>
            </a:r>
          </a:p>
          <a:p>
            <a:pPr lvl="0" rtl="0"/>
            <a:r>
              <a:rPr lang="en-US" sz="1200" dirty="0" smtClean="0">
                <a:solidFill>
                  <a:schemeClr val="accent5">
                    <a:lumMod val="50000"/>
                  </a:schemeClr>
                </a:solidFill>
                <a:latin typeface="Arial" panose="020B0604020202020204" pitchFamily="34" charset="0"/>
                <a:cs typeface="Arial" panose="020B0604020202020204" pitchFamily="34" charset="0"/>
              </a:rPr>
              <a:t>We investigated this question in with an application to Europe’s risk pool, the EUSF, with some policy impact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962EFD-4970-2840-9DF1-CA7F34D4A253}" type="slidenum">
              <a:rPr lang="en-US" smtClean="0"/>
              <a:pPr/>
              <a:t>8</a:t>
            </a:fld>
            <a:endParaRPr lang="en-US"/>
          </a:p>
        </p:txBody>
      </p:sp>
    </p:spTree>
    <p:extLst>
      <p:ext uri="{BB962C8B-B14F-4D97-AF65-F5344CB8AC3E}">
        <p14:creationId xmlns:p14="http://schemas.microsoft.com/office/powerpoint/2010/main" val="231438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account of dependencies</a:t>
            </a:r>
            <a:r>
              <a:rPr lang="en-US" baseline="0" dirty="0" smtClean="0"/>
              <a:t> …. Because of sometimes large-scale atmospheric circulations, river basin floods are not independent.  Taking account of the dependencies makes a significant difference in the risk estimates.  This was IIASA’s unique scientific contribution – </a:t>
            </a:r>
            <a:r>
              <a:rPr lang="en-US" baseline="0" smtClean="0"/>
              <a:t>as published in NCC.</a:t>
            </a:r>
            <a:endParaRPr lang="en-US" dirty="0"/>
          </a:p>
        </p:txBody>
      </p:sp>
      <p:sp>
        <p:nvSpPr>
          <p:cNvPr id="4" name="Slide Number Placeholder 3"/>
          <p:cNvSpPr>
            <a:spLocks noGrp="1"/>
          </p:cNvSpPr>
          <p:nvPr>
            <p:ph type="sldNum" sz="quarter" idx="10"/>
          </p:nvPr>
        </p:nvSpPr>
        <p:spPr/>
        <p:txBody>
          <a:bodyPr/>
          <a:lstStyle/>
          <a:p>
            <a:fld id="{66A4CC20-59ED-4EF6-B3FF-74D6FBA9872E}" type="slidenum">
              <a:rPr lang="en-US" smtClean="0"/>
              <a:t>9</a:t>
            </a:fld>
            <a:endParaRPr lang="en-US"/>
          </a:p>
        </p:txBody>
      </p:sp>
    </p:spTree>
    <p:extLst>
      <p:ext uri="{BB962C8B-B14F-4D97-AF65-F5344CB8AC3E}">
        <p14:creationId xmlns:p14="http://schemas.microsoft.com/office/powerpoint/2010/main" val="360218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jpe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jpe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jpe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389C5E7B-6288-450F-A74E-EB8D99F575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87B575DE-90EA-43E8-99E7-C79D7B8D1FF9}" type="slidenum">
              <a:rPr lang="en-US" smtClean="0"/>
              <a:pPr>
                <a:defRPr/>
              </a:pPr>
              <a:t>‹#›</a:t>
            </a:fld>
            <a:r>
              <a:rPr lang="en-US" smtClean="0"/>
              <a:t>, date</a:t>
            </a:r>
            <a:endParaRPr lang="en-US"/>
          </a:p>
        </p:txBody>
      </p:sp>
    </p:spTree>
    <p:extLst>
      <p:ext uri="{BB962C8B-B14F-4D97-AF65-F5344CB8AC3E}">
        <p14:creationId xmlns:p14="http://schemas.microsoft.com/office/powerpoint/2010/main" val="27533795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F2B785DD-37C5-4445-A386-69E4688B873F}" type="slidenum">
              <a:rPr lang="en-US" smtClean="0"/>
              <a:pPr>
                <a:defRPr/>
              </a:pPr>
              <a:t>‹#›</a:t>
            </a:fld>
            <a:r>
              <a:rPr lang="en-US" smtClean="0"/>
              <a:t>, date</a:t>
            </a:r>
            <a:endParaRPr lang="en-US"/>
          </a:p>
        </p:txBody>
      </p:sp>
    </p:spTree>
    <p:extLst>
      <p:ext uri="{BB962C8B-B14F-4D97-AF65-F5344CB8AC3E}">
        <p14:creationId xmlns:p14="http://schemas.microsoft.com/office/powerpoint/2010/main" val="23073632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A2A11DA-FCFA-40A2-8A7C-551411CC873A}" type="slidenum">
              <a:rPr lang="en-US" smtClean="0"/>
              <a:pPr>
                <a:defRPr/>
              </a:pPr>
              <a:t>‹#›</a:t>
            </a:fld>
            <a:r>
              <a:rPr lang="en-US" smtClean="0"/>
              <a:t>, date</a:t>
            </a:r>
            <a:endParaRPr lang="en-US"/>
          </a:p>
        </p:txBody>
      </p:sp>
    </p:spTree>
    <p:extLst>
      <p:ext uri="{BB962C8B-B14F-4D97-AF65-F5344CB8AC3E}">
        <p14:creationId xmlns:p14="http://schemas.microsoft.com/office/powerpoint/2010/main" val="3865831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2AA39C79-261A-4A22-ACC0-31F52339D5E6}" type="slidenum">
              <a:rPr lang="en-US" smtClean="0"/>
              <a:pPr>
                <a:defRPr/>
              </a:pPr>
              <a:t>‹#›</a:t>
            </a:fld>
            <a:r>
              <a:rPr lang="en-US" smtClean="0"/>
              <a:t>, date</a:t>
            </a:r>
            <a:endParaRPr lang="en-US"/>
          </a:p>
        </p:txBody>
      </p:sp>
    </p:spTree>
    <p:extLst>
      <p:ext uri="{BB962C8B-B14F-4D97-AF65-F5344CB8AC3E}">
        <p14:creationId xmlns:p14="http://schemas.microsoft.com/office/powerpoint/2010/main" val="32583937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32F412E-6CE6-4894-9AD8-4FECDCDD323A}" type="slidenum">
              <a:rPr lang="en-US" smtClean="0"/>
              <a:pPr>
                <a:defRPr/>
              </a:pPr>
              <a:t>‹#›</a:t>
            </a:fld>
            <a:r>
              <a:rPr lang="en-US" smtClean="0"/>
              <a:t>, date</a:t>
            </a:r>
            <a:endParaRPr lang="en-US"/>
          </a:p>
        </p:txBody>
      </p:sp>
    </p:spTree>
    <p:extLst>
      <p:ext uri="{BB962C8B-B14F-4D97-AF65-F5344CB8AC3E}">
        <p14:creationId xmlns:p14="http://schemas.microsoft.com/office/powerpoint/2010/main" val="2418771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165EA59-A23C-4E7E-9995-208EA4FE05B4}" type="slidenum">
              <a:rPr lang="en-US" smtClean="0"/>
              <a:pPr>
                <a:defRPr/>
              </a:pPr>
              <a:t>‹#›</a:t>
            </a:fld>
            <a:r>
              <a:rPr lang="en-US" smtClean="0"/>
              <a:t>, date</a:t>
            </a:r>
            <a:endParaRPr lang="en-US"/>
          </a:p>
        </p:txBody>
      </p:sp>
    </p:spTree>
    <p:extLst>
      <p:ext uri="{BB962C8B-B14F-4D97-AF65-F5344CB8AC3E}">
        <p14:creationId xmlns:p14="http://schemas.microsoft.com/office/powerpoint/2010/main" val="27139565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9070259"/>
      </p:ext>
    </p:extLst>
  </p:cSld>
  <p:clrMapOvr>
    <a:masterClrMapping/>
  </p:clrMapOvr>
  <p:transition xmlns:p14="http://schemas.microsoft.com/office/powerpoint/2010/mai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1972396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TEST">
    <p:spTree>
      <p:nvGrpSpPr>
        <p:cNvPr id="1" name=""/>
        <p:cNvGrpSpPr/>
        <p:nvPr/>
      </p:nvGrpSpPr>
      <p:grpSpPr>
        <a:xfrm>
          <a:off x="0" y="0"/>
          <a:ext cx="0" cy="0"/>
          <a:chOff x="0" y="0"/>
          <a:chExt cx="0" cy="0"/>
        </a:xfrm>
      </p:grpSpPr>
      <p:sp>
        <p:nvSpPr>
          <p:cNvPr id="3" name="Rechteck 11"/>
          <p:cNvSpPr/>
          <p:nvPr/>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pPr>
              <a:defRPr/>
            </a:pPr>
            <a:fld id="{49AC6A43-F9C4-4D50-A4BE-9DFF0CA0B8FB}" type="datetime1">
              <a:rPr lang="en-GB"/>
              <a:pPr>
                <a:defRPr/>
              </a:pPr>
              <a:t>25.02.2017</a:t>
            </a:fld>
            <a:endParaRPr lang="de-DE" dirty="0"/>
          </a:p>
        </p:txBody>
      </p:sp>
      <p:sp>
        <p:nvSpPr>
          <p:cNvPr id="5" name="Foliennummernplatzhalter 12"/>
          <p:cNvSpPr>
            <a:spLocks noGrp="1"/>
          </p:cNvSpPr>
          <p:nvPr>
            <p:ph type="sldNum" sz="quarter" idx="11"/>
          </p:nvPr>
        </p:nvSpPr>
        <p:spPr/>
        <p:txBody>
          <a:bodyPr/>
          <a:lstStyle>
            <a:lvl1pPr>
              <a:defRPr/>
            </a:lvl1pPr>
          </a:lstStyle>
          <a:p>
            <a:pPr>
              <a:defRPr/>
            </a:pPr>
            <a:fld id="{0CCA0B88-0A52-4D2E-93D1-C5B7E15B7FE4}" type="slidenum">
              <a:rPr lang="en-US" smtClean="0"/>
              <a:pPr>
                <a:defRPr/>
              </a:pPr>
              <a:t>‹#›</a:t>
            </a:fld>
            <a:r>
              <a:rPr lang="en-US" smtClean="0"/>
              <a:t>, date</a:t>
            </a:r>
            <a:endParaRPr lang="en-US" dirty="0"/>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pPr>
              <a:defRPr/>
            </a:pPr>
            <a:endParaRPr lang="en-US" dirty="0"/>
          </a:p>
        </p:txBody>
      </p:sp>
    </p:spTree>
    <p:extLst>
      <p:ext uri="{BB962C8B-B14F-4D97-AF65-F5344CB8AC3E}">
        <p14:creationId xmlns:p14="http://schemas.microsoft.com/office/powerpoint/2010/main" val="249493452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03C23B4D-21B2-4364-B262-F485CEFF4659}" type="slidenum">
              <a:rPr lang="en-US"/>
              <a:pPr>
                <a:defRPr/>
              </a:pPr>
              <a:t>‹#›</a:t>
            </a:fld>
            <a:endParaRPr lang="en-US"/>
          </a:p>
        </p:txBody>
      </p:sp>
    </p:spTree>
    <p:extLst>
      <p:ext uri="{BB962C8B-B14F-4D97-AF65-F5344CB8AC3E}">
        <p14:creationId xmlns:p14="http://schemas.microsoft.com/office/powerpoint/2010/main" val="1666369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592BEA42-BA5C-479D-A6D6-DD82DFD47AE8}" type="slidenum">
              <a:rPr lang="en-US"/>
              <a:pPr>
                <a:defRPr/>
              </a:pPr>
              <a:t>‹#›</a:t>
            </a:fld>
            <a:r>
              <a:rPr lang="en-US" dirty="0"/>
              <a:t>, date</a:t>
            </a:r>
          </a:p>
        </p:txBody>
      </p:sp>
    </p:spTree>
    <p:extLst>
      <p:ext uri="{BB962C8B-B14F-4D97-AF65-F5344CB8AC3E}">
        <p14:creationId xmlns:p14="http://schemas.microsoft.com/office/powerpoint/2010/main" val="29514097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98351AA0-9A0B-43E0-8072-8D6695177FA4}" type="slidenum">
              <a:rPr lang="en-US"/>
              <a:pPr>
                <a:defRPr/>
              </a:pPr>
              <a:t>‹#›</a:t>
            </a:fld>
            <a:r>
              <a:rPr lang="en-US" dirty="0"/>
              <a:t>, date</a:t>
            </a:r>
          </a:p>
        </p:txBody>
      </p:sp>
    </p:spTree>
    <p:extLst>
      <p:ext uri="{BB962C8B-B14F-4D97-AF65-F5344CB8AC3E}">
        <p14:creationId xmlns:p14="http://schemas.microsoft.com/office/powerpoint/2010/main" val="4189270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E7E234A6-D4FD-45E4-AC5F-09ABB8E54D4B}" type="slidenum">
              <a:rPr lang="en-US"/>
              <a:pPr>
                <a:defRPr/>
              </a:pPr>
              <a:t>‹#›</a:t>
            </a:fld>
            <a:r>
              <a:rPr lang="en-US" dirty="0"/>
              <a:t>, date</a:t>
            </a:r>
          </a:p>
        </p:txBody>
      </p:sp>
    </p:spTree>
    <p:extLst>
      <p:ext uri="{BB962C8B-B14F-4D97-AF65-F5344CB8AC3E}">
        <p14:creationId xmlns:p14="http://schemas.microsoft.com/office/powerpoint/2010/main" val="34180410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337501AA-BFC4-4928-AC6A-5237AC3D1FA2}" type="slidenum">
              <a:rPr lang="en-US"/>
              <a:pPr>
                <a:defRPr/>
              </a:pPr>
              <a:t>‹#›</a:t>
            </a:fld>
            <a:r>
              <a:rPr lang="en-US" dirty="0"/>
              <a:t>, date</a:t>
            </a:r>
          </a:p>
        </p:txBody>
      </p:sp>
    </p:spTree>
    <p:extLst>
      <p:ext uri="{BB962C8B-B14F-4D97-AF65-F5344CB8AC3E}">
        <p14:creationId xmlns:p14="http://schemas.microsoft.com/office/powerpoint/2010/main" val="5413782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BCC919D8-9D73-44D1-B1BB-4D0D314B9394}" type="slidenum">
              <a:rPr lang="en-US"/>
              <a:pPr>
                <a:defRPr/>
              </a:pPr>
              <a:t>‹#›</a:t>
            </a:fld>
            <a:r>
              <a:rPr lang="en-US" dirty="0"/>
              <a:t>, date</a:t>
            </a:r>
          </a:p>
        </p:txBody>
      </p:sp>
    </p:spTree>
    <p:extLst>
      <p:ext uri="{BB962C8B-B14F-4D97-AF65-F5344CB8AC3E}">
        <p14:creationId xmlns:p14="http://schemas.microsoft.com/office/powerpoint/2010/main" val="2428072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583EBEE-980D-4739-80AD-14000D340530}" type="slidenum">
              <a:rPr lang="en-US"/>
              <a:pPr>
                <a:defRPr/>
              </a:pPr>
              <a:t>‹#›</a:t>
            </a:fld>
            <a:r>
              <a:rPr lang="en-US" dirty="0"/>
              <a:t>, date</a:t>
            </a:r>
          </a:p>
        </p:txBody>
      </p:sp>
    </p:spTree>
    <p:extLst>
      <p:ext uri="{BB962C8B-B14F-4D97-AF65-F5344CB8AC3E}">
        <p14:creationId xmlns:p14="http://schemas.microsoft.com/office/powerpoint/2010/main" val="11872167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8241BBD7-3B50-4FBF-B28D-C8DDCBCFD08A}" type="slidenum">
              <a:rPr lang="en-US"/>
              <a:pPr>
                <a:defRPr/>
              </a:pPr>
              <a:t>‹#›</a:t>
            </a:fld>
            <a:r>
              <a:rPr lang="en-US" dirty="0"/>
              <a:t>, date</a:t>
            </a:r>
          </a:p>
        </p:txBody>
      </p:sp>
    </p:spTree>
    <p:extLst>
      <p:ext uri="{BB962C8B-B14F-4D97-AF65-F5344CB8AC3E}">
        <p14:creationId xmlns:p14="http://schemas.microsoft.com/office/powerpoint/2010/main" val="29379480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35075C8-DC09-4D81-B8DF-FE2FDDD3755B}" type="slidenum">
              <a:rPr lang="en-US"/>
              <a:pPr>
                <a:defRPr/>
              </a:pPr>
              <a:t>‹#›</a:t>
            </a:fld>
            <a:r>
              <a:rPr lang="en-US" dirty="0"/>
              <a:t>, date</a:t>
            </a:r>
          </a:p>
        </p:txBody>
      </p:sp>
    </p:spTree>
    <p:extLst>
      <p:ext uri="{BB962C8B-B14F-4D97-AF65-F5344CB8AC3E}">
        <p14:creationId xmlns:p14="http://schemas.microsoft.com/office/powerpoint/2010/main" val="519229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B9428BA8-7206-4C71-AA11-0BA49BD8BFB2}" type="slidenum">
              <a:rPr lang="en-US"/>
              <a:pPr>
                <a:defRPr/>
              </a:pPr>
              <a:t>‹#›</a:t>
            </a:fld>
            <a:r>
              <a:rPr lang="en-US" dirty="0"/>
              <a:t>, date</a:t>
            </a:r>
          </a:p>
        </p:txBody>
      </p:sp>
    </p:spTree>
    <p:extLst>
      <p:ext uri="{BB962C8B-B14F-4D97-AF65-F5344CB8AC3E}">
        <p14:creationId xmlns:p14="http://schemas.microsoft.com/office/powerpoint/2010/main" val="33432039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4511737"/>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5DB5A5E2-6619-4790-B695-90D6DAF24A6E}" type="slidenum">
              <a:rPr lang="en-US"/>
              <a:pPr>
                <a:defRPr/>
              </a:pPr>
              <a:t>‹#›</a:t>
            </a:fld>
            <a:endParaRPr lang="en-US"/>
          </a:p>
        </p:txBody>
      </p:sp>
    </p:spTree>
    <p:extLst>
      <p:ext uri="{BB962C8B-B14F-4D97-AF65-F5344CB8AC3E}">
        <p14:creationId xmlns:p14="http://schemas.microsoft.com/office/powerpoint/2010/main" val="4861985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D7327A2D-8D00-40FB-AF62-CFC46A00281B}" type="slidenum">
              <a:rPr lang="en-US"/>
              <a:pPr>
                <a:defRPr/>
              </a:pPr>
              <a:t>‹#›</a:t>
            </a:fld>
            <a:endParaRPr lang="en-US"/>
          </a:p>
        </p:txBody>
      </p:sp>
    </p:spTree>
    <p:extLst>
      <p:ext uri="{BB962C8B-B14F-4D97-AF65-F5344CB8AC3E}">
        <p14:creationId xmlns:p14="http://schemas.microsoft.com/office/powerpoint/2010/main" val="14376496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58B487E6-E6E7-47EC-AF4E-100C5C49B9BE}" type="slidenum">
              <a:rPr lang="en-US"/>
              <a:pPr>
                <a:defRPr/>
              </a:pPr>
              <a:t>‹#›</a:t>
            </a:fld>
            <a:endParaRPr lang="en-US"/>
          </a:p>
        </p:txBody>
      </p:sp>
    </p:spTree>
    <p:extLst>
      <p:ext uri="{BB962C8B-B14F-4D97-AF65-F5344CB8AC3E}">
        <p14:creationId xmlns:p14="http://schemas.microsoft.com/office/powerpoint/2010/main" val="11171338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9A9CA6B8-60F0-48B6-89A8-35EF5ACBE96D}" type="slidenum">
              <a:rPr lang="en-US"/>
              <a:pPr>
                <a:defRPr/>
              </a:pPr>
              <a:t>‹#›</a:t>
            </a:fld>
            <a:endParaRPr lang="en-US"/>
          </a:p>
        </p:txBody>
      </p:sp>
    </p:spTree>
    <p:extLst>
      <p:ext uri="{BB962C8B-B14F-4D97-AF65-F5344CB8AC3E}">
        <p14:creationId xmlns:p14="http://schemas.microsoft.com/office/powerpoint/2010/main" val="6288613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F9B6CEEE-36FF-44DC-B562-1BF6F90E6E2D}" type="slidenum">
              <a:rPr lang="en-US"/>
              <a:pPr>
                <a:defRPr/>
              </a:pPr>
              <a:t>‹#›</a:t>
            </a:fld>
            <a:endParaRPr lang="en-US"/>
          </a:p>
        </p:txBody>
      </p:sp>
    </p:spTree>
    <p:extLst>
      <p:ext uri="{BB962C8B-B14F-4D97-AF65-F5344CB8AC3E}">
        <p14:creationId xmlns:p14="http://schemas.microsoft.com/office/powerpoint/2010/main" val="36533081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6EEC68B3-80A2-4632-B70A-5E8801633C2E}" type="slidenum">
              <a:rPr lang="en-US"/>
              <a:pPr>
                <a:defRPr/>
              </a:pPr>
              <a:t>‹#›</a:t>
            </a:fld>
            <a:endParaRPr lang="en-US"/>
          </a:p>
        </p:txBody>
      </p:sp>
    </p:spTree>
    <p:extLst>
      <p:ext uri="{BB962C8B-B14F-4D97-AF65-F5344CB8AC3E}">
        <p14:creationId xmlns:p14="http://schemas.microsoft.com/office/powerpoint/2010/main" val="33970507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6E55238-93EF-4030-86DC-80F203637F20}" type="slidenum">
              <a:rPr lang="en-US"/>
              <a:pPr>
                <a:defRPr/>
              </a:pPr>
              <a:t>‹#›</a:t>
            </a:fld>
            <a:endParaRPr lang="en-US"/>
          </a:p>
        </p:txBody>
      </p:sp>
    </p:spTree>
    <p:extLst>
      <p:ext uri="{BB962C8B-B14F-4D97-AF65-F5344CB8AC3E}">
        <p14:creationId xmlns:p14="http://schemas.microsoft.com/office/powerpoint/2010/main" val="11064073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FC8A0EFD-E5F0-4B7D-84C0-245D532249F9}" type="slidenum">
              <a:rPr lang="en-US"/>
              <a:pPr>
                <a:defRPr/>
              </a:pPr>
              <a:t>‹#›</a:t>
            </a:fld>
            <a:endParaRPr lang="en-US"/>
          </a:p>
        </p:txBody>
      </p:sp>
    </p:spTree>
    <p:extLst>
      <p:ext uri="{BB962C8B-B14F-4D97-AF65-F5344CB8AC3E}">
        <p14:creationId xmlns:p14="http://schemas.microsoft.com/office/powerpoint/2010/main" val="13043283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0583D554-0322-4319-8598-400208FB80F9}" type="slidenum">
              <a:rPr lang="en-US"/>
              <a:pPr>
                <a:defRPr/>
              </a:pPr>
              <a:t>‹#›</a:t>
            </a:fld>
            <a:endParaRPr lang="en-US"/>
          </a:p>
        </p:txBody>
      </p:sp>
    </p:spTree>
    <p:extLst>
      <p:ext uri="{BB962C8B-B14F-4D97-AF65-F5344CB8AC3E}">
        <p14:creationId xmlns:p14="http://schemas.microsoft.com/office/powerpoint/2010/main" val="2685111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767E10FC-D858-464E-B636-6B98AA880AFB}" type="slidenum">
              <a:rPr lang="en-US"/>
              <a:pPr>
                <a:defRPr/>
              </a:pPr>
              <a:t>‹#›</a:t>
            </a:fld>
            <a:endParaRPr lang="en-US"/>
          </a:p>
        </p:txBody>
      </p:sp>
    </p:spTree>
    <p:extLst>
      <p:ext uri="{BB962C8B-B14F-4D97-AF65-F5344CB8AC3E}">
        <p14:creationId xmlns:p14="http://schemas.microsoft.com/office/powerpoint/2010/main" val="9211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11" name="Datumsplatzhalter 10"/>
          <p:cNvSpPr>
            <a:spLocks noGrp="1"/>
          </p:cNvSpPr>
          <p:nvPr>
            <p:ph type="dt" sz="half" idx="12"/>
          </p:nvPr>
        </p:nvSpPr>
        <p:spPr>
          <a:xfrm>
            <a:off x="7658100" y="6533584"/>
            <a:ext cx="833438" cy="270000"/>
          </a:xfrm>
          <a:prstGeom prst="rect">
            <a:avLst/>
          </a:prstGeom>
        </p:spPr>
        <p:txBody>
          <a:bodyPr/>
          <a:lstStyle/>
          <a:p>
            <a:fld id="{081CC216-FB77-4E5D-BC3D-848D4D69BEFE}" type="datetimeFigureOut">
              <a:rPr lang="en-US" smtClean="0"/>
              <a:t>25.02.2017</a:t>
            </a:fld>
            <a:endParaRPr lang="en-US"/>
          </a:p>
        </p:txBody>
      </p:sp>
      <p:sp>
        <p:nvSpPr>
          <p:cNvPr id="13" name="Foliennummernplatzhalter 12"/>
          <p:cNvSpPr>
            <a:spLocks noGrp="1"/>
          </p:cNvSpPr>
          <p:nvPr>
            <p:ph type="sldNum" sz="quarter" idx="13"/>
          </p:nvPr>
        </p:nvSpPr>
        <p:spPr/>
        <p:txBody>
          <a:bodyPr/>
          <a:lstStyle/>
          <a:p>
            <a:fld id="{389C5E7B-6288-450F-A74E-EB8D99F575D4}" type="slidenum">
              <a:rPr lang="en-US" smtClean="0"/>
              <a:t>‹#›</a:t>
            </a:fld>
            <a:endParaRPr lang="en-US"/>
          </a:p>
        </p:txBody>
      </p:sp>
      <p:sp>
        <p:nvSpPr>
          <p:cNvPr id="14" name="Fußzeilenplatzhalter 13"/>
          <p:cNvSpPr>
            <a:spLocks noGrp="1"/>
          </p:cNvSpPr>
          <p:nvPr>
            <p:ph type="ftr" sz="quarter" idx="14"/>
          </p:nvPr>
        </p:nvSpPr>
        <p:spPr>
          <a:xfrm>
            <a:off x="4291790" y="6526134"/>
            <a:ext cx="3305175" cy="270000"/>
          </a:xfrm>
          <a:prstGeom prst="rect">
            <a:avLst/>
          </a:prstGeom>
        </p:spPr>
        <p:txBody>
          <a:bodyPr/>
          <a:lstStyle/>
          <a:p>
            <a:endParaRPr lang="en-US"/>
          </a:p>
        </p:txBody>
      </p:sp>
      <p:sp>
        <p:nvSpPr>
          <p:cNvPr id="12" name="Rechteck 11"/>
          <p:cNvSpPr/>
          <p:nvPr/>
        </p:nvSpPr>
        <p:spPr>
          <a:xfrm>
            <a:off x="287711" y="1261845"/>
            <a:ext cx="8568952" cy="51993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146024"/>
      </p:ext>
    </p:extLst>
  </p:cSld>
  <p:clrMapOvr>
    <a:masterClrMapping/>
  </p:clrMapOvr>
  <p:transition xmlns:p14="http://schemas.microsoft.com/office/powerpoint/2010/mai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4950746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Rechteck 11"/>
          <p:cNvSpPr/>
          <p:nvPr userDrawn="1"/>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pPr>
              <a:defRPr/>
            </a:pPr>
            <a:fld id="{90AF592F-C1F0-4C10-A19F-1293450C3256}" type="datetime1">
              <a:rPr lang="en-GB"/>
              <a:pPr>
                <a:defRPr/>
              </a:pPr>
              <a:t>25.02.2017</a:t>
            </a:fld>
            <a:endParaRPr lang="de-DE" dirty="0"/>
          </a:p>
        </p:txBody>
      </p:sp>
      <p:sp>
        <p:nvSpPr>
          <p:cNvPr id="5" name="Foliennummernplatzhalter 12"/>
          <p:cNvSpPr>
            <a:spLocks noGrp="1"/>
          </p:cNvSpPr>
          <p:nvPr>
            <p:ph type="sldNum" sz="quarter" idx="11"/>
          </p:nvPr>
        </p:nvSpPr>
        <p:spPr/>
        <p:txBody>
          <a:bodyPr/>
          <a:lstStyle>
            <a:lvl1pPr>
              <a:defRPr>
                <a:solidFill>
                  <a:srgbClr val="B2C1CA">
                    <a:lumMod val="75000"/>
                  </a:srgbClr>
                </a:solidFill>
              </a:defRPr>
            </a:lvl1pPr>
          </a:lstStyle>
          <a:p>
            <a:pPr>
              <a:defRPr/>
            </a:pPr>
            <a:fld id="{BBAA6FEB-806B-4A12-84A1-43E0C2163477}" type="slidenum">
              <a:rPr lang="de-DE"/>
              <a:pPr>
                <a:defRPr/>
              </a:pPr>
              <a:t>‹#›</a:t>
            </a:fld>
            <a:endParaRPr lang="de-DE" dirty="0"/>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pPr>
              <a:defRPr/>
            </a:pPr>
            <a:endParaRPr lang="de-DE"/>
          </a:p>
        </p:txBody>
      </p:sp>
    </p:spTree>
    <p:extLst>
      <p:ext uri="{BB962C8B-B14F-4D97-AF65-F5344CB8AC3E}">
        <p14:creationId xmlns:p14="http://schemas.microsoft.com/office/powerpoint/2010/main" val="84371364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1E0B327F-EEB0-49B0-91F0-71AAE47D105F}" type="slidenum">
              <a:rPr lang="en-US"/>
              <a:pPr>
                <a:defRPr/>
              </a:pPr>
              <a:t>‹#›</a:t>
            </a:fld>
            <a:endParaRPr lang="en-US"/>
          </a:p>
        </p:txBody>
      </p:sp>
    </p:spTree>
    <p:extLst>
      <p:ext uri="{BB962C8B-B14F-4D97-AF65-F5344CB8AC3E}">
        <p14:creationId xmlns:p14="http://schemas.microsoft.com/office/powerpoint/2010/main" val="25288135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A48D772B-9A1D-4559-86C8-DE92E739D09B}" type="slidenum">
              <a:rPr lang="en-US"/>
              <a:pPr>
                <a:defRPr/>
              </a:pPr>
              <a:t>‹#›</a:t>
            </a:fld>
            <a:r>
              <a:rPr lang="en-US" dirty="0"/>
              <a:t>, date</a:t>
            </a:r>
          </a:p>
        </p:txBody>
      </p:sp>
    </p:spTree>
    <p:extLst>
      <p:ext uri="{BB962C8B-B14F-4D97-AF65-F5344CB8AC3E}">
        <p14:creationId xmlns:p14="http://schemas.microsoft.com/office/powerpoint/2010/main" val="37445923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E1231-8D37-4952-96B6-B55E90B36104}" type="slidenum">
              <a:rPr lang="en-US"/>
              <a:pPr>
                <a:defRPr/>
              </a:pPr>
              <a:t>‹#›</a:t>
            </a:fld>
            <a:r>
              <a:rPr lang="en-US" dirty="0"/>
              <a:t>, date</a:t>
            </a:r>
          </a:p>
        </p:txBody>
      </p:sp>
    </p:spTree>
    <p:extLst>
      <p:ext uri="{BB962C8B-B14F-4D97-AF65-F5344CB8AC3E}">
        <p14:creationId xmlns:p14="http://schemas.microsoft.com/office/powerpoint/2010/main" val="41420404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7CA4522A-6944-45D3-8FDB-499384CDD4BC}" type="slidenum">
              <a:rPr lang="en-US"/>
              <a:pPr>
                <a:defRPr/>
              </a:pPr>
              <a:t>‹#›</a:t>
            </a:fld>
            <a:r>
              <a:rPr lang="en-US" dirty="0"/>
              <a:t>, date</a:t>
            </a:r>
          </a:p>
        </p:txBody>
      </p:sp>
    </p:spTree>
    <p:extLst>
      <p:ext uri="{BB962C8B-B14F-4D97-AF65-F5344CB8AC3E}">
        <p14:creationId xmlns:p14="http://schemas.microsoft.com/office/powerpoint/2010/main" val="29600393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616B0B42-EFD0-49C2-949A-136154ED0D99}" type="slidenum">
              <a:rPr lang="en-US"/>
              <a:pPr>
                <a:defRPr/>
              </a:pPr>
              <a:t>‹#›</a:t>
            </a:fld>
            <a:r>
              <a:rPr lang="en-US" dirty="0"/>
              <a:t>, date</a:t>
            </a:r>
          </a:p>
        </p:txBody>
      </p:sp>
    </p:spTree>
    <p:extLst>
      <p:ext uri="{BB962C8B-B14F-4D97-AF65-F5344CB8AC3E}">
        <p14:creationId xmlns:p14="http://schemas.microsoft.com/office/powerpoint/2010/main" val="10362918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060353EC-ADDB-4DE1-90DC-90613144DB05}" type="slidenum">
              <a:rPr lang="en-US"/>
              <a:pPr>
                <a:defRPr/>
              </a:pPr>
              <a:t>‹#›</a:t>
            </a:fld>
            <a:r>
              <a:rPr lang="en-US" dirty="0"/>
              <a:t>, date</a:t>
            </a:r>
          </a:p>
        </p:txBody>
      </p:sp>
    </p:spTree>
    <p:extLst>
      <p:ext uri="{BB962C8B-B14F-4D97-AF65-F5344CB8AC3E}">
        <p14:creationId xmlns:p14="http://schemas.microsoft.com/office/powerpoint/2010/main" val="93342257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0C75AD5-770A-495D-9C45-5F2E87E9E5A5}" type="slidenum">
              <a:rPr lang="en-US"/>
              <a:pPr>
                <a:defRPr/>
              </a:pPr>
              <a:t>‹#›</a:t>
            </a:fld>
            <a:r>
              <a:rPr lang="en-US" dirty="0"/>
              <a:t>, date</a:t>
            </a:r>
          </a:p>
        </p:txBody>
      </p:sp>
    </p:spTree>
    <p:extLst>
      <p:ext uri="{BB962C8B-B14F-4D97-AF65-F5344CB8AC3E}">
        <p14:creationId xmlns:p14="http://schemas.microsoft.com/office/powerpoint/2010/main" val="24468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445086080"/>
      </p:ext>
    </p:extLst>
  </p:cSld>
  <p:clrMapOvr>
    <a:masterClrMapping/>
  </p:clrMapOvr>
  <p:transition xmlns:p14="http://schemas.microsoft.com/office/powerpoint/2010/mai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CACD243-14EF-4DBE-B723-FDB64939C07E}" type="slidenum">
              <a:rPr lang="en-US"/>
              <a:pPr>
                <a:defRPr/>
              </a:pPr>
              <a:t>‹#›</a:t>
            </a:fld>
            <a:r>
              <a:rPr lang="en-US" dirty="0"/>
              <a:t>, date</a:t>
            </a:r>
          </a:p>
        </p:txBody>
      </p:sp>
    </p:spTree>
    <p:extLst>
      <p:ext uri="{BB962C8B-B14F-4D97-AF65-F5344CB8AC3E}">
        <p14:creationId xmlns:p14="http://schemas.microsoft.com/office/powerpoint/2010/main" val="35680816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DDD125C6-4180-49C6-A2C8-ED7E841AB908}" type="slidenum">
              <a:rPr lang="en-US"/>
              <a:pPr>
                <a:defRPr/>
              </a:pPr>
              <a:t>‹#›</a:t>
            </a:fld>
            <a:r>
              <a:rPr lang="en-US" dirty="0"/>
              <a:t>, date</a:t>
            </a:r>
          </a:p>
        </p:txBody>
      </p:sp>
    </p:spTree>
    <p:extLst>
      <p:ext uri="{BB962C8B-B14F-4D97-AF65-F5344CB8AC3E}">
        <p14:creationId xmlns:p14="http://schemas.microsoft.com/office/powerpoint/2010/main" val="35569422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37155E5-E9D8-4B87-A5AA-E7F86CF5AA61}" type="slidenum">
              <a:rPr lang="en-US"/>
              <a:pPr>
                <a:defRPr/>
              </a:pPr>
              <a:t>‹#›</a:t>
            </a:fld>
            <a:r>
              <a:rPr lang="en-US" dirty="0"/>
              <a:t>, date</a:t>
            </a:r>
          </a:p>
        </p:txBody>
      </p:sp>
    </p:spTree>
    <p:extLst>
      <p:ext uri="{BB962C8B-B14F-4D97-AF65-F5344CB8AC3E}">
        <p14:creationId xmlns:p14="http://schemas.microsoft.com/office/powerpoint/2010/main" val="17824844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1165298"/>
      </p:ext>
    </p:extLst>
  </p:cSld>
  <p:clrMapOvr>
    <a:masterClrMapping/>
  </p:clrMapOvr>
  <p:transition xmlns:p14="http://schemas.microsoft.com/office/powerpoint/2010/mai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D4260030-C083-4A13-88AB-788ED580CB75}" type="slidenum">
              <a:rPr lang="en-US"/>
              <a:pPr>
                <a:defRPr/>
              </a:pPr>
              <a:t>‹#›</a:t>
            </a:fld>
            <a:endParaRPr lang="en-US"/>
          </a:p>
        </p:txBody>
      </p:sp>
    </p:spTree>
    <p:extLst>
      <p:ext uri="{BB962C8B-B14F-4D97-AF65-F5344CB8AC3E}">
        <p14:creationId xmlns:p14="http://schemas.microsoft.com/office/powerpoint/2010/main" val="42034605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0A751B36-C288-4A08-BD6A-49B7DCE56581}" type="slidenum">
              <a:rPr lang="en-US"/>
              <a:pPr>
                <a:defRPr/>
              </a:pPr>
              <a:t>‹#›</a:t>
            </a:fld>
            <a:endParaRPr lang="en-US"/>
          </a:p>
        </p:txBody>
      </p:sp>
    </p:spTree>
    <p:extLst>
      <p:ext uri="{BB962C8B-B14F-4D97-AF65-F5344CB8AC3E}">
        <p14:creationId xmlns:p14="http://schemas.microsoft.com/office/powerpoint/2010/main" val="4334354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FEA1817-B8F5-409F-8375-2A7E390A950A}" type="slidenum">
              <a:rPr lang="en-US"/>
              <a:pPr>
                <a:defRPr/>
              </a:pPr>
              <a:t>‹#›</a:t>
            </a:fld>
            <a:endParaRPr lang="en-US"/>
          </a:p>
        </p:txBody>
      </p:sp>
    </p:spTree>
    <p:extLst>
      <p:ext uri="{BB962C8B-B14F-4D97-AF65-F5344CB8AC3E}">
        <p14:creationId xmlns:p14="http://schemas.microsoft.com/office/powerpoint/2010/main" val="33243654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08C63433-79B9-4060-B747-B31F0E6B1E68}" type="slidenum">
              <a:rPr lang="en-US"/>
              <a:pPr>
                <a:defRPr/>
              </a:pPr>
              <a:t>‹#›</a:t>
            </a:fld>
            <a:endParaRPr lang="en-US"/>
          </a:p>
        </p:txBody>
      </p:sp>
    </p:spTree>
    <p:extLst>
      <p:ext uri="{BB962C8B-B14F-4D97-AF65-F5344CB8AC3E}">
        <p14:creationId xmlns:p14="http://schemas.microsoft.com/office/powerpoint/2010/main" val="35321416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D38D619E-42CD-4A1E-8D25-8D619D31F6D3}" type="slidenum">
              <a:rPr lang="en-US"/>
              <a:pPr>
                <a:defRPr/>
              </a:pPr>
              <a:t>‹#›</a:t>
            </a:fld>
            <a:endParaRPr lang="en-US"/>
          </a:p>
        </p:txBody>
      </p:sp>
    </p:spTree>
    <p:extLst>
      <p:ext uri="{BB962C8B-B14F-4D97-AF65-F5344CB8AC3E}">
        <p14:creationId xmlns:p14="http://schemas.microsoft.com/office/powerpoint/2010/main" val="14913350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29BE0662-ED89-46B5-9A60-485D8EADC26A}" type="slidenum">
              <a:rPr lang="en-US"/>
              <a:pPr>
                <a:defRPr/>
              </a:pPr>
              <a:t>‹#›</a:t>
            </a:fld>
            <a:endParaRPr lang="en-US"/>
          </a:p>
        </p:txBody>
      </p:sp>
    </p:spTree>
    <p:extLst>
      <p:ext uri="{BB962C8B-B14F-4D97-AF65-F5344CB8AC3E}">
        <p14:creationId xmlns:p14="http://schemas.microsoft.com/office/powerpoint/2010/main" val="41141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E5A6E0C-5676-40D8-B060-D7E473985DC5}" type="slidenum">
              <a:rPr lang="en-US"/>
              <a:pPr>
                <a:defRPr/>
              </a:pPr>
              <a:t>‹#›</a:t>
            </a:fld>
            <a:endParaRPr lang="en-US"/>
          </a:p>
        </p:txBody>
      </p:sp>
    </p:spTree>
    <p:extLst>
      <p:ext uri="{BB962C8B-B14F-4D97-AF65-F5344CB8AC3E}">
        <p14:creationId xmlns:p14="http://schemas.microsoft.com/office/powerpoint/2010/main" val="34987097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E8220C5-C2F9-4BDF-B503-7907FFAE2255}" type="slidenum">
              <a:rPr lang="en-US"/>
              <a:pPr>
                <a:defRPr/>
              </a:pPr>
              <a:t>‹#›</a:t>
            </a:fld>
            <a:endParaRPr lang="en-US"/>
          </a:p>
        </p:txBody>
      </p:sp>
    </p:spTree>
    <p:extLst>
      <p:ext uri="{BB962C8B-B14F-4D97-AF65-F5344CB8AC3E}">
        <p14:creationId xmlns:p14="http://schemas.microsoft.com/office/powerpoint/2010/main" val="22737187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109A53E4-525D-49E9-86FF-2B420CC08E0D}" type="slidenum">
              <a:rPr lang="en-US"/>
              <a:pPr>
                <a:defRPr/>
              </a:pPr>
              <a:t>‹#›</a:t>
            </a:fld>
            <a:endParaRPr lang="en-US"/>
          </a:p>
        </p:txBody>
      </p:sp>
    </p:spTree>
    <p:extLst>
      <p:ext uri="{BB962C8B-B14F-4D97-AF65-F5344CB8AC3E}">
        <p14:creationId xmlns:p14="http://schemas.microsoft.com/office/powerpoint/2010/main" val="8196161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62AD035-7E57-4BC3-814D-2E3D9C24BE43}" type="slidenum">
              <a:rPr lang="en-US"/>
              <a:pPr>
                <a:defRPr/>
              </a:pPr>
              <a:t>‹#›</a:t>
            </a:fld>
            <a:endParaRPr lang="en-US"/>
          </a:p>
        </p:txBody>
      </p:sp>
    </p:spTree>
    <p:extLst>
      <p:ext uri="{BB962C8B-B14F-4D97-AF65-F5344CB8AC3E}">
        <p14:creationId xmlns:p14="http://schemas.microsoft.com/office/powerpoint/2010/main" val="56198590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7402108"/>
      </p:ext>
    </p:extLst>
  </p:cSld>
  <p:clrMapOvr>
    <a:masterClrMapping/>
  </p:clrMapOvr>
  <p:transition xmlns:p14="http://schemas.microsoft.com/office/powerpoint/2010/mai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21210068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3" name="Rechteck 11"/>
          <p:cNvSpPr/>
          <p:nvPr userDrawn="1"/>
        </p:nvSpPr>
        <p:spPr>
          <a:xfrm>
            <a:off x="287338" y="1262063"/>
            <a:ext cx="8569325" cy="51990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solidFill>
                <a:prstClr val="white"/>
              </a:solidFill>
            </a:endParaRPr>
          </a:p>
        </p:txBody>
      </p:sp>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4" name="Datumsplatzhalter 10"/>
          <p:cNvSpPr>
            <a:spLocks noGrp="1"/>
          </p:cNvSpPr>
          <p:nvPr>
            <p:ph type="dt" sz="half" idx="10"/>
          </p:nvPr>
        </p:nvSpPr>
        <p:spPr>
          <a:xfrm>
            <a:off x="7658100" y="6534150"/>
            <a:ext cx="833438" cy="269875"/>
          </a:xfrm>
          <a:prstGeom prst="rect">
            <a:avLst/>
          </a:prstGeom>
        </p:spPr>
        <p:txBody>
          <a:bodyPr/>
          <a:lstStyle>
            <a:lvl1pPr>
              <a:defRPr>
                <a:solidFill>
                  <a:srgbClr val="B2C1CA">
                    <a:lumMod val="75000"/>
                  </a:srgbClr>
                </a:solidFill>
              </a:defRPr>
            </a:lvl1pPr>
          </a:lstStyle>
          <a:p>
            <a:pPr>
              <a:defRPr/>
            </a:pPr>
            <a:fld id="{41738E0E-2AE6-4DAD-8F70-0089D857AE1E}" type="datetime1">
              <a:rPr lang="en-GB"/>
              <a:pPr>
                <a:defRPr/>
              </a:pPr>
              <a:t>25.02.2017</a:t>
            </a:fld>
            <a:endParaRPr lang="de-DE" dirty="0"/>
          </a:p>
        </p:txBody>
      </p:sp>
      <p:sp>
        <p:nvSpPr>
          <p:cNvPr id="5" name="Foliennummernplatzhalter 12"/>
          <p:cNvSpPr>
            <a:spLocks noGrp="1"/>
          </p:cNvSpPr>
          <p:nvPr>
            <p:ph type="sldNum" sz="quarter" idx="11"/>
          </p:nvPr>
        </p:nvSpPr>
        <p:spPr/>
        <p:txBody>
          <a:bodyPr/>
          <a:lstStyle>
            <a:lvl1pPr>
              <a:defRPr>
                <a:solidFill>
                  <a:srgbClr val="B2C1CA">
                    <a:lumMod val="75000"/>
                  </a:srgbClr>
                </a:solidFill>
              </a:defRPr>
            </a:lvl1pPr>
          </a:lstStyle>
          <a:p>
            <a:pPr>
              <a:defRPr/>
            </a:pPr>
            <a:fld id="{05E4361F-F19F-415E-8196-13CBEDCA3E4C}" type="slidenum">
              <a:rPr lang="de-DE"/>
              <a:pPr>
                <a:defRPr/>
              </a:pPr>
              <a:t>‹#›</a:t>
            </a:fld>
            <a:endParaRPr lang="de-DE" dirty="0"/>
          </a:p>
        </p:txBody>
      </p:sp>
      <p:sp>
        <p:nvSpPr>
          <p:cNvPr id="6" name="Fußzeilenplatzhalter 13"/>
          <p:cNvSpPr>
            <a:spLocks noGrp="1"/>
          </p:cNvSpPr>
          <p:nvPr>
            <p:ph type="ftr" sz="quarter" idx="12"/>
          </p:nvPr>
        </p:nvSpPr>
        <p:spPr>
          <a:xfrm>
            <a:off x="4291013" y="6526213"/>
            <a:ext cx="3305175" cy="269875"/>
          </a:xfrm>
        </p:spPr>
        <p:txBody>
          <a:bodyPr/>
          <a:lstStyle>
            <a:lvl1pPr>
              <a:defRPr>
                <a:solidFill>
                  <a:srgbClr val="B2C1CA">
                    <a:lumMod val="75000"/>
                  </a:srgbClr>
                </a:solidFill>
              </a:defRPr>
            </a:lvl1pPr>
          </a:lstStyle>
          <a:p>
            <a:pPr>
              <a:defRPr/>
            </a:pPr>
            <a:endParaRPr lang="de-DE"/>
          </a:p>
        </p:txBody>
      </p:sp>
    </p:spTree>
    <p:extLst>
      <p:ext uri="{BB962C8B-B14F-4D97-AF65-F5344CB8AC3E}">
        <p14:creationId xmlns:p14="http://schemas.microsoft.com/office/powerpoint/2010/main" val="282329718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448F4F5D-0630-45F3-8DDF-83ACA6996468}" type="slidenum">
              <a:rPr lang="en-US"/>
              <a:pPr>
                <a:defRPr/>
              </a:pPr>
              <a:t>‹#›</a:t>
            </a:fld>
            <a:endParaRPr lang="en-US"/>
          </a:p>
        </p:txBody>
      </p:sp>
    </p:spTree>
    <p:extLst>
      <p:ext uri="{BB962C8B-B14F-4D97-AF65-F5344CB8AC3E}">
        <p14:creationId xmlns:p14="http://schemas.microsoft.com/office/powerpoint/2010/main" val="1231454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ED5353FD-6EC3-42F2-8696-B43DD946DCD9}" type="slidenum">
              <a:rPr lang="en-US"/>
              <a:pPr>
                <a:defRPr/>
              </a:pPr>
              <a:t>‹#›</a:t>
            </a:fld>
            <a:r>
              <a:rPr lang="en-US" dirty="0"/>
              <a:t>, date</a:t>
            </a:r>
          </a:p>
        </p:txBody>
      </p:sp>
    </p:spTree>
    <p:extLst>
      <p:ext uri="{BB962C8B-B14F-4D97-AF65-F5344CB8AC3E}">
        <p14:creationId xmlns:p14="http://schemas.microsoft.com/office/powerpoint/2010/main" val="6322197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1AA465AC-B22E-4C41-8A51-5501573A2658}" type="slidenum">
              <a:rPr lang="en-US"/>
              <a:pPr>
                <a:defRPr/>
              </a:pPr>
              <a:t>‹#›</a:t>
            </a:fld>
            <a:r>
              <a:rPr lang="en-US" dirty="0"/>
              <a:t>, date</a:t>
            </a:r>
          </a:p>
        </p:txBody>
      </p:sp>
    </p:spTree>
    <p:extLst>
      <p:ext uri="{BB962C8B-B14F-4D97-AF65-F5344CB8AC3E}">
        <p14:creationId xmlns:p14="http://schemas.microsoft.com/office/powerpoint/2010/main" val="315033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AAA3B743-2320-4B3C-BF83-ACBA4848168A}" type="slidenum">
              <a:rPr lang="en-US"/>
              <a:pPr>
                <a:defRPr/>
              </a:pPr>
              <a:t>‹#›</a:t>
            </a:fld>
            <a:r>
              <a:rPr lang="en-US" dirty="0"/>
              <a:t>, date</a:t>
            </a:r>
          </a:p>
        </p:txBody>
      </p:sp>
    </p:spTree>
    <p:extLst>
      <p:ext uri="{BB962C8B-B14F-4D97-AF65-F5344CB8AC3E}">
        <p14:creationId xmlns:p14="http://schemas.microsoft.com/office/powerpoint/2010/main" val="28156767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C2D63E54-4A98-485E-B081-08688C2259E8}" type="slidenum">
              <a:rPr lang="en-US"/>
              <a:pPr>
                <a:defRPr/>
              </a:pPr>
              <a:t>‹#›</a:t>
            </a:fld>
            <a:r>
              <a:rPr lang="en-US" dirty="0"/>
              <a:t>, date</a:t>
            </a:r>
          </a:p>
        </p:txBody>
      </p:sp>
    </p:spTree>
    <p:extLst>
      <p:ext uri="{BB962C8B-B14F-4D97-AF65-F5344CB8AC3E}">
        <p14:creationId xmlns:p14="http://schemas.microsoft.com/office/powerpoint/2010/main" val="30697806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CA5839DA-E120-4F46-80A8-9AA42BA5FD2C}" type="slidenum">
              <a:rPr lang="en-US"/>
              <a:pPr>
                <a:defRPr/>
              </a:pPr>
              <a:t>‹#›</a:t>
            </a:fld>
            <a:r>
              <a:rPr lang="en-US" dirty="0"/>
              <a:t>, date</a:t>
            </a:r>
          </a:p>
        </p:txBody>
      </p:sp>
    </p:spTree>
    <p:extLst>
      <p:ext uri="{BB962C8B-B14F-4D97-AF65-F5344CB8AC3E}">
        <p14:creationId xmlns:p14="http://schemas.microsoft.com/office/powerpoint/2010/main" val="345193156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FF504252-9D37-40DE-87E3-34883A94DA96}" type="slidenum">
              <a:rPr lang="en-US"/>
              <a:pPr>
                <a:defRPr/>
              </a:pPr>
              <a:t>‹#›</a:t>
            </a:fld>
            <a:r>
              <a:rPr lang="en-US" dirty="0"/>
              <a:t>, date</a:t>
            </a:r>
          </a:p>
        </p:txBody>
      </p:sp>
    </p:spTree>
    <p:extLst>
      <p:ext uri="{BB962C8B-B14F-4D97-AF65-F5344CB8AC3E}">
        <p14:creationId xmlns:p14="http://schemas.microsoft.com/office/powerpoint/2010/main" val="24632265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85FB7F45-0D0D-4D53-9E7A-6FCFCEB13465}" type="slidenum">
              <a:rPr lang="en-US"/>
              <a:pPr>
                <a:defRPr/>
              </a:pPr>
              <a:t>‹#›</a:t>
            </a:fld>
            <a:r>
              <a:rPr lang="en-US" dirty="0"/>
              <a:t>, date</a:t>
            </a:r>
          </a:p>
        </p:txBody>
      </p:sp>
    </p:spTree>
    <p:extLst>
      <p:ext uri="{BB962C8B-B14F-4D97-AF65-F5344CB8AC3E}">
        <p14:creationId xmlns:p14="http://schemas.microsoft.com/office/powerpoint/2010/main" val="13363122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EEEC4E6E-8F6D-4CFA-8B97-72980079B311}" type="slidenum">
              <a:rPr lang="en-US"/>
              <a:pPr>
                <a:defRPr/>
              </a:pPr>
              <a:t>‹#›</a:t>
            </a:fld>
            <a:r>
              <a:rPr lang="en-US" dirty="0"/>
              <a:t>, date</a:t>
            </a:r>
          </a:p>
        </p:txBody>
      </p:sp>
    </p:spTree>
    <p:extLst>
      <p:ext uri="{BB962C8B-B14F-4D97-AF65-F5344CB8AC3E}">
        <p14:creationId xmlns:p14="http://schemas.microsoft.com/office/powerpoint/2010/main" val="23986170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F45E366B-EB05-41FB-9FC4-F9B535FB40B0}" type="slidenum">
              <a:rPr lang="en-US"/>
              <a:pPr>
                <a:defRPr/>
              </a:pPr>
              <a:t>‹#›</a:t>
            </a:fld>
            <a:r>
              <a:rPr lang="en-US" dirty="0"/>
              <a:t>, date</a:t>
            </a:r>
          </a:p>
        </p:txBody>
      </p:sp>
    </p:spTree>
    <p:extLst>
      <p:ext uri="{BB962C8B-B14F-4D97-AF65-F5344CB8AC3E}">
        <p14:creationId xmlns:p14="http://schemas.microsoft.com/office/powerpoint/2010/main" val="21733672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3853665"/>
      </p:ext>
    </p:extLst>
  </p:cSld>
  <p:clrMapOvr>
    <a:masterClrMapping/>
  </p:clrMapOvr>
  <p:transition xmlns:p14="http://schemas.microsoft.com/office/powerpoint/2010/mai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CD1F03C1-6D8C-4C2D-A417-FD678510ED7A}" type="slidenum">
              <a:rPr lang="en-US"/>
              <a:pPr>
                <a:defRPr/>
              </a:pPr>
              <a:t>‹#›</a:t>
            </a:fld>
            <a:endParaRPr lang="en-US"/>
          </a:p>
        </p:txBody>
      </p:sp>
    </p:spTree>
    <p:extLst>
      <p:ext uri="{BB962C8B-B14F-4D97-AF65-F5344CB8AC3E}">
        <p14:creationId xmlns:p14="http://schemas.microsoft.com/office/powerpoint/2010/main" val="405145192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D776E59-CB1A-4807-B714-D74B1EF4DECF}" type="slidenum">
              <a:rPr lang="en-US"/>
              <a:pPr>
                <a:defRPr/>
              </a:pPr>
              <a:t>‹#›</a:t>
            </a:fld>
            <a:endParaRPr lang="en-US"/>
          </a:p>
        </p:txBody>
      </p:sp>
    </p:spTree>
    <p:extLst>
      <p:ext uri="{BB962C8B-B14F-4D97-AF65-F5344CB8AC3E}">
        <p14:creationId xmlns:p14="http://schemas.microsoft.com/office/powerpoint/2010/main" val="1445768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6ECBD4A0-4055-4250-BCA6-55C877D78F5F}" type="slidenum">
              <a:rPr lang="en-US"/>
              <a:pPr>
                <a:defRPr/>
              </a:pPr>
              <a:t>‹#›</a:t>
            </a:fld>
            <a:endParaRPr lang="en-US"/>
          </a:p>
        </p:txBody>
      </p:sp>
    </p:spTree>
    <p:extLst>
      <p:ext uri="{BB962C8B-B14F-4D97-AF65-F5344CB8AC3E}">
        <p14:creationId xmlns:p14="http://schemas.microsoft.com/office/powerpoint/2010/main" val="26294292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20C2B80-F187-46D2-9BAA-8D7512C0D251}" type="slidenum">
              <a:rPr lang="en-US"/>
              <a:pPr>
                <a:defRPr/>
              </a:pPr>
              <a:t>‹#›</a:t>
            </a:fld>
            <a:endParaRPr lang="en-US"/>
          </a:p>
        </p:txBody>
      </p:sp>
    </p:spTree>
    <p:extLst>
      <p:ext uri="{BB962C8B-B14F-4D97-AF65-F5344CB8AC3E}">
        <p14:creationId xmlns:p14="http://schemas.microsoft.com/office/powerpoint/2010/main" val="2417939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E4B8D0CE-576E-4FA6-A3A4-9D0C2B629F44}" type="slidenum">
              <a:rPr lang="en-US"/>
              <a:pPr>
                <a:defRPr/>
              </a:pPr>
              <a:t>‹#›</a:t>
            </a:fld>
            <a:endParaRPr lang="en-US"/>
          </a:p>
        </p:txBody>
      </p:sp>
    </p:spTree>
    <p:extLst>
      <p:ext uri="{BB962C8B-B14F-4D97-AF65-F5344CB8AC3E}">
        <p14:creationId xmlns:p14="http://schemas.microsoft.com/office/powerpoint/2010/main" val="9594286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1EC1280F-A6FA-4E6D-A0FD-0BD1E5575335}" type="slidenum">
              <a:rPr lang="en-US"/>
              <a:pPr>
                <a:defRPr/>
              </a:pPr>
              <a:t>‹#›</a:t>
            </a:fld>
            <a:endParaRPr lang="en-US"/>
          </a:p>
        </p:txBody>
      </p:sp>
    </p:spTree>
    <p:extLst>
      <p:ext uri="{BB962C8B-B14F-4D97-AF65-F5344CB8AC3E}">
        <p14:creationId xmlns:p14="http://schemas.microsoft.com/office/powerpoint/2010/main" val="5552486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8E5492B-D2E3-4713-A8DD-5A7EE4CEDA5D}" type="slidenum">
              <a:rPr lang="en-US"/>
              <a:pPr>
                <a:defRPr/>
              </a:pPr>
              <a:t>‹#›</a:t>
            </a:fld>
            <a:endParaRPr lang="en-US"/>
          </a:p>
        </p:txBody>
      </p:sp>
    </p:spTree>
    <p:extLst>
      <p:ext uri="{BB962C8B-B14F-4D97-AF65-F5344CB8AC3E}">
        <p14:creationId xmlns:p14="http://schemas.microsoft.com/office/powerpoint/2010/main" val="18651206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4688E1E-A9AC-4622-AC2B-1FEEF45EF8DC}" type="slidenum">
              <a:rPr lang="en-US"/>
              <a:pPr>
                <a:defRPr/>
              </a:pPr>
              <a:t>‹#›</a:t>
            </a:fld>
            <a:endParaRPr lang="en-US"/>
          </a:p>
        </p:txBody>
      </p:sp>
    </p:spTree>
    <p:extLst>
      <p:ext uri="{BB962C8B-B14F-4D97-AF65-F5344CB8AC3E}">
        <p14:creationId xmlns:p14="http://schemas.microsoft.com/office/powerpoint/2010/main" val="17923279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27590F53-1D4F-4D1E-AEE8-8825A554E3D8}" type="slidenum">
              <a:rPr lang="en-US"/>
              <a:pPr>
                <a:defRPr/>
              </a:pPr>
              <a:t>‹#›</a:t>
            </a:fld>
            <a:endParaRPr lang="en-US"/>
          </a:p>
        </p:txBody>
      </p:sp>
    </p:spTree>
    <p:extLst>
      <p:ext uri="{BB962C8B-B14F-4D97-AF65-F5344CB8AC3E}">
        <p14:creationId xmlns:p14="http://schemas.microsoft.com/office/powerpoint/2010/main" val="35336085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3F9E4686-1654-439D-848F-CF983635400C}" type="slidenum">
              <a:rPr lang="en-US"/>
              <a:pPr>
                <a:defRPr/>
              </a:pPr>
              <a:t>‹#›</a:t>
            </a:fld>
            <a:endParaRPr lang="en-US"/>
          </a:p>
        </p:txBody>
      </p:sp>
    </p:spTree>
    <p:extLst>
      <p:ext uri="{BB962C8B-B14F-4D97-AF65-F5344CB8AC3E}">
        <p14:creationId xmlns:p14="http://schemas.microsoft.com/office/powerpoint/2010/main" val="35249515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75CB2A1E-576F-4422-B1FF-00C841B8132D}" type="slidenum">
              <a:rPr lang="en-US"/>
              <a:pPr>
                <a:defRPr/>
              </a:pPr>
              <a:t>‹#›</a:t>
            </a:fld>
            <a:endParaRPr lang="en-US"/>
          </a:p>
        </p:txBody>
      </p:sp>
    </p:spTree>
    <p:extLst>
      <p:ext uri="{BB962C8B-B14F-4D97-AF65-F5344CB8AC3E}">
        <p14:creationId xmlns:p14="http://schemas.microsoft.com/office/powerpoint/2010/main" val="41606954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0369B82D-FAEB-4C48-99C0-E568DA4EDFED}" type="slidenum">
              <a:rPr lang="en-US"/>
              <a:pPr>
                <a:defRPr/>
              </a:pPr>
              <a:t>‹#›</a:t>
            </a:fld>
            <a:r>
              <a:rPr lang="en-US" dirty="0"/>
              <a:t>, date</a:t>
            </a:r>
          </a:p>
        </p:txBody>
      </p:sp>
    </p:spTree>
    <p:extLst>
      <p:ext uri="{BB962C8B-B14F-4D97-AF65-F5344CB8AC3E}">
        <p14:creationId xmlns:p14="http://schemas.microsoft.com/office/powerpoint/2010/main" val="2934446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C8FED744-0DF8-4951-AC34-CCB62968E863}" type="slidenum">
              <a:rPr lang="en-US"/>
              <a:pPr>
                <a:defRPr/>
              </a:pPr>
              <a:t>‹#›</a:t>
            </a:fld>
            <a:r>
              <a:rPr lang="en-US" dirty="0"/>
              <a:t>, date</a:t>
            </a:r>
          </a:p>
        </p:txBody>
      </p:sp>
    </p:spTree>
    <p:extLst>
      <p:ext uri="{BB962C8B-B14F-4D97-AF65-F5344CB8AC3E}">
        <p14:creationId xmlns:p14="http://schemas.microsoft.com/office/powerpoint/2010/main" val="15269002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891EF078-3386-4D4B-A45C-0ACF9B568797}" type="slidenum">
              <a:rPr lang="en-US"/>
              <a:pPr>
                <a:defRPr/>
              </a:pPr>
              <a:t>‹#›</a:t>
            </a:fld>
            <a:r>
              <a:rPr lang="en-US" dirty="0"/>
              <a:t>, date</a:t>
            </a:r>
          </a:p>
        </p:txBody>
      </p:sp>
    </p:spTree>
    <p:extLst>
      <p:ext uri="{BB962C8B-B14F-4D97-AF65-F5344CB8AC3E}">
        <p14:creationId xmlns:p14="http://schemas.microsoft.com/office/powerpoint/2010/main" val="15297043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4190348A-6B7D-42F4-880C-52DCE7857CBA}" type="slidenum">
              <a:rPr lang="en-US"/>
              <a:pPr>
                <a:defRPr/>
              </a:pPr>
              <a:t>‹#›</a:t>
            </a:fld>
            <a:r>
              <a:rPr lang="en-US" dirty="0"/>
              <a:t>, date</a:t>
            </a:r>
          </a:p>
        </p:txBody>
      </p:sp>
    </p:spTree>
    <p:extLst>
      <p:ext uri="{BB962C8B-B14F-4D97-AF65-F5344CB8AC3E}">
        <p14:creationId xmlns:p14="http://schemas.microsoft.com/office/powerpoint/2010/main" val="9709696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9C269B15-0352-4D58-AD84-0B7A55C06045}" type="slidenum">
              <a:rPr lang="en-US"/>
              <a:pPr>
                <a:defRPr/>
              </a:pPr>
              <a:t>‹#›</a:t>
            </a:fld>
            <a:r>
              <a:rPr lang="en-US" dirty="0"/>
              <a:t>, date</a:t>
            </a:r>
          </a:p>
        </p:txBody>
      </p:sp>
    </p:spTree>
    <p:extLst>
      <p:ext uri="{BB962C8B-B14F-4D97-AF65-F5344CB8AC3E}">
        <p14:creationId xmlns:p14="http://schemas.microsoft.com/office/powerpoint/2010/main" val="777410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6497EB3-1717-484A-BADA-66297BAC8B07}" type="slidenum">
              <a:rPr lang="en-US"/>
              <a:pPr>
                <a:defRPr/>
              </a:pPr>
              <a:t>‹#›</a:t>
            </a:fld>
            <a:r>
              <a:rPr lang="en-US" dirty="0"/>
              <a:t>, date</a:t>
            </a:r>
          </a:p>
        </p:txBody>
      </p:sp>
    </p:spTree>
    <p:extLst>
      <p:ext uri="{BB962C8B-B14F-4D97-AF65-F5344CB8AC3E}">
        <p14:creationId xmlns:p14="http://schemas.microsoft.com/office/powerpoint/2010/main" val="18020876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A6819BD1-F7D9-4744-8FE9-16412DDBBAB8}" type="slidenum">
              <a:rPr lang="en-US"/>
              <a:pPr>
                <a:defRPr/>
              </a:pPr>
              <a:t>‹#›</a:t>
            </a:fld>
            <a:r>
              <a:rPr lang="en-US" dirty="0"/>
              <a:t>, date</a:t>
            </a:r>
          </a:p>
        </p:txBody>
      </p:sp>
    </p:spTree>
    <p:extLst>
      <p:ext uri="{BB962C8B-B14F-4D97-AF65-F5344CB8AC3E}">
        <p14:creationId xmlns:p14="http://schemas.microsoft.com/office/powerpoint/2010/main" val="22614516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0A45473-4E74-4378-AB98-1E87F6A6B372}" type="slidenum">
              <a:rPr lang="en-US"/>
              <a:pPr>
                <a:defRPr/>
              </a:pPr>
              <a:t>‹#›</a:t>
            </a:fld>
            <a:r>
              <a:rPr lang="en-US" dirty="0"/>
              <a:t>, date</a:t>
            </a:r>
          </a:p>
        </p:txBody>
      </p:sp>
    </p:spTree>
    <p:extLst>
      <p:ext uri="{BB962C8B-B14F-4D97-AF65-F5344CB8AC3E}">
        <p14:creationId xmlns:p14="http://schemas.microsoft.com/office/powerpoint/2010/main" val="23014561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9E8D092B-BC7F-49B3-878D-22E0584F1824}" type="slidenum">
              <a:rPr lang="en-US"/>
              <a:pPr>
                <a:defRPr/>
              </a:pPr>
              <a:t>‹#›</a:t>
            </a:fld>
            <a:r>
              <a:rPr lang="en-US" dirty="0"/>
              <a:t>, date</a:t>
            </a:r>
          </a:p>
        </p:txBody>
      </p:sp>
    </p:spTree>
    <p:extLst>
      <p:ext uri="{BB962C8B-B14F-4D97-AF65-F5344CB8AC3E}">
        <p14:creationId xmlns:p14="http://schemas.microsoft.com/office/powerpoint/2010/main" val="2528362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5622983"/>
      </p:ext>
    </p:extLst>
  </p:cSld>
  <p:clrMapOvr>
    <a:masterClrMapping/>
  </p:clrMapOvr>
  <p:transition xmlns:p14="http://schemas.microsoft.com/office/powerpoint/2010/mai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42A2B0D7-E0B5-4CFA-94E6-CCDB02600CE6}" type="slidenum">
              <a:rPr lang="en-US" smtClean="0"/>
              <a:pPr/>
              <a:t>‹#›</a:t>
            </a:fld>
            <a:endParaRPr lang="en-US"/>
          </a:p>
        </p:txBody>
      </p:sp>
    </p:spTree>
    <p:extLst>
      <p:ext uri="{BB962C8B-B14F-4D97-AF65-F5344CB8AC3E}">
        <p14:creationId xmlns:p14="http://schemas.microsoft.com/office/powerpoint/2010/main" val="3215267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27661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03476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8"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25394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4"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63203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3"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25973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700293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5178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726036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solidFill>
                <a:srgbClr val="FFFFFF"/>
              </a:solidFill>
            </a:endParaRPr>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4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8308677"/>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42A2B0D7-E0B5-4CFA-94E6-CCDB02600CE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p>
        </p:txBody>
      </p:sp>
      <p:sp>
        <p:nvSpPr>
          <p:cNvPr id="8"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p>
        </p:txBody>
      </p:sp>
      <p:sp>
        <p:nvSpPr>
          <p:cNvPr id="4"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p>
        </p:txBody>
      </p:sp>
      <p:sp>
        <p:nvSpPr>
          <p:cNvPr id="3"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11" name="Datumsplatzhalter 10"/>
          <p:cNvSpPr>
            <a:spLocks noGrp="1"/>
          </p:cNvSpPr>
          <p:nvPr>
            <p:ph type="dt" sz="half" idx="12"/>
          </p:nvPr>
        </p:nvSpPr>
        <p:spPr>
          <a:xfrm>
            <a:off x="7658100" y="6533584"/>
            <a:ext cx="833438" cy="270000"/>
          </a:xfrm>
          <a:prstGeom prst="rect">
            <a:avLst/>
          </a:prstGeom>
        </p:spPr>
        <p:txBody>
          <a:bodyPr/>
          <a:lstStyle/>
          <a:p>
            <a:fld id="{9B53848B-43D9-429C-B194-D615AA2F7A70}" type="datetime1">
              <a:rPr lang="en-GB" smtClean="0">
                <a:solidFill>
                  <a:srgbClr val="B2C1CA">
                    <a:lumMod val="75000"/>
                  </a:srgbClr>
                </a:solidFill>
              </a:rPr>
              <a:pPr/>
              <a:t>25.02.2017</a:t>
            </a:fld>
            <a:endParaRPr lang="de-DE" dirty="0">
              <a:solidFill>
                <a:srgbClr val="B2C1CA">
                  <a:lumMod val="75000"/>
                </a:srgbClr>
              </a:solidFill>
            </a:endParaRPr>
          </a:p>
        </p:txBody>
      </p:sp>
      <p:sp>
        <p:nvSpPr>
          <p:cNvPr id="13" name="Foliennummernplatzhalter 12"/>
          <p:cNvSpPr>
            <a:spLocks noGrp="1"/>
          </p:cNvSpPr>
          <p:nvPr>
            <p:ph type="sldNum" sz="quarter" idx="13"/>
          </p:nvPr>
        </p:nvSpPr>
        <p:spPr/>
        <p:txBody>
          <a:bodyPr/>
          <a:lstStyle/>
          <a:p>
            <a:fld id="{D56DB8AA-803C-49D2-90AA-1140CE72DCD7}" type="slidenum">
              <a:rPr lang="de-DE" smtClean="0">
                <a:solidFill>
                  <a:srgbClr val="B2C1CA">
                    <a:lumMod val="75000"/>
                  </a:srgbClr>
                </a:solidFill>
              </a:rPr>
              <a:pPr/>
              <a:t>‹#›</a:t>
            </a:fld>
            <a:endParaRPr lang="de-DE" dirty="0">
              <a:solidFill>
                <a:srgbClr val="B2C1CA">
                  <a:lumMod val="75000"/>
                </a:srgbClr>
              </a:solidFill>
            </a:endParaRPr>
          </a:p>
        </p:txBody>
      </p:sp>
      <p:sp>
        <p:nvSpPr>
          <p:cNvPr id="14" name="Fußzeilenplatzhalter 13"/>
          <p:cNvSpPr>
            <a:spLocks noGrp="1"/>
          </p:cNvSpPr>
          <p:nvPr>
            <p:ph type="ftr" sz="quarter" idx="14"/>
          </p:nvPr>
        </p:nvSpPr>
        <p:spPr>
          <a:xfrm>
            <a:off x="4291790" y="6526134"/>
            <a:ext cx="3305175" cy="270000"/>
          </a:xfrm>
          <a:prstGeom prst="rect">
            <a:avLst/>
          </a:prstGeom>
        </p:spPr>
        <p:txBody>
          <a:bodyPr/>
          <a:lstStyle/>
          <a:p>
            <a:endParaRPr lang="de-DE" dirty="0">
              <a:solidFill>
                <a:srgbClr val="B2C1CA">
                  <a:lumMod val="75000"/>
                </a:srgbClr>
              </a:solidFill>
            </a:endParaRPr>
          </a:p>
        </p:txBody>
      </p:sp>
      <p:sp>
        <p:nvSpPr>
          <p:cNvPr id="12" name="Rechteck 11"/>
          <p:cNvSpPr/>
          <p:nvPr userDrawn="1"/>
        </p:nvSpPr>
        <p:spPr>
          <a:xfrm>
            <a:off x="287711" y="1261845"/>
            <a:ext cx="8568952" cy="51993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p>
        </p:txBody>
      </p:sp>
      <p:sp>
        <p:nvSpPr>
          <p:cNvPr id="8"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8308677"/>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p>
        </p:txBody>
      </p:sp>
      <p:sp>
        <p:nvSpPr>
          <p:cNvPr id="4"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445086080"/>
      </p:ext>
    </p:extLst>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42A2B0D7-E0B5-4CFA-94E6-CCDB02600CE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p>
        </p:txBody>
      </p:sp>
      <p:sp>
        <p:nvSpPr>
          <p:cNvPr id="8"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p>
        </p:txBody>
      </p:sp>
      <p:sp>
        <p:nvSpPr>
          <p:cNvPr id="4"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p>
        </p:txBody>
      </p:sp>
      <p:sp>
        <p:nvSpPr>
          <p:cNvPr id="3"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p>
        </p:txBody>
      </p:sp>
      <p:sp>
        <p:nvSpPr>
          <p:cNvPr id="3"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en-US" noProof="0" smtClean="0"/>
              <a:t>Click to edit Master title style</a:t>
            </a:r>
            <a:endParaRPr lang="de-DE" noProof="0" dirty="0"/>
          </a:p>
        </p:txBody>
      </p:sp>
      <p:sp>
        <p:nvSpPr>
          <p:cNvPr id="11" name="Datumsplatzhalter 10"/>
          <p:cNvSpPr>
            <a:spLocks noGrp="1"/>
          </p:cNvSpPr>
          <p:nvPr>
            <p:ph type="dt" sz="half" idx="12"/>
          </p:nvPr>
        </p:nvSpPr>
        <p:spPr>
          <a:xfrm>
            <a:off x="7658100" y="6533584"/>
            <a:ext cx="833438" cy="270000"/>
          </a:xfrm>
          <a:prstGeom prst="rect">
            <a:avLst/>
          </a:prstGeom>
        </p:spPr>
        <p:txBody>
          <a:bodyPr/>
          <a:lstStyle/>
          <a:p>
            <a:fld id="{9B53848B-43D9-429C-B194-D615AA2F7A70}" type="datetime1">
              <a:rPr lang="en-GB" smtClean="0">
                <a:solidFill>
                  <a:srgbClr val="B2C1CA">
                    <a:lumMod val="75000"/>
                  </a:srgbClr>
                </a:solidFill>
              </a:rPr>
              <a:pPr/>
              <a:t>25.02.2017</a:t>
            </a:fld>
            <a:endParaRPr lang="de-DE" dirty="0">
              <a:solidFill>
                <a:srgbClr val="B2C1CA">
                  <a:lumMod val="75000"/>
                </a:srgbClr>
              </a:solidFill>
            </a:endParaRPr>
          </a:p>
        </p:txBody>
      </p:sp>
      <p:sp>
        <p:nvSpPr>
          <p:cNvPr id="13" name="Foliennummernplatzhalter 12"/>
          <p:cNvSpPr>
            <a:spLocks noGrp="1"/>
          </p:cNvSpPr>
          <p:nvPr>
            <p:ph type="sldNum" sz="quarter" idx="13"/>
          </p:nvPr>
        </p:nvSpPr>
        <p:spPr/>
        <p:txBody>
          <a:bodyPr/>
          <a:lstStyle/>
          <a:p>
            <a:fld id="{D56DB8AA-803C-49D2-90AA-1140CE72DCD7}" type="slidenum">
              <a:rPr lang="de-DE" smtClean="0">
                <a:solidFill>
                  <a:srgbClr val="B2C1CA">
                    <a:lumMod val="75000"/>
                  </a:srgbClr>
                </a:solidFill>
              </a:rPr>
              <a:pPr/>
              <a:t>‹#›</a:t>
            </a:fld>
            <a:endParaRPr lang="de-DE" dirty="0">
              <a:solidFill>
                <a:srgbClr val="B2C1CA">
                  <a:lumMod val="75000"/>
                </a:srgbClr>
              </a:solidFill>
            </a:endParaRPr>
          </a:p>
        </p:txBody>
      </p:sp>
      <p:sp>
        <p:nvSpPr>
          <p:cNvPr id="14" name="Fußzeilenplatzhalter 13"/>
          <p:cNvSpPr>
            <a:spLocks noGrp="1"/>
          </p:cNvSpPr>
          <p:nvPr>
            <p:ph type="ftr" sz="quarter" idx="14"/>
          </p:nvPr>
        </p:nvSpPr>
        <p:spPr>
          <a:xfrm>
            <a:off x="4291790" y="6526134"/>
            <a:ext cx="3305175" cy="270000"/>
          </a:xfrm>
          <a:prstGeom prst="rect">
            <a:avLst/>
          </a:prstGeom>
        </p:spPr>
        <p:txBody>
          <a:bodyPr/>
          <a:lstStyle/>
          <a:p>
            <a:endParaRPr lang="de-DE" dirty="0">
              <a:solidFill>
                <a:srgbClr val="B2C1CA">
                  <a:lumMod val="75000"/>
                </a:srgbClr>
              </a:solidFill>
            </a:endParaRPr>
          </a:p>
        </p:txBody>
      </p:sp>
      <p:sp>
        <p:nvSpPr>
          <p:cNvPr id="12" name="Rechteck 11"/>
          <p:cNvSpPr/>
          <p:nvPr userDrawn="1"/>
        </p:nvSpPr>
        <p:spPr>
          <a:xfrm>
            <a:off x="287711" y="1261845"/>
            <a:ext cx="8568952" cy="51993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8308677"/>
      </p:ext>
    </p:extLst>
  </p:cSld>
  <p:clrMapOvr>
    <a:masterClrMapping/>
  </p:clrMapOvr>
  <p:transition xmlns:p14="http://schemas.microsoft.com/office/powerpoint/2010/mai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fld id="{42A2B0D7-E0B5-4CFA-94E6-CCDB02600CE6}"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endParaRPr lang="en-US"/>
          </a:p>
        </p:txBody>
      </p:sp>
      <p:sp>
        <p:nvSpPr>
          <p:cNvPr id="8"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endParaRPr lang="en-US"/>
          </a:p>
        </p:txBody>
      </p:sp>
      <p:sp>
        <p:nvSpPr>
          <p:cNvPr id="4"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endParaRPr lang="en-US"/>
          </a:p>
        </p:txBody>
      </p:sp>
      <p:sp>
        <p:nvSpPr>
          <p:cNvPr id="3"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endParaRPr lang="en-US"/>
          </a:p>
        </p:txBody>
      </p:sp>
      <p:sp>
        <p:nvSpPr>
          <p:cNvPr id="6"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42A2B0D7-E0B5-4CFA-94E6-CCDB02600CE6}"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smtClean="0"/>
              <a:t>Click to edit Master title style</a:t>
            </a:r>
            <a:endParaRPr lang="en-US" dirty="0"/>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smtClean="0"/>
              <a:t>Click to edit Master subtitle style</a:t>
            </a:r>
            <a:endParaRPr lang="en-US" dirty="0"/>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endParaRPr lang="en-US"/>
          </a:p>
        </p:txBody>
      </p:sp>
      <p:sp>
        <p:nvSpPr>
          <p:cNvPr id="5" name="Rectangle 17"/>
          <p:cNvSpPr>
            <a:spLocks noGrp="1" noChangeArrowheads="1"/>
          </p:cNvSpPr>
          <p:nvPr>
            <p:ph type="sldNum" sz="quarter" idx="11"/>
          </p:nvPr>
        </p:nvSpPr>
        <p:spPr>
          <a:ln/>
        </p:spPr>
        <p:txBody>
          <a:bodyPr/>
          <a:lstStyle>
            <a:lvl1pPr>
              <a:defRPr/>
            </a:lvl1pPr>
          </a:lstStyle>
          <a:p>
            <a:fld id="{389C5E7B-6288-450F-A74E-EB8D99F575D4}"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8308677"/>
      </p:ext>
    </p:extLst>
  </p:cSld>
  <p:clrMapOvr>
    <a:masterClrMapping/>
  </p:clrMapOvr>
  <p:transition xmlns:p14="http://schemas.microsoft.com/office/powerpoint/2010/mai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smtClean="0"/>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smtClean="0"/>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5F6694AA-2A09-4281-A0AC-055865A5D50D}" type="slidenum">
              <a:rPr lang="en-US" smtClean="0"/>
              <a:pPr>
                <a:defRPr/>
              </a:pPr>
              <a:t>‹#›</a:t>
            </a:fld>
            <a:endParaRPr lang="en-US"/>
          </a:p>
        </p:txBody>
      </p:sp>
    </p:spTree>
    <p:extLst>
      <p:ext uri="{BB962C8B-B14F-4D97-AF65-F5344CB8AC3E}">
        <p14:creationId xmlns:p14="http://schemas.microsoft.com/office/powerpoint/2010/main" val="24329258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4114CD66-9604-4305-B5A8-78B29733E3FB}" type="slidenum">
              <a:rPr lang="en-US" smtClean="0"/>
              <a:pPr>
                <a:defRPr/>
              </a:pPr>
              <a:t>‹#›</a:t>
            </a:fld>
            <a:r>
              <a:rPr lang="en-US" smtClean="0"/>
              <a:t>, date</a:t>
            </a:r>
            <a:endParaRPr lang="en-US"/>
          </a:p>
        </p:txBody>
      </p:sp>
    </p:spTree>
    <p:extLst>
      <p:ext uri="{BB962C8B-B14F-4D97-AF65-F5344CB8AC3E}">
        <p14:creationId xmlns:p14="http://schemas.microsoft.com/office/powerpoint/2010/main" val="4094938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56642101-ADE3-4411-8509-CE09211AA481}" type="slidenum">
              <a:rPr lang="en-US" smtClean="0"/>
              <a:pPr>
                <a:defRPr/>
              </a:pPr>
              <a:t>‹#›</a:t>
            </a:fld>
            <a:r>
              <a:rPr lang="en-US" smtClean="0"/>
              <a:t>, date</a:t>
            </a:r>
            <a:endParaRPr lang="en-US"/>
          </a:p>
        </p:txBody>
      </p:sp>
    </p:spTree>
    <p:extLst>
      <p:ext uri="{BB962C8B-B14F-4D97-AF65-F5344CB8AC3E}">
        <p14:creationId xmlns:p14="http://schemas.microsoft.com/office/powerpoint/2010/main" val="14415398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30857529-EAD9-48B3-91A9-187C3E17D5BF}" type="slidenum">
              <a:rPr lang="en-US" smtClean="0"/>
              <a:pPr>
                <a:defRPr/>
              </a:pPr>
              <a:t>‹#›</a:t>
            </a:fld>
            <a:r>
              <a:rPr lang="en-US" smtClean="0"/>
              <a:t>, date</a:t>
            </a:r>
            <a:endParaRPr lang="en-US"/>
          </a:p>
        </p:txBody>
      </p:sp>
    </p:spTree>
    <p:extLst>
      <p:ext uri="{BB962C8B-B14F-4D97-AF65-F5344CB8AC3E}">
        <p14:creationId xmlns:p14="http://schemas.microsoft.com/office/powerpoint/2010/main" val="1451497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Relationship Id="rId14" Type="http://schemas.openxmlformats.org/officeDocument/2006/relationships/theme" Target="../theme/theme11.xml"/><Relationship Id="rId15" Type="http://schemas.openxmlformats.org/officeDocument/2006/relationships/image" Target="../media/image1.jpeg"/><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2.xml"/><Relationship Id="rId13" Type="http://schemas.openxmlformats.org/officeDocument/2006/relationships/image" Target="../media/image3.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Relationship Id="rId14" Type="http://schemas.openxmlformats.org/officeDocument/2006/relationships/theme" Target="../theme/theme13.xml"/><Relationship Id="rId15" Type="http://schemas.openxmlformats.org/officeDocument/2006/relationships/image" Target="../media/image1.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7.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57.xml"/><Relationship Id="rId2" Type="http://schemas.openxmlformats.org/officeDocument/2006/relationships/slideLayout" Target="../slideLayouts/slideLayout158.xml"/><Relationship Id="rId3" Type="http://schemas.openxmlformats.org/officeDocument/2006/relationships/slideLayout" Target="../slideLayouts/slideLayout159.xml"/><Relationship Id="rId4" Type="http://schemas.openxmlformats.org/officeDocument/2006/relationships/slideLayout" Target="../slideLayouts/slideLayout160.xml"/><Relationship Id="rId5" Type="http://schemas.openxmlformats.org/officeDocument/2006/relationships/slideLayout" Target="../slideLayouts/slideLayout161.xml"/><Relationship Id="rId6" Type="http://schemas.openxmlformats.org/officeDocument/2006/relationships/slideLayout" Target="../slideLayouts/slideLayout162.xml"/><Relationship Id="rId7" Type="http://schemas.openxmlformats.org/officeDocument/2006/relationships/slideLayout" Target="../slideLayouts/slideLayout163.xml"/><Relationship Id="rId8" Type="http://schemas.openxmlformats.org/officeDocument/2006/relationships/slideLayout" Target="../slideLayouts/slideLayout164.xml"/><Relationship Id="rId9" Type="http://schemas.openxmlformats.org/officeDocument/2006/relationships/slideLayout" Target="../slideLayouts/slideLayout165.xml"/><Relationship Id="rId10"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11" Type="http://schemas.openxmlformats.org/officeDocument/2006/relationships/theme" Target="../theme/theme15.xml"/><Relationship Id="rId12" Type="http://schemas.openxmlformats.org/officeDocument/2006/relationships/image" Target="../media/image1.jpeg"/><Relationship Id="rId1" Type="http://schemas.openxmlformats.org/officeDocument/2006/relationships/slideLayout" Target="../slideLayouts/slideLayout168.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 Id="rId9" Type="http://schemas.openxmlformats.org/officeDocument/2006/relationships/slideLayout" Target="../slideLayouts/slideLayout176.xml"/><Relationship Id="rId10"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11" Type="http://schemas.openxmlformats.org/officeDocument/2006/relationships/theme" Target="../theme/theme17.xml"/><Relationship Id="rId12"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theme" Target="../theme/theme4.xml"/><Relationship Id="rId14" Type="http://schemas.openxmlformats.org/officeDocument/2006/relationships/image" Target="../media/image3.jpe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theme" Target="../theme/theme5.xml"/><Relationship Id="rId15" Type="http://schemas.openxmlformats.org/officeDocument/2006/relationships/image" Target="../media/image1.jpe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7.xml"/><Relationship Id="rId12" Type="http://schemas.openxmlformats.org/officeDocument/2006/relationships/image" Target="../media/image1.jpeg"/><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9" Type="http://schemas.openxmlformats.org/officeDocument/2006/relationships/slideLayout" Target="../slideLayouts/slideLayout83.xml"/><Relationship Id="rId10"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Relationship Id="rId14" Type="http://schemas.openxmlformats.org/officeDocument/2006/relationships/theme" Target="../theme/theme9.xml"/><Relationship Id="rId15" Type="http://schemas.openxmlformats.org/officeDocument/2006/relationships/image" Target="../media/image1.jpeg"/><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6"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389C5E7B-6288-450F-A74E-EB8D99F575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61" r:id="rId14"/>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2050"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2EDF6CE8-CC96-46C8-92F6-0BBEE6142B3C}" type="slidenum">
              <a:rPr lang="en-US"/>
              <a:pPr>
                <a:defRPr/>
              </a:pPr>
              <a:t>‹#›</a:t>
            </a:fld>
            <a:r>
              <a:rPr lang="en-US" dirty="0"/>
              <a:t>, date</a:t>
            </a:r>
          </a:p>
        </p:txBody>
      </p:sp>
      <p:sp>
        <p:nvSpPr>
          <p:cNvPr id="2053"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2054"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074"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3076"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6E0770E9-E34F-4A25-8CF6-6A104982CD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4098"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9D238C6B-09A9-4D05-B8F8-084217DDD641}" type="slidenum">
              <a:rPr lang="en-US"/>
              <a:pPr>
                <a:defRPr/>
              </a:pPr>
              <a:t>‹#›</a:t>
            </a:fld>
            <a:r>
              <a:rPr lang="en-US" dirty="0"/>
              <a:t>, date</a:t>
            </a:r>
          </a:p>
        </p:txBody>
      </p:sp>
      <p:sp>
        <p:nvSpPr>
          <p:cNvPr id="4101"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4102"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5122"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5124"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F5C22AA6-019F-40D9-A6F3-AC4570DF22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6146"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4265A64C-9D51-4380-9C03-52A6944F245B}" type="slidenum">
              <a:rPr lang="en-US"/>
              <a:pPr>
                <a:defRPr/>
              </a:pPr>
              <a:t>‹#›</a:t>
            </a:fld>
            <a:r>
              <a:rPr lang="en-US" dirty="0"/>
              <a:t>, date</a:t>
            </a:r>
          </a:p>
        </p:txBody>
      </p:sp>
      <p:sp>
        <p:nvSpPr>
          <p:cNvPr id="6149"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6150"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7170" name="Picture 11" descr="entry-slide-content-dar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7172"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6ED21492-FD12-45DC-A719-CBF40F5BE8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8194" name="Picture 8" descr="entry-slide-content-ligh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B0FE31DE-3ED3-4C90-AB53-DDD6FBABB1C8}" type="slidenum">
              <a:rPr lang="en-US"/>
              <a:pPr>
                <a:defRPr/>
              </a:pPr>
              <a:t>‹#›</a:t>
            </a:fld>
            <a:r>
              <a:rPr lang="en-US" dirty="0"/>
              <a:t>, date</a:t>
            </a:r>
          </a:p>
        </p:txBody>
      </p:sp>
      <p:sp>
        <p:nvSpPr>
          <p:cNvPr id="8197" name="Rectangle 11"/>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8198" name="Rectangle 12"/>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charset="0"/>
          <a:cs typeface="Arial" charset="0"/>
        </a:defRPr>
      </a:lvl2pPr>
      <a:lvl3pPr algn="l" rtl="0" eaLnBrk="1" fontAlgn="base" hangingPunct="1">
        <a:spcBef>
          <a:spcPct val="0"/>
        </a:spcBef>
        <a:spcAft>
          <a:spcPct val="0"/>
        </a:spcAft>
        <a:defRPr sz="4000">
          <a:solidFill>
            <a:srgbClr val="003399"/>
          </a:solidFill>
          <a:latin typeface="Arial" charset="0"/>
          <a:cs typeface="Arial" charset="0"/>
        </a:defRPr>
      </a:lvl3pPr>
      <a:lvl4pPr algn="l" rtl="0" eaLnBrk="1" fontAlgn="base" hangingPunct="1">
        <a:spcBef>
          <a:spcPct val="0"/>
        </a:spcBef>
        <a:spcAft>
          <a:spcPct val="0"/>
        </a:spcAft>
        <a:defRPr sz="4000">
          <a:solidFill>
            <a:srgbClr val="003399"/>
          </a:solidFill>
          <a:latin typeface="Arial" charset="0"/>
          <a:cs typeface="Arial" charset="0"/>
        </a:defRPr>
      </a:lvl4pPr>
      <a:lvl5pPr algn="l" rtl="0" eaLnBrk="1" fontAlgn="base" hangingPunct="1">
        <a:spcBef>
          <a:spcPct val="0"/>
        </a:spcBef>
        <a:spcAft>
          <a:spcPct val="0"/>
        </a:spcAft>
        <a:defRPr sz="4000">
          <a:solidFill>
            <a:srgbClr val="003399"/>
          </a:solidFill>
          <a:latin typeface="Arial" charset="0"/>
          <a:cs typeface="Arial"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lgn="l" fontAlgn="auto">
              <a:spcBef>
                <a:spcPts val="0"/>
              </a:spcBef>
              <a:spcAft>
                <a:spcPts val="0"/>
              </a:spcAft>
            </a:pPr>
            <a:endParaRPr lang="en-US" b="0">
              <a:solidFill>
                <a:srgbClr val="FFFFFF"/>
              </a:solidFill>
              <a:ea typeface="+mn-ea"/>
            </a:endParaRPr>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lgn="l" fontAlgn="auto">
              <a:spcBef>
                <a:spcPts val="0"/>
              </a:spcBef>
              <a:spcAft>
                <a:spcPts val="0"/>
              </a:spcAft>
            </a:pPr>
            <a:fld id="{42A2B0D7-E0B5-4CFA-94E6-CCDB02600CE6}" type="slidenum">
              <a:rPr lang="en-US" b="0" smtClean="0">
                <a:solidFill>
                  <a:srgbClr val="FFFFFF"/>
                </a:solidFill>
                <a:ea typeface="+mn-ea"/>
              </a:rPr>
              <a:pPr algn="l" fontAlgn="auto">
                <a:spcBef>
                  <a:spcPts val="0"/>
                </a:spcBef>
                <a:spcAft>
                  <a:spcPts val="0"/>
                </a:spcAft>
              </a:pPr>
              <a:t>‹#›</a:t>
            </a:fld>
            <a:endParaRPr lang="en-US" b="0">
              <a:solidFill>
                <a:srgbClr val="FFFFFF"/>
              </a:solidFill>
              <a:ea typeface="+mn-ea"/>
            </a:endParaRPr>
          </a:p>
        </p:txBody>
      </p:sp>
    </p:spTree>
    <p:extLst>
      <p:ext uri="{BB962C8B-B14F-4D97-AF65-F5344CB8AC3E}">
        <p14:creationId xmlns:p14="http://schemas.microsoft.com/office/powerpoint/2010/main" val="276013427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smtClean="0"/>
              <a:t>, date</a:t>
            </a:r>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5"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42A2B0D7-E0B5-4CFA-94E6-CCDB02600C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4"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smtClean="0"/>
              <a:t>, date</a:t>
            </a:r>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874" r:id="rId12"/>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5"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42A2B0D7-E0B5-4CFA-94E6-CCDB02600C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smtClean="0"/>
              <a:t>, date</a:t>
            </a:r>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42A2B0D7-E0B5-4CFA-94E6-CCDB02600C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smtClean="0"/>
              <a:t>, date</a:t>
            </a:r>
            <a:endParaRPr lang="en-US" dirty="0"/>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fontAlgn="base" hangingPunct="1">
        <a:spcBef>
          <a:spcPct val="0"/>
        </a:spcBef>
        <a:spcAft>
          <a:spcPct val="0"/>
        </a:spcAft>
        <a:defRPr sz="4000">
          <a:solidFill>
            <a:srgbClr val="003399"/>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3200">
          <a:solidFill>
            <a:srgbClr val="00339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026" name="Picture 11" descr="entry-slide-content-d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4213" y="455613"/>
            <a:ext cx="7997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4213" y="1600200"/>
            <a:ext cx="79978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endParaRPr lang="en-US"/>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fld id="{389C5E7B-6288-450F-A74E-EB8D99F575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tiff"/><Relationship Id="rId5" Type="http://schemas.openxmlformats.org/officeDocument/2006/relationships/image" Target="../media/image15.emf"/><Relationship Id="rId6" Type="http://schemas.openxmlformats.org/officeDocument/2006/relationships/image" Target="../media/image16.emf"/><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AT" sz="3600" dirty="0" err="1" smtClean="0">
                <a:latin typeface="+mj-lt"/>
              </a:rPr>
              <a:t>IIASA‘s</a:t>
            </a:r>
            <a:r>
              <a:rPr lang="de-AT" sz="3600" dirty="0" smtClean="0">
                <a:latin typeface="+mj-lt"/>
              </a:rPr>
              <a:t> </a:t>
            </a:r>
            <a:r>
              <a:rPr lang="de-AT" sz="3600" dirty="0" err="1" smtClean="0">
                <a:latin typeface="+mj-lt"/>
              </a:rPr>
              <a:t>research</a:t>
            </a:r>
            <a:r>
              <a:rPr lang="de-AT" sz="3600" dirty="0" smtClean="0">
                <a:latin typeface="+mj-lt"/>
              </a:rPr>
              <a:t> on</a:t>
            </a:r>
            <a:r>
              <a:rPr lang="de-AT" sz="3600" dirty="0">
                <a:latin typeface="+mj-lt"/>
              </a:rPr>
              <a:t> </a:t>
            </a:r>
            <a:r>
              <a:rPr lang="de-AT" sz="3600" dirty="0" smtClean="0">
                <a:latin typeface="+mj-lt"/>
              </a:rPr>
              <a:t/>
            </a:r>
            <a:br>
              <a:rPr lang="de-AT" sz="3600" dirty="0" smtClean="0">
                <a:latin typeface="+mj-lt"/>
              </a:rPr>
            </a:br>
            <a:r>
              <a:rPr lang="de-AT" sz="3600" dirty="0" err="1">
                <a:latin typeface="+mj-lt"/>
              </a:rPr>
              <a:t>d</a:t>
            </a:r>
            <a:r>
              <a:rPr lang="de-AT" sz="3600" dirty="0" err="1" smtClean="0">
                <a:latin typeface="+mj-lt"/>
              </a:rPr>
              <a:t>isaster</a:t>
            </a:r>
            <a:r>
              <a:rPr lang="de-AT" sz="3600" dirty="0" smtClean="0">
                <a:latin typeface="+mj-lt"/>
              </a:rPr>
              <a:t> </a:t>
            </a:r>
            <a:r>
              <a:rPr lang="de-AT" sz="3600" dirty="0" err="1">
                <a:latin typeface="+mj-lt"/>
              </a:rPr>
              <a:t>r</a:t>
            </a:r>
            <a:r>
              <a:rPr lang="de-AT" sz="3600" dirty="0" err="1" smtClean="0">
                <a:latin typeface="+mj-lt"/>
              </a:rPr>
              <a:t>isk</a:t>
            </a:r>
            <a:r>
              <a:rPr lang="de-AT" sz="3600" dirty="0" smtClean="0">
                <a:latin typeface="+mj-lt"/>
              </a:rPr>
              <a:t> </a:t>
            </a:r>
            <a:r>
              <a:rPr lang="de-AT" sz="3600" dirty="0" err="1">
                <a:latin typeface="+mj-lt"/>
              </a:rPr>
              <a:t>m</a:t>
            </a:r>
            <a:r>
              <a:rPr lang="de-AT" sz="3600" dirty="0" err="1" smtClean="0">
                <a:latin typeface="+mj-lt"/>
              </a:rPr>
              <a:t>anagement</a:t>
            </a:r>
            <a:endParaRPr lang="en-US" sz="3600" dirty="0">
              <a:latin typeface="+mj-lt"/>
            </a:endParaRPr>
          </a:p>
        </p:txBody>
      </p:sp>
      <p:sp>
        <p:nvSpPr>
          <p:cNvPr id="3" name="Subtitle 2"/>
          <p:cNvSpPr>
            <a:spLocks noGrp="1"/>
          </p:cNvSpPr>
          <p:nvPr>
            <p:ph type="subTitle" idx="1"/>
          </p:nvPr>
        </p:nvSpPr>
        <p:spPr/>
        <p:txBody>
          <a:bodyPr/>
          <a:lstStyle/>
          <a:p>
            <a:r>
              <a:rPr lang="de-AT" sz="2400" dirty="0" smtClean="0">
                <a:latin typeface="+mj-lt"/>
              </a:rPr>
              <a:t>JoAnne Linnerooth-Bayer</a:t>
            </a:r>
          </a:p>
          <a:p>
            <a:endParaRPr lang="de-AT" sz="2400" dirty="0" smtClean="0">
              <a:latin typeface="+mj-lt"/>
            </a:endParaRPr>
          </a:p>
          <a:p>
            <a:r>
              <a:rPr lang="de-AT" sz="2400" dirty="0" err="1" smtClean="0">
                <a:latin typeface="+mj-lt"/>
              </a:rPr>
              <a:t>Risk</a:t>
            </a:r>
            <a:r>
              <a:rPr lang="de-AT" sz="2400" dirty="0" smtClean="0">
                <a:latin typeface="+mj-lt"/>
              </a:rPr>
              <a:t> </a:t>
            </a:r>
            <a:r>
              <a:rPr lang="de-AT" sz="2400" dirty="0" err="1" smtClean="0">
                <a:latin typeface="+mj-lt"/>
              </a:rPr>
              <a:t>and</a:t>
            </a:r>
            <a:r>
              <a:rPr lang="de-AT" sz="2400" dirty="0" smtClean="0">
                <a:latin typeface="+mj-lt"/>
              </a:rPr>
              <a:t> </a:t>
            </a:r>
            <a:r>
              <a:rPr lang="de-AT" sz="2400" dirty="0" err="1" smtClean="0">
                <a:latin typeface="+mj-lt"/>
              </a:rPr>
              <a:t>Resilience</a:t>
            </a:r>
            <a:r>
              <a:rPr lang="de-AT" sz="2400" dirty="0" smtClean="0">
                <a:latin typeface="+mj-lt"/>
              </a:rPr>
              <a:t> </a:t>
            </a:r>
            <a:r>
              <a:rPr lang="de-AT" sz="2400" dirty="0" err="1" smtClean="0">
                <a:latin typeface="+mj-lt"/>
              </a:rPr>
              <a:t>Program</a:t>
            </a:r>
            <a:r>
              <a:rPr lang="de-AT" sz="2400" dirty="0" smtClean="0">
                <a:latin typeface="+mj-lt"/>
              </a:rPr>
              <a:t> (RISK)</a:t>
            </a:r>
            <a:endParaRPr lang="de-AT" sz="2400" dirty="0" smtClean="0">
              <a:latin typeface="+mj-lt"/>
            </a:endParaRPr>
          </a:p>
          <a:p>
            <a:r>
              <a:rPr lang="de-AT" sz="2400" dirty="0" smtClean="0">
                <a:latin typeface="+mj-lt"/>
              </a:rPr>
              <a:t>Cross-</a:t>
            </a:r>
            <a:r>
              <a:rPr lang="de-AT" sz="2400" dirty="0" err="1">
                <a:latin typeface="+mj-lt"/>
              </a:rPr>
              <a:t>c</a:t>
            </a:r>
            <a:r>
              <a:rPr lang="de-AT" sz="2400" dirty="0" err="1" smtClean="0">
                <a:latin typeface="+mj-lt"/>
              </a:rPr>
              <a:t>utting</a:t>
            </a:r>
            <a:r>
              <a:rPr lang="de-AT" sz="2400" dirty="0" smtClean="0">
                <a:latin typeface="+mj-lt"/>
              </a:rPr>
              <a:t> </a:t>
            </a:r>
            <a:r>
              <a:rPr lang="de-AT" sz="2400" dirty="0" err="1" smtClean="0">
                <a:latin typeface="+mj-lt"/>
              </a:rPr>
              <a:t>p</a:t>
            </a:r>
            <a:r>
              <a:rPr lang="de-AT" sz="2400" dirty="0" err="1" smtClean="0">
                <a:latin typeface="+mj-lt"/>
              </a:rPr>
              <a:t>roject</a:t>
            </a:r>
            <a:r>
              <a:rPr lang="de-AT" sz="2400" dirty="0" smtClean="0">
                <a:latin typeface="+mj-lt"/>
              </a:rPr>
              <a:t> on </a:t>
            </a:r>
            <a:r>
              <a:rPr lang="de-AT" sz="2400" dirty="0" err="1" smtClean="0"/>
              <a:t>Systemic</a:t>
            </a:r>
            <a:r>
              <a:rPr lang="de-AT" sz="2400" dirty="0" smtClean="0"/>
              <a:t> </a:t>
            </a:r>
            <a:r>
              <a:rPr lang="de-AT" sz="2400" dirty="0" err="1"/>
              <a:t>Risk</a:t>
            </a:r>
            <a:r>
              <a:rPr lang="de-AT" sz="2400" dirty="0"/>
              <a:t> </a:t>
            </a:r>
            <a:r>
              <a:rPr lang="de-AT" sz="2400" dirty="0" err="1" smtClean="0"/>
              <a:t>and</a:t>
            </a:r>
            <a:r>
              <a:rPr lang="de-AT" sz="2400" dirty="0" smtClean="0"/>
              <a:t> Network Dynamics</a:t>
            </a:r>
            <a:endParaRPr lang="de-AT" sz="2400" dirty="0" smtClean="0">
              <a:latin typeface="+mj-lt"/>
            </a:endParaRPr>
          </a:p>
        </p:txBody>
      </p:sp>
    </p:spTree>
    <p:extLst>
      <p:ext uri="{BB962C8B-B14F-4D97-AF65-F5344CB8AC3E}">
        <p14:creationId xmlns:p14="http://schemas.microsoft.com/office/powerpoint/2010/main" val="3967644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rgbClr val="FF6600"/>
                </a:solidFill>
              </a:rPr>
              <a:t>National policy story </a:t>
            </a:r>
            <a:endParaRPr lang="en-US" dirty="0"/>
          </a:p>
        </p:txBody>
      </p:sp>
      <p:sp>
        <p:nvSpPr>
          <p:cNvPr id="6" name="Subtitle 5"/>
          <p:cNvSpPr>
            <a:spLocks noGrp="1"/>
          </p:cNvSpPr>
          <p:nvPr>
            <p:ph type="subTitle" idx="1"/>
          </p:nvPr>
        </p:nvSpPr>
        <p:spPr/>
        <p:txBody>
          <a:bodyPr/>
          <a:lstStyle/>
          <a:p>
            <a:r>
              <a:rPr lang="de-AT" dirty="0"/>
              <a:t>The </a:t>
            </a:r>
            <a:r>
              <a:rPr lang="de-AT" dirty="0" err="1"/>
              <a:t>nexus</a:t>
            </a:r>
            <a:r>
              <a:rPr lang="de-AT" dirty="0"/>
              <a:t> </a:t>
            </a:r>
            <a:r>
              <a:rPr lang="de-AT" dirty="0" err="1"/>
              <a:t>of</a:t>
            </a:r>
            <a:r>
              <a:rPr lang="de-AT" dirty="0"/>
              <a:t> </a:t>
            </a:r>
            <a:r>
              <a:rPr lang="de-AT" dirty="0" err="1"/>
              <a:t>financial</a:t>
            </a:r>
            <a:r>
              <a:rPr lang="de-AT" dirty="0"/>
              <a:t> </a:t>
            </a:r>
            <a:r>
              <a:rPr lang="de-AT" dirty="0" err="1"/>
              <a:t>systemic</a:t>
            </a:r>
            <a:r>
              <a:rPr lang="de-AT" dirty="0"/>
              <a:t> </a:t>
            </a:r>
            <a:r>
              <a:rPr lang="de-AT" dirty="0" err="1"/>
              <a:t>risk</a:t>
            </a:r>
            <a:r>
              <a:rPr lang="de-AT" dirty="0"/>
              <a:t> </a:t>
            </a:r>
            <a:r>
              <a:rPr lang="de-AT" dirty="0" err="1"/>
              <a:t>and</a:t>
            </a:r>
            <a:r>
              <a:rPr lang="de-AT" dirty="0"/>
              <a:t> extreme </a:t>
            </a:r>
            <a:r>
              <a:rPr lang="de-AT" dirty="0" err="1"/>
              <a:t>event</a:t>
            </a:r>
            <a:r>
              <a:rPr lang="de-AT" dirty="0"/>
              <a:t> </a:t>
            </a:r>
            <a:r>
              <a:rPr lang="de-AT" dirty="0" err="1"/>
              <a:t>shocks</a:t>
            </a:r>
            <a:endParaRPr lang="en-US" dirty="0"/>
          </a:p>
        </p:txBody>
      </p:sp>
    </p:spTree>
    <p:extLst>
      <p:ext uri="{BB962C8B-B14F-4D97-AF65-F5344CB8AC3E}">
        <p14:creationId xmlns:p14="http://schemas.microsoft.com/office/powerpoint/2010/main" val="27761198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40"/>
          <p:cNvSpPr>
            <a:spLocks noGrp="1"/>
          </p:cNvSpPr>
          <p:nvPr>
            <p:ph type="title"/>
          </p:nvPr>
        </p:nvSpPr>
        <p:spPr>
          <a:prstGeom prst="rect">
            <a:avLst/>
          </a:prstGeom>
        </p:spPr>
        <p:txBody>
          <a:bodyPr/>
          <a:lstStyle>
            <a:lvl1pPr defTabSz="490727">
              <a:defRPr sz="6719"/>
            </a:lvl1pPr>
          </a:lstStyle>
          <a:p>
            <a:pPr lvl="0">
              <a:defRPr sz="1800"/>
            </a:pPr>
            <a:r>
              <a:rPr lang="en-US" sz="3200" dirty="0">
                <a:solidFill>
                  <a:srgbClr val="FF6600"/>
                </a:solidFill>
              </a:rPr>
              <a:t>National policy story </a:t>
            </a:r>
            <a:r>
              <a:rPr lang="en-US" sz="3200" dirty="0" smtClean="0">
                <a:solidFill>
                  <a:srgbClr val="FF6600"/>
                </a:solidFill>
              </a:rPr>
              <a:t/>
            </a:r>
            <a:br>
              <a:rPr lang="en-US" sz="3200" dirty="0" smtClean="0">
                <a:solidFill>
                  <a:srgbClr val="FF6600"/>
                </a:solidFill>
              </a:rPr>
            </a:br>
            <a:endParaRPr sz="3200" dirty="0"/>
          </a:p>
        </p:txBody>
      </p:sp>
      <p:sp>
        <p:nvSpPr>
          <p:cNvPr id="3" name="Content Placeholder 2"/>
          <p:cNvSpPr>
            <a:spLocks noGrp="1"/>
          </p:cNvSpPr>
          <p:nvPr>
            <p:ph idx="1"/>
          </p:nvPr>
        </p:nvSpPr>
        <p:spPr>
          <a:xfrm>
            <a:off x="684213" y="2132856"/>
            <a:ext cx="7997825" cy="3705275"/>
          </a:xfrm>
        </p:spPr>
        <p:txBody>
          <a:bodyPr/>
          <a:lstStyle/>
          <a:p>
            <a:pPr marL="0" indent="0">
              <a:buNone/>
            </a:pPr>
            <a:r>
              <a:rPr lang="en-US" sz="2800" dirty="0" smtClean="0">
                <a:solidFill>
                  <a:schemeClr val="tx1"/>
                </a:solidFill>
              </a:rPr>
              <a:t>Interest at the Austrian National </a:t>
            </a:r>
            <a:r>
              <a:rPr lang="en-US" sz="2800" dirty="0">
                <a:solidFill>
                  <a:schemeClr val="tx1"/>
                </a:solidFill>
              </a:rPr>
              <a:t>B</a:t>
            </a:r>
            <a:r>
              <a:rPr lang="en-US" sz="2800" dirty="0" smtClean="0">
                <a:solidFill>
                  <a:schemeClr val="tx1"/>
                </a:solidFill>
              </a:rPr>
              <a:t>ank and </a:t>
            </a:r>
            <a:r>
              <a:rPr lang="en-US" sz="2800" dirty="0" smtClean="0">
                <a:solidFill>
                  <a:schemeClr val="tx1"/>
                </a:solidFill>
              </a:rPr>
              <a:t>the Austrian Finance </a:t>
            </a:r>
            <a:r>
              <a:rPr lang="en-US" sz="2800" dirty="0">
                <a:solidFill>
                  <a:schemeClr val="tx1"/>
                </a:solidFill>
              </a:rPr>
              <a:t>M</a:t>
            </a:r>
            <a:r>
              <a:rPr lang="en-US" sz="2800" dirty="0" smtClean="0">
                <a:solidFill>
                  <a:schemeClr val="tx1"/>
                </a:solidFill>
              </a:rPr>
              <a:t>inistry in </a:t>
            </a:r>
          </a:p>
          <a:p>
            <a:r>
              <a:rPr lang="en-US" sz="2800" dirty="0" smtClean="0">
                <a:solidFill>
                  <a:schemeClr val="tx1"/>
                </a:solidFill>
              </a:rPr>
              <a:t>systemic risk facing Austria’s financial system, and</a:t>
            </a:r>
          </a:p>
          <a:p>
            <a:r>
              <a:rPr lang="en-US" sz="2800" dirty="0">
                <a:solidFill>
                  <a:schemeClr val="tx1"/>
                </a:solidFill>
              </a:rPr>
              <a:t>h</a:t>
            </a:r>
            <a:r>
              <a:rPr lang="en-US" sz="2800" dirty="0" smtClean="0">
                <a:solidFill>
                  <a:schemeClr val="tx1"/>
                </a:solidFill>
              </a:rPr>
              <a:t>ow direct losses from disasters (floods) cascade through the economy as </a:t>
            </a:r>
            <a:r>
              <a:rPr lang="en-US" sz="2800" dirty="0" smtClean="0">
                <a:solidFill>
                  <a:srgbClr val="FF0000"/>
                </a:solidFill>
              </a:rPr>
              <a:t>indirect losses</a:t>
            </a:r>
            <a:endParaRPr lang="en-US" sz="2800" dirty="0" smtClean="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018" y="504531"/>
            <a:ext cx="1907704" cy="143077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2994" y="5079608"/>
            <a:ext cx="2022728" cy="1517046"/>
          </a:xfrm>
          <a:prstGeom prst="rect">
            <a:avLst/>
          </a:prstGeom>
        </p:spPr>
      </p:pic>
    </p:spTree>
    <p:extLst>
      <p:ext uri="{BB962C8B-B14F-4D97-AF65-F5344CB8AC3E}">
        <p14:creationId xmlns:p14="http://schemas.microsoft.com/office/powerpoint/2010/main" val="160385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310" y="1845612"/>
            <a:ext cx="3595730" cy="283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23" y="2888409"/>
            <a:ext cx="1409360" cy="707886"/>
          </a:xfrm>
          <a:prstGeom prst="rect">
            <a:avLst/>
          </a:prstGeom>
          <a:noFill/>
          <a:ln>
            <a:solidFill>
              <a:schemeClr val="accent6">
                <a:shade val="50000"/>
              </a:schemeClr>
            </a:solidFill>
          </a:ln>
        </p:spPr>
        <p:txBody>
          <a:bodyPr wrap="none" rtlCol="0">
            <a:spAutoFit/>
          </a:bodyPr>
          <a:lstStyle/>
          <a:p>
            <a:pPr algn="ctr"/>
            <a:r>
              <a:rPr lang="en-US" sz="2000" b="1" dirty="0" smtClean="0"/>
              <a:t>Direct </a:t>
            </a:r>
          </a:p>
          <a:p>
            <a:pPr algn="ctr"/>
            <a:r>
              <a:rPr lang="en-US" sz="2000" b="1" dirty="0"/>
              <a:t>f</a:t>
            </a:r>
            <a:r>
              <a:rPr lang="en-US" sz="2000" b="1" dirty="0" smtClean="0"/>
              <a:t>lood losses</a:t>
            </a:r>
          </a:p>
        </p:txBody>
      </p:sp>
      <p:sp>
        <p:nvSpPr>
          <p:cNvPr id="18" name="TextBox 17"/>
          <p:cNvSpPr txBox="1"/>
          <p:nvPr/>
        </p:nvSpPr>
        <p:spPr>
          <a:xfrm>
            <a:off x="7518915" y="2887741"/>
            <a:ext cx="1409360" cy="707886"/>
          </a:xfrm>
          <a:prstGeom prst="rect">
            <a:avLst/>
          </a:prstGeom>
          <a:noFill/>
          <a:ln>
            <a:solidFill>
              <a:schemeClr val="tx1"/>
            </a:solidFill>
          </a:ln>
        </p:spPr>
        <p:txBody>
          <a:bodyPr wrap="none" rtlCol="0">
            <a:spAutoFit/>
          </a:bodyPr>
          <a:lstStyle/>
          <a:p>
            <a:pPr algn="ctr"/>
            <a:r>
              <a:rPr lang="en-US" sz="2000" b="1" dirty="0" smtClean="0"/>
              <a:t>Indirect </a:t>
            </a:r>
          </a:p>
          <a:p>
            <a:pPr algn="ctr"/>
            <a:r>
              <a:rPr lang="en-US" sz="2000" b="1" dirty="0"/>
              <a:t>f</a:t>
            </a:r>
            <a:r>
              <a:rPr lang="en-US" sz="2000" b="1" dirty="0" smtClean="0"/>
              <a:t>lood losses</a:t>
            </a:r>
            <a:endParaRPr lang="en-US" sz="2000" b="1" dirty="0"/>
          </a:p>
        </p:txBody>
      </p:sp>
      <p:sp>
        <p:nvSpPr>
          <p:cNvPr id="30" name="Freeform 29"/>
          <p:cNvSpPr/>
          <p:nvPr/>
        </p:nvSpPr>
        <p:spPr>
          <a:xfrm>
            <a:off x="1455059" y="1982683"/>
            <a:ext cx="2628926" cy="1292344"/>
          </a:xfrm>
          <a:custGeom>
            <a:avLst/>
            <a:gdLst>
              <a:gd name="connsiteX0" fmla="*/ 0 w 3320249"/>
              <a:gd name="connsiteY0" fmla="*/ 1164747 h 1164747"/>
              <a:gd name="connsiteX1" fmla="*/ 1660125 w 3320249"/>
              <a:gd name="connsiteY1" fmla="*/ 294735 h 1164747"/>
              <a:gd name="connsiteX2" fmla="*/ 2707690 w 3320249"/>
              <a:gd name="connsiteY2" fmla="*/ 1772 h 1164747"/>
              <a:gd name="connsiteX3" fmla="*/ 3320249 w 3320249"/>
              <a:gd name="connsiteY3" fmla="*/ 401267 h 1164747"/>
            </a:gdLst>
            <a:ahLst/>
            <a:cxnLst>
              <a:cxn ang="0">
                <a:pos x="connsiteX0" y="connsiteY0"/>
              </a:cxn>
              <a:cxn ang="0">
                <a:pos x="connsiteX1" y="connsiteY1"/>
              </a:cxn>
              <a:cxn ang="0">
                <a:pos x="connsiteX2" y="connsiteY2"/>
              </a:cxn>
              <a:cxn ang="0">
                <a:pos x="connsiteX3" y="connsiteY3"/>
              </a:cxn>
            </a:cxnLst>
            <a:rect l="l" t="t" r="r" b="b"/>
            <a:pathLst>
              <a:path w="3320249" h="1164747">
                <a:moveTo>
                  <a:pt x="0" y="1164747"/>
                </a:moveTo>
                <a:cubicBezTo>
                  <a:pt x="604421" y="826655"/>
                  <a:pt x="1208843" y="488564"/>
                  <a:pt x="1660125" y="294735"/>
                </a:cubicBezTo>
                <a:cubicBezTo>
                  <a:pt x="2111407" y="100906"/>
                  <a:pt x="2431003" y="-15983"/>
                  <a:pt x="2707690" y="1772"/>
                </a:cubicBezTo>
                <a:cubicBezTo>
                  <a:pt x="2984377" y="19527"/>
                  <a:pt x="3152313" y="210397"/>
                  <a:pt x="3320249" y="401267"/>
                </a:cubicBezTo>
              </a:path>
            </a:pathLst>
          </a:custGeom>
          <a:noFill/>
          <a:ln w="60325">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457444" y="1949431"/>
            <a:ext cx="2831977" cy="991459"/>
          </a:xfrm>
          <a:custGeom>
            <a:avLst/>
            <a:gdLst>
              <a:gd name="connsiteX0" fmla="*/ 0 w 2831977"/>
              <a:gd name="connsiteY0" fmla="*/ 316756 h 991459"/>
              <a:gd name="connsiteX1" fmla="*/ 639192 w 2831977"/>
              <a:gd name="connsiteY1" fmla="*/ 32671 h 991459"/>
              <a:gd name="connsiteX2" fmla="*/ 2831977 w 2831977"/>
              <a:gd name="connsiteY2" fmla="*/ 991459 h 991459"/>
            </a:gdLst>
            <a:ahLst/>
            <a:cxnLst>
              <a:cxn ang="0">
                <a:pos x="connsiteX0" y="connsiteY0"/>
              </a:cxn>
              <a:cxn ang="0">
                <a:pos x="connsiteX1" y="connsiteY1"/>
              </a:cxn>
              <a:cxn ang="0">
                <a:pos x="connsiteX2" y="connsiteY2"/>
              </a:cxn>
            </a:cxnLst>
            <a:rect l="l" t="t" r="r" b="b"/>
            <a:pathLst>
              <a:path w="2831977" h="991459">
                <a:moveTo>
                  <a:pt x="0" y="316756"/>
                </a:moveTo>
                <a:cubicBezTo>
                  <a:pt x="83598" y="118488"/>
                  <a:pt x="167196" y="-79780"/>
                  <a:pt x="639192" y="32671"/>
                </a:cubicBezTo>
                <a:cubicBezTo>
                  <a:pt x="1111188" y="145121"/>
                  <a:pt x="1971582" y="568290"/>
                  <a:pt x="2831977" y="991459"/>
                </a:cubicBezTo>
              </a:path>
            </a:pathLst>
          </a:custGeom>
          <a:noFill/>
          <a:ln w="63500">
            <a:solidFill>
              <a:srgbClr val="777777"/>
            </a:solidFill>
            <a:tailEnd type="stealt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Freeform 32"/>
          <p:cNvSpPr/>
          <p:nvPr/>
        </p:nvSpPr>
        <p:spPr>
          <a:xfrm rot="714756">
            <a:off x="1420965" y="3568316"/>
            <a:ext cx="2499010" cy="922392"/>
          </a:xfrm>
          <a:custGeom>
            <a:avLst/>
            <a:gdLst>
              <a:gd name="connsiteX0" fmla="*/ 0 w 2618913"/>
              <a:gd name="connsiteY0" fmla="*/ 0 h 983911"/>
              <a:gd name="connsiteX1" fmla="*/ 1855433 w 2618913"/>
              <a:gd name="connsiteY1" fmla="*/ 967666 h 983911"/>
              <a:gd name="connsiteX2" fmla="*/ 2618913 w 2618913"/>
              <a:gd name="connsiteY2" fmla="*/ 514905 h 983911"/>
            </a:gdLst>
            <a:ahLst/>
            <a:cxnLst>
              <a:cxn ang="0">
                <a:pos x="connsiteX0" y="connsiteY0"/>
              </a:cxn>
              <a:cxn ang="0">
                <a:pos x="connsiteX1" y="connsiteY1"/>
              </a:cxn>
              <a:cxn ang="0">
                <a:pos x="connsiteX2" y="connsiteY2"/>
              </a:cxn>
            </a:cxnLst>
            <a:rect l="l" t="t" r="r" b="b"/>
            <a:pathLst>
              <a:path w="2618913" h="983911">
                <a:moveTo>
                  <a:pt x="0" y="0"/>
                </a:moveTo>
                <a:cubicBezTo>
                  <a:pt x="709473" y="440924"/>
                  <a:pt x="1418947" y="881848"/>
                  <a:pt x="1855433" y="967666"/>
                </a:cubicBezTo>
                <a:cubicBezTo>
                  <a:pt x="2291919" y="1053484"/>
                  <a:pt x="2455416" y="784194"/>
                  <a:pt x="2618913" y="514905"/>
                </a:cubicBezTo>
              </a:path>
            </a:pathLst>
          </a:custGeom>
          <a:noFill/>
          <a:ln w="63500">
            <a:solidFill>
              <a:srgbClr val="003399"/>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18982" y="3135739"/>
            <a:ext cx="2723654" cy="278577"/>
          </a:xfrm>
          <a:custGeom>
            <a:avLst/>
            <a:gdLst>
              <a:gd name="connsiteX0" fmla="*/ 0 w 3480047"/>
              <a:gd name="connsiteY0" fmla="*/ 328474 h 753716"/>
              <a:gd name="connsiteX1" fmla="*/ 1242874 w 3480047"/>
              <a:gd name="connsiteY1" fmla="*/ 745724 h 753716"/>
              <a:gd name="connsiteX2" fmla="*/ 3480047 w 3480047"/>
              <a:gd name="connsiteY2" fmla="*/ 0 h 753716"/>
            </a:gdLst>
            <a:ahLst/>
            <a:cxnLst>
              <a:cxn ang="0">
                <a:pos x="connsiteX0" y="connsiteY0"/>
              </a:cxn>
              <a:cxn ang="0">
                <a:pos x="connsiteX1" y="connsiteY1"/>
              </a:cxn>
              <a:cxn ang="0">
                <a:pos x="connsiteX2" y="connsiteY2"/>
              </a:cxn>
            </a:cxnLst>
            <a:rect l="l" t="t" r="r" b="b"/>
            <a:pathLst>
              <a:path w="3480047" h="753716">
                <a:moveTo>
                  <a:pt x="0" y="328474"/>
                </a:moveTo>
                <a:cubicBezTo>
                  <a:pt x="331433" y="564472"/>
                  <a:pt x="662866" y="800470"/>
                  <a:pt x="1242874" y="745724"/>
                </a:cubicBezTo>
                <a:cubicBezTo>
                  <a:pt x="1822882" y="690978"/>
                  <a:pt x="2651464" y="345489"/>
                  <a:pt x="3480047" y="0"/>
                </a:cubicBezTo>
              </a:path>
            </a:pathLst>
          </a:custGeom>
          <a:noFill/>
          <a:ln w="63500">
            <a:solidFill>
              <a:srgbClr val="FF505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328403" y="3037826"/>
            <a:ext cx="1858389" cy="359107"/>
          </a:xfrm>
          <a:custGeom>
            <a:avLst/>
            <a:gdLst>
              <a:gd name="connsiteX0" fmla="*/ 0 w 2157274"/>
              <a:gd name="connsiteY0" fmla="*/ 0 h 718214"/>
              <a:gd name="connsiteX1" fmla="*/ 1056443 w 2157274"/>
              <a:gd name="connsiteY1" fmla="*/ 710213 h 718214"/>
              <a:gd name="connsiteX2" fmla="*/ 2157274 w 2157274"/>
              <a:gd name="connsiteY2" fmla="*/ 319596 h 718214"/>
            </a:gdLst>
            <a:ahLst/>
            <a:cxnLst>
              <a:cxn ang="0">
                <a:pos x="connsiteX0" y="connsiteY0"/>
              </a:cxn>
              <a:cxn ang="0">
                <a:pos x="connsiteX1" y="connsiteY1"/>
              </a:cxn>
              <a:cxn ang="0">
                <a:pos x="connsiteX2" y="connsiteY2"/>
              </a:cxn>
            </a:cxnLst>
            <a:rect l="l" t="t" r="r" b="b"/>
            <a:pathLst>
              <a:path w="2157274" h="718214">
                <a:moveTo>
                  <a:pt x="0" y="0"/>
                </a:moveTo>
                <a:cubicBezTo>
                  <a:pt x="348448" y="328473"/>
                  <a:pt x="696897" y="656947"/>
                  <a:pt x="1056443" y="710213"/>
                </a:cubicBezTo>
                <a:cubicBezTo>
                  <a:pt x="1415989" y="763479"/>
                  <a:pt x="1786631" y="541537"/>
                  <a:pt x="2157274" y="319596"/>
                </a:cubicBezTo>
              </a:path>
            </a:pathLst>
          </a:custGeom>
          <a:noFill/>
          <a:ln w="63500">
            <a:solidFill>
              <a:srgbClr val="FF5050"/>
            </a:solidFill>
            <a:tailEnd type="stealt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flipV="1">
            <a:off x="4213221" y="3614950"/>
            <a:ext cx="3248467" cy="609623"/>
          </a:xfrm>
          <a:custGeom>
            <a:avLst/>
            <a:gdLst>
              <a:gd name="connsiteX0" fmla="*/ 0 w 3187083"/>
              <a:gd name="connsiteY0" fmla="*/ 154396 h 651545"/>
              <a:gd name="connsiteX1" fmla="*/ 1953087 w 3187083"/>
              <a:gd name="connsiteY1" fmla="*/ 30109 h 651545"/>
              <a:gd name="connsiteX2" fmla="*/ 3187083 w 3187083"/>
              <a:gd name="connsiteY2" fmla="*/ 651545 h 651545"/>
            </a:gdLst>
            <a:ahLst/>
            <a:cxnLst>
              <a:cxn ang="0">
                <a:pos x="connsiteX0" y="connsiteY0"/>
              </a:cxn>
              <a:cxn ang="0">
                <a:pos x="connsiteX1" y="connsiteY1"/>
              </a:cxn>
              <a:cxn ang="0">
                <a:pos x="connsiteX2" y="connsiteY2"/>
              </a:cxn>
            </a:cxnLst>
            <a:rect l="l" t="t" r="r" b="b"/>
            <a:pathLst>
              <a:path w="3187083" h="651545">
                <a:moveTo>
                  <a:pt x="0" y="154396"/>
                </a:moveTo>
                <a:cubicBezTo>
                  <a:pt x="710953" y="50823"/>
                  <a:pt x="1421907" y="-52749"/>
                  <a:pt x="1953087" y="30109"/>
                </a:cubicBezTo>
                <a:cubicBezTo>
                  <a:pt x="2484268" y="112967"/>
                  <a:pt x="2835675" y="382256"/>
                  <a:pt x="3187083" y="651545"/>
                </a:cubicBezTo>
              </a:path>
            </a:pathLst>
          </a:custGeom>
          <a:noFill/>
          <a:ln w="63500">
            <a:solidFill>
              <a:srgbClr val="3366FF"/>
            </a:solidFill>
            <a:tailEnd type="stealt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title"/>
          </p:nvPr>
        </p:nvSpPr>
        <p:spPr>
          <a:xfrm>
            <a:off x="179512" y="214290"/>
            <a:ext cx="8712968" cy="1143000"/>
          </a:xfrm>
        </p:spPr>
        <p:txBody>
          <a:bodyPr>
            <a:noAutofit/>
          </a:bodyPr>
          <a:lstStyle/>
          <a:p>
            <a:r>
              <a:rPr lang="en-US" sz="3200" dirty="0" smtClean="0"/>
              <a:t>From direct to indirect flood losses</a:t>
            </a:r>
            <a:br>
              <a:rPr lang="en-US" sz="3200" dirty="0" smtClean="0"/>
            </a:br>
            <a:r>
              <a:rPr lang="en-US" sz="2800" dirty="0" smtClean="0"/>
              <a:t>IIASA’s agent-based model of the Austrian economy</a:t>
            </a:r>
            <a:endParaRPr lang="en-US" sz="2800" dirty="0"/>
          </a:p>
        </p:txBody>
      </p:sp>
      <p:pic>
        <p:nvPicPr>
          <p:cNvPr id="23" name="Picture 2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530" b="2595"/>
          <a:stretch/>
        </p:blipFill>
        <p:spPr>
          <a:xfrm>
            <a:off x="-296858" y="1996503"/>
            <a:ext cx="2796500" cy="222807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051720" y="5209057"/>
            <a:ext cx="4968552" cy="1077218"/>
          </a:xfrm>
          <a:prstGeom prst="rect">
            <a:avLst/>
          </a:prstGeom>
          <a:solidFill>
            <a:schemeClr val="accent1"/>
          </a:solidFill>
        </p:spPr>
        <p:txBody>
          <a:bodyPr wrap="square" rtlCol="0">
            <a:spAutoFit/>
          </a:bodyPr>
          <a:lstStyle/>
          <a:p>
            <a:r>
              <a:rPr lang="en-US" sz="3200" dirty="0"/>
              <a:t>Even in Austria, floods can have cascading (fiscal) impacts</a:t>
            </a:r>
          </a:p>
        </p:txBody>
      </p:sp>
      <p:pic>
        <p:nvPicPr>
          <p:cNvPr id="34" name="Picture 33" descr="cum_gva_hq1500.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9717" y="2162928"/>
            <a:ext cx="3814594" cy="2061645"/>
          </a:xfrm>
          <a:prstGeom prst="rect">
            <a:avLst/>
          </a:prstGeom>
        </p:spPr>
      </p:pic>
      <p:sp>
        <p:nvSpPr>
          <p:cNvPr id="2" name="Content Placeholder 1"/>
          <p:cNvSpPr>
            <a:spLocks noGrp="1"/>
          </p:cNvSpPr>
          <p:nvPr>
            <p:ph idx="1"/>
          </p:nvPr>
        </p:nvSpPr>
        <p:spPr/>
        <p:txBody>
          <a:bodyPr/>
          <a:lstStyle/>
          <a:p>
            <a:endParaRPr lang="en-US" dirty="0"/>
          </a:p>
        </p:txBody>
      </p:sp>
      <p:pic>
        <p:nvPicPr>
          <p:cNvPr id="19" name="Content Placeholder 5" descr="deficit_hq1500_0_66_firms_0_hh.pdf"/>
          <p:cNvPicPr>
            <a:picLocks noChangeAspect="1"/>
          </p:cNvPicPr>
          <p:nvPr/>
        </p:nvPicPr>
        <p:blipFill>
          <a:blip r:embed="rId6">
            <a:extLst>
              <a:ext uri="{28A0092B-C50C-407E-A947-70E740481C1C}">
                <a14:useLocalDpi xmlns:a14="http://schemas.microsoft.com/office/drawing/2010/main" val="0"/>
              </a:ext>
            </a:extLst>
          </a:blip>
          <a:srcRect l="-21292" r="-21292"/>
          <a:stretch>
            <a:fillRect/>
          </a:stretch>
        </p:blipFill>
        <p:spPr bwMode="auto">
          <a:xfrm>
            <a:off x="1835696" y="1916832"/>
            <a:ext cx="4906888" cy="2698600"/>
          </a:xfrm>
          <a:prstGeom prst="rect">
            <a:avLst/>
          </a:prstGeom>
          <a:noFill/>
          <a:ln w="9525">
            <a:noFill/>
            <a:miter lim="800000"/>
            <a:headEnd/>
            <a:tailEnd/>
          </a:ln>
        </p:spPr>
      </p:pic>
      <p:sp>
        <p:nvSpPr>
          <p:cNvPr id="4" name="TextBox 3"/>
          <p:cNvSpPr txBox="1"/>
          <p:nvPr/>
        </p:nvSpPr>
        <p:spPr>
          <a:xfrm>
            <a:off x="3851920" y="2276872"/>
            <a:ext cx="1584176" cy="400110"/>
          </a:xfrm>
          <a:prstGeom prst="rect">
            <a:avLst/>
          </a:prstGeom>
          <a:noFill/>
        </p:spPr>
        <p:txBody>
          <a:bodyPr wrap="square" rtlCol="0">
            <a:spAutoFit/>
          </a:bodyPr>
          <a:lstStyle/>
          <a:p>
            <a:r>
              <a:rPr lang="en-US" sz="2000" dirty="0" smtClean="0"/>
              <a:t>Budget deficit</a:t>
            </a:r>
            <a:endParaRPr lang="en-US" sz="2000" dirty="0"/>
          </a:p>
        </p:txBody>
      </p:sp>
    </p:spTree>
    <p:extLst>
      <p:ext uri="{BB962C8B-B14F-4D97-AF65-F5344CB8AC3E}">
        <p14:creationId xmlns:p14="http://schemas.microsoft.com/office/powerpoint/2010/main" val="691901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30" grpId="0" animBg="1"/>
      <p:bldP spid="31" grpId="0" animBg="1"/>
      <p:bldP spid="33" grpId="0" animBg="1"/>
      <p:bldP spid="35" grpId="0" animBg="1"/>
      <p:bldP spid="37" grpId="0" animBg="1"/>
      <p:bldP spid="38"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AT" sz="4800" dirty="0" err="1">
                <a:solidFill>
                  <a:srgbClr val="FF6600"/>
                </a:solidFill>
              </a:rPr>
              <a:t>Local</a:t>
            </a:r>
            <a:r>
              <a:rPr lang="de-AT" sz="4800" dirty="0">
                <a:solidFill>
                  <a:srgbClr val="FF6600"/>
                </a:solidFill>
              </a:rPr>
              <a:t> </a:t>
            </a:r>
            <a:r>
              <a:rPr lang="de-AT" sz="4800" dirty="0" err="1">
                <a:solidFill>
                  <a:srgbClr val="FF6600"/>
                </a:solidFill>
              </a:rPr>
              <a:t>policy</a:t>
            </a:r>
            <a:r>
              <a:rPr lang="de-AT" sz="4800" dirty="0">
                <a:solidFill>
                  <a:srgbClr val="FF6600"/>
                </a:solidFill>
              </a:rPr>
              <a:t> </a:t>
            </a:r>
            <a:r>
              <a:rPr lang="de-AT" sz="4800" dirty="0" err="1" smtClean="0">
                <a:solidFill>
                  <a:srgbClr val="FF6600"/>
                </a:solidFill>
              </a:rPr>
              <a:t>stories</a:t>
            </a:r>
            <a:r>
              <a:rPr lang="de-AT" sz="4800" dirty="0">
                <a:solidFill>
                  <a:srgbClr val="FF6600"/>
                </a:solidFill>
              </a:rPr>
              <a:t/>
            </a:r>
            <a:br>
              <a:rPr lang="de-AT" sz="4800" dirty="0">
                <a:solidFill>
                  <a:srgbClr val="FF6600"/>
                </a:solidFill>
              </a:rPr>
            </a:br>
            <a:endParaRPr lang="en-US" dirty="0"/>
          </a:p>
        </p:txBody>
      </p:sp>
      <p:sp>
        <p:nvSpPr>
          <p:cNvPr id="5" name="Subtitle 4"/>
          <p:cNvSpPr>
            <a:spLocks noGrp="1"/>
          </p:cNvSpPr>
          <p:nvPr>
            <p:ph type="subTitle" idx="1"/>
          </p:nvPr>
        </p:nvSpPr>
        <p:spPr>
          <a:xfrm>
            <a:off x="2513012" y="3886200"/>
            <a:ext cx="6955531" cy="1752600"/>
          </a:xfrm>
        </p:spPr>
        <p:txBody>
          <a:bodyPr/>
          <a:lstStyle/>
          <a:p>
            <a:r>
              <a:rPr lang="de-AT" dirty="0" err="1" smtClean="0">
                <a:solidFill>
                  <a:schemeClr val="tx1"/>
                </a:solidFill>
              </a:rPr>
              <a:t>Designing</a:t>
            </a:r>
            <a:r>
              <a:rPr lang="de-AT" dirty="0" smtClean="0">
                <a:solidFill>
                  <a:schemeClr val="tx1"/>
                </a:solidFill>
              </a:rPr>
              <a:t> </a:t>
            </a:r>
            <a:r>
              <a:rPr lang="de-AT" dirty="0" err="1" smtClean="0">
                <a:solidFill>
                  <a:schemeClr val="tx1"/>
                </a:solidFill>
              </a:rPr>
              <a:t>participatory</a:t>
            </a:r>
            <a:r>
              <a:rPr lang="de-AT" dirty="0" smtClean="0">
                <a:solidFill>
                  <a:schemeClr val="tx1"/>
                </a:solidFill>
              </a:rPr>
              <a:t> </a:t>
            </a:r>
            <a:r>
              <a:rPr lang="de-AT" dirty="0" err="1" smtClean="0">
                <a:solidFill>
                  <a:schemeClr val="tx1"/>
                </a:solidFill>
              </a:rPr>
              <a:t>processes</a:t>
            </a:r>
            <a:r>
              <a:rPr lang="de-AT" dirty="0" smtClean="0">
                <a:solidFill>
                  <a:schemeClr val="tx1"/>
                </a:solidFill>
              </a:rPr>
              <a:t> </a:t>
            </a:r>
            <a:r>
              <a:rPr lang="de-AT" dirty="0" err="1" smtClean="0">
                <a:solidFill>
                  <a:schemeClr val="tx1"/>
                </a:solidFill>
              </a:rPr>
              <a:t>for</a:t>
            </a:r>
            <a:r>
              <a:rPr lang="de-AT" dirty="0" smtClean="0">
                <a:solidFill>
                  <a:schemeClr val="tx1"/>
                </a:solidFill>
              </a:rPr>
              <a:t> </a:t>
            </a:r>
            <a:r>
              <a:rPr lang="de-AT" dirty="0" err="1" smtClean="0">
                <a:solidFill>
                  <a:schemeClr val="tx1"/>
                </a:solidFill>
              </a:rPr>
              <a:t>reconciling</a:t>
            </a:r>
            <a:r>
              <a:rPr lang="de-AT" dirty="0" smtClean="0">
                <a:solidFill>
                  <a:schemeClr val="tx1"/>
                </a:solidFill>
              </a:rPr>
              <a:t> </a:t>
            </a:r>
            <a:r>
              <a:rPr lang="de-AT" dirty="0" err="1">
                <a:solidFill>
                  <a:schemeClr val="tx1"/>
                </a:solidFill>
              </a:rPr>
              <a:t>stakeholder</a:t>
            </a:r>
            <a:r>
              <a:rPr lang="de-AT" dirty="0">
                <a:solidFill>
                  <a:schemeClr val="tx1"/>
                </a:solidFill>
              </a:rPr>
              <a:t> </a:t>
            </a:r>
            <a:r>
              <a:rPr lang="de-AT" dirty="0" err="1">
                <a:solidFill>
                  <a:schemeClr val="tx1"/>
                </a:solidFill>
              </a:rPr>
              <a:t>conflict</a:t>
            </a:r>
            <a:endParaRPr lang="en-US" dirty="0"/>
          </a:p>
        </p:txBody>
      </p:sp>
    </p:spTree>
    <p:extLst>
      <p:ext uri="{BB962C8B-B14F-4D97-AF65-F5344CB8AC3E}">
        <p14:creationId xmlns:p14="http://schemas.microsoft.com/office/powerpoint/2010/main" val="2055861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z="2800" dirty="0" err="1">
                <a:solidFill>
                  <a:srgbClr val="FF6600"/>
                </a:solidFill>
              </a:rPr>
              <a:t>Local</a:t>
            </a:r>
            <a:r>
              <a:rPr lang="de-AT" sz="2800" dirty="0">
                <a:solidFill>
                  <a:srgbClr val="FF6600"/>
                </a:solidFill>
              </a:rPr>
              <a:t> </a:t>
            </a:r>
            <a:r>
              <a:rPr lang="de-AT" sz="2800" dirty="0" err="1">
                <a:solidFill>
                  <a:srgbClr val="FF6600"/>
                </a:solidFill>
              </a:rPr>
              <a:t>policy</a:t>
            </a:r>
            <a:r>
              <a:rPr lang="de-AT" sz="2800" dirty="0">
                <a:solidFill>
                  <a:srgbClr val="FF6600"/>
                </a:solidFill>
              </a:rPr>
              <a:t> </a:t>
            </a:r>
            <a:r>
              <a:rPr lang="de-AT" sz="2800" dirty="0" err="1" smtClean="0">
                <a:solidFill>
                  <a:srgbClr val="FF6600"/>
                </a:solidFill>
              </a:rPr>
              <a:t>story</a:t>
            </a:r>
            <a:r>
              <a:rPr lang="de-AT" sz="2800" dirty="0" smtClean="0">
                <a:solidFill>
                  <a:srgbClr val="FF6600"/>
                </a:solidFill>
              </a:rPr>
              <a:t> </a:t>
            </a:r>
            <a:br>
              <a:rPr lang="de-AT" sz="2800" dirty="0" smtClean="0">
                <a:solidFill>
                  <a:srgbClr val="FF6600"/>
                </a:solidFill>
              </a:rPr>
            </a:br>
            <a:r>
              <a:rPr lang="de-AT" sz="2800" dirty="0" err="1" smtClean="0">
                <a:solidFill>
                  <a:schemeClr val="tx1"/>
                </a:solidFill>
              </a:rPr>
              <a:t>Reducing</a:t>
            </a:r>
            <a:r>
              <a:rPr lang="de-AT" sz="2800" dirty="0" smtClean="0">
                <a:solidFill>
                  <a:schemeClr val="tx1"/>
                </a:solidFill>
              </a:rPr>
              <a:t> </a:t>
            </a:r>
            <a:r>
              <a:rPr lang="de-AT" sz="2800" dirty="0" err="1">
                <a:solidFill>
                  <a:schemeClr val="tx1"/>
                </a:solidFill>
              </a:rPr>
              <a:t>landslide</a:t>
            </a:r>
            <a:r>
              <a:rPr lang="de-AT" sz="2800" dirty="0">
                <a:solidFill>
                  <a:schemeClr val="tx1"/>
                </a:solidFill>
              </a:rPr>
              <a:t> risk in </a:t>
            </a:r>
            <a:r>
              <a:rPr lang="de-AT" sz="2800" dirty="0" err="1">
                <a:solidFill>
                  <a:schemeClr val="tx1"/>
                </a:solidFill>
              </a:rPr>
              <a:t>Nocera</a:t>
            </a:r>
            <a:r>
              <a:rPr lang="de-AT" sz="2800" dirty="0">
                <a:solidFill>
                  <a:schemeClr val="tx1"/>
                </a:solidFill>
              </a:rPr>
              <a:t> Inferiore</a:t>
            </a:r>
            <a:r>
              <a:rPr lang="de-AT" sz="2400" dirty="0">
                <a:solidFill>
                  <a:srgbClr val="FF6600"/>
                </a:solidFill>
              </a:rPr>
              <a:t/>
            </a:r>
            <a:br>
              <a:rPr lang="de-AT" sz="2400" dirty="0">
                <a:solidFill>
                  <a:srgbClr val="FF6600"/>
                </a:solidFill>
              </a:rPr>
            </a:br>
            <a:endParaRPr lang="en-US" sz="2800" dirty="0"/>
          </a:p>
        </p:txBody>
      </p:sp>
      <p:sp>
        <p:nvSpPr>
          <p:cNvPr id="3" name="Content Placeholder 2"/>
          <p:cNvSpPr>
            <a:spLocks noGrp="1"/>
          </p:cNvSpPr>
          <p:nvPr>
            <p:ph idx="1"/>
          </p:nvPr>
        </p:nvSpPr>
        <p:spPr>
          <a:xfrm>
            <a:off x="684213" y="1916832"/>
            <a:ext cx="7997825" cy="4209331"/>
          </a:xfrm>
        </p:spPr>
        <p:txBody>
          <a:bodyPr/>
          <a:lstStyle/>
          <a:p>
            <a:pPr marL="0" indent="0">
              <a:buNone/>
            </a:pPr>
            <a:r>
              <a:rPr lang="en-US" sz="2800" dirty="0" smtClean="0"/>
              <a:t>Science-based </a:t>
            </a:r>
            <a:r>
              <a:rPr lang="en-US" sz="2800" dirty="0" smtClean="0"/>
              <a:t>deliberative </a:t>
            </a:r>
            <a:r>
              <a:rPr lang="en-US" sz="2800" dirty="0" smtClean="0"/>
              <a:t>process</a:t>
            </a:r>
          </a:p>
          <a:p>
            <a:pPr lvl="1"/>
            <a:r>
              <a:rPr lang="en-US" sz="2400" dirty="0"/>
              <a:t>Co-production of policy options</a:t>
            </a:r>
            <a:endParaRPr lang="en-US" sz="2000" dirty="0"/>
          </a:p>
          <a:p>
            <a:pPr lvl="1"/>
            <a:r>
              <a:rPr lang="de-AT" sz="2400" dirty="0" err="1" smtClean="0"/>
              <a:t>Beyond</a:t>
            </a:r>
            <a:r>
              <a:rPr lang="de-AT" sz="2400" dirty="0" smtClean="0"/>
              <a:t> </a:t>
            </a:r>
            <a:r>
              <a:rPr lang="de-AT" sz="2400" dirty="0" err="1" smtClean="0"/>
              <a:t>interests</a:t>
            </a:r>
            <a:r>
              <a:rPr lang="de-AT" sz="2400" dirty="0"/>
              <a:t> </a:t>
            </a:r>
            <a:r>
              <a:rPr lang="en-US" sz="2400" dirty="0" smtClean="0"/>
              <a:t>to </a:t>
            </a:r>
            <a:r>
              <a:rPr lang="en-US" sz="2400" dirty="0" smtClean="0"/>
              <a:t>worldviews </a:t>
            </a:r>
          </a:p>
          <a:p>
            <a:pPr marL="457200" lvl="1" indent="0">
              <a:buNone/>
            </a:pPr>
            <a:endParaRPr lang="en-US" dirty="0"/>
          </a:p>
        </p:txBody>
      </p:sp>
      <p:pic>
        <p:nvPicPr>
          <p:cNvPr id="4" name="Picture 4" descr="C:\Users\Anna\Documents\110701_SAFELAND\Nocera\foto\09062011_meet 3\100_PANA\P1000386.JPG"/>
          <p:cNvPicPr>
            <a:picLocks noChangeAspect="1" noChangeArrowheads="1"/>
          </p:cNvPicPr>
          <p:nvPr/>
        </p:nvPicPr>
        <p:blipFill>
          <a:blip r:embed="rId3" cstate="print"/>
          <a:srcRect/>
          <a:stretch>
            <a:fillRect/>
          </a:stretch>
        </p:blipFill>
        <p:spPr bwMode="auto">
          <a:xfrm>
            <a:off x="5652120" y="3501008"/>
            <a:ext cx="2709677" cy="203225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475656" y="3789040"/>
            <a:ext cx="2880320" cy="2160240"/>
          </a:xfrm>
          <a:prstGeom prst="rect">
            <a:avLst/>
          </a:prstGeom>
        </p:spPr>
      </p:pic>
    </p:spTree>
    <p:extLst>
      <p:ext uri="{BB962C8B-B14F-4D97-AF65-F5344CB8AC3E}">
        <p14:creationId xmlns:p14="http://schemas.microsoft.com/office/powerpoint/2010/main" val="3210620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mj-lt"/>
              </a:rPr>
              <a:t>Why IIASA?</a:t>
            </a:r>
            <a:br>
              <a:rPr lang="en-US" sz="4800" dirty="0" smtClean="0">
                <a:latin typeface="+mj-lt"/>
              </a:rPr>
            </a:br>
            <a:endParaRPr lang="en-US" sz="4800" dirty="0">
              <a:latin typeface="+mj-lt"/>
            </a:endParaRPr>
          </a:p>
        </p:txBody>
      </p:sp>
      <p:sp>
        <p:nvSpPr>
          <p:cNvPr id="3" name="Content Placeholder 2"/>
          <p:cNvSpPr>
            <a:spLocks noGrp="1"/>
          </p:cNvSpPr>
          <p:nvPr>
            <p:ph idx="1"/>
          </p:nvPr>
        </p:nvSpPr>
        <p:spPr/>
        <p:txBody>
          <a:bodyPr/>
          <a:lstStyle/>
          <a:p>
            <a:r>
              <a:rPr lang="en-US" dirty="0" smtClean="0"/>
              <a:t>Neutrality</a:t>
            </a:r>
            <a:endParaRPr lang="en-US" dirty="0" smtClean="0"/>
          </a:p>
          <a:p>
            <a:r>
              <a:rPr lang="en-US" dirty="0" err="1" smtClean="0"/>
              <a:t>Interdisciplinarity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746"/>
          <a:stretch/>
        </p:blipFill>
        <p:spPr>
          <a:xfrm>
            <a:off x="3635896" y="3212976"/>
            <a:ext cx="4665908" cy="2808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4098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052736"/>
            <a:ext cx="6840760" cy="3024336"/>
          </a:xfrm>
          <a:noFill/>
          <a:ln w="9525">
            <a:noFill/>
            <a:miter lim="800000"/>
            <a:headEnd/>
            <a:tailEnd/>
          </a:ln>
        </p:spPr>
        <p:txBody>
          <a:bodyPr vert="horz" wrap="square" lIns="0" tIns="0" rIns="0" bIns="0" numCol="1" anchor="t" anchorCtr="0" compatLnSpc="1">
            <a:prstTxWarp prst="textNoShape">
              <a:avLst/>
            </a:prstTxWarp>
          </a:bodyPr>
          <a:lstStyle/>
          <a:p>
            <a:pPr algn="ctr"/>
            <a:r>
              <a:rPr lang="en-US" sz="4400" b="1" dirty="0">
                <a:solidFill>
                  <a:srgbClr val="000090"/>
                </a:solidFill>
                <a:latin typeface="+mj-lt"/>
              </a:rPr>
              <a:t>Four short policy stories </a:t>
            </a:r>
            <a:r>
              <a:rPr lang="en-US" sz="4400" b="1" dirty="0" smtClean="0">
                <a:solidFill>
                  <a:srgbClr val="000090"/>
                </a:solidFill>
                <a:latin typeface="+mj-lt"/>
              </a:rPr>
              <a:t>and the </a:t>
            </a:r>
            <a:br>
              <a:rPr lang="en-US" sz="4400" b="1" dirty="0" smtClean="0">
                <a:solidFill>
                  <a:srgbClr val="000090"/>
                </a:solidFill>
                <a:latin typeface="+mj-lt"/>
              </a:rPr>
            </a:br>
            <a:r>
              <a:rPr lang="en-US" sz="4400" b="1" dirty="0" smtClean="0">
                <a:solidFill>
                  <a:srgbClr val="000090"/>
                </a:solidFill>
                <a:latin typeface="+mj-lt"/>
              </a:rPr>
              <a:t>science </a:t>
            </a:r>
            <a:r>
              <a:rPr lang="en-US" sz="4400" b="1" dirty="0">
                <a:solidFill>
                  <a:srgbClr val="000090"/>
                </a:solidFill>
                <a:latin typeface="+mj-lt"/>
              </a:rPr>
              <a:t>behind </a:t>
            </a:r>
            <a:r>
              <a:rPr lang="en-US" sz="4400" b="1" dirty="0" smtClean="0">
                <a:solidFill>
                  <a:srgbClr val="000090"/>
                </a:solidFill>
                <a:latin typeface="+mj-lt"/>
              </a:rPr>
              <a:t>them</a:t>
            </a:r>
            <a:endParaRPr lang="en-US" sz="4400" b="1" dirty="0">
              <a:latin typeface="+mj-lt"/>
            </a:endParaRPr>
          </a:p>
        </p:txBody>
      </p:sp>
      <p:graphicFrame>
        <p:nvGraphicFramePr>
          <p:cNvPr id="3" name="Diagram 2"/>
          <p:cNvGraphicFramePr/>
          <p:nvPr>
            <p:extLst/>
          </p:nvPr>
        </p:nvGraphicFramePr>
        <p:xfrm>
          <a:off x="251520" y="3356992"/>
          <a:ext cx="8712968"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8685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de-AT" sz="5400" dirty="0">
                <a:solidFill>
                  <a:srgbClr val="FF6600"/>
                </a:solidFill>
              </a:rPr>
              <a:t>Global </a:t>
            </a:r>
            <a:r>
              <a:rPr lang="de-AT" sz="5400" dirty="0" err="1">
                <a:solidFill>
                  <a:srgbClr val="FF6600"/>
                </a:solidFill>
              </a:rPr>
              <a:t>policy</a:t>
            </a:r>
            <a:r>
              <a:rPr lang="de-AT" sz="5400" dirty="0">
                <a:solidFill>
                  <a:srgbClr val="FF6600"/>
                </a:solidFill>
              </a:rPr>
              <a:t> </a:t>
            </a:r>
            <a:r>
              <a:rPr lang="de-AT" sz="5400" dirty="0" err="1">
                <a:solidFill>
                  <a:srgbClr val="FF6600"/>
                </a:solidFill>
              </a:rPr>
              <a:t>story</a:t>
            </a:r>
            <a:r>
              <a:rPr lang="de-AT" sz="5400" dirty="0">
                <a:solidFill>
                  <a:srgbClr val="FF6600"/>
                </a:solidFill>
              </a:rPr>
              <a:t/>
            </a:r>
            <a:br>
              <a:rPr lang="de-AT" sz="5400" dirty="0">
                <a:solidFill>
                  <a:srgbClr val="FF6600"/>
                </a:solidFill>
              </a:rPr>
            </a:br>
            <a:endParaRPr lang="en-US" dirty="0"/>
          </a:p>
        </p:txBody>
      </p:sp>
      <p:sp>
        <p:nvSpPr>
          <p:cNvPr id="5" name="Subtitle 4"/>
          <p:cNvSpPr>
            <a:spLocks noGrp="1"/>
          </p:cNvSpPr>
          <p:nvPr>
            <p:ph type="subTitle" idx="1"/>
          </p:nvPr>
        </p:nvSpPr>
        <p:spPr/>
        <p:txBody>
          <a:bodyPr/>
          <a:lstStyle/>
          <a:p>
            <a:r>
              <a:rPr lang="de-AT" i="1" dirty="0" smtClean="0"/>
              <a:t>Financial </a:t>
            </a:r>
            <a:r>
              <a:rPr lang="de-AT" i="1" dirty="0" err="1" smtClean="0"/>
              <a:t>protection</a:t>
            </a:r>
            <a:r>
              <a:rPr lang="de-AT" i="1" dirty="0" smtClean="0"/>
              <a:t> </a:t>
            </a:r>
            <a:r>
              <a:rPr lang="de-AT" i="1" dirty="0" err="1"/>
              <a:t>for</a:t>
            </a:r>
            <a:r>
              <a:rPr lang="de-AT" i="1" dirty="0"/>
              <a:t> vulnerable countries </a:t>
            </a:r>
            <a:r>
              <a:rPr lang="de-AT" i="1" dirty="0" err="1"/>
              <a:t>exposed</a:t>
            </a:r>
            <a:r>
              <a:rPr lang="de-AT" i="1" dirty="0"/>
              <a:t> </a:t>
            </a:r>
            <a:r>
              <a:rPr lang="de-AT" i="1" dirty="0" err="1"/>
              <a:t>to</a:t>
            </a:r>
            <a:r>
              <a:rPr lang="de-AT" i="1" dirty="0"/>
              <a:t> </a:t>
            </a:r>
            <a:r>
              <a:rPr lang="de-AT" i="1" dirty="0" err="1"/>
              <a:t>climate</a:t>
            </a:r>
            <a:r>
              <a:rPr lang="de-AT" i="1" dirty="0"/>
              <a:t> extremes</a:t>
            </a:r>
            <a:endParaRPr lang="en-US" dirty="0"/>
          </a:p>
        </p:txBody>
      </p:sp>
    </p:spTree>
    <p:extLst>
      <p:ext uri="{BB962C8B-B14F-4D97-AF65-F5344CB8AC3E}">
        <p14:creationId xmlns:p14="http://schemas.microsoft.com/office/powerpoint/2010/main" val="28207052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741139"/>
          </a:xfrm>
        </p:spPr>
        <p:txBody>
          <a:bodyPr/>
          <a:lstStyle/>
          <a:p>
            <a:r>
              <a:rPr lang="de-AT" sz="3600" dirty="0" smtClean="0">
                <a:solidFill>
                  <a:srgbClr val="FF6600"/>
                </a:solidFill>
                <a:latin typeface="+mj-lt"/>
              </a:rPr>
              <a:t>Global </a:t>
            </a:r>
            <a:r>
              <a:rPr lang="de-AT" sz="3600" dirty="0" err="1" smtClean="0">
                <a:solidFill>
                  <a:srgbClr val="FF6600"/>
                </a:solidFill>
                <a:latin typeface="+mj-lt"/>
              </a:rPr>
              <a:t>policy</a:t>
            </a:r>
            <a:r>
              <a:rPr lang="de-AT" sz="3600" dirty="0" smtClean="0">
                <a:solidFill>
                  <a:srgbClr val="FF6600"/>
                </a:solidFill>
                <a:latin typeface="+mj-lt"/>
              </a:rPr>
              <a:t> </a:t>
            </a:r>
            <a:r>
              <a:rPr lang="de-AT" sz="3600" dirty="0" err="1" smtClean="0">
                <a:solidFill>
                  <a:srgbClr val="FF6600"/>
                </a:solidFill>
                <a:latin typeface="+mj-lt"/>
              </a:rPr>
              <a:t>story</a:t>
            </a:r>
            <a:r>
              <a:rPr lang="de-AT" sz="3600" dirty="0" smtClean="0">
                <a:solidFill>
                  <a:srgbClr val="FF6600"/>
                </a:solidFill>
                <a:latin typeface="+mj-lt"/>
              </a:rPr>
              <a:t/>
            </a:r>
            <a:br>
              <a:rPr lang="de-AT" sz="3600" dirty="0" smtClean="0">
                <a:solidFill>
                  <a:srgbClr val="FF6600"/>
                </a:solidFill>
                <a:latin typeface="+mj-lt"/>
              </a:rPr>
            </a:br>
            <a:endParaRPr lang="en-US" sz="3200" i="1" dirty="0">
              <a:latin typeface="+mj-lt"/>
            </a:endParaRPr>
          </a:p>
        </p:txBody>
      </p:sp>
      <p:sp>
        <p:nvSpPr>
          <p:cNvPr id="3" name="Content Placeholder 2"/>
          <p:cNvSpPr>
            <a:spLocks noGrp="1"/>
          </p:cNvSpPr>
          <p:nvPr>
            <p:ph idx="4294967295"/>
          </p:nvPr>
        </p:nvSpPr>
        <p:spPr>
          <a:xfrm>
            <a:off x="358775" y="1340768"/>
            <a:ext cx="8785225" cy="5290220"/>
          </a:xfrm>
        </p:spPr>
        <p:txBody>
          <a:bodyPr/>
          <a:lstStyle/>
          <a:p>
            <a:pPr marL="0" indent="0">
              <a:buNone/>
            </a:pPr>
            <a:r>
              <a:rPr lang="de-AT" sz="2800" dirty="0" smtClean="0">
                <a:latin typeface="+mj-lt"/>
              </a:rPr>
              <a:t>IIASA </a:t>
            </a:r>
            <a:r>
              <a:rPr lang="de-AT" sz="2800" dirty="0" err="1" smtClean="0">
                <a:latin typeface="+mj-lt"/>
              </a:rPr>
              <a:t>played</a:t>
            </a:r>
            <a:r>
              <a:rPr lang="de-AT" sz="2800" dirty="0" smtClean="0">
                <a:latin typeface="+mj-lt"/>
              </a:rPr>
              <a:t> a </a:t>
            </a:r>
            <a:r>
              <a:rPr lang="de-AT" sz="2800" dirty="0" err="1" smtClean="0">
                <a:latin typeface="+mj-lt"/>
              </a:rPr>
              <a:t>key</a:t>
            </a:r>
            <a:r>
              <a:rPr lang="de-AT" sz="2800" dirty="0" smtClean="0">
                <a:latin typeface="+mj-lt"/>
              </a:rPr>
              <a:t> </a:t>
            </a:r>
            <a:r>
              <a:rPr lang="de-AT" sz="2800" dirty="0" err="1" smtClean="0">
                <a:latin typeface="+mj-lt"/>
              </a:rPr>
              <a:t>role</a:t>
            </a:r>
            <a:r>
              <a:rPr lang="de-AT" sz="2800" dirty="0" smtClean="0">
                <a:latin typeface="+mj-lt"/>
              </a:rPr>
              <a:t> in </a:t>
            </a:r>
            <a:r>
              <a:rPr lang="de-AT" sz="2800" dirty="0" smtClean="0">
                <a:latin typeface="+mj-lt"/>
              </a:rPr>
              <a:t>a </a:t>
            </a:r>
            <a:r>
              <a:rPr lang="de-AT" sz="2800" dirty="0" err="1" smtClean="0">
                <a:latin typeface="+mj-lt"/>
              </a:rPr>
              <a:t>proposal</a:t>
            </a:r>
            <a:r>
              <a:rPr lang="de-AT" sz="2800" dirty="0" smtClean="0">
                <a:latin typeface="+mj-lt"/>
              </a:rPr>
              <a:t> </a:t>
            </a:r>
            <a:r>
              <a:rPr lang="de-AT" sz="2800" dirty="0" err="1" smtClean="0">
                <a:latin typeface="+mj-lt"/>
              </a:rPr>
              <a:t>for</a:t>
            </a:r>
            <a:r>
              <a:rPr lang="de-AT" sz="2800" dirty="0" smtClean="0">
                <a:latin typeface="+mj-lt"/>
              </a:rPr>
              <a:t> a global </a:t>
            </a:r>
            <a:r>
              <a:rPr lang="de-AT" sz="2800" dirty="0" err="1" smtClean="0">
                <a:latin typeface="+mj-lt"/>
              </a:rPr>
              <a:t>climate</a:t>
            </a:r>
            <a:r>
              <a:rPr lang="de-AT" sz="2800" dirty="0" smtClean="0">
                <a:latin typeface="+mj-lt"/>
              </a:rPr>
              <a:t> </a:t>
            </a:r>
            <a:r>
              <a:rPr lang="de-AT" sz="2800" dirty="0" err="1" smtClean="0">
                <a:latin typeface="+mj-lt"/>
              </a:rPr>
              <a:t>risk</a:t>
            </a:r>
            <a:r>
              <a:rPr lang="de-AT" sz="2800" dirty="0" smtClean="0">
                <a:latin typeface="+mj-lt"/>
              </a:rPr>
              <a:t> </a:t>
            </a:r>
            <a:r>
              <a:rPr lang="de-AT" sz="2800" dirty="0" err="1" smtClean="0">
                <a:latin typeface="+mj-lt"/>
              </a:rPr>
              <a:t>insurance</a:t>
            </a:r>
            <a:r>
              <a:rPr lang="de-AT" sz="2800" dirty="0" smtClean="0">
                <a:latin typeface="+mj-lt"/>
              </a:rPr>
              <a:t> </a:t>
            </a:r>
            <a:r>
              <a:rPr lang="de-AT" sz="2800" dirty="0" err="1" smtClean="0">
                <a:latin typeface="+mj-lt"/>
              </a:rPr>
              <a:t>facility</a:t>
            </a:r>
            <a:r>
              <a:rPr lang="de-AT" sz="2800" dirty="0" smtClean="0">
                <a:latin typeface="+mj-lt"/>
              </a:rPr>
              <a:t> </a:t>
            </a:r>
            <a:r>
              <a:rPr lang="de-AT" sz="2800" dirty="0" err="1" smtClean="0">
                <a:latin typeface="+mj-lt"/>
              </a:rPr>
              <a:t>that</a:t>
            </a:r>
            <a:r>
              <a:rPr lang="de-AT" sz="2800" dirty="0" smtClean="0">
                <a:latin typeface="+mj-lt"/>
              </a:rPr>
              <a:t> </a:t>
            </a:r>
            <a:r>
              <a:rPr lang="de-AT" sz="2800" dirty="0" err="1" smtClean="0">
                <a:latin typeface="+mj-lt"/>
              </a:rPr>
              <a:t>became</a:t>
            </a:r>
            <a:r>
              <a:rPr lang="de-AT" sz="2800" dirty="0" smtClean="0">
                <a:latin typeface="+mj-lt"/>
              </a:rPr>
              <a:t> </a:t>
            </a:r>
            <a:r>
              <a:rPr lang="de-AT" sz="2800" dirty="0" err="1" smtClean="0">
                <a:latin typeface="+mj-lt"/>
              </a:rPr>
              <a:t>part</a:t>
            </a:r>
            <a:r>
              <a:rPr lang="de-AT" sz="2800" dirty="0" smtClean="0">
                <a:latin typeface="+mj-lt"/>
              </a:rPr>
              <a:t> </a:t>
            </a:r>
            <a:r>
              <a:rPr lang="de-AT" sz="2800" dirty="0" err="1" smtClean="0">
                <a:latin typeface="+mj-lt"/>
              </a:rPr>
              <a:t>of</a:t>
            </a:r>
            <a:r>
              <a:rPr lang="de-AT" sz="2800" dirty="0" smtClean="0">
                <a:latin typeface="+mj-lt"/>
              </a:rPr>
              <a:t> </a:t>
            </a:r>
            <a:r>
              <a:rPr lang="de-AT" sz="2800" dirty="0" err="1" smtClean="0">
                <a:latin typeface="+mj-lt"/>
              </a:rPr>
              <a:t>the</a:t>
            </a:r>
            <a:r>
              <a:rPr lang="de-AT" sz="2800" dirty="0" smtClean="0">
                <a:latin typeface="+mj-lt"/>
              </a:rPr>
              <a:t> UNFCCC </a:t>
            </a:r>
            <a:r>
              <a:rPr lang="de-AT" sz="2800" dirty="0" err="1" smtClean="0">
                <a:latin typeface="+mj-lt"/>
              </a:rPr>
              <a:t>negotiating</a:t>
            </a:r>
            <a:r>
              <a:rPr lang="de-AT" sz="2800" dirty="0" smtClean="0">
                <a:latin typeface="+mj-lt"/>
              </a:rPr>
              <a:t> </a:t>
            </a:r>
            <a:r>
              <a:rPr lang="de-AT" sz="2800" dirty="0" err="1" smtClean="0">
                <a:latin typeface="+mj-lt"/>
              </a:rPr>
              <a:t>text</a:t>
            </a:r>
            <a:r>
              <a:rPr lang="de-AT" sz="2800" dirty="0" smtClean="0">
                <a:latin typeface="+mj-lt"/>
              </a:rPr>
              <a:t>, </a:t>
            </a:r>
            <a:r>
              <a:rPr lang="de-AT" sz="2800" dirty="0" err="1" smtClean="0">
                <a:latin typeface="+mj-lt"/>
              </a:rPr>
              <a:t>and</a:t>
            </a:r>
            <a:r>
              <a:rPr lang="de-AT" sz="2800" dirty="0">
                <a:latin typeface="+mj-lt"/>
              </a:rPr>
              <a:t> </a:t>
            </a:r>
            <a:r>
              <a:rPr lang="de-AT" sz="2800" dirty="0" err="1" smtClean="0">
                <a:latin typeface="+mj-lt"/>
              </a:rPr>
              <a:t>is</a:t>
            </a:r>
            <a:r>
              <a:rPr lang="de-AT" sz="2800" dirty="0" smtClean="0">
                <a:latin typeface="+mj-lt"/>
              </a:rPr>
              <a:t> </a:t>
            </a:r>
            <a:r>
              <a:rPr lang="de-AT" sz="2800" dirty="0" err="1" smtClean="0">
                <a:latin typeface="+mj-lt"/>
              </a:rPr>
              <a:t>now</a:t>
            </a:r>
            <a:r>
              <a:rPr lang="de-AT" sz="2800" dirty="0" smtClean="0">
                <a:latin typeface="+mj-lt"/>
              </a:rPr>
              <a:t>  </a:t>
            </a:r>
            <a:r>
              <a:rPr lang="de-AT" sz="2800" dirty="0" err="1" smtClean="0">
                <a:latin typeface="+mj-lt"/>
              </a:rPr>
              <a:t>contributing</a:t>
            </a:r>
            <a:r>
              <a:rPr lang="de-AT" sz="2800" dirty="0" smtClean="0">
                <a:latin typeface="+mj-lt"/>
              </a:rPr>
              <a:t> </a:t>
            </a:r>
            <a:r>
              <a:rPr lang="de-AT" sz="2800" dirty="0" err="1" smtClean="0">
                <a:latin typeface="+mj-lt"/>
              </a:rPr>
              <a:t>to</a:t>
            </a:r>
            <a:r>
              <a:rPr lang="de-AT" sz="2800" dirty="0" smtClean="0">
                <a:latin typeface="+mj-lt"/>
              </a:rPr>
              <a:t> </a:t>
            </a:r>
            <a:r>
              <a:rPr lang="de-AT" sz="2800" dirty="0" err="1" smtClean="0">
                <a:latin typeface="+mj-lt"/>
              </a:rPr>
              <a:t>the</a:t>
            </a:r>
            <a:r>
              <a:rPr lang="de-AT" sz="2800" dirty="0" smtClean="0">
                <a:latin typeface="+mj-lt"/>
              </a:rPr>
              <a:t> </a:t>
            </a:r>
            <a:r>
              <a:rPr lang="de-AT" sz="2800" dirty="0" err="1" smtClean="0">
                <a:latin typeface="+mj-lt"/>
              </a:rPr>
              <a:t>agenda</a:t>
            </a:r>
            <a:r>
              <a:rPr lang="de-AT" sz="2800" dirty="0" smtClean="0">
                <a:latin typeface="+mj-lt"/>
              </a:rPr>
              <a:t> </a:t>
            </a:r>
            <a:r>
              <a:rPr lang="de-AT" sz="2800" dirty="0" err="1" smtClean="0">
                <a:latin typeface="+mj-lt"/>
              </a:rPr>
              <a:t>of</a:t>
            </a:r>
            <a:r>
              <a:rPr lang="de-AT" sz="2800" dirty="0" smtClean="0">
                <a:latin typeface="+mj-lt"/>
              </a:rPr>
              <a:t> </a:t>
            </a:r>
            <a:r>
              <a:rPr lang="de-AT" sz="2800" dirty="0" err="1" smtClean="0">
                <a:latin typeface="+mj-lt"/>
              </a:rPr>
              <a:t>the</a:t>
            </a:r>
            <a:r>
              <a:rPr lang="de-AT" sz="2800" dirty="0" smtClean="0">
                <a:latin typeface="+mj-lt"/>
              </a:rPr>
              <a:t> </a:t>
            </a:r>
            <a:r>
              <a:rPr lang="de-AT" sz="2800" dirty="0" smtClean="0">
                <a:latin typeface="+mj-lt"/>
              </a:rPr>
              <a:t>Loss </a:t>
            </a:r>
            <a:r>
              <a:rPr lang="de-AT" sz="2800" dirty="0" err="1" smtClean="0">
                <a:latin typeface="+mj-lt"/>
              </a:rPr>
              <a:t>and</a:t>
            </a:r>
            <a:r>
              <a:rPr lang="de-AT" sz="2800" dirty="0" smtClean="0">
                <a:latin typeface="+mj-lt"/>
              </a:rPr>
              <a:t> </a:t>
            </a:r>
            <a:r>
              <a:rPr lang="de-AT" sz="2800" dirty="0" err="1" smtClean="0">
                <a:latin typeface="+mj-lt"/>
              </a:rPr>
              <a:t>Damage</a:t>
            </a:r>
            <a:r>
              <a:rPr lang="de-AT" sz="2800" dirty="0" smtClean="0">
                <a:latin typeface="+mj-lt"/>
              </a:rPr>
              <a:t> </a:t>
            </a:r>
            <a:r>
              <a:rPr lang="de-AT" sz="2800" dirty="0" err="1" smtClean="0">
                <a:latin typeface="+mj-lt"/>
              </a:rPr>
              <a:t>Mechanism</a:t>
            </a:r>
            <a:endParaRPr lang="de-AT" dirty="0">
              <a:latin typeface="+mj-lt"/>
            </a:endParaRPr>
          </a:p>
          <a:p>
            <a:pPr marL="0" indent="0">
              <a:buNone/>
            </a:pPr>
            <a:endParaRPr lang="en-US" dirty="0">
              <a:latin typeface="+mj-lt"/>
            </a:endParaRPr>
          </a:p>
        </p:txBody>
      </p:sp>
      <p:pic>
        <p:nvPicPr>
          <p:cNvPr id="4" name="Picture 2" descr="http://www.mydreamcourse.co.za/blog/wp-content/uploads/2011/11/cop17-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437383"/>
            <a:ext cx="3323783" cy="24226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779912" y="2764572"/>
            <a:ext cx="5166320" cy="3477875"/>
          </a:xfrm>
          <a:prstGeom prst="rect">
            <a:avLst/>
          </a:prstGeom>
        </p:spPr>
        <p:txBody>
          <a:bodyPr wrap="square">
            <a:spAutoFit/>
          </a:bodyPr>
          <a:lstStyle/>
          <a:p>
            <a:r>
              <a:rPr lang="de-AT" sz="2000" dirty="0" smtClean="0">
                <a:solidFill>
                  <a:srgbClr val="FF0000"/>
                </a:solidFill>
                <a:latin typeface="+mj-lt"/>
              </a:rPr>
              <a:t>A global</a:t>
            </a:r>
            <a:r>
              <a:rPr lang="de-AT" sz="2000" dirty="0" smtClean="0">
                <a:solidFill>
                  <a:srgbClr val="FF0000"/>
                </a:solidFill>
                <a:latin typeface="+mj-lt"/>
              </a:rPr>
              <a:t> </a:t>
            </a:r>
            <a:r>
              <a:rPr lang="de-AT" sz="2000" dirty="0" err="1" smtClean="0">
                <a:solidFill>
                  <a:srgbClr val="FF0000"/>
                </a:solidFill>
                <a:latin typeface="+mj-lt"/>
              </a:rPr>
              <a:t>facility</a:t>
            </a:r>
            <a:r>
              <a:rPr lang="de-AT" sz="2000" dirty="0" smtClean="0">
                <a:solidFill>
                  <a:srgbClr val="FF0000"/>
                </a:solidFill>
                <a:latin typeface="+mj-lt"/>
              </a:rPr>
              <a:t> </a:t>
            </a:r>
            <a:r>
              <a:rPr lang="de-AT" sz="2000" dirty="0" err="1" smtClean="0">
                <a:solidFill>
                  <a:srgbClr val="FF0000"/>
                </a:solidFill>
                <a:latin typeface="+mj-lt"/>
              </a:rPr>
              <a:t>that</a:t>
            </a:r>
            <a:r>
              <a:rPr lang="de-AT" sz="2000" dirty="0" smtClean="0">
                <a:solidFill>
                  <a:srgbClr val="FF0000"/>
                </a:solidFill>
                <a:latin typeface="+mj-lt"/>
              </a:rPr>
              <a:t> </a:t>
            </a:r>
            <a:r>
              <a:rPr lang="de-AT" sz="2000" dirty="0" err="1" smtClean="0">
                <a:solidFill>
                  <a:srgbClr val="FF0000"/>
                </a:solidFill>
                <a:latin typeface="+mj-lt"/>
              </a:rPr>
              <a:t>would</a:t>
            </a:r>
            <a:r>
              <a:rPr lang="de-AT" sz="2000" dirty="0" smtClean="0">
                <a:solidFill>
                  <a:srgbClr val="FF0000"/>
                </a:solidFill>
                <a:latin typeface="+mj-lt"/>
              </a:rPr>
              <a:t> </a:t>
            </a:r>
            <a:r>
              <a:rPr lang="de-AT" sz="2000" dirty="0" err="1" smtClean="0">
                <a:solidFill>
                  <a:srgbClr val="FF0000"/>
                </a:solidFill>
                <a:latin typeface="+mj-lt"/>
              </a:rPr>
              <a:t>be</a:t>
            </a:r>
            <a:r>
              <a:rPr lang="de-AT" sz="2000" dirty="0" smtClean="0">
                <a:solidFill>
                  <a:srgbClr val="FF0000"/>
                </a:solidFill>
                <a:latin typeface="+mj-lt"/>
              </a:rPr>
              <a:t> </a:t>
            </a:r>
            <a:r>
              <a:rPr lang="de-AT" sz="2000" dirty="0" err="1" smtClean="0">
                <a:solidFill>
                  <a:srgbClr val="FF0000"/>
                </a:solidFill>
                <a:latin typeface="+mj-lt"/>
              </a:rPr>
              <a:t>financed</a:t>
            </a:r>
            <a:r>
              <a:rPr lang="de-AT" sz="2000" dirty="0" smtClean="0">
                <a:solidFill>
                  <a:srgbClr val="FF0000"/>
                </a:solidFill>
                <a:latin typeface="+mj-lt"/>
              </a:rPr>
              <a:t> </a:t>
            </a:r>
            <a:r>
              <a:rPr lang="de-AT" sz="2000" dirty="0" err="1" smtClean="0">
                <a:solidFill>
                  <a:srgbClr val="FF0000"/>
                </a:solidFill>
                <a:latin typeface="+mj-lt"/>
              </a:rPr>
              <a:t>by</a:t>
            </a:r>
            <a:r>
              <a:rPr lang="de-AT" sz="2000" dirty="0" smtClean="0">
                <a:solidFill>
                  <a:srgbClr val="FF0000"/>
                </a:solidFill>
                <a:latin typeface="+mj-lt"/>
              </a:rPr>
              <a:t> </a:t>
            </a:r>
            <a:r>
              <a:rPr lang="de-AT" sz="2000" dirty="0" err="1" smtClean="0">
                <a:solidFill>
                  <a:srgbClr val="FF0000"/>
                </a:solidFill>
                <a:latin typeface="+mj-lt"/>
              </a:rPr>
              <a:t>developed</a:t>
            </a:r>
            <a:r>
              <a:rPr lang="de-AT" sz="2000" dirty="0" smtClean="0">
                <a:solidFill>
                  <a:srgbClr val="FF0000"/>
                </a:solidFill>
                <a:latin typeface="+mj-lt"/>
              </a:rPr>
              <a:t> countries </a:t>
            </a:r>
            <a:r>
              <a:rPr lang="de-AT" sz="2000" dirty="0" err="1" smtClean="0">
                <a:solidFill>
                  <a:srgbClr val="FF0000"/>
                </a:solidFill>
                <a:latin typeface="+mj-lt"/>
              </a:rPr>
              <a:t>and</a:t>
            </a:r>
            <a:r>
              <a:rPr lang="de-AT" sz="2000" dirty="0" smtClean="0">
                <a:solidFill>
                  <a:srgbClr val="FF0000"/>
                </a:solidFill>
                <a:latin typeface="+mj-lt"/>
              </a:rPr>
              <a:t> </a:t>
            </a:r>
            <a:r>
              <a:rPr lang="de-AT" sz="2000" dirty="0" err="1" smtClean="0">
                <a:solidFill>
                  <a:srgbClr val="FF0000"/>
                </a:solidFill>
                <a:latin typeface="+mj-lt"/>
              </a:rPr>
              <a:t>support</a:t>
            </a:r>
            <a:r>
              <a:rPr lang="de-AT" sz="2000" dirty="0" smtClean="0">
                <a:solidFill>
                  <a:srgbClr val="FF0000"/>
                </a:solidFill>
                <a:latin typeface="+mj-lt"/>
              </a:rPr>
              <a:t> </a:t>
            </a:r>
            <a:r>
              <a:rPr lang="de-AT" sz="2000" dirty="0" err="1" smtClean="0">
                <a:solidFill>
                  <a:srgbClr val="FF0000"/>
                </a:solidFill>
                <a:latin typeface="+mj-lt"/>
              </a:rPr>
              <a:t>the</a:t>
            </a:r>
            <a:r>
              <a:rPr lang="de-AT" sz="2000" dirty="0" smtClean="0">
                <a:solidFill>
                  <a:srgbClr val="FF0000"/>
                </a:solidFill>
                <a:latin typeface="+mj-lt"/>
              </a:rPr>
              <a:t> </a:t>
            </a:r>
            <a:r>
              <a:rPr lang="de-AT" sz="2000" dirty="0" err="1" smtClean="0">
                <a:solidFill>
                  <a:srgbClr val="FF0000"/>
                </a:solidFill>
                <a:latin typeface="+mj-lt"/>
              </a:rPr>
              <a:t>most</a:t>
            </a:r>
            <a:r>
              <a:rPr lang="de-AT" sz="2000" dirty="0" smtClean="0">
                <a:solidFill>
                  <a:srgbClr val="FF0000"/>
                </a:solidFill>
                <a:latin typeface="+mj-lt"/>
              </a:rPr>
              <a:t> vulnerable countries in </a:t>
            </a:r>
            <a:r>
              <a:rPr lang="de-AT" sz="2000" dirty="0" err="1" smtClean="0">
                <a:solidFill>
                  <a:srgbClr val="FF0000"/>
                </a:solidFill>
                <a:latin typeface="+mj-lt"/>
              </a:rPr>
              <a:t>their</a:t>
            </a:r>
            <a:r>
              <a:rPr lang="de-AT" sz="2000" dirty="0" smtClean="0">
                <a:solidFill>
                  <a:srgbClr val="FF0000"/>
                </a:solidFill>
                <a:latin typeface="+mj-lt"/>
              </a:rPr>
              <a:t> </a:t>
            </a:r>
            <a:r>
              <a:rPr lang="de-AT" sz="2000" dirty="0" err="1" smtClean="0">
                <a:solidFill>
                  <a:srgbClr val="FF0000"/>
                </a:solidFill>
                <a:latin typeface="+mj-lt"/>
              </a:rPr>
              <a:t>coping</a:t>
            </a:r>
            <a:r>
              <a:rPr lang="de-AT" sz="2000" dirty="0" smtClean="0">
                <a:solidFill>
                  <a:srgbClr val="FF0000"/>
                </a:solidFill>
                <a:latin typeface="+mj-lt"/>
              </a:rPr>
              <a:t> </a:t>
            </a:r>
            <a:r>
              <a:rPr lang="de-AT" sz="2000" dirty="0" err="1" smtClean="0">
                <a:solidFill>
                  <a:srgbClr val="FF0000"/>
                </a:solidFill>
                <a:latin typeface="+mj-lt"/>
              </a:rPr>
              <a:t>with</a:t>
            </a:r>
            <a:r>
              <a:rPr lang="de-AT" sz="2000" dirty="0" smtClean="0">
                <a:solidFill>
                  <a:srgbClr val="FF0000"/>
                </a:solidFill>
                <a:latin typeface="+mj-lt"/>
              </a:rPr>
              <a:t> </a:t>
            </a:r>
            <a:r>
              <a:rPr lang="de-AT" sz="2000" dirty="0" err="1" smtClean="0">
                <a:solidFill>
                  <a:srgbClr val="FF0000"/>
                </a:solidFill>
                <a:latin typeface="+mj-lt"/>
              </a:rPr>
              <a:t>two</a:t>
            </a:r>
            <a:r>
              <a:rPr lang="de-AT" sz="2000" dirty="0" smtClean="0">
                <a:solidFill>
                  <a:srgbClr val="FF0000"/>
                </a:solidFill>
                <a:latin typeface="+mj-lt"/>
              </a:rPr>
              <a:t> </a:t>
            </a:r>
            <a:r>
              <a:rPr lang="de-AT" sz="2000" dirty="0" err="1" smtClean="0">
                <a:solidFill>
                  <a:srgbClr val="FF0000"/>
                </a:solidFill>
                <a:latin typeface="+mj-lt"/>
              </a:rPr>
              <a:t>layers</a:t>
            </a:r>
            <a:r>
              <a:rPr lang="de-AT" sz="2000" dirty="0" smtClean="0">
                <a:solidFill>
                  <a:srgbClr val="FF0000"/>
                </a:solidFill>
                <a:latin typeface="+mj-lt"/>
              </a:rPr>
              <a:t> </a:t>
            </a:r>
            <a:r>
              <a:rPr lang="de-AT" sz="2000" dirty="0" err="1" smtClean="0">
                <a:solidFill>
                  <a:srgbClr val="FF0000"/>
                </a:solidFill>
                <a:latin typeface="+mj-lt"/>
              </a:rPr>
              <a:t>of</a:t>
            </a:r>
            <a:r>
              <a:rPr lang="de-AT" sz="2000" dirty="0" smtClean="0">
                <a:solidFill>
                  <a:srgbClr val="FF0000"/>
                </a:solidFill>
                <a:latin typeface="+mj-lt"/>
              </a:rPr>
              <a:t> </a:t>
            </a:r>
            <a:r>
              <a:rPr lang="de-AT" sz="2000" dirty="0" err="1" smtClean="0">
                <a:solidFill>
                  <a:srgbClr val="FF0000"/>
                </a:solidFill>
                <a:latin typeface="+mj-lt"/>
              </a:rPr>
              <a:t>climate</a:t>
            </a:r>
            <a:r>
              <a:rPr lang="de-AT" sz="2000" dirty="0" smtClean="0">
                <a:solidFill>
                  <a:srgbClr val="FF0000"/>
                </a:solidFill>
                <a:latin typeface="+mj-lt"/>
              </a:rPr>
              <a:t> </a:t>
            </a:r>
            <a:r>
              <a:rPr lang="de-AT" sz="2000" dirty="0" err="1" smtClean="0">
                <a:solidFill>
                  <a:srgbClr val="FF0000"/>
                </a:solidFill>
                <a:latin typeface="+mj-lt"/>
              </a:rPr>
              <a:t>risk</a:t>
            </a:r>
            <a:endParaRPr lang="de-AT" sz="2000" dirty="0" smtClean="0">
              <a:solidFill>
                <a:srgbClr val="FF0000"/>
              </a:solidFill>
              <a:latin typeface="+mj-lt"/>
            </a:endParaRPr>
          </a:p>
          <a:p>
            <a:endParaRPr lang="de-AT" sz="2000" dirty="0">
              <a:latin typeface="+mj-lt"/>
            </a:endParaRPr>
          </a:p>
          <a:p>
            <a:r>
              <a:rPr lang="de-AT" sz="2000" dirty="0" smtClean="0">
                <a:latin typeface="+mj-lt"/>
              </a:rPr>
              <a:t>Layer </a:t>
            </a:r>
            <a:r>
              <a:rPr lang="de-AT" sz="2000" dirty="0" smtClean="0">
                <a:latin typeface="+mj-lt"/>
              </a:rPr>
              <a:t>1: </a:t>
            </a:r>
            <a:r>
              <a:rPr lang="de-AT" sz="2000" dirty="0" err="1" smtClean="0">
                <a:latin typeface="+mj-lt"/>
              </a:rPr>
              <a:t>would</a:t>
            </a:r>
            <a:r>
              <a:rPr lang="de-AT" sz="2000" dirty="0" smtClean="0">
                <a:latin typeface="+mj-lt"/>
              </a:rPr>
              <a:t> </a:t>
            </a:r>
            <a:r>
              <a:rPr lang="de-AT" sz="2000" dirty="0" smtClean="0">
                <a:latin typeface="+mj-lt"/>
              </a:rPr>
              <a:t>„</a:t>
            </a:r>
            <a:r>
              <a:rPr lang="de-AT" sz="2000" dirty="0" err="1" smtClean="0">
                <a:latin typeface="+mj-lt"/>
              </a:rPr>
              <a:t>reinsure</a:t>
            </a:r>
            <a:r>
              <a:rPr lang="de-AT" sz="2000" dirty="0" smtClean="0">
                <a:latin typeface="+mj-lt"/>
              </a:rPr>
              <a:t>“ extreme </a:t>
            </a:r>
            <a:r>
              <a:rPr lang="de-AT" sz="2000" dirty="0" err="1" smtClean="0">
                <a:latin typeface="+mj-lt"/>
              </a:rPr>
              <a:t>weather</a:t>
            </a:r>
            <a:r>
              <a:rPr lang="de-AT" sz="2000" dirty="0" smtClean="0">
                <a:latin typeface="+mj-lt"/>
              </a:rPr>
              <a:t> </a:t>
            </a:r>
            <a:r>
              <a:rPr lang="de-AT" sz="2000" dirty="0" err="1" smtClean="0">
                <a:latin typeface="+mj-lt"/>
              </a:rPr>
              <a:t>risk</a:t>
            </a:r>
            <a:r>
              <a:rPr lang="de-AT" sz="2000" dirty="0" smtClean="0">
                <a:latin typeface="+mj-lt"/>
              </a:rPr>
              <a:t> </a:t>
            </a:r>
            <a:r>
              <a:rPr lang="de-AT" sz="2000" dirty="0" err="1" smtClean="0">
                <a:latin typeface="+mj-lt"/>
              </a:rPr>
              <a:t>to</a:t>
            </a:r>
            <a:r>
              <a:rPr lang="de-AT" sz="2000" dirty="0" smtClean="0">
                <a:latin typeface="+mj-lt"/>
              </a:rPr>
              <a:t> </a:t>
            </a:r>
            <a:r>
              <a:rPr lang="de-AT" sz="2000" dirty="0" err="1">
                <a:latin typeface="+mj-lt"/>
              </a:rPr>
              <a:t>public</a:t>
            </a:r>
            <a:r>
              <a:rPr lang="de-AT" sz="2000" dirty="0">
                <a:latin typeface="+mj-lt"/>
              </a:rPr>
              <a:t> </a:t>
            </a:r>
            <a:r>
              <a:rPr lang="de-AT" sz="2000" dirty="0" err="1" smtClean="0">
                <a:latin typeface="+mj-lt"/>
              </a:rPr>
              <a:t>infrastructure</a:t>
            </a:r>
            <a:r>
              <a:rPr lang="de-AT" sz="2000" dirty="0" smtClean="0">
                <a:latin typeface="+mj-lt"/>
              </a:rPr>
              <a:t>; </a:t>
            </a:r>
            <a:endParaRPr lang="de-AT" sz="2000" dirty="0" smtClean="0">
              <a:latin typeface="+mj-lt"/>
            </a:endParaRPr>
          </a:p>
          <a:p>
            <a:endParaRPr lang="de-AT" sz="2000" dirty="0">
              <a:latin typeface="+mj-lt"/>
            </a:endParaRPr>
          </a:p>
          <a:p>
            <a:r>
              <a:rPr lang="de-AT" sz="2000" dirty="0" smtClean="0">
                <a:latin typeface="+mj-lt"/>
              </a:rPr>
              <a:t>Layer </a:t>
            </a:r>
            <a:r>
              <a:rPr lang="de-AT" sz="2000" dirty="0" smtClean="0">
                <a:latin typeface="+mj-lt"/>
              </a:rPr>
              <a:t>2: </a:t>
            </a:r>
            <a:r>
              <a:rPr lang="de-AT" sz="2000" dirty="0" err="1" smtClean="0">
                <a:latin typeface="+mj-lt"/>
              </a:rPr>
              <a:t>would</a:t>
            </a:r>
            <a:r>
              <a:rPr lang="de-AT" sz="2000" dirty="0" smtClean="0">
                <a:latin typeface="+mj-lt"/>
              </a:rPr>
              <a:t> </a:t>
            </a:r>
            <a:r>
              <a:rPr lang="de-AT" sz="2000" dirty="0" err="1" smtClean="0">
                <a:latin typeface="+mj-lt"/>
              </a:rPr>
              <a:t>support</a:t>
            </a:r>
            <a:r>
              <a:rPr lang="de-AT" sz="2000" dirty="0" smtClean="0">
                <a:latin typeface="+mj-lt"/>
              </a:rPr>
              <a:t> </a:t>
            </a:r>
            <a:r>
              <a:rPr lang="de-AT" sz="2000" dirty="0" err="1">
                <a:latin typeface="+mj-lt"/>
              </a:rPr>
              <a:t>novel</a:t>
            </a:r>
            <a:r>
              <a:rPr lang="de-AT" sz="2000" dirty="0">
                <a:latin typeface="+mj-lt"/>
              </a:rPr>
              <a:t> </a:t>
            </a:r>
            <a:r>
              <a:rPr lang="de-AT" sz="2000" dirty="0" err="1" smtClean="0">
                <a:latin typeface="+mj-lt"/>
              </a:rPr>
              <a:t>risk</a:t>
            </a:r>
            <a:r>
              <a:rPr lang="de-AT" sz="2000" dirty="0" smtClean="0">
                <a:latin typeface="+mj-lt"/>
              </a:rPr>
              <a:t>-transfer </a:t>
            </a:r>
            <a:r>
              <a:rPr lang="de-AT" sz="2000" dirty="0" err="1" smtClean="0">
                <a:latin typeface="+mj-lt"/>
              </a:rPr>
              <a:t>instruments</a:t>
            </a:r>
            <a:r>
              <a:rPr lang="de-AT" sz="2000" dirty="0" smtClean="0">
                <a:latin typeface="+mj-lt"/>
              </a:rPr>
              <a:t>, </a:t>
            </a:r>
            <a:r>
              <a:rPr lang="de-AT" sz="2000" dirty="0">
                <a:latin typeface="+mj-lt"/>
              </a:rPr>
              <a:t>like index-</a:t>
            </a:r>
            <a:r>
              <a:rPr lang="de-AT" sz="2000" dirty="0" err="1">
                <a:latin typeface="+mj-lt"/>
              </a:rPr>
              <a:t>based</a:t>
            </a:r>
            <a:r>
              <a:rPr lang="de-AT" sz="2000" dirty="0">
                <a:latin typeface="+mj-lt"/>
              </a:rPr>
              <a:t> </a:t>
            </a:r>
            <a:r>
              <a:rPr lang="de-AT" sz="2000" dirty="0" err="1">
                <a:latin typeface="+mj-lt"/>
              </a:rPr>
              <a:t>weather</a:t>
            </a:r>
            <a:r>
              <a:rPr lang="de-AT" sz="2000" dirty="0">
                <a:latin typeface="+mj-lt"/>
              </a:rPr>
              <a:t> </a:t>
            </a:r>
            <a:r>
              <a:rPr lang="de-AT" sz="2000" dirty="0" err="1">
                <a:latin typeface="+mj-lt"/>
              </a:rPr>
              <a:t>insurance</a:t>
            </a:r>
            <a:r>
              <a:rPr lang="de-AT" sz="2000" dirty="0">
                <a:latin typeface="+mj-lt"/>
              </a:rPr>
              <a:t> </a:t>
            </a:r>
            <a:r>
              <a:rPr lang="de-AT" sz="2000" dirty="0" err="1">
                <a:latin typeface="+mj-lt"/>
              </a:rPr>
              <a:t>and</a:t>
            </a:r>
            <a:r>
              <a:rPr lang="de-AT" sz="2000" dirty="0">
                <a:latin typeface="+mj-lt"/>
              </a:rPr>
              <a:t> </a:t>
            </a:r>
            <a:r>
              <a:rPr lang="de-AT" sz="2000" dirty="0" err="1">
                <a:latin typeface="+mj-lt"/>
              </a:rPr>
              <a:t>sovereign</a:t>
            </a:r>
            <a:r>
              <a:rPr lang="de-AT" sz="2000" dirty="0">
                <a:latin typeface="+mj-lt"/>
              </a:rPr>
              <a:t> </a:t>
            </a:r>
            <a:r>
              <a:rPr lang="de-AT" sz="2000" dirty="0" err="1" smtClean="0">
                <a:latin typeface="+mj-lt"/>
              </a:rPr>
              <a:t>catastrophe</a:t>
            </a:r>
            <a:r>
              <a:rPr lang="de-AT" sz="2000" dirty="0" smtClean="0">
                <a:latin typeface="+mj-lt"/>
              </a:rPr>
              <a:t> </a:t>
            </a:r>
            <a:r>
              <a:rPr lang="de-AT" sz="2000" dirty="0" err="1" smtClean="0">
                <a:latin typeface="+mj-lt"/>
              </a:rPr>
              <a:t>bonds,to</a:t>
            </a:r>
            <a:r>
              <a:rPr lang="de-AT" sz="2000" dirty="0" smtClean="0">
                <a:latin typeface="+mj-lt"/>
              </a:rPr>
              <a:t> </a:t>
            </a:r>
            <a:r>
              <a:rPr lang="de-AT" sz="2000" dirty="0" err="1" smtClean="0">
                <a:latin typeface="+mj-lt"/>
              </a:rPr>
              <a:t>cover</a:t>
            </a:r>
            <a:r>
              <a:rPr lang="de-AT" sz="2000" dirty="0" smtClean="0">
                <a:latin typeface="+mj-lt"/>
              </a:rPr>
              <a:t> </a:t>
            </a:r>
            <a:r>
              <a:rPr lang="de-AT" sz="2000" dirty="0" err="1" smtClean="0">
                <a:latin typeface="+mj-lt"/>
              </a:rPr>
              <a:t>less</a:t>
            </a:r>
            <a:r>
              <a:rPr lang="de-AT" sz="2000" dirty="0" smtClean="0">
                <a:latin typeface="+mj-lt"/>
              </a:rPr>
              <a:t> extreme </a:t>
            </a:r>
            <a:r>
              <a:rPr lang="de-AT" sz="2000" dirty="0" err="1" smtClean="0">
                <a:latin typeface="+mj-lt"/>
              </a:rPr>
              <a:t>risks</a:t>
            </a:r>
            <a:r>
              <a:rPr lang="de-AT" sz="2000" dirty="0" smtClean="0">
                <a:latin typeface="+mj-lt"/>
              </a:rPr>
              <a:t>.</a:t>
            </a:r>
            <a:endParaRPr lang="de-AT" sz="2000" dirty="0">
              <a:latin typeface="+mj-lt"/>
            </a:endParaRPr>
          </a:p>
        </p:txBody>
      </p:sp>
      <p:sp>
        <p:nvSpPr>
          <p:cNvPr id="5" name="TextBox 4"/>
          <p:cNvSpPr txBox="1"/>
          <p:nvPr/>
        </p:nvSpPr>
        <p:spPr>
          <a:xfrm>
            <a:off x="3779912" y="2708920"/>
            <a:ext cx="5184576" cy="1269980"/>
          </a:xfrm>
          <a:prstGeom prst="roundRect">
            <a:avLst>
              <a:gd name="adj" fmla="val 10366"/>
            </a:avLst>
          </a:prstGeom>
          <a:solidFill>
            <a:srgbClr val="FF6600"/>
          </a:solidFill>
          <a:ln>
            <a:solidFill>
              <a:srgbClr val="FF9933"/>
            </a:solidFill>
          </a:ln>
        </p:spPr>
        <p:txBody>
          <a:bodyPr wrap="square" rtlCol="0">
            <a:spAutoFit/>
          </a:bodyPr>
          <a:lstStyle/>
          <a:p>
            <a:pPr algn="ctr"/>
            <a:r>
              <a:rPr lang="de-AT" dirty="0" err="1" smtClean="0">
                <a:solidFill>
                  <a:schemeClr val="bg1"/>
                </a:solidFill>
              </a:rPr>
              <a:t>Which</a:t>
            </a:r>
            <a:r>
              <a:rPr lang="de-AT" dirty="0" smtClean="0">
                <a:solidFill>
                  <a:schemeClr val="bg1"/>
                </a:solidFill>
              </a:rPr>
              <a:t> countries </a:t>
            </a:r>
            <a:r>
              <a:rPr lang="de-AT" dirty="0" err="1" smtClean="0">
                <a:solidFill>
                  <a:schemeClr val="bg1"/>
                </a:solidFill>
              </a:rPr>
              <a:t>are</a:t>
            </a:r>
            <a:r>
              <a:rPr lang="de-AT" dirty="0" smtClean="0">
                <a:solidFill>
                  <a:schemeClr val="bg1"/>
                </a:solidFill>
              </a:rPr>
              <a:t> </a:t>
            </a:r>
            <a:r>
              <a:rPr lang="de-AT" dirty="0" err="1" smtClean="0">
                <a:solidFill>
                  <a:schemeClr val="bg1"/>
                </a:solidFill>
              </a:rPr>
              <a:t>most</a:t>
            </a:r>
            <a:r>
              <a:rPr lang="de-AT" dirty="0" smtClean="0">
                <a:solidFill>
                  <a:schemeClr val="bg1"/>
                </a:solidFill>
              </a:rPr>
              <a:t> vulnerable to </a:t>
            </a:r>
            <a:r>
              <a:rPr lang="de-AT" dirty="0" err="1" smtClean="0">
                <a:solidFill>
                  <a:schemeClr val="bg1"/>
                </a:solidFill>
              </a:rPr>
              <a:t>weather</a:t>
            </a:r>
            <a:r>
              <a:rPr lang="de-AT" dirty="0" smtClean="0">
                <a:solidFill>
                  <a:schemeClr val="bg1"/>
                </a:solidFill>
              </a:rPr>
              <a:t> extremes?</a:t>
            </a:r>
          </a:p>
          <a:p>
            <a:pPr algn="ctr"/>
            <a:endParaRPr lang="de-AT" dirty="0">
              <a:solidFill>
                <a:schemeClr val="bg1"/>
              </a:solidFill>
            </a:endParaRPr>
          </a:p>
          <a:p>
            <a:pPr algn="ctr"/>
            <a:r>
              <a:rPr lang="de-AT" dirty="0" err="1" smtClean="0">
                <a:solidFill>
                  <a:schemeClr val="bg1"/>
                </a:solidFill>
              </a:rPr>
              <a:t>What</a:t>
            </a:r>
            <a:r>
              <a:rPr lang="de-AT" dirty="0" smtClean="0">
                <a:solidFill>
                  <a:schemeClr val="bg1"/>
                </a:solidFill>
              </a:rPr>
              <a:t> </a:t>
            </a:r>
            <a:r>
              <a:rPr lang="de-AT" dirty="0" err="1" smtClean="0">
                <a:solidFill>
                  <a:schemeClr val="bg1"/>
                </a:solidFill>
              </a:rPr>
              <a:t>is</a:t>
            </a:r>
            <a:r>
              <a:rPr lang="de-AT" dirty="0" smtClean="0">
                <a:solidFill>
                  <a:schemeClr val="bg1"/>
                </a:solidFill>
              </a:rPr>
              <a:t> </a:t>
            </a:r>
            <a:r>
              <a:rPr lang="de-AT" dirty="0" err="1" smtClean="0">
                <a:solidFill>
                  <a:schemeClr val="bg1"/>
                </a:solidFill>
              </a:rPr>
              <a:t>the</a:t>
            </a:r>
            <a:r>
              <a:rPr lang="de-AT" dirty="0" smtClean="0">
                <a:solidFill>
                  <a:schemeClr val="bg1"/>
                </a:solidFill>
              </a:rPr>
              <a:t> </a:t>
            </a:r>
            <a:r>
              <a:rPr lang="de-AT" dirty="0" err="1" smtClean="0">
                <a:solidFill>
                  <a:schemeClr val="bg1"/>
                </a:solidFill>
              </a:rPr>
              <a:t>necessary</a:t>
            </a:r>
            <a:r>
              <a:rPr lang="de-AT" dirty="0" smtClean="0">
                <a:solidFill>
                  <a:schemeClr val="bg1"/>
                </a:solidFill>
              </a:rPr>
              <a:t> </a:t>
            </a:r>
            <a:r>
              <a:rPr lang="de-AT" dirty="0" err="1" smtClean="0">
                <a:solidFill>
                  <a:schemeClr val="bg1"/>
                </a:solidFill>
              </a:rPr>
              <a:t>capitalization</a:t>
            </a:r>
            <a:r>
              <a:rPr lang="de-AT" dirty="0" smtClean="0">
                <a:solidFill>
                  <a:schemeClr val="bg1"/>
                </a:solidFill>
              </a:rPr>
              <a:t> </a:t>
            </a:r>
            <a:r>
              <a:rPr lang="de-AT" dirty="0" err="1" smtClean="0">
                <a:solidFill>
                  <a:schemeClr val="bg1"/>
                </a:solidFill>
              </a:rPr>
              <a:t>of</a:t>
            </a:r>
            <a:r>
              <a:rPr lang="de-AT" dirty="0" smtClean="0">
                <a:solidFill>
                  <a:schemeClr val="bg1"/>
                </a:solidFill>
              </a:rPr>
              <a:t> a </a:t>
            </a:r>
            <a:r>
              <a:rPr lang="de-AT" dirty="0" err="1" smtClean="0">
                <a:solidFill>
                  <a:schemeClr val="bg1"/>
                </a:solidFill>
              </a:rPr>
              <a:t>facility</a:t>
            </a:r>
            <a:r>
              <a:rPr lang="de-AT" dirty="0" smtClean="0">
                <a:solidFill>
                  <a:schemeClr val="bg1"/>
                </a:solidFill>
              </a:rPr>
              <a:t> </a:t>
            </a:r>
            <a:r>
              <a:rPr lang="de-AT" dirty="0" err="1" smtClean="0">
                <a:solidFill>
                  <a:schemeClr val="bg1"/>
                </a:solidFill>
              </a:rPr>
              <a:t>that</a:t>
            </a:r>
            <a:r>
              <a:rPr lang="de-AT" dirty="0" smtClean="0">
                <a:solidFill>
                  <a:schemeClr val="bg1"/>
                </a:solidFill>
              </a:rPr>
              <a:t> </a:t>
            </a:r>
            <a:r>
              <a:rPr lang="de-AT" dirty="0" err="1" smtClean="0">
                <a:solidFill>
                  <a:schemeClr val="bg1"/>
                </a:solidFill>
              </a:rPr>
              <a:t>would</a:t>
            </a:r>
            <a:r>
              <a:rPr lang="de-AT" dirty="0" smtClean="0">
                <a:solidFill>
                  <a:schemeClr val="bg1"/>
                </a:solidFill>
              </a:rPr>
              <a:t> </a:t>
            </a:r>
            <a:r>
              <a:rPr lang="de-AT" dirty="0" err="1" smtClean="0">
                <a:solidFill>
                  <a:schemeClr val="bg1"/>
                </a:solidFill>
              </a:rPr>
              <a:t>reinsure</a:t>
            </a:r>
            <a:r>
              <a:rPr lang="de-AT" dirty="0" smtClean="0">
                <a:solidFill>
                  <a:schemeClr val="bg1"/>
                </a:solidFill>
              </a:rPr>
              <a:t> </a:t>
            </a:r>
            <a:r>
              <a:rPr lang="de-AT" dirty="0" err="1" smtClean="0">
                <a:solidFill>
                  <a:schemeClr val="bg1"/>
                </a:solidFill>
              </a:rPr>
              <a:t>governments</a:t>
            </a:r>
            <a:r>
              <a:rPr lang="de-AT" dirty="0" smtClean="0">
                <a:solidFill>
                  <a:schemeClr val="bg1"/>
                </a:solidFill>
              </a:rPr>
              <a:t> </a:t>
            </a:r>
            <a:r>
              <a:rPr lang="de-AT" dirty="0" err="1" smtClean="0">
                <a:solidFill>
                  <a:schemeClr val="bg1"/>
                </a:solidFill>
              </a:rPr>
              <a:t>of</a:t>
            </a:r>
            <a:r>
              <a:rPr lang="de-AT" dirty="0" smtClean="0">
                <a:solidFill>
                  <a:schemeClr val="bg1"/>
                </a:solidFill>
              </a:rPr>
              <a:t> </a:t>
            </a:r>
            <a:r>
              <a:rPr lang="de-AT" dirty="0" err="1" smtClean="0">
                <a:solidFill>
                  <a:schemeClr val="bg1"/>
                </a:solidFill>
              </a:rPr>
              <a:t>these</a:t>
            </a:r>
            <a:r>
              <a:rPr lang="de-AT" dirty="0" smtClean="0">
                <a:solidFill>
                  <a:schemeClr val="bg1"/>
                </a:solidFill>
              </a:rPr>
              <a:t> countries?</a:t>
            </a:r>
            <a:endParaRPr lang="en-US" dirty="0">
              <a:solidFill>
                <a:schemeClr val="bg1"/>
              </a:solidFill>
            </a:endParaRPr>
          </a:p>
        </p:txBody>
      </p:sp>
    </p:spTree>
    <p:extLst>
      <p:ext uri="{BB962C8B-B14F-4D97-AF65-F5344CB8AC3E}">
        <p14:creationId xmlns:p14="http://schemas.microsoft.com/office/powerpoint/2010/main" val="2111573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Which countries are most vulnerable to climate extremes?</a:t>
            </a:r>
            <a:endParaRPr lang="en-US" sz="3200" dirty="0"/>
          </a:p>
        </p:txBody>
      </p:sp>
      <p:pic>
        <p:nvPicPr>
          <p:cNvPr id="3" name="Picture 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698" y="1948063"/>
            <a:ext cx="6120680" cy="3384376"/>
          </a:xfrm>
          <a:prstGeom prst="rect">
            <a:avLst/>
          </a:prstGeom>
          <a:noFill/>
          <a:ln>
            <a:noFill/>
          </a:ln>
        </p:spPr>
        <p:style>
          <a:lnRef idx="2">
            <a:schemeClr val="dk1"/>
          </a:lnRef>
          <a:fillRef idx="1">
            <a:schemeClr val="lt1"/>
          </a:fillRef>
          <a:effectRef idx="0">
            <a:schemeClr val="dk1"/>
          </a:effectRef>
          <a:fontRef idx="minor">
            <a:schemeClr val="dk1"/>
          </a:fontRef>
        </p:style>
      </p:pic>
      <p:pic>
        <p:nvPicPr>
          <p:cNvPr id="4" name="Picture 4" descr="http://www.nature.com/nclimate/archive/images/journalcover_2014_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917" y="4703289"/>
            <a:ext cx="1638083" cy="2154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0175" y="6328370"/>
            <a:ext cx="5976664" cy="338554"/>
          </a:xfrm>
          <a:prstGeom prst="rect">
            <a:avLst/>
          </a:prstGeom>
          <a:noFill/>
        </p:spPr>
        <p:txBody>
          <a:bodyPr wrap="square" rtlCol="0">
            <a:spAutoFit/>
          </a:bodyPr>
          <a:lstStyle/>
          <a:p>
            <a:r>
              <a:rPr lang="de-AT" sz="1600" dirty="0" smtClean="0">
                <a:solidFill>
                  <a:schemeClr val="bg1"/>
                </a:solidFill>
              </a:rPr>
              <a:t>Mechler, et al.  2010; Hochrainer et al. 2012  World Development Report</a:t>
            </a:r>
            <a:endParaRPr lang="en-US" sz="1600" dirty="0">
              <a:solidFill>
                <a:schemeClr val="bg1"/>
              </a:solidFill>
            </a:endParaRPr>
          </a:p>
        </p:txBody>
      </p:sp>
      <p:sp>
        <p:nvSpPr>
          <p:cNvPr id="7" name="Rectangle 6"/>
          <p:cNvSpPr/>
          <p:nvPr/>
        </p:nvSpPr>
        <p:spPr>
          <a:xfrm>
            <a:off x="684212" y="5341203"/>
            <a:ext cx="6480075" cy="369332"/>
          </a:xfrm>
          <a:prstGeom prst="rect">
            <a:avLst/>
          </a:prstGeom>
        </p:spPr>
        <p:txBody>
          <a:bodyPr wrap="square">
            <a:spAutoFit/>
          </a:bodyPr>
          <a:lstStyle/>
          <a:p>
            <a:r>
              <a:rPr lang="de-AT" dirty="0"/>
              <a:t>Mechler, et al.  2010; </a:t>
            </a:r>
            <a:r>
              <a:rPr lang="de-AT" dirty="0" err="1"/>
              <a:t>Hochrainer</a:t>
            </a:r>
            <a:r>
              <a:rPr lang="de-AT" dirty="0"/>
              <a:t> et al. 2012  World Development Report</a:t>
            </a:r>
            <a:endParaRPr lang="en-US" dirty="0"/>
          </a:p>
        </p:txBody>
      </p:sp>
      <p:sp>
        <p:nvSpPr>
          <p:cNvPr id="10" name="TextBox 9"/>
          <p:cNvSpPr txBox="1"/>
          <p:nvPr/>
        </p:nvSpPr>
        <p:spPr>
          <a:xfrm>
            <a:off x="1362516" y="3114452"/>
            <a:ext cx="5599954" cy="984885"/>
          </a:xfrm>
          <a:prstGeom prst="rect">
            <a:avLst/>
          </a:prstGeom>
          <a:solidFill>
            <a:srgbClr val="FFC000"/>
          </a:solidFill>
          <a:ln>
            <a:solidFill>
              <a:srgbClr val="FF9933"/>
            </a:solidFill>
          </a:ln>
        </p:spPr>
        <p:txBody>
          <a:bodyPr wrap="square" rtlCol="0">
            <a:spAutoFit/>
          </a:bodyPr>
          <a:lstStyle/>
          <a:p>
            <a:pPr algn="ctr"/>
            <a:r>
              <a:rPr lang="en-US" sz="2000" dirty="0" smtClean="0"/>
              <a:t>Less than </a:t>
            </a:r>
            <a:r>
              <a:rPr lang="en-US" sz="2000" dirty="0" smtClean="0"/>
              <a:t>EUR </a:t>
            </a:r>
            <a:r>
              <a:rPr lang="en-US" sz="2000" dirty="0" smtClean="0"/>
              <a:t>10 </a:t>
            </a:r>
            <a:r>
              <a:rPr lang="en-US" sz="2000" dirty="0" smtClean="0"/>
              <a:t>billion annually </a:t>
            </a:r>
            <a:r>
              <a:rPr lang="en-US" sz="2000" dirty="0" smtClean="0"/>
              <a:t>to </a:t>
            </a:r>
            <a:r>
              <a:rPr lang="en-US" sz="2000" dirty="0" smtClean="0"/>
              <a:t>capitalize the global </a:t>
            </a:r>
            <a:r>
              <a:rPr lang="en-US" sz="2000" dirty="0" smtClean="0"/>
              <a:t>reinsurance facility</a:t>
            </a:r>
          </a:p>
          <a:p>
            <a:pPr algn="r"/>
            <a:r>
              <a:rPr lang="de-AT" dirty="0"/>
              <a:t>	</a:t>
            </a:r>
            <a:r>
              <a:rPr lang="de-AT" dirty="0" smtClean="0"/>
              <a:t>	</a:t>
            </a:r>
            <a:r>
              <a:rPr lang="de-AT" sz="1400" dirty="0" smtClean="0"/>
              <a:t>Global Environmental Change 2014</a:t>
            </a:r>
            <a:endParaRPr lang="en-US" sz="1400" dirty="0"/>
          </a:p>
        </p:txBody>
      </p:sp>
    </p:spTree>
    <p:extLst>
      <p:ext uri="{BB962C8B-B14F-4D97-AF65-F5344CB8AC3E}">
        <p14:creationId xmlns:p14="http://schemas.microsoft.com/office/powerpoint/2010/main" val="353996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a:graphicFrameLocks/>
          </p:cNvGraphicFramePr>
          <p:nvPr>
            <p:extLst>
              <p:ext uri="{D42A27DB-BD31-4B8C-83A1-F6EECF244321}">
                <p14:modId xmlns:p14="http://schemas.microsoft.com/office/powerpoint/2010/main" val="1115587180"/>
              </p:ext>
            </p:extLst>
          </p:nvPr>
        </p:nvGraphicFramePr>
        <p:xfrm>
          <a:off x="329987" y="3855773"/>
          <a:ext cx="4756378" cy="3026388"/>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a:xfrm>
            <a:off x="1403648" y="2581047"/>
            <a:ext cx="244827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latin typeface="+mj-lt"/>
              </a:rPr>
              <a:t>Probabilistic estimate of public sector losses</a:t>
            </a:r>
            <a:endParaRPr lang="en-US" dirty="0">
              <a:solidFill>
                <a:schemeClr val="tx1"/>
              </a:solidFill>
              <a:latin typeface="+mj-lt"/>
            </a:endParaRPr>
          </a:p>
        </p:txBody>
      </p:sp>
      <p:sp>
        <p:nvSpPr>
          <p:cNvPr id="9" name="Rounded Rectangle 8"/>
          <p:cNvSpPr/>
          <p:nvPr/>
        </p:nvSpPr>
        <p:spPr>
          <a:xfrm>
            <a:off x="5767406" y="2594805"/>
            <a:ext cx="23042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schemeClr val="tx1"/>
                </a:solidFill>
                <a:latin typeface="+mj-lt"/>
              </a:rPr>
              <a:t>Government’s post-disaster financing ability</a:t>
            </a:r>
            <a:endParaRPr lang="en-US" dirty="0">
              <a:solidFill>
                <a:schemeClr val="tx1"/>
              </a:solidFill>
              <a:latin typeface="+mj-lt"/>
            </a:endParaRPr>
          </a:p>
        </p:txBody>
      </p:sp>
      <p:sp>
        <p:nvSpPr>
          <p:cNvPr id="2090" name="Rectangle 44"/>
          <p:cNvSpPr>
            <a:spLocks noChangeArrowheads="1"/>
          </p:cNvSpPr>
          <p:nvPr/>
        </p:nvSpPr>
        <p:spPr bwMode="auto">
          <a:xfrm>
            <a:off x="-3096" y="103238"/>
            <a:ext cx="8943975" cy="112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t"/>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AT" sz="3200" dirty="0" smtClean="0">
                <a:solidFill>
                  <a:srgbClr val="FF6600"/>
                </a:solidFill>
                <a:latin typeface="+mj-lt"/>
              </a:rPr>
              <a:t>Global </a:t>
            </a:r>
            <a:r>
              <a:rPr lang="de-AT" sz="3200" dirty="0" err="1">
                <a:solidFill>
                  <a:srgbClr val="FF6600"/>
                </a:solidFill>
                <a:latin typeface="+mj-lt"/>
              </a:rPr>
              <a:t>policy</a:t>
            </a:r>
            <a:r>
              <a:rPr lang="de-AT" sz="3200" dirty="0">
                <a:solidFill>
                  <a:srgbClr val="FF6600"/>
                </a:solidFill>
                <a:latin typeface="+mj-lt"/>
              </a:rPr>
              <a:t> </a:t>
            </a:r>
            <a:r>
              <a:rPr lang="de-AT" sz="3200" dirty="0" err="1" smtClean="0">
                <a:solidFill>
                  <a:srgbClr val="FF6600"/>
                </a:solidFill>
                <a:latin typeface="+mj-lt"/>
              </a:rPr>
              <a:t>story</a:t>
            </a:r>
            <a:r>
              <a:rPr lang="de-AT" sz="3200" dirty="0">
                <a:latin typeface="+mj-lt"/>
              </a:rPr>
              <a:t/>
            </a:r>
            <a:br>
              <a:rPr lang="de-AT" sz="3200" dirty="0">
                <a:latin typeface="+mj-lt"/>
              </a:rPr>
            </a:br>
            <a:r>
              <a:rPr lang="de-AT" altLang="en-US" sz="2800" i="1" dirty="0" smtClean="0">
                <a:latin typeface="+mj-lt"/>
              </a:rPr>
              <a:t>The Science – The CATSIM model</a:t>
            </a:r>
          </a:p>
        </p:txBody>
      </p:sp>
      <p:sp>
        <p:nvSpPr>
          <p:cNvPr id="2091" name="TextBox 23"/>
          <p:cNvSpPr txBox="1">
            <a:spLocks noChangeArrowheads="1"/>
          </p:cNvSpPr>
          <p:nvPr/>
        </p:nvSpPr>
        <p:spPr bwMode="auto">
          <a:xfrm>
            <a:off x="6477000" y="6494463"/>
            <a:ext cx="21146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100">
                <a:latin typeface="+mj-lt"/>
              </a:rPr>
              <a:t>Source: Hochrainer-Stigler et al. 2013</a:t>
            </a:r>
          </a:p>
        </p:txBody>
      </p:sp>
      <p:graphicFrame>
        <p:nvGraphicFramePr>
          <p:cNvPr id="26" name="Table 25"/>
          <p:cNvGraphicFramePr>
            <a:graphicFrameLocks noGrp="1"/>
          </p:cNvGraphicFramePr>
          <p:nvPr>
            <p:extLst>
              <p:ext uri="{D42A27DB-BD31-4B8C-83A1-F6EECF244321}">
                <p14:modId xmlns:p14="http://schemas.microsoft.com/office/powerpoint/2010/main" val="104529181"/>
              </p:ext>
            </p:extLst>
          </p:nvPr>
        </p:nvGraphicFramePr>
        <p:xfrm>
          <a:off x="5722404" y="4247331"/>
          <a:ext cx="3044552" cy="1848988"/>
        </p:xfrm>
        <a:graphic>
          <a:graphicData uri="http://schemas.openxmlformats.org/drawingml/2006/table">
            <a:tbl>
              <a:tblPr firstRow="1" bandRow="1">
                <a:tableStyleId>{69CF1AB2-1976-4502-BF36-3FF5EA218861}</a:tableStyleId>
              </a:tblPr>
              <a:tblGrid>
                <a:gridCol w="3044552"/>
              </a:tblGrid>
              <a:tr h="462247">
                <a:tc>
                  <a:txBody>
                    <a:bodyPr/>
                    <a:lstStyle/>
                    <a:p>
                      <a:r>
                        <a:rPr lang="en-US" sz="2000" b="0" dirty="0" smtClean="0"/>
                        <a:t>Diversion from budget</a:t>
                      </a:r>
                    </a:p>
                  </a:txBody>
                  <a:tcPr/>
                </a:tc>
              </a:tr>
              <a:tr h="462247">
                <a:tc>
                  <a:txBody>
                    <a:bodyPr/>
                    <a:lstStyle/>
                    <a:p>
                      <a:r>
                        <a:rPr lang="en-US" sz="2000" b="0" dirty="0" smtClean="0"/>
                        <a:t>Reserve fund</a:t>
                      </a:r>
                      <a:endParaRPr lang="en-US" sz="2000" b="0" dirty="0"/>
                    </a:p>
                  </a:txBody>
                  <a:tcPr/>
                </a:tc>
              </a:tr>
              <a:tr h="462247">
                <a:tc>
                  <a:txBody>
                    <a:bodyPr/>
                    <a:lstStyle/>
                    <a:p>
                      <a:r>
                        <a:rPr lang="en-US" sz="2000" b="0" dirty="0" smtClean="0"/>
                        <a:t>Domestic bonds and credit</a:t>
                      </a:r>
                      <a:endParaRPr lang="en-US" sz="2000" b="0" dirty="0"/>
                    </a:p>
                  </a:txBody>
                  <a:tcPr/>
                </a:tc>
              </a:tr>
              <a:tr h="462247">
                <a:tc>
                  <a:txBody>
                    <a:bodyPr/>
                    <a:lstStyle/>
                    <a:p>
                      <a:r>
                        <a:rPr lang="en-US" sz="2000" b="0" dirty="0" smtClean="0"/>
                        <a:t>International aid</a:t>
                      </a:r>
                      <a:endParaRPr lang="en-US" sz="2000" b="0" dirty="0"/>
                    </a:p>
                  </a:txBody>
                  <a:tcPr/>
                </a:tc>
              </a:tr>
            </a:tbl>
          </a:graphicData>
        </a:graphic>
      </p:graphicFrame>
      <p:sp>
        <p:nvSpPr>
          <p:cNvPr id="27" name="Minus 26"/>
          <p:cNvSpPr/>
          <p:nvPr/>
        </p:nvSpPr>
        <p:spPr>
          <a:xfrm>
            <a:off x="4485316" y="2734123"/>
            <a:ext cx="720080" cy="62995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491880" y="1246799"/>
            <a:ext cx="244827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latin typeface="+mj-lt"/>
              </a:rPr>
              <a:t>Country vulnerability</a:t>
            </a:r>
            <a:endParaRPr lang="en-US" b="1" dirty="0">
              <a:solidFill>
                <a:schemeClr val="tx1"/>
              </a:solidFill>
              <a:latin typeface="+mj-lt"/>
            </a:endParaRPr>
          </a:p>
        </p:txBody>
      </p:sp>
    </p:spTree>
    <p:extLst>
      <p:ext uri="{BB962C8B-B14F-4D97-AF65-F5344CB8AC3E}">
        <p14:creationId xmlns:p14="http://schemas.microsoft.com/office/powerpoint/2010/main" val="3021934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de-AT" sz="4800" dirty="0">
                <a:solidFill>
                  <a:srgbClr val="FF6600"/>
                </a:solidFill>
              </a:rPr>
              <a:t>Regional </a:t>
            </a:r>
            <a:r>
              <a:rPr lang="de-AT" sz="4800" dirty="0" err="1">
                <a:solidFill>
                  <a:srgbClr val="FF6600"/>
                </a:solidFill>
              </a:rPr>
              <a:t>policy</a:t>
            </a:r>
            <a:r>
              <a:rPr lang="de-AT" sz="4800" dirty="0">
                <a:solidFill>
                  <a:srgbClr val="FF6600"/>
                </a:solidFill>
              </a:rPr>
              <a:t> </a:t>
            </a:r>
            <a:r>
              <a:rPr lang="de-AT" sz="4800" dirty="0" err="1" smtClean="0">
                <a:solidFill>
                  <a:srgbClr val="FF6600"/>
                </a:solidFill>
              </a:rPr>
              <a:t>stories</a:t>
            </a:r>
            <a:r>
              <a:rPr lang="de-AT" sz="4800" dirty="0"/>
              <a:t/>
            </a:r>
            <a:br>
              <a:rPr lang="de-AT" sz="4800" dirty="0"/>
            </a:br>
            <a:endParaRPr lang="en-US" dirty="0"/>
          </a:p>
        </p:txBody>
      </p:sp>
      <p:sp>
        <p:nvSpPr>
          <p:cNvPr id="4" name="Subtitle 3"/>
          <p:cNvSpPr>
            <a:spLocks noGrp="1"/>
          </p:cNvSpPr>
          <p:nvPr>
            <p:ph type="subTitle" idx="1"/>
          </p:nvPr>
        </p:nvSpPr>
        <p:spPr/>
        <p:txBody>
          <a:bodyPr/>
          <a:lstStyle/>
          <a:p>
            <a:r>
              <a:rPr lang="de-AT" i="1" dirty="0" smtClean="0"/>
              <a:t>CATSIM </a:t>
            </a:r>
            <a:r>
              <a:rPr lang="de-AT" i="1" dirty="0" err="1" smtClean="0"/>
              <a:t>used</a:t>
            </a:r>
            <a:r>
              <a:rPr lang="de-AT" i="1" dirty="0" smtClean="0"/>
              <a:t> </a:t>
            </a:r>
            <a:r>
              <a:rPr lang="de-AT" i="1" dirty="0" err="1" smtClean="0"/>
              <a:t>for</a:t>
            </a:r>
            <a:r>
              <a:rPr lang="de-AT" i="1" dirty="0" smtClean="0"/>
              <a:t> regional </a:t>
            </a:r>
            <a:r>
              <a:rPr lang="de-AT" i="1" dirty="0" err="1" smtClean="0"/>
              <a:t>policy</a:t>
            </a:r>
            <a:r>
              <a:rPr lang="de-AT" i="1" dirty="0" smtClean="0"/>
              <a:t> </a:t>
            </a:r>
            <a:r>
              <a:rPr lang="de-AT" i="1" dirty="0" err="1" smtClean="0"/>
              <a:t>making</a:t>
            </a:r>
            <a:endParaRPr lang="en-US" dirty="0"/>
          </a:p>
        </p:txBody>
      </p:sp>
    </p:spTree>
    <p:extLst>
      <p:ext uri="{BB962C8B-B14F-4D97-AF65-F5344CB8AC3E}">
        <p14:creationId xmlns:p14="http://schemas.microsoft.com/office/powerpoint/2010/main" val="3498914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bodyPr>
          <a:lstStyle/>
          <a:p>
            <a:pPr algn="ctr"/>
            <a:r>
              <a:rPr lang="en-US" sz="3200" b="1" kern="1200" dirty="0" smtClean="0">
                <a:latin typeface="+mj-lt"/>
              </a:rPr>
              <a:t>CATSIM </a:t>
            </a:r>
            <a:r>
              <a:rPr lang="en-US" sz="3200" b="1" kern="1200" dirty="0">
                <a:latin typeface="+mj-lt"/>
              </a:rPr>
              <a:t>has </a:t>
            </a:r>
            <a:r>
              <a:rPr lang="en-US" sz="3200" b="1" kern="1200" dirty="0" smtClean="0">
                <a:latin typeface="+mj-lt"/>
              </a:rPr>
              <a:t>informed regional risk pools</a:t>
            </a:r>
            <a:endParaRPr lang="en-US" sz="3200" b="1" kern="1200" dirty="0">
              <a:latin typeface="+mj-lt"/>
            </a:endParaRPr>
          </a:p>
        </p:txBody>
      </p:sp>
      <p:pic>
        <p:nvPicPr>
          <p:cNvPr id="4" name="Content Placeholder 3"/>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43614" y="3914246"/>
            <a:ext cx="3024336" cy="1872208"/>
          </a:xfrm>
          <a:prstGeom prst="rect">
            <a:avLst/>
          </a:prstGeom>
          <a:ln>
            <a:noFill/>
          </a:ln>
          <a:effectLst>
            <a:softEdge rad="112500"/>
          </a:effectLst>
        </p:spPr>
      </p:pic>
      <p:sp>
        <p:nvSpPr>
          <p:cNvPr id="5" name="Content Placeholder 4"/>
          <p:cNvSpPr>
            <a:spLocks noGrp="1"/>
          </p:cNvSpPr>
          <p:nvPr>
            <p:ph sz="half" idx="2"/>
          </p:nvPr>
        </p:nvSpPr>
        <p:spPr>
          <a:xfrm>
            <a:off x="3779912" y="2348880"/>
            <a:ext cx="5006930" cy="3437574"/>
          </a:xfrm>
        </p:spPr>
        <p:txBody>
          <a:bodyPr/>
          <a:lstStyle/>
          <a:p>
            <a:r>
              <a:rPr lang="en-US" sz="3000" kern="1200" dirty="0">
                <a:solidFill>
                  <a:srgbClr val="000090"/>
                </a:solidFill>
                <a:latin typeface="+mj-lt"/>
              </a:rPr>
              <a:t>Caribbean </a:t>
            </a:r>
            <a:r>
              <a:rPr lang="en-US" sz="3000" kern="1200" dirty="0" smtClean="0">
                <a:solidFill>
                  <a:srgbClr val="000090"/>
                </a:solidFill>
                <a:latin typeface="+mj-lt"/>
              </a:rPr>
              <a:t>Catastrophe Risk  </a:t>
            </a:r>
            <a:r>
              <a:rPr lang="en-US" sz="3000" kern="1200" dirty="0">
                <a:solidFill>
                  <a:srgbClr val="000090"/>
                </a:solidFill>
                <a:latin typeface="+mj-lt"/>
              </a:rPr>
              <a:t>Insurance Facility (CCRIF) </a:t>
            </a:r>
            <a:endParaRPr lang="en-US" sz="3000" kern="1200" dirty="0" smtClean="0">
              <a:solidFill>
                <a:srgbClr val="000090"/>
              </a:solidFill>
              <a:latin typeface="+mj-lt"/>
            </a:endParaRPr>
          </a:p>
          <a:p>
            <a:pPr marL="0" indent="0">
              <a:buNone/>
            </a:pPr>
            <a:endParaRPr lang="en-US" sz="3000" kern="1200" dirty="0" smtClean="0">
              <a:solidFill>
                <a:srgbClr val="000090"/>
              </a:solidFill>
              <a:latin typeface="+mj-lt"/>
            </a:endParaRPr>
          </a:p>
          <a:p>
            <a:r>
              <a:rPr lang="en-US" sz="3000" kern="1200" dirty="0" smtClean="0">
                <a:solidFill>
                  <a:srgbClr val="000090"/>
                </a:solidFill>
                <a:latin typeface="+mj-lt"/>
              </a:rPr>
              <a:t>Disaster risk management pool for the Indian </a:t>
            </a:r>
            <a:r>
              <a:rPr lang="en-US" sz="3000" kern="1200" dirty="0" smtClean="0">
                <a:solidFill>
                  <a:srgbClr val="000090"/>
                </a:solidFill>
                <a:latin typeface="+mj-lt"/>
              </a:rPr>
              <a:t>Ocean Islands</a:t>
            </a:r>
            <a:endParaRPr lang="en-US" sz="3000" kern="1200" dirty="0" smtClean="0">
              <a:solidFill>
                <a:srgbClr val="000090"/>
              </a:solidFill>
              <a:latin typeface="+mj-lt"/>
            </a:endParaRPr>
          </a:p>
          <a:p>
            <a:pPr marL="0" indent="0">
              <a:buNone/>
            </a:pPr>
            <a:endParaRPr lang="en-US" dirty="0">
              <a:solidFill>
                <a:srgbClr val="000090"/>
              </a:solidFill>
              <a:latin typeface="+mj-lt"/>
            </a:endParaRPr>
          </a:p>
        </p:txBody>
      </p:sp>
      <p:pic>
        <p:nvPicPr>
          <p:cNvPr id="7" name="Picture 7" descr="PICT7007_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44824"/>
            <a:ext cx="2976477" cy="1770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041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332656"/>
            <a:ext cx="7997825" cy="1143000"/>
          </a:xfrm>
        </p:spPr>
        <p:txBody>
          <a:bodyPr/>
          <a:lstStyle/>
          <a:p>
            <a:pPr algn="ctr"/>
            <a:r>
              <a:rPr lang="de-AT" sz="3200" b="1" dirty="0" smtClean="0">
                <a:solidFill>
                  <a:schemeClr val="accent2"/>
                </a:solidFill>
                <a:latin typeface="+mj-lt"/>
              </a:rPr>
              <a:t>CATSIM </a:t>
            </a:r>
            <a:r>
              <a:rPr lang="de-AT" sz="3200" b="1" dirty="0" err="1" smtClean="0">
                <a:solidFill>
                  <a:schemeClr val="accent2"/>
                </a:solidFill>
                <a:latin typeface="+mj-lt"/>
              </a:rPr>
              <a:t>used</a:t>
            </a:r>
            <a:r>
              <a:rPr lang="de-AT" sz="3200" b="1" dirty="0" smtClean="0">
                <a:solidFill>
                  <a:schemeClr val="accent2"/>
                </a:solidFill>
                <a:latin typeface="+mj-lt"/>
              </a:rPr>
              <a:t> to stress-test </a:t>
            </a:r>
            <a:r>
              <a:rPr lang="de-AT" sz="3200" b="1" dirty="0" err="1" smtClean="0">
                <a:solidFill>
                  <a:schemeClr val="accent2"/>
                </a:solidFill>
                <a:latin typeface="+mj-lt"/>
              </a:rPr>
              <a:t>the</a:t>
            </a:r>
            <a:r>
              <a:rPr lang="de-AT" sz="3200" b="1" dirty="0" smtClean="0">
                <a:solidFill>
                  <a:schemeClr val="accent2"/>
                </a:solidFill>
                <a:latin typeface="+mj-lt"/>
              </a:rPr>
              <a:t> European Union </a:t>
            </a:r>
            <a:r>
              <a:rPr lang="de-AT" sz="3200" b="1" dirty="0" err="1" smtClean="0">
                <a:solidFill>
                  <a:schemeClr val="accent2"/>
                </a:solidFill>
                <a:latin typeface="+mj-lt"/>
              </a:rPr>
              <a:t>Solidarity</a:t>
            </a:r>
            <a:r>
              <a:rPr lang="de-AT" sz="3200" b="1" dirty="0" smtClean="0">
                <a:solidFill>
                  <a:schemeClr val="accent2"/>
                </a:solidFill>
                <a:latin typeface="+mj-lt"/>
              </a:rPr>
              <a:t> Fund (EUSF)</a:t>
            </a:r>
            <a:r>
              <a:rPr lang="de-AT" sz="3200" dirty="0" smtClean="0">
                <a:solidFill>
                  <a:srgbClr val="FF0000"/>
                </a:solidFill>
                <a:latin typeface="+mj-lt"/>
              </a:rPr>
              <a:t/>
            </a:r>
            <a:br>
              <a:rPr lang="de-AT" sz="3200" dirty="0" smtClean="0">
                <a:solidFill>
                  <a:srgbClr val="FF0000"/>
                </a:solidFill>
                <a:latin typeface="+mj-lt"/>
              </a:rPr>
            </a:br>
            <a:endParaRPr lang="en-US" sz="3200" b="1" dirty="0">
              <a:latin typeface="+mj-lt"/>
            </a:endParaRPr>
          </a:p>
        </p:txBody>
      </p:sp>
      <p:sp>
        <p:nvSpPr>
          <p:cNvPr id="6" name="Content Placeholder 5"/>
          <p:cNvSpPr>
            <a:spLocks noGrp="1"/>
          </p:cNvSpPr>
          <p:nvPr>
            <p:ph idx="1"/>
          </p:nvPr>
        </p:nvSpPr>
        <p:spPr>
          <a:xfrm>
            <a:off x="3374959" y="1499759"/>
            <a:ext cx="4968552" cy="1679848"/>
          </a:xfrm>
        </p:spPr>
        <p:txBody>
          <a:bodyPr/>
          <a:lstStyle/>
          <a:p>
            <a:pPr marL="0" indent="0" algn="just">
              <a:buNone/>
            </a:pPr>
            <a:r>
              <a:rPr lang="de-AT" sz="2400" dirty="0" smtClean="0">
                <a:solidFill>
                  <a:srgbClr val="000090"/>
                </a:solidFill>
                <a:latin typeface="+mj-lt"/>
              </a:rPr>
              <a:t>IIASA asked by the EU Parliament to provide expert witness at recent hearings addressing the robustness of </a:t>
            </a:r>
            <a:r>
              <a:rPr lang="de-AT" sz="2400" dirty="0" err="1" smtClean="0">
                <a:solidFill>
                  <a:srgbClr val="000090"/>
                </a:solidFill>
                <a:latin typeface="+mj-lt"/>
              </a:rPr>
              <a:t>the</a:t>
            </a:r>
            <a:r>
              <a:rPr lang="de-AT" sz="2400" dirty="0" smtClean="0">
                <a:solidFill>
                  <a:srgbClr val="000090"/>
                </a:solidFill>
                <a:latin typeface="+mj-lt"/>
              </a:rPr>
              <a:t> EUSF</a:t>
            </a:r>
            <a:r>
              <a:rPr lang="de-AT" dirty="0" smtClean="0">
                <a:solidFill>
                  <a:srgbClr val="000090"/>
                </a:solidFill>
                <a:latin typeface="+mj-lt"/>
              </a:rPr>
              <a:t>. </a:t>
            </a:r>
          </a:p>
          <a:p>
            <a:pPr marL="0" indent="0" algn="just">
              <a:buNone/>
            </a:pPr>
            <a:endParaRPr lang="de-AT" dirty="0">
              <a:solidFill>
                <a:srgbClr val="000090"/>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30333"/>
            <a:ext cx="2519772" cy="1679848"/>
          </a:xfrm>
          <a:prstGeom prst="rect">
            <a:avLst/>
          </a:prstGeom>
        </p:spPr>
      </p:pic>
      <p:sp>
        <p:nvSpPr>
          <p:cNvPr id="3" name="Flowchart: Alternate Process 2"/>
          <p:cNvSpPr/>
          <p:nvPr/>
        </p:nvSpPr>
        <p:spPr>
          <a:xfrm>
            <a:off x="553119" y="3429000"/>
            <a:ext cx="5603057" cy="2880320"/>
          </a:xfrm>
          <a:prstGeom prst="flowChartAlternateProcess">
            <a:avLst/>
          </a:prstGeom>
          <a:solidFill>
            <a:schemeClr val="accent3">
              <a:lumMod val="8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2800" i="1" dirty="0" smtClean="0">
                <a:solidFill>
                  <a:schemeClr val="accent4">
                    <a:lumMod val="65000"/>
                    <a:lumOff val="35000"/>
                  </a:schemeClr>
                </a:solidFill>
                <a:latin typeface="+mj-lt"/>
                <a:cs typeface="Arial" panose="020B0604020202020204" pitchFamily="34" charset="0"/>
              </a:rPr>
              <a:t>IIASA‘s message:</a:t>
            </a:r>
          </a:p>
          <a:p>
            <a:pPr algn="ctr">
              <a:lnSpc>
                <a:spcPct val="114000"/>
              </a:lnSpc>
            </a:pPr>
            <a:r>
              <a:rPr lang="en-US" sz="2800" dirty="0" smtClean="0">
                <a:solidFill>
                  <a:schemeClr val="accent4">
                    <a:lumMod val="65000"/>
                    <a:lumOff val="35000"/>
                  </a:schemeClr>
                </a:solidFill>
                <a:latin typeface="+mj-lt"/>
                <a:cs typeface="Arial" panose="020B0604020202020204" pitchFamily="34" charset="0"/>
              </a:rPr>
              <a:t>Taking account </a:t>
            </a:r>
            <a:r>
              <a:rPr lang="en-US" sz="2800" dirty="0">
                <a:solidFill>
                  <a:schemeClr val="accent4">
                    <a:lumMod val="65000"/>
                    <a:lumOff val="35000"/>
                  </a:schemeClr>
                </a:solidFill>
                <a:latin typeface="+mj-lt"/>
                <a:cs typeface="Arial" panose="020B0604020202020204" pitchFamily="34" charset="0"/>
              </a:rPr>
              <a:t>of </a:t>
            </a:r>
            <a:r>
              <a:rPr lang="en-US" sz="2800" dirty="0">
                <a:solidFill>
                  <a:srgbClr val="FF0000"/>
                </a:solidFill>
                <a:latin typeface="+mj-lt"/>
                <a:cs typeface="Arial" panose="020B0604020202020204" pitchFamily="34" charset="0"/>
              </a:rPr>
              <a:t>dependencies in flood risks</a:t>
            </a:r>
            <a:r>
              <a:rPr lang="en-US" sz="2800" dirty="0">
                <a:solidFill>
                  <a:schemeClr val="accent4">
                    <a:lumMod val="65000"/>
                    <a:lumOff val="35000"/>
                  </a:schemeClr>
                </a:solidFill>
                <a:latin typeface="+mj-lt"/>
                <a:cs typeface="Arial" panose="020B0604020202020204" pitchFamily="34" charset="0"/>
              </a:rPr>
              <a:t> across Europe‘s river basins, </a:t>
            </a:r>
            <a:r>
              <a:rPr lang="en-US" sz="2800" dirty="0" smtClean="0">
                <a:solidFill>
                  <a:schemeClr val="accent4">
                    <a:lumMod val="65000"/>
                    <a:lumOff val="35000"/>
                  </a:schemeClr>
                </a:solidFill>
                <a:latin typeface="+mj-lt"/>
                <a:cs typeface="Arial" panose="020B0604020202020204" pitchFamily="34" charset="0"/>
              </a:rPr>
              <a:t>there is a </a:t>
            </a:r>
            <a:r>
              <a:rPr lang="en-US" sz="2800" dirty="0" smtClean="0">
                <a:solidFill>
                  <a:schemeClr val="tx1"/>
                </a:solidFill>
                <a:latin typeface="+mj-lt"/>
                <a:cs typeface="Arial" panose="020B0604020202020204" pitchFamily="34" charset="0"/>
              </a:rPr>
              <a:t>sizeable </a:t>
            </a:r>
            <a:r>
              <a:rPr lang="en-US" sz="2800" dirty="0">
                <a:solidFill>
                  <a:schemeClr val="tx1"/>
                </a:solidFill>
                <a:latin typeface="+mj-lt"/>
                <a:cs typeface="Arial" panose="020B0604020202020204" pitchFamily="34" charset="0"/>
              </a:rPr>
              <a:t>risk of depleting the </a:t>
            </a:r>
            <a:r>
              <a:rPr lang="en-US" sz="2800" dirty="0" smtClean="0">
                <a:solidFill>
                  <a:schemeClr val="tx1"/>
                </a:solidFill>
                <a:latin typeface="+mj-lt"/>
                <a:cs typeface="Arial" panose="020B0604020202020204" pitchFamily="34" charset="0"/>
              </a:rPr>
              <a:t>fund</a:t>
            </a:r>
            <a:r>
              <a:rPr lang="en-US" sz="2800" dirty="0" smtClean="0">
                <a:solidFill>
                  <a:schemeClr val="accent4">
                    <a:lumMod val="65000"/>
                    <a:lumOff val="35000"/>
                  </a:schemeClr>
                </a:solidFill>
                <a:latin typeface="+mj-lt"/>
                <a:cs typeface="Arial" panose="020B0604020202020204" pitchFamily="34" charset="0"/>
              </a:rPr>
              <a:t> </a:t>
            </a:r>
            <a:r>
              <a:rPr lang="en-US" sz="2800" dirty="0" smtClean="0">
                <a:solidFill>
                  <a:schemeClr val="bg2"/>
                </a:solidFill>
                <a:latin typeface="+mj-lt"/>
                <a:cs typeface="Arial" panose="020B0604020202020204" pitchFamily="34" charset="0"/>
              </a:rPr>
              <a:t>(</a:t>
            </a:r>
            <a:r>
              <a:rPr lang="en-US" sz="2800" dirty="0">
                <a:solidFill>
                  <a:schemeClr val="bg2"/>
                </a:solidFill>
              </a:rPr>
              <a:t>5-10% annual </a:t>
            </a:r>
            <a:r>
              <a:rPr lang="en-US" sz="2800" dirty="0" smtClean="0">
                <a:solidFill>
                  <a:schemeClr val="bg2"/>
                </a:solidFill>
              </a:rPr>
              <a:t>probability)</a:t>
            </a:r>
            <a:r>
              <a:rPr lang="en-US" sz="2800" dirty="0" smtClean="0">
                <a:solidFill>
                  <a:schemeClr val="bg2"/>
                </a:solidFill>
                <a:latin typeface="+mj-lt"/>
                <a:cs typeface="Arial" panose="020B0604020202020204" pitchFamily="34" charset="0"/>
              </a:rPr>
              <a:t>, </a:t>
            </a:r>
            <a:r>
              <a:rPr lang="en-US" sz="2800" dirty="0" smtClean="0">
                <a:solidFill>
                  <a:schemeClr val="accent4">
                    <a:lumMod val="65000"/>
                    <a:lumOff val="35000"/>
                  </a:schemeClr>
                </a:solidFill>
                <a:latin typeface="+mj-lt"/>
                <a:cs typeface="Arial" panose="020B0604020202020204" pitchFamily="34" charset="0"/>
              </a:rPr>
              <a:t>increasing </a:t>
            </a:r>
            <a:r>
              <a:rPr lang="en-US" sz="2800" dirty="0">
                <a:solidFill>
                  <a:schemeClr val="accent4">
                    <a:lumMod val="65000"/>
                    <a:lumOff val="35000"/>
                  </a:schemeClr>
                </a:solidFill>
                <a:latin typeface="+mj-lt"/>
                <a:cs typeface="Arial" panose="020B0604020202020204" pitchFamily="34" charset="0"/>
              </a:rPr>
              <a:t>with climate change.</a:t>
            </a:r>
          </a:p>
        </p:txBody>
      </p:sp>
      <p:pic>
        <p:nvPicPr>
          <p:cNvPr id="7" name="Picture 6"/>
          <p:cNvPicPr>
            <a:picLocks noChangeAspect="1"/>
          </p:cNvPicPr>
          <p:nvPr/>
        </p:nvPicPr>
        <p:blipFill>
          <a:blip r:embed="rId4"/>
          <a:stretch>
            <a:fillRect/>
          </a:stretch>
        </p:blipFill>
        <p:spPr>
          <a:xfrm>
            <a:off x="7077454" y="3654290"/>
            <a:ext cx="1368152" cy="179964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971799" y="5453936"/>
            <a:ext cx="1579463" cy="307777"/>
          </a:xfrm>
          <a:prstGeom prst="rect">
            <a:avLst/>
          </a:prstGeom>
          <a:noFill/>
        </p:spPr>
        <p:txBody>
          <a:bodyPr wrap="square" rtlCol="0">
            <a:spAutoFit/>
          </a:bodyPr>
          <a:lstStyle/>
          <a:p>
            <a:r>
              <a:rPr lang="de-AT" sz="1400" dirty="0" err="1" smtClean="0">
                <a:latin typeface="+mj-lt"/>
              </a:rPr>
              <a:t>Jongman</a:t>
            </a:r>
            <a:r>
              <a:rPr lang="de-AT" sz="1400" dirty="0" smtClean="0">
                <a:latin typeface="+mj-lt"/>
              </a:rPr>
              <a:t>, et al, 2014</a:t>
            </a:r>
            <a:endParaRPr lang="en-US" sz="1400" dirty="0">
              <a:latin typeface="+mj-lt"/>
            </a:endParaRPr>
          </a:p>
        </p:txBody>
      </p:sp>
    </p:spTree>
    <p:extLst>
      <p:ext uri="{BB962C8B-B14F-4D97-AF65-F5344CB8AC3E}">
        <p14:creationId xmlns:p14="http://schemas.microsoft.com/office/powerpoint/2010/main" val="3298909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theme/theme1.xml><?xml version="1.0" encoding="utf-8"?>
<a:theme xmlns:a="http://schemas.openxmlformats.org/drawingml/2006/main" name="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Theme1">
  <a:themeElements>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heme1">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Theme">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10818</TotalTime>
  <Words>1234</Words>
  <Application>Microsoft Macintosh PowerPoint</Application>
  <PresentationFormat>On-screen Show (4:3)</PresentationFormat>
  <Paragraphs>122</Paragraphs>
  <Slides>15</Slides>
  <Notes>15</Notes>
  <HiddenSlides>0</HiddenSlides>
  <MMClips>0</MMClips>
  <ScaleCrop>false</ScaleCrop>
  <HeadingPairs>
    <vt:vector size="4" baseType="variant">
      <vt:variant>
        <vt:lpstr>Theme</vt:lpstr>
      </vt:variant>
      <vt:variant>
        <vt:i4>17</vt:i4>
      </vt:variant>
      <vt:variant>
        <vt:lpstr>Slide Titles</vt:lpstr>
      </vt:variant>
      <vt:variant>
        <vt:i4>15</vt:i4>
      </vt:variant>
    </vt:vector>
  </HeadingPairs>
  <TitlesOfParts>
    <vt:vector size="32" baseType="lpstr">
      <vt:lpstr>Theme1</vt:lpstr>
      <vt:lpstr>iiasa-light-version</vt:lpstr>
      <vt:lpstr>1_Theme1</vt:lpstr>
      <vt:lpstr>1_iiasa-light-version</vt:lpstr>
      <vt:lpstr>2_Theme1</vt:lpstr>
      <vt:lpstr>2_iiasa-light-version</vt:lpstr>
      <vt:lpstr>3_Theme1</vt:lpstr>
      <vt:lpstr>3_iiasa-light-version</vt:lpstr>
      <vt:lpstr>Default Theme</vt:lpstr>
      <vt:lpstr>4_iiasa-light-version</vt:lpstr>
      <vt:lpstr>4_Theme1</vt:lpstr>
      <vt:lpstr>5_iiasa-light-version</vt:lpstr>
      <vt:lpstr>5_Theme1</vt:lpstr>
      <vt:lpstr>6_iiasa-light-version</vt:lpstr>
      <vt:lpstr>6_Theme1</vt:lpstr>
      <vt:lpstr>7_iiasa-light-version</vt:lpstr>
      <vt:lpstr>7_Theme1</vt:lpstr>
      <vt:lpstr>IIASA‘s research on  disaster risk management</vt:lpstr>
      <vt:lpstr>Four short policy stories and the  science behind them</vt:lpstr>
      <vt:lpstr>Global policy story </vt:lpstr>
      <vt:lpstr>Global policy story </vt:lpstr>
      <vt:lpstr>Which countries are most vulnerable to climate extremes?</vt:lpstr>
      <vt:lpstr>PowerPoint Presentation</vt:lpstr>
      <vt:lpstr>Regional policy stories </vt:lpstr>
      <vt:lpstr>CATSIM has informed regional risk pools</vt:lpstr>
      <vt:lpstr>CATSIM used to stress-test the European Union Solidarity Fund (EUSF) </vt:lpstr>
      <vt:lpstr>National policy story </vt:lpstr>
      <vt:lpstr>National policy story  </vt:lpstr>
      <vt:lpstr>From direct to indirect flood losses IIASA’s agent-based model of the Austrian economy</vt:lpstr>
      <vt:lpstr>Local policy stories </vt:lpstr>
      <vt:lpstr>Local policy story  Reducing landslide risk in Nocera Inferiore </vt:lpstr>
      <vt:lpstr>Why IIASA?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Policy and Vulnerability</dc:title>
  <dc:creator>bayer</dc:creator>
  <cp:lastModifiedBy>Joanne Bayer</cp:lastModifiedBy>
  <cp:revision>237</cp:revision>
  <cp:lastPrinted>2017-02-24T16:41:32Z</cp:lastPrinted>
  <dcterms:created xsi:type="dcterms:W3CDTF">2014-06-05T15:44:11Z</dcterms:created>
  <dcterms:modified xsi:type="dcterms:W3CDTF">2017-02-26T19:44:45Z</dcterms:modified>
</cp:coreProperties>
</file>