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51" r:id="rId1"/>
    <p:sldMasterId id="2147483665" r:id="rId2"/>
  </p:sldMasterIdLst>
  <p:notesMasterIdLst>
    <p:notesMasterId r:id="rId32"/>
  </p:notesMasterIdLst>
  <p:sldIdLst>
    <p:sldId id="263" r:id="rId3"/>
    <p:sldId id="266" r:id="rId4"/>
    <p:sldId id="460" r:id="rId5"/>
    <p:sldId id="288" r:id="rId6"/>
    <p:sldId id="265" r:id="rId7"/>
    <p:sldId id="267" r:id="rId8"/>
    <p:sldId id="462" r:id="rId9"/>
    <p:sldId id="463" r:id="rId10"/>
    <p:sldId id="461" r:id="rId11"/>
    <p:sldId id="257" r:id="rId12"/>
    <p:sldId id="258" r:id="rId13"/>
    <p:sldId id="259" r:id="rId14"/>
    <p:sldId id="292" r:id="rId15"/>
    <p:sldId id="294" r:id="rId16"/>
    <p:sldId id="290" r:id="rId17"/>
    <p:sldId id="291" r:id="rId18"/>
    <p:sldId id="273" r:id="rId19"/>
    <p:sldId id="293" r:id="rId20"/>
    <p:sldId id="283" r:id="rId21"/>
    <p:sldId id="297" r:id="rId22"/>
    <p:sldId id="284" r:id="rId23"/>
    <p:sldId id="298" r:id="rId24"/>
    <p:sldId id="269" r:id="rId25"/>
    <p:sldId id="278" r:id="rId26"/>
    <p:sldId id="275" r:id="rId27"/>
    <p:sldId id="279" r:id="rId28"/>
    <p:sldId id="277" r:id="rId29"/>
    <p:sldId id="281" r:id="rId30"/>
    <p:sldId id="295"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9EC"/>
    <a:srgbClr val="003399"/>
    <a:srgbClr val="007A37"/>
    <a:srgbClr val="FF9900"/>
    <a:srgbClr val="FF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697" autoAdjust="0"/>
  </p:normalViewPr>
  <p:slideViewPr>
    <p:cSldViewPr>
      <p:cViewPr varScale="1">
        <p:scale>
          <a:sx n="96" d="100"/>
          <a:sy n="96" d="100"/>
        </p:scale>
        <p:origin x="1146" y="84"/>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3DA391-8711-4B1E-A2AE-EE0764E6A1E5}" type="datetimeFigureOut">
              <a:rPr lang="en-US" smtClean="0"/>
              <a:t>12/16/2019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16DDD0-0883-4582-9B42-D674C130B4F7}" type="slidenum">
              <a:rPr lang="en-US" smtClean="0"/>
              <a:t>‹#›</a:t>
            </a:fld>
            <a:endParaRPr lang="en-US"/>
          </a:p>
        </p:txBody>
      </p:sp>
    </p:spTree>
    <p:extLst>
      <p:ext uri="{BB962C8B-B14F-4D97-AF65-F5344CB8AC3E}">
        <p14:creationId xmlns:p14="http://schemas.microsoft.com/office/powerpoint/2010/main" val="1745348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5DBF32-94F7-4FD5-9DDB-C0F235DFB885}" type="slidenum">
              <a:rPr lang="ru-RU" altLang="ru-RU"/>
              <a:pPr>
                <a:spcBef>
                  <a:spcPct val="0"/>
                </a:spcBef>
              </a:pPr>
              <a:t>3</a:t>
            </a:fld>
            <a:endParaRPr lang="ru-RU" altLang="ru-RU"/>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normAutofit fontScale="85000" lnSpcReduction="20000"/>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Three fundamental elements (energy) security:  ―Physical supply: availability and accessibility; ―Economic: affordability;  ―Environmental sustainability: acceptability. Most important factor determining the energy system is risks, which depend on how the system is considered as a whole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emphasis on a systemic approach to risk management: regulating the system as a whole, not just its individual components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ru-RU" sz="1200" kern="1200" dirty="0">
                <a:solidFill>
                  <a:schemeClr val="tx1"/>
                </a:solidFill>
                <a:effectLst/>
                <a:latin typeface="+mn-lt"/>
                <a:ea typeface="+mn-ea"/>
                <a:cs typeface="+mn-cs"/>
              </a:rPr>
              <a:t>Systemic risks is risks in a complex “network” driven by supply-demand-price relations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Framework that can be scaled to capture the key components and relationships at different levels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A tool which helps identify regional energy security gaps and self-sufficiency levels depending on various other factors and areas of priority</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altLang="ru-RU"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altLang="ru-RU" sz="1200" kern="1200" dirty="0">
                <a:solidFill>
                  <a:schemeClr val="tx1"/>
                </a:solidFill>
                <a:effectLst/>
                <a:latin typeface="+mn-lt"/>
                <a:ea typeface="+mn-ea"/>
                <a:cs typeface="+mn-cs"/>
              </a:rPr>
              <a:t>A tool which allows to set the priorities and initiate a discussion with decision-makers</a:t>
            </a:r>
            <a:endParaRPr lang="ru-RU" altLang="ru-RU" dirty="0">
              <a:latin typeface="Arial" panose="020B0604020202020204" pitchFamily="34" charset="0"/>
            </a:endParaRPr>
          </a:p>
          <a:p>
            <a:pPr marL="171450" indent="-171450" eaLnBrk="1" hangingPunct="1">
              <a:buFontTx/>
              <a:buChar char="-"/>
            </a:pPr>
            <a:endParaRPr lang="en-US" sz="1200" kern="1200" dirty="0">
              <a:solidFill>
                <a:schemeClr val="tx1"/>
              </a:solidFill>
              <a:effectLst/>
              <a:latin typeface="+mn-lt"/>
              <a:ea typeface="+mn-ea"/>
              <a:cs typeface="+mn-cs"/>
            </a:endParaRPr>
          </a:p>
          <a:p>
            <a:pPr marL="171450" indent="-171450" eaLnBrk="1" hangingPunct="1">
              <a:buFontTx/>
              <a:buChar char="-"/>
            </a:pPr>
            <a:r>
              <a:rPr lang="en-US" sz="1200" kern="1200" dirty="0">
                <a:solidFill>
                  <a:schemeClr val="tx1"/>
                </a:solidFill>
                <a:effectLst/>
                <a:latin typeface="+mn-lt"/>
                <a:ea typeface="+mn-ea"/>
                <a:cs typeface="+mn-cs"/>
              </a:rPr>
              <a:t>International (traditional) energy security frameworks were developed primarily following the crude oil supply disruptions of the 1970s</a:t>
            </a:r>
          </a:p>
          <a:p>
            <a:pPr marL="171450" indent="-171450" eaLnBrk="1" hangingPunct="1">
              <a:buFontTx/>
              <a:buChar char="-"/>
            </a:pPr>
            <a:endParaRPr lang="en-US" sz="1200" kern="1200" dirty="0">
              <a:solidFill>
                <a:schemeClr val="tx1"/>
              </a:solidFill>
              <a:effectLst/>
              <a:latin typeface="+mn-lt"/>
              <a:ea typeface="+mn-ea"/>
              <a:cs typeface="+mn-cs"/>
            </a:endParaRPr>
          </a:p>
          <a:p>
            <a:pPr marL="171450" indent="-171450" eaLnBrk="1" hangingPunct="1">
              <a:buFontTx/>
              <a:buChar char="-"/>
            </a:pPr>
            <a:r>
              <a:rPr lang="en-US" sz="1200" kern="1200" dirty="0">
                <a:solidFill>
                  <a:schemeClr val="tx1"/>
                </a:solidFill>
                <a:effectLst/>
                <a:latin typeface="+mn-lt"/>
                <a:ea typeface="+mn-ea"/>
                <a:cs typeface="+mn-cs"/>
              </a:rPr>
              <a:t>Significant changes in energy markets over the last 40 years</a:t>
            </a:r>
          </a:p>
          <a:p>
            <a:pPr marL="171450" indent="-171450" eaLnBrk="1" hangingPunct="1">
              <a:buFontTx/>
              <a:buChar char="-"/>
            </a:pPr>
            <a:r>
              <a:rPr lang="en-US" sz="1200" kern="1200" dirty="0">
                <a:solidFill>
                  <a:schemeClr val="tx1"/>
                </a:solidFill>
                <a:effectLst/>
                <a:latin typeface="+mn-lt"/>
                <a:ea typeface="+mn-ea"/>
                <a:cs typeface="+mn-cs"/>
              </a:rPr>
              <a:t>•Increased diversification of the fuel mix, with oil use displaced by increasing use of coal and natural gas. </a:t>
            </a:r>
          </a:p>
          <a:p>
            <a:pPr marL="171450" indent="-171450" eaLnBrk="1" hangingPunct="1">
              <a:buFontTx/>
              <a:buChar char="-"/>
            </a:pPr>
            <a:r>
              <a:rPr lang="en-US" sz="1200" kern="1200" dirty="0">
                <a:solidFill>
                  <a:schemeClr val="tx1"/>
                </a:solidFill>
                <a:effectLst/>
                <a:latin typeface="+mn-lt"/>
                <a:ea typeface="+mn-ea"/>
                <a:cs typeface="+mn-cs"/>
              </a:rPr>
              <a:t>•A shift in consumption patterns towards non-OECD emerging economies.</a:t>
            </a:r>
          </a:p>
          <a:p>
            <a:pPr marL="171450" indent="-171450" eaLnBrk="1" hangingPunct="1">
              <a:buFontTx/>
              <a:buChar char="-"/>
            </a:pPr>
            <a:r>
              <a:rPr lang="en-US" sz="1200" kern="1200" dirty="0">
                <a:solidFill>
                  <a:schemeClr val="tx1"/>
                </a:solidFill>
                <a:effectLst/>
                <a:latin typeface="+mn-lt"/>
                <a:ea typeface="+mn-ea"/>
                <a:cs typeface="+mn-cs"/>
              </a:rPr>
              <a:t>•Changes in the structure of the international crude oil market, from vertically integrated market of the 1970’s to the current segmented and highly </a:t>
            </a:r>
            <a:r>
              <a:rPr lang="en-US" sz="1200" kern="1200" dirty="0" err="1">
                <a:solidFill>
                  <a:schemeClr val="tx1"/>
                </a:solidFill>
                <a:effectLst/>
                <a:latin typeface="+mn-lt"/>
                <a:ea typeface="+mn-ea"/>
                <a:cs typeface="+mn-cs"/>
              </a:rPr>
              <a:t>specialised</a:t>
            </a:r>
            <a:r>
              <a:rPr lang="en-US" sz="1200" kern="1200" dirty="0">
                <a:solidFill>
                  <a:schemeClr val="tx1"/>
                </a:solidFill>
                <a:effectLst/>
                <a:latin typeface="+mn-lt"/>
                <a:ea typeface="+mn-ea"/>
                <a:cs typeface="+mn-cs"/>
              </a:rPr>
              <a:t> market. </a:t>
            </a:r>
          </a:p>
          <a:p>
            <a:pPr marL="171450" indent="-171450" eaLnBrk="1" hangingPunct="1">
              <a:buFontTx/>
              <a:buChar char="-"/>
            </a:pPr>
            <a:r>
              <a:rPr lang="en-US" sz="1200" kern="1200" dirty="0">
                <a:solidFill>
                  <a:schemeClr val="tx1"/>
                </a:solidFill>
                <a:effectLst/>
                <a:latin typeface="+mn-lt"/>
                <a:ea typeface="+mn-ea"/>
                <a:cs typeface="+mn-cs"/>
              </a:rPr>
              <a:t>•The move from long term contracts to an increasing share of spot transactions and the emergence of oil futures and derivatives markets, increasing the depth and liquidity of the market.</a:t>
            </a:r>
          </a:p>
          <a:p>
            <a:pPr marL="171450" indent="-171450" eaLnBrk="1" hangingPunct="1">
              <a:buFontTx/>
              <a:buChar char="-"/>
            </a:pPr>
            <a:r>
              <a:rPr lang="en-US" sz="1200" kern="1200" dirty="0">
                <a:solidFill>
                  <a:schemeClr val="tx1"/>
                </a:solidFill>
                <a:effectLst/>
                <a:latin typeface="+mn-lt"/>
                <a:ea typeface="+mn-ea"/>
                <a:cs typeface="+mn-cs"/>
              </a:rPr>
              <a:t>•New causes of imbalance between supply and demand beyond geopolitical shocks to crude oil supply. For example, refinery shutdowns (e.g. Hurricane Katrina 2005), demand surges (e.g. Asia 2013) and the loss of specific types of crude (Libya 2011</a:t>
            </a:r>
          </a:p>
          <a:p>
            <a:pPr marL="171450" indent="-171450" eaLnBrk="1" hangingPunct="1">
              <a:buFontTx/>
              <a:buChar char="-"/>
            </a:pPr>
            <a:endParaRPr lang="ru-RU" altLang="ru-RU" dirty="0">
              <a:latin typeface="Arial" panose="020B0604020202020204" pitchFamily="34" charset="0"/>
            </a:endParaRPr>
          </a:p>
        </p:txBody>
      </p:sp>
    </p:spTree>
    <p:extLst>
      <p:ext uri="{BB962C8B-B14F-4D97-AF65-F5344CB8AC3E}">
        <p14:creationId xmlns:p14="http://schemas.microsoft.com/office/powerpoint/2010/main" val="312793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Modeling of internal and external </a:t>
            </a:r>
            <a:r>
              <a:rPr lang="en-US" dirty="0" err="1"/>
              <a:t>schocks</a:t>
            </a:r>
            <a:r>
              <a:rPr lang="en-US" dirty="0"/>
              <a:t> </a:t>
            </a:r>
          </a:p>
        </p:txBody>
      </p:sp>
      <p:sp>
        <p:nvSpPr>
          <p:cNvPr id="4" name="Slide Number Placeholder 3"/>
          <p:cNvSpPr>
            <a:spLocks noGrp="1"/>
          </p:cNvSpPr>
          <p:nvPr>
            <p:ph type="sldNum" sz="quarter" idx="10"/>
          </p:nvPr>
        </p:nvSpPr>
        <p:spPr/>
        <p:txBody>
          <a:bodyPr/>
          <a:lstStyle/>
          <a:p>
            <a:fld id="{B7B238B5-F3E9-437D-BBA5-AD5B344BAD84}" type="slidenum">
              <a:rPr lang="en-US" smtClean="0"/>
              <a:t>14</a:t>
            </a:fld>
            <a:endParaRPr lang="en-US"/>
          </a:p>
        </p:txBody>
      </p:sp>
    </p:spTree>
    <p:extLst>
      <p:ext uri="{BB962C8B-B14F-4D97-AF65-F5344CB8AC3E}">
        <p14:creationId xmlns:p14="http://schemas.microsoft.com/office/powerpoint/2010/main" val="2599248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Production conditions are naturally uncertain – weather events, markets instabilities, interdependencies among sectors which bring additional uncertainties. However production policies are often adopted without accounting for uncertainties and interdependencies.</a:t>
            </a:r>
          </a:p>
        </p:txBody>
      </p:sp>
      <p:sp>
        <p:nvSpPr>
          <p:cNvPr id="4" name="Slide Number Placeholder 3"/>
          <p:cNvSpPr>
            <a:spLocks noGrp="1"/>
          </p:cNvSpPr>
          <p:nvPr>
            <p:ph type="sldNum" sz="quarter" idx="10"/>
          </p:nvPr>
        </p:nvSpPr>
        <p:spPr/>
        <p:txBody>
          <a:bodyPr/>
          <a:lstStyle/>
          <a:p>
            <a:fld id="{1301AAB0-BB99-42AE-BC46-B73E22BDAC9C}" type="slidenum">
              <a:rPr lang="en-US" smtClean="0"/>
              <a:t>15</a:t>
            </a:fld>
            <a:endParaRPr lang="en-US"/>
          </a:p>
        </p:txBody>
      </p:sp>
    </p:spTree>
    <p:extLst>
      <p:ext uri="{BB962C8B-B14F-4D97-AF65-F5344CB8AC3E}">
        <p14:creationId xmlns:p14="http://schemas.microsoft.com/office/powerpoint/2010/main" val="331295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8202" name="Rectangle 10"/>
          <p:cNvSpPr>
            <a:spLocks noGrp="1" noChangeArrowheads="1"/>
          </p:cNvSpPr>
          <p:nvPr>
            <p:ph type="ctrTitle"/>
          </p:nvPr>
        </p:nvSpPr>
        <p:spPr>
          <a:xfrm>
            <a:off x="2513013" y="1919288"/>
            <a:ext cx="6630987" cy="1470025"/>
          </a:xfrm>
        </p:spPr>
        <p:txBody>
          <a:bodyPr lIns="457200" rIns="457200" anchor="ctr"/>
          <a:lstStyle>
            <a:lvl1pPr>
              <a:defRPr>
                <a:solidFill>
                  <a:srgbClr val="003399"/>
                </a:solidFill>
              </a:defRPr>
            </a:lvl1pPr>
          </a:lstStyle>
          <a:p>
            <a:r>
              <a:rPr lang="en-US"/>
              <a:t>Click to edit Master title style</a:t>
            </a:r>
            <a:endParaRPr lang="en-US" dirty="0"/>
          </a:p>
        </p:txBody>
      </p:sp>
      <p:sp>
        <p:nvSpPr>
          <p:cNvPr id="8203" name="Rectangle 11"/>
          <p:cNvSpPr>
            <a:spLocks noGrp="1" noChangeArrowheads="1"/>
          </p:cNvSpPr>
          <p:nvPr>
            <p:ph type="subTitle" idx="1"/>
          </p:nvPr>
        </p:nvSpPr>
        <p:spPr>
          <a:xfrm>
            <a:off x="2513013" y="3886200"/>
            <a:ext cx="6627812" cy="1752600"/>
          </a:xfrm>
        </p:spPr>
        <p:txBody>
          <a:bodyPr lIns="457200" rIns="457200"/>
          <a:lstStyle>
            <a:lvl1pPr marL="0" indent="0">
              <a:buFontTx/>
              <a:buNone/>
              <a:defRPr>
                <a:solidFill>
                  <a:srgbClr val="003399"/>
                </a:solidFill>
              </a:defRPr>
            </a:lvl1pPr>
          </a:lstStyle>
          <a:p>
            <a:r>
              <a:rPr lang="en-US"/>
              <a:t>Click to edit Master subtitle style</a:t>
            </a:r>
            <a:endParaRPr lang="en-US" dirty="0"/>
          </a:p>
        </p:txBody>
      </p:sp>
      <p:sp>
        <p:nvSpPr>
          <p:cNvPr id="5" name="Rectangle 13"/>
          <p:cNvSpPr>
            <a:spLocks noGrp="1" noChangeArrowheads="1"/>
          </p:cNvSpPr>
          <p:nvPr>
            <p:ph type="sldNum" sz="quarter" idx="10"/>
          </p:nvPr>
        </p:nvSpPr>
        <p:spPr>
          <a:xfrm>
            <a:off x="7092950" y="6516688"/>
            <a:ext cx="1582738" cy="320675"/>
          </a:xfrm>
        </p:spPr>
        <p:txBody>
          <a:bodyPr/>
          <a:lstStyle>
            <a:lvl1pPr>
              <a:defRPr>
                <a:solidFill>
                  <a:srgbClr val="003399"/>
                </a:solidFill>
              </a:defRPr>
            </a:lvl1pPr>
          </a:lstStyle>
          <a:p>
            <a:pPr>
              <a:defRPr/>
            </a:pPr>
            <a:fld id="{1E4312B2-5599-4BAB-9629-F8FF3E2D26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356F685-8D31-4F3D-8A52-5F9F92A1AC1B}" type="slidenum">
              <a:rPr lang="en-US"/>
              <a:pPr>
                <a:defRPr/>
              </a:pPr>
              <a:t>‹#›</a:t>
            </a:fld>
            <a:r>
              <a:rPr lang="en-US"/>
              <a:t>, date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entry-slide-title-0"/>
          <p:cNvPicPr>
            <a:picLocks noChangeAspect="1" noChangeArrowheads="1"/>
          </p:cNvPicPr>
          <p:nvPr/>
        </p:nvPicPr>
        <p:blipFill>
          <a:blip r:embed="rId2" cstate="print"/>
          <a:srcRect/>
          <a:stretch>
            <a:fillRect/>
          </a:stretch>
        </p:blipFill>
        <p:spPr bwMode="auto">
          <a:xfrm>
            <a:off x="0" y="-9525"/>
            <a:ext cx="9144000" cy="6877050"/>
          </a:xfrm>
          <a:prstGeom prst="rect">
            <a:avLst/>
          </a:prstGeom>
          <a:noFill/>
          <a:ln w="9525">
            <a:noFill/>
            <a:miter lim="800000"/>
            <a:headEnd/>
            <a:tailEnd/>
          </a:ln>
        </p:spPr>
      </p:pic>
      <p:sp>
        <p:nvSpPr>
          <p:cNvPr id="106505" name="Rectangle 9"/>
          <p:cNvSpPr>
            <a:spLocks noGrp="1" noChangeArrowheads="1"/>
          </p:cNvSpPr>
          <p:nvPr>
            <p:ph type="ctrTitle"/>
          </p:nvPr>
        </p:nvSpPr>
        <p:spPr>
          <a:xfrm>
            <a:off x="2513013" y="1919288"/>
            <a:ext cx="6630987" cy="1470025"/>
          </a:xfrm>
        </p:spPr>
        <p:txBody>
          <a:bodyPr lIns="457200" rIns="457200" anchor="ctr"/>
          <a:lstStyle>
            <a:lvl1pPr>
              <a:defRPr sz="4500"/>
            </a:lvl1pPr>
          </a:lstStyle>
          <a:p>
            <a:r>
              <a:rPr lang="en-US" dirty="0"/>
              <a:t>Click to edit Master</a:t>
            </a:r>
            <a:br>
              <a:rPr lang="en-US" dirty="0"/>
            </a:br>
            <a:r>
              <a:rPr lang="en-US" dirty="0"/>
              <a:t>title style</a:t>
            </a:r>
          </a:p>
        </p:txBody>
      </p:sp>
      <p:sp>
        <p:nvSpPr>
          <p:cNvPr id="106506" name="Rectangle 10"/>
          <p:cNvSpPr>
            <a:spLocks noGrp="1" noChangeArrowheads="1"/>
          </p:cNvSpPr>
          <p:nvPr>
            <p:ph type="subTitle" idx="1"/>
          </p:nvPr>
        </p:nvSpPr>
        <p:spPr>
          <a:xfrm>
            <a:off x="2513013" y="3886200"/>
            <a:ext cx="6627812" cy="1752600"/>
          </a:xfrm>
        </p:spPr>
        <p:txBody>
          <a:bodyPr lIns="457200" rIns="457200"/>
          <a:lstStyle>
            <a:lvl1pPr marL="0" indent="0">
              <a:buFontTx/>
              <a:buNone/>
              <a:defRPr/>
            </a:lvl1pPr>
          </a:lstStyle>
          <a:p>
            <a:r>
              <a:rPr lang="en-US" dirty="0"/>
              <a:t>Click to edit Master subtitle style</a:t>
            </a:r>
          </a:p>
        </p:txBody>
      </p:sp>
      <p:sp>
        <p:nvSpPr>
          <p:cNvPr id="5" name="Rectangle 12"/>
          <p:cNvSpPr>
            <a:spLocks noGrp="1" noChangeArrowheads="1"/>
          </p:cNvSpPr>
          <p:nvPr>
            <p:ph type="sldNum" sz="quarter" idx="10"/>
          </p:nvPr>
        </p:nvSpPr>
        <p:spPr>
          <a:xfrm>
            <a:off x="7092950" y="6516688"/>
            <a:ext cx="1582738" cy="320675"/>
          </a:xfrm>
        </p:spPr>
        <p:txBody>
          <a:bodyPr/>
          <a:lstStyle>
            <a:lvl1pPr>
              <a:defRPr/>
            </a:lvl1pPr>
          </a:lstStyle>
          <a:p>
            <a:pPr>
              <a:defRPr/>
            </a:pPr>
            <a:fld id="{5F6694AA-2A09-4281-A0AC-055865A5D50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4114CD66-9604-4305-B5A8-78B29733E3FB}" type="slidenum">
              <a:rPr lang="en-US"/>
              <a:pPr>
                <a:defRPr/>
              </a:pPr>
              <a:t>‹#›</a:t>
            </a:fld>
            <a:r>
              <a:rPr lang="en-US"/>
              <a:t>, date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56642101-ADE3-4411-8509-CE09211AA481}" type="slidenum">
              <a:rPr lang="en-US"/>
              <a:pPr>
                <a:defRPr/>
              </a:pPr>
              <a:t>‹#›</a:t>
            </a:fld>
            <a:r>
              <a:rPr lang="en-US"/>
              <a:t>, date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ln/>
        </p:spPr>
        <p:txBody>
          <a:bodyPr/>
          <a:lstStyle>
            <a:lvl1pPr>
              <a:defRPr/>
            </a:lvl1pPr>
          </a:lstStyle>
          <a:p>
            <a:pPr>
              <a:defRPr/>
            </a:pPr>
            <a:endParaRPr lang="en-US"/>
          </a:p>
        </p:txBody>
      </p:sp>
      <p:sp>
        <p:nvSpPr>
          <p:cNvPr id="8" name="Rectangle 10"/>
          <p:cNvSpPr>
            <a:spLocks noGrp="1" noChangeArrowheads="1"/>
          </p:cNvSpPr>
          <p:nvPr>
            <p:ph type="sldNum" sz="quarter" idx="11"/>
          </p:nvPr>
        </p:nvSpPr>
        <p:spPr>
          <a:ln/>
        </p:spPr>
        <p:txBody>
          <a:bodyPr/>
          <a:lstStyle>
            <a:lvl1pPr>
              <a:defRPr/>
            </a:lvl1pPr>
          </a:lstStyle>
          <a:p>
            <a:pPr>
              <a:defRPr/>
            </a:pPr>
            <a:fld id="{30857529-EAD9-48B3-91A9-187C3E17D5BF}" type="slidenum">
              <a:rPr lang="en-US"/>
              <a:pPr>
                <a:defRPr/>
              </a:pPr>
              <a:t>‹#›</a:t>
            </a:fld>
            <a:r>
              <a:rPr lang="en-US"/>
              <a:t>, date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ln/>
        </p:spPr>
        <p:txBody>
          <a:bodyPr/>
          <a:lstStyle>
            <a:lvl1pPr>
              <a:defRPr/>
            </a:lvl1pPr>
          </a:lstStyle>
          <a:p>
            <a:pPr>
              <a:defRPr/>
            </a:pPr>
            <a:endParaRPr lang="en-US"/>
          </a:p>
        </p:txBody>
      </p:sp>
      <p:sp>
        <p:nvSpPr>
          <p:cNvPr id="4" name="Rectangle 10"/>
          <p:cNvSpPr>
            <a:spLocks noGrp="1" noChangeArrowheads="1"/>
          </p:cNvSpPr>
          <p:nvPr>
            <p:ph type="sldNum" sz="quarter" idx="11"/>
          </p:nvPr>
        </p:nvSpPr>
        <p:spPr>
          <a:ln/>
        </p:spPr>
        <p:txBody>
          <a:bodyPr/>
          <a:lstStyle>
            <a:lvl1pPr>
              <a:defRPr/>
            </a:lvl1pPr>
          </a:lstStyle>
          <a:p>
            <a:pPr>
              <a:defRPr/>
            </a:pPr>
            <a:fld id="{87B575DE-90EA-43E8-99E7-C79D7B8D1FF9}" type="slidenum">
              <a:rPr lang="en-US"/>
              <a:pPr>
                <a:defRPr/>
              </a:pPr>
              <a:t>‹#›</a:t>
            </a:fld>
            <a:r>
              <a:rPr lang="en-US"/>
              <a:t>, date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endParaRPr lang="en-US"/>
          </a:p>
        </p:txBody>
      </p:sp>
      <p:sp>
        <p:nvSpPr>
          <p:cNvPr id="3" name="Rectangle 10"/>
          <p:cNvSpPr>
            <a:spLocks noGrp="1" noChangeArrowheads="1"/>
          </p:cNvSpPr>
          <p:nvPr>
            <p:ph type="sldNum" sz="quarter" idx="11"/>
          </p:nvPr>
        </p:nvSpPr>
        <p:spPr>
          <a:ln/>
        </p:spPr>
        <p:txBody>
          <a:bodyPr/>
          <a:lstStyle>
            <a:lvl1pPr>
              <a:defRPr/>
            </a:lvl1pPr>
          </a:lstStyle>
          <a:p>
            <a:pPr>
              <a:defRPr/>
            </a:pPr>
            <a:fld id="{F2B785DD-37C5-4445-A386-69E4688B873F}" type="slidenum">
              <a:rPr lang="en-US"/>
              <a:pPr>
                <a:defRPr/>
              </a:pPr>
              <a:t>‹#›</a:t>
            </a:fld>
            <a:r>
              <a:rPr lang="en-US"/>
              <a:t>, date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EA2A11DA-FCFA-40A2-8A7C-551411CC873A}" type="slidenum">
              <a:rPr lang="en-US"/>
              <a:pPr>
                <a:defRPr/>
              </a:pPr>
              <a:t>‹#›</a:t>
            </a:fld>
            <a:r>
              <a:rPr lang="en-US"/>
              <a:t>, date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ln/>
        </p:spPr>
        <p:txBody>
          <a:bodyPr/>
          <a:lstStyle>
            <a:lvl1pPr>
              <a:defRPr/>
            </a:lvl1pPr>
          </a:lstStyle>
          <a:p>
            <a:pPr>
              <a:defRPr/>
            </a:pPr>
            <a:endParaRPr lang="en-US"/>
          </a:p>
        </p:txBody>
      </p:sp>
      <p:sp>
        <p:nvSpPr>
          <p:cNvPr id="6" name="Rectangle 10"/>
          <p:cNvSpPr>
            <a:spLocks noGrp="1" noChangeArrowheads="1"/>
          </p:cNvSpPr>
          <p:nvPr>
            <p:ph type="sldNum" sz="quarter" idx="11"/>
          </p:nvPr>
        </p:nvSpPr>
        <p:spPr>
          <a:ln/>
        </p:spPr>
        <p:txBody>
          <a:bodyPr/>
          <a:lstStyle>
            <a:lvl1pPr>
              <a:defRPr/>
            </a:lvl1pPr>
          </a:lstStyle>
          <a:p>
            <a:pPr>
              <a:defRPr/>
            </a:pPr>
            <a:fld id="{2AA39C79-261A-4A22-ACC0-31F52339D5E6}" type="slidenum">
              <a:rPr lang="en-US"/>
              <a:pPr>
                <a:defRPr/>
              </a:pPr>
              <a:t>‹#›</a:t>
            </a:fld>
            <a:r>
              <a:rPr lang="en-US"/>
              <a:t>, date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32F412E-6CE6-4894-9AD8-4FECDCDD323A}" type="slidenum">
              <a:rPr lang="en-US"/>
              <a:pPr>
                <a:defRPr/>
              </a:pPr>
              <a:t>‹#›</a:t>
            </a:fld>
            <a:r>
              <a:rPr lang="en-US"/>
              <a:t>,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8F2CA046-3722-4950-924C-5359C54C5ADE}" type="slidenum">
              <a:rPr lang="en-US"/>
              <a:pPr>
                <a:defRPr/>
              </a:pPr>
              <a:t>‹#›</a:t>
            </a:fld>
            <a:r>
              <a:rPr lang="en-US"/>
              <a:t>, date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455613"/>
            <a:ext cx="1998663" cy="567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455613"/>
            <a:ext cx="5846762" cy="567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
        <p:nvSpPr>
          <p:cNvPr id="5" name="Rectangle 10"/>
          <p:cNvSpPr>
            <a:spLocks noGrp="1" noChangeArrowheads="1"/>
          </p:cNvSpPr>
          <p:nvPr>
            <p:ph type="sldNum" sz="quarter" idx="11"/>
          </p:nvPr>
        </p:nvSpPr>
        <p:spPr>
          <a:ln/>
        </p:spPr>
        <p:txBody>
          <a:bodyPr/>
          <a:lstStyle>
            <a:lvl1pPr>
              <a:defRPr/>
            </a:lvl1pPr>
          </a:lstStyle>
          <a:p>
            <a:pPr>
              <a:defRPr/>
            </a:pPr>
            <a:fld id="{3165EA59-A23C-4E7E-9995-208EA4FE05B4}" type="slidenum">
              <a:rPr lang="en-US"/>
              <a:pPr>
                <a:defRPr/>
              </a:pPr>
              <a:t>‹#›</a:t>
            </a:fld>
            <a:r>
              <a:rPr lang="en-US"/>
              <a:t>, date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CDDC53-1045-476D-8C06-CCB593EB05B0}"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0DF74-1E61-4B2B-82A9-44D20868CB20}" type="slidenum">
              <a:rPr lang="en-US" smtClean="0"/>
              <a:t>‹#›</a:t>
            </a:fld>
            <a:endParaRPr lang="en-US"/>
          </a:p>
        </p:txBody>
      </p:sp>
    </p:spTree>
    <p:extLst>
      <p:ext uri="{BB962C8B-B14F-4D97-AF65-F5344CB8AC3E}">
        <p14:creationId xmlns:p14="http://schemas.microsoft.com/office/powerpoint/2010/main" val="285327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1600200"/>
            <a:ext cx="39227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9325" y="1600200"/>
            <a:ext cx="39227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112711BC-CB1F-4E99-8CB3-0C61FE49B3B7}" type="slidenum">
              <a:rPr lang="en-US"/>
              <a:pPr>
                <a:defRPr/>
              </a:pPr>
              <a:t>‹#›</a:t>
            </a:fld>
            <a:r>
              <a:rPr lang="en-US"/>
              <a:t>,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6"/>
          <p:cNvSpPr>
            <a:spLocks noGrp="1" noChangeArrowheads="1"/>
          </p:cNvSpPr>
          <p:nvPr>
            <p:ph type="ftr" sz="quarter" idx="10"/>
          </p:nvPr>
        </p:nvSpPr>
        <p:spPr>
          <a:ln/>
        </p:spPr>
        <p:txBody>
          <a:bodyPr/>
          <a:lstStyle>
            <a:lvl1pPr>
              <a:defRPr/>
            </a:lvl1pPr>
          </a:lstStyle>
          <a:p>
            <a:pPr>
              <a:defRPr/>
            </a:pPr>
            <a:endParaRPr lang="en-US"/>
          </a:p>
        </p:txBody>
      </p:sp>
      <p:sp>
        <p:nvSpPr>
          <p:cNvPr id="8" name="Rectangle 17"/>
          <p:cNvSpPr>
            <a:spLocks noGrp="1" noChangeArrowheads="1"/>
          </p:cNvSpPr>
          <p:nvPr>
            <p:ph type="sldNum" sz="quarter" idx="11"/>
          </p:nvPr>
        </p:nvSpPr>
        <p:spPr>
          <a:ln/>
        </p:spPr>
        <p:txBody>
          <a:bodyPr/>
          <a:lstStyle>
            <a:lvl1pPr>
              <a:defRPr/>
            </a:lvl1pPr>
          </a:lstStyle>
          <a:p>
            <a:pPr>
              <a:defRPr/>
            </a:pPr>
            <a:fld id="{C85BF2D6-F2CE-4825-AA43-5FCA2B174C18}" type="slidenum">
              <a:rPr lang="en-US"/>
              <a:pPr>
                <a:defRPr/>
              </a:pPr>
              <a:t>‹#›</a:t>
            </a:fld>
            <a:r>
              <a:rPr lang="en-US"/>
              <a:t>, date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6"/>
          <p:cNvSpPr>
            <a:spLocks noGrp="1" noChangeArrowheads="1"/>
          </p:cNvSpPr>
          <p:nvPr>
            <p:ph type="ftr" sz="quarter" idx="10"/>
          </p:nvPr>
        </p:nvSpPr>
        <p:spPr>
          <a:ln/>
        </p:spPr>
        <p:txBody>
          <a:bodyPr/>
          <a:lstStyle>
            <a:lvl1pPr>
              <a:defRPr/>
            </a:lvl1pPr>
          </a:lstStyle>
          <a:p>
            <a:pPr>
              <a:defRPr/>
            </a:pPr>
            <a:endParaRPr lang="en-US"/>
          </a:p>
        </p:txBody>
      </p:sp>
      <p:sp>
        <p:nvSpPr>
          <p:cNvPr id="4" name="Rectangle 17"/>
          <p:cNvSpPr>
            <a:spLocks noGrp="1" noChangeArrowheads="1"/>
          </p:cNvSpPr>
          <p:nvPr>
            <p:ph type="sldNum" sz="quarter" idx="11"/>
          </p:nvPr>
        </p:nvSpPr>
        <p:spPr>
          <a:ln/>
        </p:spPr>
        <p:txBody>
          <a:bodyPr/>
          <a:lstStyle>
            <a:lvl1pPr>
              <a:defRPr/>
            </a:lvl1pPr>
          </a:lstStyle>
          <a:p>
            <a:pPr>
              <a:defRPr/>
            </a:pPr>
            <a:fld id="{4193024A-A1CF-4A6E-8F6A-5095CE996DF9}" type="slidenum">
              <a:rPr lang="en-US"/>
              <a:pPr>
                <a:defRPr/>
              </a:pPr>
              <a:t>‹#›</a:t>
            </a:fld>
            <a:r>
              <a:rPr lang="en-US"/>
              <a:t>, date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endParaRPr lang="en-US"/>
          </a:p>
        </p:txBody>
      </p:sp>
      <p:sp>
        <p:nvSpPr>
          <p:cNvPr id="3" name="Rectangle 17"/>
          <p:cNvSpPr>
            <a:spLocks noGrp="1" noChangeArrowheads="1"/>
          </p:cNvSpPr>
          <p:nvPr>
            <p:ph type="sldNum" sz="quarter" idx="11"/>
          </p:nvPr>
        </p:nvSpPr>
        <p:spPr>
          <a:ln/>
        </p:spPr>
        <p:txBody>
          <a:bodyPr/>
          <a:lstStyle>
            <a:lvl1pPr>
              <a:defRPr/>
            </a:lvl1pPr>
          </a:lstStyle>
          <a:p>
            <a:pPr>
              <a:defRPr/>
            </a:pPr>
            <a:fld id="{AF2A010B-BAF6-40A5-B717-FF159C823536}" type="slidenum">
              <a:rPr lang="en-US"/>
              <a:pPr>
                <a:defRPr/>
              </a:pPr>
              <a:t>‹#›</a:t>
            </a:fld>
            <a:r>
              <a:rPr lang="en-US"/>
              <a:t>, date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0B9224A6-702E-4A01-99F0-96056F73EC9A}" type="slidenum">
              <a:rPr lang="en-US"/>
              <a:pPr>
                <a:defRPr/>
              </a:pPr>
              <a:t>‹#›</a:t>
            </a:fld>
            <a:r>
              <a:rPr lang="en-US"/>
              <a:t>, date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endParaRPr lang="en-US"/>
          </a:p>
        </p:txBody>
      </p:sp>
      <p:sp>
        <p:nvSpPr>
          <p:cNvPr id="6" name="Rectangle 17"/>
          <p:cNvSpPr>
            <a:spLocks noGrp="1" noChangeArrowheads="1"/>
          </p:cNvSpPr>
          <p:nvPr>
            <p:ph type="sldNum" sz="quarter" idx="11"/>
          </p:nvPr>
        </p:nvSpPr>
        <p:spPr>
          <a:ln/>
        </p:spPr>
        <p:txBody>
          <a:bodyPr/>
          <a:lstStyle>
            <a:lvl1pPr>
              <a:defRPr/>
            </a:lvl1pPr>
          </a:lstStyle>
          <a:p>
            <a:pPr>
              <a:defRPr/>
            </a:pPr>
            <a:fld id="{C3884531-87E1-44F5-B3D0-04F68C17036F}" type="slidenum">
              <a:rPr lang="en-US"/>
              <a:pPr>
                <a:defRPr/>
              </a:pPr>
              <a:t>‹#›</a:t>
            </a:fld>
            <a:r>
              <a:rPr lang="en-US"/>
              <a:t>, date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6"/>
          <p:cNvSpPr>
            <a:spLocks noGrp="1" noChangeArrowheads="1"/>
          </p:cNvSpPr>
          <p:nvPr>
            <p:ph type="ftr" sz="quarter" idx="10"/>
          </p:nvPr>
        </p:nvSpPr>
        <p:spPr>
          <a:ln/>
        </p:spPr>
        <p:txBody>
          <a:bodyPr/>
          <a:lstStyle>
            <a:lvl1pPr>
              <a:defRPr/>
            </a:lvl1pPr>
          </a:lstStyle>
          <a:p>
            <a:pPr>
              <a:defRPr/>
            </a:pPr>
            <a:endParaRPr lang="en-US"/>
          </a:p>
        </p:txBody>
      </p:sp>
      <p:sp>
        <p:nvSpPr>
          <p:cNvPr id="5" name="Rectangle 17"/>
          <p:cNvSpPr>
            <a:spLocks noGrp="1" noChangeArrowheads="1"/>
          </p:cNvSpPr>
          <p:nvPr>
            <p:ph type="sldNum" sz="quarter" idx="11"/>
          </p:nvPr>
        </p:nvSpPr>
        <p:spPr>
          <a:ln/>
        </p:spPr>
        <p:txBody>
          <a:bodyPr/>
          <a:lstStyle>
            <a:lvl1pPr>
              <a:defRPr/>
            </a:lvl1pPr>
          </a:lstStyle>
          <a:p>
            <a:pPr>
              <a:defRPr/>
            </a:pPr>
            <a:fld id="{EDEA0DC2-634B-4A4B-A9CE-6B1EFB94E78A}" type="slidenum">
              <a:rPr lang="en-US"/>
              <a:pPr>
                <a:defRPr/>
              </a:pPr>
              <a:t>‹#›</a:t>
            </a:fld>
            <a:r>
              <a:rPr lang="en-US"/>
              <a:t>, date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13314" name="Picture 11" descr="entry-slide-content-dark"/>
          <p:cNvPicPr>
            <a:picLocks noChangeAspect="1" noChangeArrowheads="1"/>
          </p:cNvPicPr>
          <p:nvPr/>
        </p:nvPicPr>
        <p:blipFill>
          <a:blip r:embed="rId12" cstate="print"/>
          <a:srcRect/>
          <a:stretch>
            <a:fillRect/>
          </a:stretch>
        </p:blipFill>
        <p:spPr bwMode="auto">
          <a:xfrm>
            <a:off x="0" y="-9525"/>
            <a:ext cx="9144000" cy="6877050"/>
          </a:xfrm>
          <a:prstGeom prst="rect">
            <a:avLst/>
          </a:prstGeom>
          <a:noFill/>
          <a:ln w="9525">
            <a:noFill/>
            <a:miter lim="800000"/>
            <a:headEnd/>
            <a:tailEnd/>
          </a:ln>
        </p:spPr>
      </p:pic>
      <p:sp>
        <p:nvSpPr>
          <p:cNvPr id="13315" name="Rectangle 14"/>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3316" name="Rectangle 15"/>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184" name="Rectangle 16"/>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endParaRPr lang="en-US" dirty="0"/>
          </a:p>
        </p:txBody>
      </p:sp>
      <p:sp>
        <p:nvSpPr>
          <p:cNvPr id="7185" name="Rectangle 17"/>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chemeClr val="bg1"/>
                </a:solidFill>
                <a:latin typeface="Arial" pitchFamily="34" charset="0"/>
                <a:cs typeface="Arial" pitchFamily="34" charset="0"/>
              </a:defRPr>
            </a:lvl1pPr>
          </a:lstStyle>
          <a:p>
            <a:pPr>
              <a:defRPr/>
            </a:pPr>
            <a:fld id="{71584800-6692-4F7A-844A-C16EE7CAB8D0}" type="slidenum">
              <a:rPr lang="en-US" smtClean="0"/>
              <a:pPr>
                <a:defRPr/>
              </a:pPr>
              <a:t>‹#›</a:t>
            </a:fld>
            <a:r>
              <a:rPr lang="en-US" dirty="0"/>
              <a:t>, date</a:t>
            </a:r>
          </a:p>
        </p:txBody>
      </p:sp>
    </p:spTree>
  </p:cSld>
  <p:clrMap bg1="lt1" tx1="dk1" bg2="lt2" tx2="dk2" accent1="accent1" accent2="accent2" accent3="accent3" accent4="accent4" accent5="accent5" accent6="accent6" hlink="hlink" folHlink="folHlink"/>
  <p:sldLayoutIdLst>
    <p:sldLayoutId id="2147483727" r:id="rId1"/>
    <p:sldLayoutId id="2147483694" r:id="rId2"/>
    <p:sldLayoutId id="2147483692" r:id="rId3"/>
    <p:sldLayoutId id="2147483691" r:id="rId4"/>
    <p:sldLayoutId id="2147483690" r:id="rId5"/>
    <p:sldLayoutId id="2147483689" r:id="rId6"/>
    <p:sldLayoutId id="2147483688" r:id="rId7"/>
    <p:sldLayoutId id="2147483687" r:id="rId8"/>
    <p:sldLayoutId id="2147483686" r:id="rId9"/>
    <p:sldLayoutId id="2147483685" r:id="rId10"/>
  </p:sldLayoutIdLst>
  <p:txStyles>
    <p:titleStyle>
      <a:lvl1pPr algn="l" rtl="0" eaLnBrk="1" fontAlgn="base" hangingPunct="1">
        <a:spcBef>
          <a:spcPct val="0"/>
        </a:spcBef>
        <a:spcAft>
          <a:spcPct val="0"/>
        </a:spcAft>
        <a:defRPr sz="40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4000">
          <a:solidFill>
            <a:schemeClr val="bg1"/>
          </a:solidFill>
          <a:latin typeface="Arial Narrow" pitchFamily="34" charset="0"/>
        </a:defRPr>
      </a:lvl2pPr>
      <a:lvl3pPr algn="l" rtl="0" eaLnBrk="1" fontAlgn="base" hangingPunct="1">
        <a:spcBef>
          <a:spcPct val="0"/>
        </a:spcBef>
        <a:spcAft>
          <a:spcPct val="0"/>
        </a:spcAft>
        <a:defRPr sz="4000">
          <a:solidFill>
            <a:schemeClr val="bg1"/>
          </a:solidFill>
          <a:latin typeface="Arial Narrow" pitchFamily="34" charset="0"/>
        </a:defRPr>
      </a:lvl3pPr>
      <a:lvl4pPr algn="l" rtl="0" eaLnBrk="1" fontAlgn="base" hangingPunct="1">
        <a:spcBef>
          <a:spcPct val="0"/>
        </a:spcBef>
        <a:spcAft>
          <a:spcPct val="0"/>
        </a:spcAft>
        <a:defRPr sz="4000">
          <a:solidFill>
            <a:schemeClr val="bg1"/>
          </a:solidFill>
          <a:latin typeface="Arial Narrow" pitchFamily="34" charset="0"/>
        </a:defRPr>
      </a:lvl4pPr>
      <a:lvl5pPr algn="l" rtl="0" eaLnBrk="1" fontAlgn="base" hangingPunct="1">
        <a:spcBef>
          <a:spcPct val="0"/>
        </a:spcBef>
        <a:spcAft>
          <a:spcPct val="0"/>
        </a:spcAft>
        <a:defRPr sz="4000">
          <a:solidFill>
            <a:schemeClr val="bg1"/>
          </a:solidFill>
          <a:latin typeface="Arial Narrow" pitchFamily="34" charset="0"/>
        </a:defRPr>
      </a:lvl5pPr>
      <a:lvl6pPr marL="457200" algn="l" rtl="0" eaLnBrk="1" fontAlgn="base" hangingPunct="1">
        <a:spcBef>
          <a:spcPct val="0"/>
        </a:spcBef>
        <a:spcAft>
          <a:spcPct val="0"/>
        </a:spcAft>
        <a:defRPr sz="4000">
          <a:solidFill>
            <a:schemeClr val="bg1"/>
          </a:solidFill>
          <a:latin typeface="Arial Narrow" pitchFamily="34" charset="0"/>
        </a:defRPr>
      </a:lvl6pPr>
      <a:lvl7pPr marL="914400" algn="l" rtl="0" eaLnBrk="1" fontAlgn="base" hangingPunct="1">
        <a:spcBef>
          <a:spcPct val="0"/>
        </a:spcBef>
        <a:spcAft>
          <a:spcPct val="0"/>
        </a:spcAft>
        <a:defRPr sz="4000">
          <a:solidFill>
            <a:schemeClr val="bg1"/>
          </a:solidFill>
          <a:latin typeface="Arial Narrow" pitchFamily="34" charset="0"/>
        </a:defRPr>
      </a:lvl7pPr>
      <a:lvl8pPr marL="1371600" algn="l" rtl="0" eaLnBrk="1" fontAlgn="base" hangingPunct="1">
        <a:spcBef>
          <a:spcPct val="0"/>
        </a:spcBef>
        <a:spcAft>
          <a:spcPct val="0"/>
        </a:spcAft>
        <a:defRPr sz="4000">
          <a:solidFill>
            <a:schemeClr val="bg1"/>
          </a:solidFill>
          <a:latin typeface="Arial Narrow" pitchFamily="34" charset="0"/>
        </a:defRPr>
      </a:lvl8pPr>
      <a:lvl9pPr marL="1828800" algn="l" rtl="0" eaLnBrk="1" fontAlgn="base" hangingPunct="1">
        <a:spcBef>
          <a:spcPct val="0"/>
        </a:spcBef>
        <a:spcAft>
          <a:spcPct val="0"/>
        </a:spcAft>
        <a:defRPr sz="4000">
          <a:solidFill>
            <a:schemeClr val="bg1"/>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har char="–"/>
        <a:defRPr sz="2800">
          <a:solidFill>
            <a:schemeClr val="bg1"/>
          </a:solidFill>
          <a:latin typeface="Arial" pitchFamily="34" charset="0"/>
          <a:cs typeface="Arial" pitchFamily="34" charset="0"/>
        </a:defRPr>
      </a:lvl2pPr>
      <a:lvl3pPr marL="1143000" indent="-228600" algn="l" rtl="0" eaLnBrk="1" fontAlgn="base" hangingPunct="1">
        <a:spcBef>
          <a:spcPct val="20000"/>
        </a:spcBef>
        <a:spcAft>
          <a:spcPct val="0"/>
        </a:spcAft>
        <a:buChar char="•"/>
        <a:defRPr sz="2400">
          <a:solidFill>
            <a:schemeClr val="bg1"/>
          </a:solidFill>
          <a:latin typeface="Arial" pitchFamily="34" charset="0"/>
          <a:cs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4pPr>
      <a:lvl5pPr marL="2057400" indent="-228600" algn="l" rtl="0" eaLnBrk="1" fontAlgn="base" hangingPunct="1">
        <a:spcBef>
          <a:spcPct val="20000"/>
        </a:spcBef>
        <a:spcAft>
          <a:spcPct val="0"/>
        </a:spcAft>
        <a:buChar char="»"/>
        <a:defRPr sz="2000">
          <a:solidFill>
            <a:schemeClr val="bg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bg1"/>
          </a:solidFill>
          <a:latin typeface="Arial" charset="0"/>
        </a:defRPr>
      </a:lvl6pPr>
      <a:lvl7pPr marL="2971800" indent="-228600" algn="l" rtl="0" eaLnBrk="1" fontAlgn="base" hangingPunct="1">
        <a:spcBef>
          <a:spcPct val="20000"/>
        </a:spcBef>
        <a:spcAft>
          <a:spcPct val="0"/>
        </a:spcAft>
        <a:buChar char="»"/>
        <a:defRPr sz="2000">
          <a:solidFill>
            <a:schemeClr val="bg1"/>
          </a:solidFill>
          <a:latin typeface="Arial" charset="0"/>
        </a:defRPr>
      </a:lvl7pPr>
      <a:lvl8pPr marL="3429000" indent="-228600" algn="l" rtl="0" eaLnBrk="1" fontAlgn="base" hangingPunct="1">
        <a:spcBef>
          <a:spcPct val="20000"/>
        </a:spcBef>
        <a:spcAft>
          <a:spcPct val="0"/>
        </a:spcAft>
        <a:buChar char="»"/>
        <a:defRPr sz="2000">
          <a:solidFill>
            <a:schemeClr val="bg1"/>
          </a:solidFill>
          <a:latin typeface="Arial" charset="0"/>
        </a:defRPr>
      </a:lvl8pPr>
      <a:lvl9pPr marL="3886200" indent="-228600" algn="l" rtl="0" eaLnBrk="1" fontAlgn="base" hangingPunct="1">
        <a:spcBef>
          <a:spcPct val="20000"/>
        </a:spcBef>
        <a:spcAft>
          <a:spcPct val="0"/>
        </a:spcAft>
        <a:buChar char="»"/>
        <a:defRPr sz="2000">
          <a:solidFill>
            <a:schemeClr val="bg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34EA2"/>
        </a:solidFill>
        <a:effectLst/>
      </p:bgPr>
    </p:bg>
    <p:spTree>
      <p:nvGrpSpPr>
        <p:cNvPr id="1" name=""/>
        <p:cNvGrpSpPr/>
        <p:nvPr/>
      </p:nvGrpSpPr>
      <p:grpSpPr>
        <a:xfrm>
          <a:off x="0" y="0"/>
          <a:ext cx="0" cy="0"/>
          <a:chOff x="0" y="0"/>
          <a:chExt cx="0" cy="0"/>
        </a:xfrm>
      </p:grpSpPr>
      <p:pic>
        <p:nvPicPr>
          <p:cNvPr id="37890" name="Picture 8" descr="entry-slide-content-light"/>
          <p:cNvPicPr>
            <a:picLocks noChangeAspect="1" noChangeArrowheads="1"/>
          </p:cNvPicPr>
          <p:nvPr/>
        </p:nvPicPr>
        <p:blipFill>
          <a:blip r:embed="rId13" cstate="print"/>
          <a:srcRect/>
          <a:stretch>
            <a:fillRect/>
          </a:stretch>
        </p:blipFill>
        <p:spPr bwMode="auto">
          <a:xfrm>
            <a:off x="0" y="0"/>
            <a:ext cx="9144000" cy="6877050"/>
          </a:xfrm>
          <a:prstGeom prst="rect">
            <a:avLst/>
          </a:prstGeom>
          <a:noFill/>
          <a:ln w="9525">
            <a:noFill/>
            <a:miter lim="800000"/>
            <a:headEnd/>
            <a:tailEnd/>
          </a:ln>
        </p:spPr>
      </p:pic>
      <p:sp>
        <p:nvSpPr>
          <p:cNvPr id="105481" name="Rectangle 9"/>
          <p:cNvSpPr>
            <a:spLocks noGrp="1" noChangeArrowheads="1"/>
          </p:cNvSpPr>
          <p:nvPr>
            <p:ph type="ftr" sz="quarter" idx="3"/>
          </p:nvPr>
        </p:nvSpPr>
        <p:spPr bwMode="auto">
          <a:xfrm>
            <a:off x="3408363" y="6516688"/>
            <a:ext cx="2895600"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endParaRPr lang="en-US" dirty="0"/>
          </a:p>
        </p:txBody>
      </p:sp>
      <p:sp>
        <p:nvSpPr>
          <p:cNvPr id="105482" name="Rectangle 10"/>
          <p:cNvSpPr>
            <a:spLocks noGrp="1" noChangeArrowheads="1"/>
          </p:cNvSpPr>
          <p:nvPr>
            <p:ph type="sldNum" sz="quarter" idx="4"/>
          </p:nvPr>
        </p:nvSpPr>
        <p:spPr bwMode="auto">
          <a:xfrm>
            <a:off x="6516688" y="6516688"/>
            <a:ext cx="2166937" cy="3206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solidFill>
                  <a:srgbClr val="003399"/>
                </a:solidFill>
                <a:latin typeface="Arial" pitchFamily="34" charset="0"/>
                <a:cs typeface="Arial" pitchFamily="34" charset="0"/>
              </a:defRPr>
            </a:lvl1pPr>
          </a:lstStyle>
          <a:p>
            <a:pPr>
              <a:defRPr/>
            </a:pPr>
            <a:fld id="{0CCA0B88-0A52-4D2E-93D1-C5B7E15B7FE4}" type="slidenum">
              <a:rPr lang="en-US" smtClean="0"/>
              <a:pPr>
                <a:defRPr/>
              </a:pPr>
              <a:t>‹#›</a:t>
            </a:fld>
            <a:r>
              <a:rPr lang="en-US" dirty="0"/>
              <a:t>, date</a:t>
            </a:r>
          </a:p>
        </p:txBody>
      </p:sp>
      <p:sp>
        <p:nvSpPr>
          <p:cNvPr id="37893" name="Rectangle 11"/>
          <p:cNvSpPr>
            <a:spLocks noGrp="1" noChangeArrowheads="1"/>
          </p:cNvSpPr>
          <p:nvPr>
            <p:ph type="title"/>
          </p:nvPr>
        </p:nvSpPr>
        <p:spPr bwMode="auto">
          <a:xfrm>
            <a:off x="684213" y="455613"/>
            <a:ext cx="799782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37894" name="Rectangle 12"/>
          <p:cNvSpPr>
            <a:spLocks noGrp="1" noChangeArrowheads="1"/>
          </p:cNvSpPr>
          <p:nvPr>
            <p:ph type="body" idx="1"/>
          </p:nvPr>
        </p:nvSpPr>
        <p:spPr bwMode="auto">
          <a:xfrm>
            <a:off x="684213" y="1600200"/>
            <a:ext cx="799782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29" r:id="rId1"/>
    <p:sldLayoutId id="2147483714" r:id="rId2"/>
    <p:sldLayoutId id="2147483712" r:id="rId3"/>
    <p:sldLayoutId id="2147483711" r:id="rId4"/>
    <p:sldLayoutId id="2147483710" r:id="rId5"/>
    <p:sldLayoutId id="2147483709" r:id="rId6"/>
    <p:sldLayoutId id="2147483708" r:id="rId7"/>
    <p:sldLayoutId id="2147483707" r:id="rId8"/>
    <p:sldLayoutId id="2147483706" r:id="rId9"/>
    <p:sldLayoutId id="2147483705" r:id="rId10"/>
    <p:sldLayoutId id="2147483731" r:id="rId11"/>
  </p:sldLayoutIdLst>
  <p:txStyles>
    <p:titleStyle>
      <a:lvl1pPr algn="l" rtl="0" eaLnBrk="0" fontAlgn="base" hangingPunct="0">
        <a:spcBef>
          <a:spcPct val="0"/>
        </a:spcBef>
        <a:spcAft>
          <a:spcPct val="0"/>
        </a:spcAft>
        <a:defRPr sz="4000">
          <a:solidFill>
            <a:srgbClr val="003399"/>
          </a:solidFill>
          <a:latin typeface="Arial" pitchFamily="34" charset="0"/>
          <a:ea typeface="+mj-ea"/>
          <a:cs typeface="Arial" pitchFamily="34" charset="0"/>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3200">
          <a:solidFill>
            <a:srgbClr val="003399"/>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3200">
          <a:solidFill>
            <a:srgbClr val="003399"/>
          </a:solidFill>
          <a:latin typeface="Arial" pitchFamily="34" charset="0"/>
          <a:cs typeface="Arial" pitchFamily="34" charset="0"/>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oleObject" Target="../embeddings/oleObject3.bin"/><Relationship Id="rId7" Type="http://schemas.openxmlformats.org/officeDocument/2006/relationships/image" Target="../media/image31.png"/><Relationship Id="rId2" Type="http://schemas.openxmlformats.org/officeDocument/2006/relationships/slideLayout" Target="../slideLayouts/slideLayout21.xml"/><Relationship Id="rId1" Type="http://schemas.openxmlformats.org/officeDocument/2006/relationships/vmlDrawing" Target="../drawings/vmlDrawing2.v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wmf"/><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39.emf"/><Relationship Id="rId3" Type="http://schemas.openxmlformats.org/officeDocument/2006/relationships/notesSlide" Target="../notesSlides/notesSlide3.xml"/><Relationship Id="rId7" Type="http://schemas.openxmlformats.org/officeDocument/2006/relationships/image" Target="../media/image35.wmf"/><Relationship Id="rId12" Type="http://schemas.openxmlformats.org/officeDocument/2006/relationships/image" Target="../media/image38.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7.emf"/><Relationship Id="rId5" Type="http://schemas.openxmlformats.org/officeDocument/2006/relationships/image" Target="../media/image34.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6.wmf"/><Relationship Id="rId14" Type="http://schemas.openxmlformats.org/officeDocument/2006/relationships/image" Target="../media/image40.emf"/></Relationships>
</file>

<file path=ppt/slides/_rels/slide16.xml.rels><?xml version="1.0" encoding="UTF-8" standalone="yes"?>
<Relationships xmlns="http://schemas.openxmlformats.org/package/2006/relationships"><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image" Target="../media/image41.emf"/><Relationship Id="rId1" Type="http://schemas.openxmlformats.org/officeDocument/2006/relationships/slideLayout" Target="../slideLayouts/slideLayout12.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1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12.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38602" y="2564904"/>
            <a:ext cx="6614576" cy="1323439"/>
          </a:xfrm>
          <a:prstGeom prst="rect">
            <a:avLst/>
          </a:prstGeom>
        </p:spPr>
        <p:txBody>
          <a:bodyPr wrap="square">
            <a:spAutoFit/>
          </a:bodyPr>
          <a:lstStyle/>
          <a:p>
            <a:r>
              <a:rPr lang="en-GB" sz="2000" b="1" dirty="0">
                <a:solidFill>
                  <a:schemeClr val="accent2">
                    <a:lumMod val="75000"/>
                  </a:schemeClr>
                </a:solidFill>
                <a:latin typeface="Comic Sans MS" panose="030F0702030302020204" pitchFamily="66" charset="0"/>
              </a:rPr>
              <a:t>Tatiana Ermolieva, Petr </a:t>
            </a:r>
            <a:r>
              <a:rPr lang="en-GB" sz="2000" b="1" dirty="0" err="1">
                <a:solidFill>
                  <a:schemeClr val="accent2">
                    <a:lumMod val="75000"/>
                  </a:schemeClr>
                </a:solidFill>
                <a:latin typeface="Comic Sans MS" panose="030F0702030302020204" pitchFamily="66" charset="0"/>
              </a:rPr>
              <a:t>Havlik</a:t>
            </a:r>
            <a:r>
              <a:rPr lang="en-GB" sz="2000" b="1" dirty="0">
                <a:solidFill>
                  <a:schemeClr val="accent2">
                    <a:lumMod val="75000"/>
                  </a:schemeClr>
                </a:solidFill>
                <a:latin typeface="Comic Sans MS" panose="030F0702030302020204" pitchFamily="66" charset="0"/>
              </a:rPr>
              <a:t>, Esther </a:t>
            </a:r>
            <a:r>
              <a:rPr lang="en-GB" sz="2000" b="1" dirty="0" err="1">
                <a:solidFill>
                  <a:schemeClr val="accent2">
                    <a:lumMod val="75000"/>
                  </a:schemeClr>
                </a:solidFill>
                <a:latin typeface="Comic Sans MS" panose="030F0702030302020204" pitchFamily="66" charset="0"/>
              </a:rPr>
              <a:t>Boere</a:t>
            </a:r>
            <a:r>
              <a:rPr lang="en-GB" sz="2000" b="1" dirty="0">
                <a:solidFill>
                  <a:schemeClr val="accent2">
                    <a:lumMod val="75000"/>
                  </a:schemeClr>
                </a:solidFill>
                <a:latin typeface="Comic Sans MS" panose="030F0702030302020204" pitchFamily="66" charset="0"/>
              </a:rPr>
              <a:t>, </a:t>
            </a:r>
            <a:endParaRPr lang="en-US" sz="2000" b="1" dirty="0">
              <a:solidFill>
                <a:schemeClr val="accent2">
                  <a:lumMod val="75000"/>
                </a:schemeClr>
              </a:solidFill>
              <a:latin typeface="Comic Sans MS" panose="030F0702030302020204" pitchFamily="66" charset="0"/>
            </a:endParaRPr>
          </a:p>
          <a:p>
            <a:pPr algn="ctr"/>
            <a:r>
              <a:rPr lang="en-GB" sz="2000" b="1" dirty="0" err="1">
                <a:solidFill>
                  <a:schemeClr val="accent2">
                    <a:lumMod val="75000"/>
                  </a:schemeClr>
                </a:solidFill>
                <a:latin typeface="Comic Sans MS" panose="030F0702030302020204" pitchFamily="66" charset="0"/>
              </a:rPr>
              <a:t>Juraj</a:t>
            </a:r>
            <a:r>
              <a:rPr lang="en-GB" sz="2000" b="1" dirty="0">
                <a:solidFill>
                  <a:schemeClr val="accent2">
                    <a:lumMod val="75000"/>
                  </a:schemeClr>
                </a:solidFill>
                <a:latin typeface="Comic Sans MS" panose="030F0702030302020204" pitchFamily="66" charset="0"/>
              </a:rPr>
              <a:t> </a:t>
            </a:r>
            <a:r>
              <a:rPr lang="en-GB" sz="2000" b="1" dirty="0" err="1">
                <a:solidFill>
                  <a:schemeClr val="accent2">
                    <a:lumMod val="75000"/>
                  </a:schemeClr>
                </a:solidFill>
                <a:latin typeface="Comic Sans MS" panose="030F0702030302020204" pitchFamily="66" charset="0"/>
              </a:rPr>
              <a:t>Balkovic</a:t>
            </a:r>
            <a:r>
              <a:rPr lang="en-GB" sz="2000" b="1" dirty="0">
                <a:solidFill>
                  <a:schemeClr val="accent2">
                    <a:lumMod val="75000"/>
                  </a:schemeClr>
                </a:solidFill>
                <a:latin typeface="Comic Sans MS" panose="030F0702030302020204" pitchFamily="66" charset="0"/>
              </a:rPr>
              <a:t>, </a:t>
            </a:r>
            <a:r>
              <a:rPr lang="en-GB" sz="2000" b="1" dirty="0" err="1">
                <a:solidFill>
                  <a:schemeClr val="accent2">
                    <a:lumMod val="75000"/>
                  </a:schemeClr>
                </a:solidFill>
                <a:latin typeface="Comic Sans MS" panose="030F0702030302020204" pitchFamily="66" charset="0"/>
              </a:rPr>
              <a:t>Rostislav</a:t>
            </a:r>
            <a:r>
              <a:rPr lang="en-GB" sz="2000" b="1" dirty="0">
                <a:solidFill>
                  <a:schemeClr val="accent2">
                    <a:lumMod val="75000"/>
                  </a:schemeClr>
                </a:solidFill>
                <a:latin typeface="Comic Sans MS" panose="030F0702030302020204" pitchFamily="66" charset="0"/>
              </a:rPr>
              <a:t> </a:t>
            </a:r>
            <a:r>
              <a:rPr lang="en-GB" sz="2000" b="1" dirty="0" err="1">
                <a:solidFill>
                  <a:schemeClr val="accent2">
                    <a:lumMod val="75000"/>
                  </a:schemeClr>
                </a:solidFill>
                <a:latin typeface="Comic Sans MS" panose="030F0702030302020204" pitchFamily="66" charset="0"/>
              </a:rPr>
              <a:t>Skalský</a:t>
            </a:r>
            <a:r>
              <a:rPr lang="en-GB" sz="2000" b="1" dirty="0">
                <a:solidFill>
                  <a:schemeClr val="accent2">
                    <a:lumMod val="75000"/>
                  </a:schemeClr>
                </a:solidFill>
                <a:latin typeface="Comic Sans MS" panose="030F0702030302020204" pitchFamily="66" charset="0"/>
              </a:rPr>
              <a:t>, Christian </a:t>
            </a:r>
            <a:r>
              <a:rPr lang="en-GB" sz="2000" b="1" dirty="0" err="1">
                <a:solidFill>
                  <a:schemeClr val="accent2">
                    <a:lumMod val="75000"/>
                  </a:schemeClr>
                </a:solidFill>
                <a:latin typeface="Comic Sans MS" panose="030F0702030302020204" pitchFamily="66" charset="0"/>
              </a:rPr>
              <a:t>Folberth</a:t>
            </a:r>
            <a:r>
              <a:rPr lang="en-GB" sz="2000" b="1" dirty="0">
                <a:solidFill>
                  <a:schemeClr val="accent2">
                    <a:lumMod val="75000"/>
                  </a:schemeClr>
                </a:solidFill>
                <a:latin typeface="Comic Sans MS" panose="030F0702030302020204" pitchFamily="66" charset="0"/>
              </a:rPr>
              <a:t>,</a:t>
            </a:r>
            <a:r>
              <a:rPr lang="de-AT" sz="2000" b="1" dirty="0">
                <a:solidFill>
                  <a:schemeClr val="accent2">
                    <a:lumMod val="75000"/>
                  </a:schemeClr>
                </a:solidFill>
                <a:latin typeface="Comic Sans MS" panose="030F0702030302020204" pitchFamily="66" charset="0"/>
              </a:rPr>
              <a:t>Nikolay Khabarov, Steffen Fritz, Michael Obersteiner, Yuri Ermoliev</a:t>
            </a:r>
            <a:endParaRPr lang="en-US" sz="2000" b="1" dirty="0">
              <a:solidFill>
                <a:schemeClr val="accent2">
                  <a:lumMod val="75000"/>
                </a:schemeClr>
              </a:solidFill>
              <a:latin typeface="Comic Sans MS" panose="030F0702030302020204" pitchFamily="66" charset="0"/>
            </a:endParaRPr>
          </a:p>
        </p:txBody>
      </p:sp>
      <p:sp>
        <p:nvSpPr>
          <p:cNvPr id="2" name="Rectangle 1">
            <a:extLst>
              <a:ext uri="{FF2B5EF4-FFF2-40B4-BE49-F238E27FC236}">
                <a16:creationId xmlns:a16="http://schemas.microsoft.com/office/drawing/2014/main" id="{4634A69A-1C93-4EE0-A255-193A8A09AFC6}"/>
              </a:ext>
            </a:extLst>
          </p:cNvPr>
          <p:cNvSpPr/>
          <p:nvPr/>
        </p:nvSpPr>
        <p:spPr>
          <a:xfrm>
            <a:off x="2511118" y="692696"/>
            <a:ext cx="6588224" cy="1334724"/>
          </a:xfrm>
          <a:prstGeom prst="rect">
            <a:avLst/>
          </a:prstGeom>
        </p:spPr>
        <p:txBody>
          <a:bodyPr wrap="square">
            <a:spAutoFit/>
          </a:bodyPr>
          <a:lstStyle/>
          <a:p>
            <a:pPr marL="0" marR="0" algn="ctr">
              <a:lnSpc>
                <a:spcPct val="115000"/>
              </a:lnSpc>
              <a:spcBef>
                <a:spcPts val="600"/>
              </a:spcBef>
              <a:spcAft>
                <a:spcPts val="600"/>
              </a:spcAft>
            </a:pPr>
            <a:r>
              <a:rPr lang="en-GB" b="1" dirty="0">
                <a:solidFill>
                  <a:srgbClr val="FF0000"/>
                </a:solidFill>
                <a:latin typeface="Verdana" panose="020B0604030504040204" pitchFamily="34" charset="0"/>
                <a:ea typeface="Calibri" panose="020F0502020204030204" pitchFamily="34" charset="0"/>
                <a:cs typeface="Times New Roman" panose="02020603050405020304" pitchFamily="18" charset="0"/>
              </a:rPr>
              <a:t>A decision–support system for Strategic Robust Adaptation to Climate Change and Systemic Risks in Land Use Systems: Stochastic integrated assessment GLOBIOM model</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Subtitle 2">
            <a:extLst>
              <a:ext uri="{FF2B5EF4-FFF2-40B4-BE49-F238E27FC236}">
                <a16:creationId xmlns:a16="http://schemas.microsoft.com/office/drawing/2014/main" id="{B7753A9E-6EF2-49C7-8441-6AAE8B7C468A}"/>
              </a:ext>
            </a:extLst>
          </p:cNvPr>
          <p:cNvSpPr txBox="1">
            <a:spLocks/>
          </p:cNvSpPr>
          <p:nvPr/>
        </p:nvSpPr>
        <p:spPr>
          <a:xfrm>
            <a:off x="4779846" y="5445224"/>
            <a:ext cx="4384725" cy="1103514"/>
          </a:xfrm>
          <a:prstGeom prst="rect">
            <a:avLst/>
          </a:prstGeom>
        </p:spPr>
        <p:txBody>
          <a:bodyPr vert="horz" lIns="91440" tIns="45720" rIns="91440" bIns="45720" rtlCol="0" anchor="b">
            <a:normAutofit/>
          </a:bodyPr>
          <a:lstStyle>
            <a:lvl1pPr marL="0" indent="0" algn="l" defTabSz="914400" rtl="0" eaLnBrk="1" latinLnBrk="0" hangingPunct="1">
              <a:lnSpc>
                <a:spcPct val="110000"/>
              </a:lnSpc>
              <a:spcBef>
                <a:spcPts val="1000"/>
              </a:spcBef>
              <a:buFont typeface="Arial" panose="020B0604020202020204" pitchFamily="34" charset="0"/>
              <a:buNone/>
              <a:defRPr lang="en-US" sz="24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Font typeface="Courier New" panose="02070309020205020404" pitchFamily="49" charset="0"/>
              <a:buNone/>
              <a:defRPr sz="2000" b="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Font typeface="Wingdings" pitchFamily="2" charset="2"/>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Font typeface="Courier New" panose="02070309020205020404" pitchFamily="49"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1200" dirty="0">
                <a:solidFill>
                  <a:schemeClr val="tx1">
                    <a:lumMod val="50000"/>
                    <a:lumOff val="50000"/>
                  </a:schemeClr>
                </a:solidFill>
              </a:rPr>
              <a:t>EU Conference on Modelling for Policy Support</a:t>
            </a:r>
          </a:p>
          <a:p>
            <a:pPr algn="r"/>
            <a:r>
              <a:rPr lang="en-GB" sz="1200" dirty="0">
                <a:solidFill>
                  <a:schemeClr val="tx1">
                    <a:lumMod val="50000"/>
                    <a:lumOff val="50000"/>
                  </a:schemeClr>
                </a:solidFill>
              </a:rPr>
              <a:t>26-27 November, 2019</a:t>
            </a:r>
            <a:endParaRPr lang="en-GB" sz="1200" noProof="0" dirty="0">
              <a:solidFill>
                <a:schemeClr val="tx1">
                  <a:lumMod val="50000"/>
                  <a:lumOff val="50000"/>
                </a:schemeClr>
              </a:solidFill>
            </a:endParaRPr>
          </a:p>
        </p:txBody>
      </p:sp>
    </p:spTree>
    <p:extLst>
      <p:ext uri="{BB962C8B-B14F-4D97-AF65-F5344CB8AC3E}">
        <p14:creationId xmlns:p14="http://schemas.microsoft.com/office/powerpoint/2010/main" val="2669979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57150" y="880110"/>
            <a:ext cx="9029700" cy="5097780"/>
          </a:xfrm>
          <a:prstGeom prst="rect">
            <a:avLst/>
          </a:prstGeom>
        </p:spPr>
      </p:pic>
      <p:sp>
        <p:nvSpPr>
          <p:cNvPr id="11" name="TextBox 10"/>
          <p:cNvSpPr txBox="1"/>
          <p:nvPr/>
        </p:nvSpPr>
        <p:spPr>
          <a:xfrm>
            <a:off x="3275790" y="880110"/>
            <a:ext cx="1813382" cy="369332"/>
          </a:xfrm>
          <a:prstGeom prst="rect">
            <a:avLst/>
          </a:prstGeom>
          <a:noFill/>
        </p:spPr>
        <p:txBody>
          <a:bodyPr wrap="none" rtlCol="0">
            <a:spAutoFit/>
          </a:bodyPr>
          <a:lstStyle/>
          <a:p>
            <a:r>
              <a:rPr lang="en-US" dirty="0">
                <a:solidFill>
                  <a:srgbClr val="FF0000"/>
                </a:solidFill>
              </a:rPr>
              <a:t>Historical Yields</a:t>
            </a:r>
          </a:p>
        </p:txBody>
      </p:sp>
    </p:spTree>
    <p:extLst>
      <p:ext uri="{BB962C8B-B14F-4D97-AF65-F5344CB8AC3E}">
        <p14:creationId xmlns:p14="http://schemas.microsoft.com/office/powerpoint/2010/main" val="347851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21394" y="637595"/>
            <a:ext cx="9452610" cy="5463540"/>
          </a:xfrm>
          <a:prstGeom prst="rect">
            <a:avLst/>
          </a:prstGeom>
        </p:spPr>
      </p:pic>
    </p:spTree>
    <p:extLst>
      <p:ext uri="{BB962C8B-B14F-4D97-AF65-F5344CB8AC3E}">
        <p14:creationId xmlns:p14="http://schemas.microsoft.com/office/powerpoint/2010/main" val="847776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0" y="2012770"/>
            <a:ext cx="9144000" cy="3977640"/>
          </a:xfrm>
          <a:prstGeom prst="rect">
            <a:avLst/>
          </a:prstGeom>
        </p:spPr>
      </p:pic>
      <p:sp>
        <p:nvSpPr>
          <p:cNvPr id="4" name="Rectangle 3"/>
          <p:cNvSpPr/>
          <p:nvPr/>
        </p:nvSpPr>
        <p:spPr>
          <a:xfrm>
            <a:off x="357683" y="883744"/>
            <a:ext cx="3472346" cy="10935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388283" y="1065112"/>
            <a:ext cx="3449085" cy="1107996"/>
          </a:xfrm>
          <a:prstGeom prst="rect">
            <a:avLst/>
          </a:prstGeom>
          <a:noFill/>
        </p:spPr>
        <p:txBody>
          <a:bodyPr wrap="square" rtlCol="0">
            <a:spAutoFit/>
          </a:bodyPr>
          <a:lstStyle/>
          <a:p>
            <a:pPr algn="ctr"/>
            <a:r>
              <a:rPr lang="en-US" dirty="0">
                <a:solidFill>
                  <a:srgbClr val="FF0000"/>
                </a:solidFill>
              </a:rPr>
              <a:t>Classification of yield losses: </a:t>
            </a:r>
          </a:p>
          <a:p>
            <a:pPr algn="ctr"/>
            <a:r>
              <a:rPr lang="en-US" sz="1200" dirty="0"/>
              <a:t>100*(Yield(Grid)-</a:t>
            </a:r>
            <a:r>
              <a:rPr lang="en-US" sz="1200" dirty="0" err="1"/>
              <a:t>YieldAv</a:t>
            </a:r>
            <a:r>
              <a:rPr lang="en-US" sz="1200" dirty="0"/>
              <a:t>)/ </a:t>
            </a:r>
            <a:r>
              <a:rPr lang="en-US" sz="1200" dirty="0" err="1"/>
              <a:t>YieldAv</a:t>
            </a:r>
            <a:r>
              <a:rPr lang="en-US" sz="1200" dirty="0"/>
              <a:t>  </a:t>
            </a:r>
          </a:p>
          <a:p>
            <a:r>
              <a:rPr lang="en-US" sz="1200" dirty="0"/>
              <a:t>1~-95%, 2~ -75%, 3~ -50%, 4~-25%, 5~-15%, 6~-5%, </a:t>
            </a:r>
          </a:p>
          <a:p>
            <a:r>
              <a:rPr lang="en-US" sz="1200" dirty="0"/>
              <a:t> 7~0, 5%, 15%, …</a:t>
            </a:r>
          </a:p>
        </p:txBody>
      </p:sp>
      <p:sp>
        <p:nvSpPr>
          <p:cNvPr id="6" name="TextBox 5"/>
          <p:cNvSpPr txBox="1"/>
          <p:nvPr/>
        </p:nvSpPr>
        <p:spPr>
          <a:xfrm>
            <a:off x="5493406" y="1065112"/>
            <a:ext cx="3326552" cy="1107996"/>
          </a:xfrm>
          <a:prstGeom prst="rect">
            <a:avLst/>
          </a:prstGeom>
          <a:noFill/>
        </p:spPr>
        <p:txBody>
          <a:bodyPr wrap="none" rtlCol="0">
            <a:spAutoFit/>
          </a:bodyPr>
          <a:lstStyle/>
          <a:p>
            <a:pPr algn="ctr"/>
            <a:r>
              <a:rPr lang="en-US" dirty="0">
                <a:solidFill>
                  <a:srgbClr val="FF0000"/>
                </a:solidFill>
              </a:rPr>
              <a:t>Multinomial logistic regression:</a:t>
            </a:r>
          </a:p>
          <a:p>
            <a:pPr algn="ctr"/>
            <a:r>
              <a:rPr lang="en-US" sz="1200" dirty="0"/>
              <a:t>Probability of yield deviation </a:t>
            </a:r>
          </a:p>
          <a:p>
            <a:pPr algn="ctr"/>
            <a:r>
              <a:rPr lang="en-US" sz="1200" dirty="0"/>
              <a:t>from Yield Average or a Yield Percentile</a:t>
            </a:r>
          </a:p>
          <a:p>
            <a:pPr algn="ctr"/>
            <a:r>
              <a:rPr lang="en-US" sz="1200" dirty="0"/>
              <a:t>As a function of 12 month T and P </a:t>
            </a:r>
          </a:p>
          <a:p>
            <a:pPr algn="ctr"/>
            <a:endParaRPr lang="en-US" sz="1200" dirty="0"/>
          </a:p>
        </p:txBody>
      </p:sp>
      <p:sp>
        <p:nvSpPr>
          <p:cNvPr id="7" name="Rectangle 6"/>
          <p:cNvSpPr/>
          <p:nvPr/>
        </p:nvSpPr>
        <p:spPr>
          <a:xfrm>
            <a:off x="5404817" y="919745"/>
            <a:ext cx="3487130" cy="11044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14784" y="5713411"/>
            <a:ext cx="5002203" cy="369332"/>
          </a:xfrm>
          <a:prstGeom prst="rect">
            <a:avLst/>
          </a:prstGeom>
          <a:noFill/>
        </p:spPr>
        <p:txBody>
          <a:bodyPr wrap="none" rtlCol="0">
            <a:spAutoFit/>
          </a:bodyPr>
          <a:lstStyle/>
          <a:p>
            <a:r>
              <a:rPr lang="en-US" dirty="0" err="1"/>
              <a:t>Prob</a:t>
            </a:r>
            <a:r>
              <a:rPr lang="en-US" dirty="0"/>
              <a:t> (50% loss (</a:t>
            </a:r>
            <a:r>
              <a:rPr lang="en-US" dirty="0" err="1"/>
              <a:t>wrt</a:t>
            </a:r>
            <a:r>
              <a:rPr lang="en-US" dirty="0"/>
              <a:t> average yield)), 2011-2030</a:t>
            </a:r>
          </a:p>
        </p:txBody>
      </p:sp>
      <p:sp>
        <p:nvSpPr>
          <p:cNvPr id="11" name="TextBox 10"/>
          <p:cNvSpPr txBox="1"/>
          <p:nvPr/>
        </p:nvSpPr>
        <p:spPr>
          <a:xfrm>
            <a:off x="4889749" y="5700272"/>
            <a:ext cx="1287532" cy="369332"/>
          </a:xfrm>
          <a:prstGeom prst="rect">
            <a:avLst/>
          </a:prstGeom>
          <a:noFill/>
        </p:spPr>
        <p:txBody>
          <a:bodyPr wrap="none" rtlCol="0">
            <a:spAutoFit/>
          </a:bodyPr>
          <a:lstStyle/>
          <a:p>
            <a:r>
              <a:rPr lang="en-US" dirty="0"/>
              <a:t>2031-2050</a:t>
            </a:r>
          </a:p>
        </p:txBody>
      </p:sp>
      <p:sp>
        <p:nvSpPr>
          <p:cNvPr id="13" name="TextBox 12"/>
          <p:cNvSpPr txBox="1"/>
          <p:nvPr/>
        </p:nvSpPr>
        <p:spPr>
          <a:xfrm>
            <a:off x="7061885" y="5697575"/>
            <a:ext cx="1287532" cy="369332"/>
          </a:xfrm>
          <a:prstGeom prst="rect">
            <a:avLst/>
          </a:prstGeom>
          <a:noFill/>
        </p:spPr>
        <p:txBody>
          <a:bodyPr wrap="none" rtlCol="0">
            <a:spAutoFit/>
          </a:bodyPr>
          <a:lstStyle/>
          <a:p>
            <a:r>
              <a:rPr lang="en-US" dirty="0"/>
              <a:t>2051-2070</a:t>
            </a:r>
          </a:p>
        </p:txBody>
      </p:sp>
      <p:sp>
        <p:nvSpPr>
          <p:cNvPr id="15" name="TextBox 14"/>
          <p:cNvSpPr txBox="1"/>
          <p:nvPr/>
        </p:nvSpPr>
        <p:spPr>
          <a:xfrm>
            <a:off x="8229600" y="5697575"/>
            <a:ext cx="1287532" cy="369332"/>
          </a:xfrm>
          <a:prstGeom prst="rect">
            <a:avLst/>
          </a:prstGeom>
          <a:noFill/>
        </p:spPr>
        <p:txBody>
          <a:bodyPr wrap="none" rtlCol="0">
            <a:spAutoFit/>
          </a:bodyPr>
          <a:lstStyle/>
          <a:p>
            <a:r>
              <a:rPr lang="en-US" dirty="0"/>
              <a:t>2071-2090</a:t>
            </a:r>
          </a:p>
        </p:txBody>
      </p:sp>
    </p:spTree>
    <p:extLst>
      <p:ext uri="{BB962C8B-B14F-4D97-AF65-F5344CB8AC3E}">
        <p14:creationId xmlns:p14="http://schemas.microsoft.com/office/powerpoint/2010/main" val="3541621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7005" y="3717031"/>
            <a:ext cx="1800200" cy="1693979"/>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en-US" sz="1050" b="1" dirty="0">
                <a:solidFill>
                  <a:srgbClr val="000000"/>
                </a:solidFill>
                <a:latin typeface="Calibri" pitchFamily="34" charset="0"/>
                <a:cs typeface="Calibri" pitchFamily="34" charset="0"/>
              </a:rPr>
              <a:t>18 crops (FAO + SPAM)</a:t>
            </a:r>
          </a:p>
          <a:p>
            <a:pPr algn="ctr" fontAlgn="auto">
              <a:spcBef>
                <a:spcPts val="0"/>
              </a:spcBef>
              <a:spcAft>
                <a:spcPts val="0"/>
              </a:spcAft>
            </a:pPr>
            <a:r>
              <a:rPr lang="en-US" sz="1050" dirty="0">
                <a:solidFill>
                  <a:srgbClr val="000000"/>
                </a:solidFill>
                <a:latin typeface="Calibri" pitchFamily="34" charset="0"/>
                <a:cs typeface="Calibri" pitchFamily="34" charset="0"/>
              </a:rPr>
              <a:t>Wheat, Rice, Maize, Soybean, Barley, Sorghum, Millet, Cotton, Dry beans, Rapeseed, Groundnut, Sugarcane, Potatoes, Cassava, Sunflower, Chickpeas, Palm Fruit, Sweet potatoes</a:t>
            </a:r>
          </a:p>
          <a:p>
            <a:pPr algn="ctr" fontAlgn="auto">
              <a:spcBef>
                <a:spcPts val="0"/>
              </a:spcBef>
              <a:spcAft>
                <a:spcPts val="0"/>
              </a:spcAft>
            </a:pPr>
            <a:endParaRPr lang="en-US" sz="1050" dirty="0">
              <a:solidFill>
                <a:srgbClr val="000000"/>
              </a:solidFill>
              <a:latin typeface="Calibri" pitchFamily="34" charset="0"/>
              <a:cs typeface="Calibri" pitchFamily="34" charset="0"/>
            </a:endParaRPr>
          </a:p>
          <a:p>
            <a:pPr algn="ctr" fontAlgn="auto">
              <a:spcBef>
                <a:spcPts val="0"/>
              </a:spcBef>
              <a:spcAft>
                <a:spcPts val="0"/>
              </a:spcAft>
            </a:pPr>
            <a:r>
              <a:rPr lang="en-US" sz="1050" b="1" dirty="0">
                <a:solidFill>
                  <a:srgbClr val="000000"/>
                </a:solidFill>
                <a:latin typeface="Calibri" pitchFamily="34" charset="0"/>
                <a:cs typeface="Calibri" pitchFamily="34" charset="0"/>
              </a:rPr>
              <a:t>3 different systems</a:t>
            </a:r>
          </a:p>
        </p:txBody>
      </p:sp>
      <p:graphicFrame>
        <p:nvGraphicFramePr>
          <p:cNvPr id="6" name="Objet 12"/>
          <p:cNvGraphicFramePr>
            <a:graphicFrameLocks noChangeAspect="1"/>
          </p:cNvGraphicFramePr>
          <p:nvPr/>
        </p:nvGraphicFramePr>
        <p:xfrm>
          <a:off x="539552" y="2064161"/>
          <a:ext cx="1895105" cy="1621971"/>
        </p:xfrm>
        <a:graphic>
          <a:graphicData uri="http://schemas.openxmlformats.org/presentationml/2006/ole">
            <mc:AlternateContent xmlns:mc="http://schemas.openxmlformats.org/markup-compatibility/2006">
              <mc:Choice xmlns:v="urn:schemas-microsoft-com:vml" Requires="v">
                <p:oleObj spid="_x0000_s2122" name="Presentation" r:id="rId3" imgW="2515796" imgH="1940613" progId="">
                  <p:embed/>
                </p:oleObj>
              </mc:Choice>
              <mc:Fallback>
                <p:oleObj name="Presentation" r:id="rId3" imgW="2515796" imgH="194061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4361" t="8482" r="40335" b="23563"/>
                      <a:stretch>
                        <a:fillRect/>
                      </a:stretch>
                    </p:blipFill>
                    <p:spPr bwMode="auto">
                      <a:xfrm>
                        <a:off x="539552" y="2064161"/>
                        <a:ext cx="1895105" cy="1621971"/>
                      </a:xfrm>
                      <a:prstGeom prst="rect">
                        <a:avLst/>
                      </a:prstGeom>
                      <a:noFill/>
                      <a:ln>
                        <a:noFill/>
                      </a:ln>
                      <a:effectLst/>
                    </p:spPr>
                  </p:pic>
                </p:oleObj>
              </mc:Fallback>
            </mc:AlternateContent>
          </a:graphicData>
        </a:graphic>
      </p:graphicFrame>
      <p:sp>
        <p:nvSpPr>
          <p:cNvPr id="7" name="ZoneTexte 13"/>
          <p:cNvSpPr txBox="1"/>
          <p:nvPr/>
        </p:nvSpPr>
        <p:spPr>
          <a:xfrm>
            <a:off x="969431" y="5445224"/>
            <a:ext cx="1049070" cy="369332"/>
          </a:xfrm>
          <a:prstGeom prst="rect">
            <a:avLst/>
          </a:prstGeom>
          <a:noFill/>
        </p:spPr>
        <p:txBody>
          <a:bodyPr wrap="none" rtlCol="0">
            <a:spAutoFit/>
          </a:bodyPr>
          <a:lstStyle/>
          <a:p>
            <a:pPr fontAlgn="auto">
              <a:spcBef>
                <a:spcPts val="0"/>
              </a:spcBef>
              <a:spcAft>
                <a:spcPts val="0"/>
              </a:spcAft>
            </a:pPr>
            <a:r>
              <a:rPr lang="fr-FR" b="1" dirty="0" err="1">
                <a:solidFill>
                  <a:prstClr val="black"/>
                </a:solidFill>
                <a:latin typeface="Arial Narrow"/>
              </a:rPr>
              <a:t>Cropland</a:t>
            </a:r>
            <a:endParaRPr lang="fr-FR" b="1" dirty="0">
              <a:solidFill>
                <a:prstClr val="black"/>
              </a:solidFill>
              <a:latin typeface="Arial Narrow"/>
            </a:endParaRPr>
          </a:p>
        </p:txBody>
      </p:sp>
      <p:sp>
        <p:nvSpPr>
          <p:cNvPr id="8" name="ZoneTexte 15"/>
          <p:cNvSpPr txBox="1"/>
          <p:nvPr/>
        </p:nvSpPr>
        <p:spPr>
          <a:xfrm>
            <a:off x="2964693" y="5450634"/>
            <a:ext cx="1122167" cy="369332"/>
          </a:xfrm>
          <a:prstGeom prst="rect">
            <a:avLst/>
          </a:prstGeom>
          <a:noFill/>
        </p:spPr>
        <p:txBody>
          <a:bodyPr wrap="none" rtlCol="0">
            <a:spAutoFit/>
          </a:bodyPr>
          <a:lstStyle/>
          <a:p>
            <a:pPr fontAlgn="auto">
              <a:spcBef>
                <a:spcPts val="0"/>
              </a:spcBef>
              <a:spcAft>
                <a:spcPts val="0"/>
              </a:spcAft>
            </a:pPr>
            <a:r>
              <a:rPr lang="fr-FR" b="1" dirty="0" err="1">
                <a:solidFill>
                  <a:prstClr val="black"/>
                </a:solidFill>
                <a:latin typeface="Arial Narrow"/>
              </a:rPr>
              <a:t>Grassland</a:t>
            </a:r>
            <a:endParaRPr lang="fr-FR" b="1" dirty="0">
              <a:solidFill>
                <a:prstClr val="black"/>
              </a:solidFill>
              <a:latin typeface="Arial Narrow"/>
            </a:endParaRPr>
          </a:p>
        </p:txBody>
      </p:sp>
      <p:sp>
        <p:nvSpPr>
          <p:cNvPr id="9" name="Rectangle 8"/>
          <p:cNvSpPr/>
          <p:nvPr/>
        </p:nvSpPr>
        <p:spPr>
          <a:xfrm>
            <a:off x="2627784" y="3717031"/>
            <a:ext cx="1800200" cy="1693979"/>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en-US" sz="1050" b="1" dirty="0">
                <a:solidFill>
                  <a:srgbClr val="000000"/>
                </a:solidFill>
                <a:latin typeface="Calibri" pitchFamily="34" charset="0"/>
                <a:cs typeface="Calibri" pitchFamily="34" charset="0"/>
              </a:rPr>
              <a:t>7 animals</a:t>
            </a:r>
            <a:br>
              <a:rPr lang="en-US" sz="1050" b="1" dirty="0">
                <a:solidFill>
                  <a:srgbClr val="000000"/>
                </a:solidFill>
                <a:latin typeface="Calibri" pitchFamily="34" charset="0"/>
                <a:cs typeface="Calibri" pitchFamily="34" charset="0"/>
              </a:rPr>
            </a:br>
            <a:r>
              <a:rPr lang="en-US" sz="1050" b="1" dirty="0">
                <a:solidFill>
                  <a:srgbClr val="000000"/>
                </a:solidFill>
                <a:latin typeface="Calibri" pitchFamily="34" charset="0"/>
                <a:cs typeface="Calibri" pitchFamily="34" charset="0"/>
              </a:rPr>
              <a:t>(FAO + Gridded livestock)</a:t>
            </a:r>
          </a:p>
          <a:p>
            <a:pPr algn="ctr" fontAlgn="auto">
              <a:spcBef>
                <a:spcPts val="0"/>
              </a:spcBef>
              <a:spcAft>
                <a:spcPts val="0"/>
              </a:spcAft>
            </a:pPr>
            <a:endParaRPr lang="en-US" sz="1050" dirty="0">
              <a:solidFill>
                <a:srgbClr val="000000"/>
              </a:solidFill>
              <a:latin typeface="Calibri" pitchFamily="34" charset="0"/>
              <a:cs typeface="Calibri" pitchFamily="34" charset="0"/>
            </a:endParaRPr>
          </a:p>
          <a:p>
            <a:pPr algn="ctr" fontAlgn="auto">
              <a:spcBef>
                <a:spcPts val="0"/>
              </a:spcBef>
              <a:spcAft>
                <a:spcPts val="0"/>
              </a:spcAft>
            </a:pPr>
            <a:r>
              <a:rPr lang="en-US" sz="1050" dirty="0">
                <a:solidFill>
                  <a:srgbClr val="000000"/>
                </a:solidFill>
                <a:latin typeface="Calibri" pitchFamily="34" charset="0"/>
                <a:cs typeface="Calibri" pitchFamily="34" charset="0"/>
              </a:rPr>
              <a:t>Cattle &amp; Buffalo</a:t>
            </a:r>
          </a:p>
          <a:p>
            <a:pPr algn="ctr" fontAlgn="auto">
              <a:spcBef>
                <a:spcPts val="0"/>
              </a:spcBef>
              <a:spcAft>
                <a:spcPts val="0"/>
              </a:spcAft>
            </a:pPr>
            <a:r>
              <a:rPr lang="en-US" sz="1050" dirty="0">
                <a:solidFill>
                  <a:srgbClr val="000000"/>
                </a:solidFill>
                <a:latin typeface="Calibri" pitchFamily="34" charset="0"/>
                <a:cs typeface="Calibri" pitchFamily="34" charset="0"/>
              </a:rPr>
              <a:t>Sheep &amp; Goat</a:t>
            </a:r>
          </a:p>
          <a:p>
            <a:pPr algn="ctr" fontAlgn="auto">
              <a:spcBef>
                <a:spcPts val="0"/>
              </a:spcBef>
              <a:spcAft>
                <a:spcPts val="0"/>
              </a:spcAft>
            </a:pPr>
            <a:r>
              <a:rPr lang="en-US" sz="1050" dirty="0">
                <a:solidFill>
                  <a:srgbClr val="000000"/>
                </a:solidFill>
                <a:latin typeface="Calibri" pitchFamily="34" charset="0"/>
                <a:cs typeface="Calibri" pitchFamily="34" charset="0"/>
              </a:rPr>
              <a:t>Pig</a:t>
            </a:r>
          </a:p>
          <a:p>
            <a:pPr algn="ctr" fontAlgn="auto">
              <a:spcBef>
                <a:spcPts val="0"/>
              </a:spcBef>
              <a:spcAft>
                <a:spcPts val="0"/>
              </a:spcAft>
            </a:pPr>
            <a:r>
              <a:rPr lang="en-US" sz="1050" dirty="0">
                <a:solidFill>
                  <a:srgbClr val="000000"/>
                </a:solidFill>
                <a:latin typeface="Calibri" pitchFamily="34" charset="0"/>
                <a:cs typeface="Calibri" pitchFamily="34" charset="0"/>
              </a:rPr>
              <a:t>Poultry</a:t>
            </a:r>
          </a:p>
          <a:p>
            <a:pPr algn="ctr" fontAlgn="auto">
              <a:spcBef>
                <a:spcPts val="0"/>
              </a:spcBef>
              <a:spcAft>
                <a:spcPts val="0"/>
              </a:spcAft>
            </a:pPr>
            <a:endParaRPr lang="en-US" sz="1050" dirty="0">
              <a:solidFill>
                <a:srgbClr val="000000"/>
              </a:solidFill>
              <a:latin typeface="Calibri" pitchFamily="34" charset="0"/>
              <a:cs typeface="Calibri" pitchFamily="34" charset="0"/>
            </a:endParaRPr>
          </a:p>
          <a:p>
            <a:pPr algn="ctr" fontAlgn="auto">
              <a:spcBef>
                <a:spcPts val="0"/>
              </a:spcBef>
              <a:spcAft>
                <a:spcPts val="0"/>
              </a:spcAft>
            </a:pPr>
            <a:r>
              <a:rPr lang="en-US" sz="1050" b="1" dirty="0">
                <a:solidFill>
                  <a:srgbClr val="000000"/>
                </a:solidFill>
                <a:latin typeface="Calibri" pitchFamily="34" charset="0"/>
                <a:cs typeface="Calibri" pitchFamily="34" charset="0"/>
              </a:rPr>
              <a:t>8 different systems</a:t>
            </a:r>
          </a:p>
        </p:txBody>
      </p:sp>
      <p:cxnSp>
        <p:nvCxnSpPr>
          <p:cNvPr id="10" name="Connecteur en angle 19"/>
          <p:cNvCxnSpPr/>
          <p:nvPr/>
        </p:nvCxnSpPr>
        <p:spPr>
          <a:xfrm rot="5400000">
            <a:off x="2527149" y="4747459"/>
            <a:ext cx="21014" cy="2124000"/>
          </a:xfrm>
          <a:prstGeom prst="bentConnector3">
            <a:avLst>
              <a:gd name="adj1" fmla="val 2120286"/>
            </a:avLst>
          </a:prstGeom>
          <a:ln>
            <a:headEnd type="arrow"/>
            <a:tailEnd type="arrow"/>
          </a:ln>
          <a:effectLst/>
        </p:spPr>
        <p:style>
          <a:lnRef idx="2">
            <a:schemeClr val="accent4"/>
          </a:lnRef>
          <a:fillRef idx="0">
            <a:schemeClr val="accent4"/>
          </a:fillRef>
          <a:effectRef idx="1">
            <a:schemeClr val="accent4"/>
          </a:effectRef>
          <a:fontRef idx="minor">
            <a:schemeClr val="tx1"/>
          </a:fontRef>
        </p:style>
      </p:cxnSp>
      <p:cxnSp>
        <p:nvCxnSpPr>
          <p:cNvPr id="11" name="Connecteur en angle 22"/>
          <p:cNvCxnSpPr/>
          <p:nvPr/>
        </p:nvCxnSpPr>
        <p:spPr>
          <a:xfrm rot="5400000">
            <a:off x="3326236" y="4201772"/>
            <a:ext cx="14400" cy="3528000"/>
          </a:xfrm>
          <a:prstGeom prst="bentConnector3">
            <a:avLst>
              <a:gd name="adj1" fmla="val 2534701"/>
            </a:avLst>
          </a:prstGeom>
          <a:ln>
            <a:headEnd type="arrow"/>
            <a:tailEnd type="arrow"/>
          </a:ln>
          <a:effectLst/>
        </p:spPr>
        <p:style>
          <a:lnRef idx="2">
            <a:schemeClr val="accent4"/>
          </a:lnRef>
          <a:fillRef idx="0">
            <a:schemeClr val="accent4"/>
          </a:fillRef>
          <a:effectRef idx="1">
            <a:schemeClr val="accent4"/>
          </a:effectRef>
          <a:fontRef idx="minor">
            <a:schemeClr val="tx1"/>
          </a:fontRef>
        </p:style>
      </p:cxnSp>
      <p:cxnSp>
        <p:nvCxnSpPr>
          <p:cNvPr id="12" name="Connecteur en angle 26"/>
          <p:cNvCxnSpPr/>
          <p:nvPr/>
        </p:nvCxnSpPr>
        <p:spPr>
          <a:xfrm rot="5400000">
            <a:off x="4334288" y="5328830"/>
            <a:ext cx="7200" cy="1332000"/>
          </a:xfrm>
          <a:prstGeom prst="bentConnector3">
            <a:avLst>
              <a:gd name="adj1" fmla="val 3514283"/>
            </a:avLst>
          </a:prstGeom>
          <a:ln>
            <a:headEnd type="arrow"/>
            <a:tailEnd type="arrow"/>
          </a:ln>
          <a:effectLst/>
        </p:spPr>
        <p:style>
          <a:lnRef idx="2">
            <a:schemeClr val="accent4"/>
          </a:lnRef>
          <a:fillRef idx="0">
            <a:schemeClr val="accent4"/>
          </a:fillRef>
          <a:effectRef idx="1">
            <a:schemeClr val="accent4"/>
          </a:effectRef>
          <a:fontRef idx="minor">
            <a:schemeClr val="tx1"/>
          </a:fontRef>
        </p:style>
      </p:cxnSp>
      <p:cxnSp>
        <p:nvCxnSpPr>
          <p:cNvPr id="13" name="Connecteur en angle 35"/>
          <p:cNvCxnSpPr/>
          <p:nvPr/>
        </p:nvCxnSpPr>
        <p:spPr>
          <a:xfrm rot="5400000">
            <a:off x="5360414" y="4450438"/>
            <a:ext cx="14400" cy="3240000"/>
          </a:xfrm>
          <a:prstGeom prst="bentConnector3">
            <a:avLst>
              <a:gd name="adj1" fmla="val 2534701"/>
            </a:avLst>
          </a:prstGeom>
          <a:ln>
            <a:tailEnd type="arrow"/>
          </a:ln>
          <a:effectLst/>
        </p:spPr>
        <p:style>
          <a:lnRef idx="2">
            <a:schemeClr val="accent4"/>
          </a:lnRef>
          <a:fillRef idx="0">
            <a:schemeClr val="accent4"/>
          </a:fillRef>
          <a:effectRef idx="1">
            <a:schemeClr val="accent4"/>
          </a:effectRef>
          <a:fontRef idx="minor">
            <a:schemeClr val="tx1"/>
          </a:fontRef>
        </p:style>
      </p:cxnSp>
      <p:sp>
        <p:nvSpPr>
          <p:cNvPr id="14" name="ZoneTexte 36"/>
          <p:cNvSpPr txBox="1"/>
          <p:nvPr/>
        </p:nvSpPr>
        <p:spPr>
          <a:xfrm>
            <a:off x="6191148" y="5454516"/>
            <a:ext cx="1693220" cy="369332"/>
          </a:xfrm>
          <a:prstGeom prst="rect">
            <a:avLst/>
          </a:prstGeom>
          <a:noFill/>
        </p:spPr>
        <p:txBody>
          <a:bodyPr wrap="none" rtlCol="0">
            <a:spAutoFit/>
          </a:bodyPr>
          <a:lstStyle/>
          <a:p>
            <a:pPr fontAlgn="auto">
              <a:spcBef>
                <a:spcPts val="0"/>
              </a:spcBef>
              <a:spcAft>
                <a:spcPts val="0"/>
              </a:spcAft>
            </a:pPr>
            <a:r>
              <a:rPr lang="fr-FR" b="1" dirty="0" err="1">
                <a:solidFill>
                  <a:prstClr val="black"/>
                </a:solidFill>
                <a:latin typeface="Arial Narrow"/>
              </a:rPr>
              <a:t>Managed</a:t>
            </a:r>
            <a:r>
              <a:rPr lang="fr-FR" b="1" dirty="0">
                <a:solidFill>
                  <a:prstClr val="black"/>
                </a:solidFill>
                <a:latin typeface="Arial Narrow"/>
              </a:rPr>
              <a:t> </a:t>
            </a:r>
            <a:r>
              <a:rPr lang="fr-FR" b="1" dirty="0" err="1">
                <a:solidFill>
                  <a:prstClr val="black"/>
                </a:solidFill>
                <a:latin typeface="Arial Narrow"/>
              </a:rPr>
              <a:t>forest</a:t>
            </a:r>
            <a:endParaRPr lang="fr-FR" b="1" dirty="0">
              <a:solidFill>
                <a:prstClr val="black"/>
              </a:solidFill>
              <a:latin typeface="Arial Narrow"/>
            </a:endParaRPr>
          </a:p>
        </p:txBody>
      </p:sp>
      <p:cxnSp>
        <p:nvCxnSpPr>
          <p:cNvPr id="15" name="Connecteur en angle 44"/>
          <p:cNvCxnSpPr/>
          <p:nvPr/>
        </p:nvCxnSpPr>
        <p:spPr>
          <a:xfrm rot="5400000">
            <a:off x="4316414" y="3406438"/>
            <a:ext cx="14400" cy="5328000"/>
          </a:xfrm>
          <a:prstGeom prst="bentConnector3">
            <a:avLst>
              <a:gd name="adj1" fmla="val 2534701"/>
            </a:avLst>
          </a:prstGeom>
          <a:ln>
            <a:tailEnd type="arrow"/>
          </a:ln>
          <a:effectLst/>
        </p:spPr>
        <p:style>
          <a:lnRef idx="2">
            <a:schemeClr val="accent4"/>
          </a:lnRef>
          <a:fillRef idx="0">
            <a:schemeClr val="accent4"/>
          </a:fillRef>
          <a:effectRef idx="1">
            <a:schemeClr val="accent4"/>
          </a:effectRef>
          <a:fontRef idx="minor">
            <a:schemeClr val="tx1"/>
          </a:fontRef>
        </p:style>
      </p:cxnSp>
      <p:sp>
        <p:nvSpPr>
          <p:cNvPr id="16" name="ZoneTexte 2056"/>
          <p:cNvSpPr txBox="1"/>
          <p:nvPr/>
        </p:nvSpPr>
        <p:spPr>
          <a:xfrm>
            <a:off x="2627784" y="2114397"/>
            <a:ext cx="1800200" cy="1512168"/>
          </a:xfrm>
          <a:prstGeom prst="rect">
            <a:avLst/>
          </a:prstGeom>
          <a:solidFill>
            <a:schemeClr val="bg1"/>
          </a:solidFill>
          <a:ln>
            <a:solidFill>
              <a:schemeClr val="tx1"/>
            </a:solidFill>
          </a:ln>
        </p:spPr>
        <p:txBody>
          <a:bodyPr wrap="square" rtlCol="0">
            <a:noAutofit/>
          </a:bodyPr>
          <a:lstStyle/>
          <a:p>
            <a:pPr algn="ctr" fontAlgn="auto">
              <a:spcBef>
                <a:spcPts val="0"/>
              </a:spcBef>
              <a:spcAft>
                <a:spcPts val="0"/>
              </a:spcAft>
            </a:pPr>
            <a:r>
              <a:rPr lang="fr-FR" sz="1200" b="1" dirty="0">
                <a:solidFill>
                  <a:srgbClr val="C00000"/>
                </a:solidFill>
                <a:latin typeface="Arial Narrow"/>
              </a:rPr>
              <a:t>RUMINANT</a:t>
            </a:r>
          </a:p>
          <a:p>
            <a:pPr algn="ctr" fontAlgn="auto">
              <a:spcBef>
                <a:spcPts val="0"/>
              </a:spcBef>
              <a:spcAft>
                <a:spcPts val="0"/>
              </a:spcAft>
            </a:pPr>
            <a:r>
              <a:rPr lang="fr-FR" sz="1200" dirty="0" err="1">
                <a:solidFill>
                  <a:prstClr val="black"/>
                </a:solidFill>
                <a:latin typeface="Arial Narrow"/>
              </a:rPr>
              <a:t>Digestibility</a:t>
            </a:r>
            <a:r>
              <a:rPr lang="fr-FR" sz="1200" dirty="0">
                <a:solidFill>
                  <a:prstClr val="black"/>
                </a:solidFill>
                <a:latin typeface="Arial Narrow"/>
              </a:rPr>
              <a:t> model</a:t>
            </a:r>
          </a:p>
          <a:p>
            <a:pPr algn="ctr" fontAlgn="auto">
              <a:spcBef>
                <a:spcPts val="0"/>
              </a:spcBef>
              <a:spcAft>
                <a:spcPts val="0"/>
              </a:spcAft>
            </a:pPr>
            <a:endParaRPr lang="fr-FR" sz="1200" dirty="0">
              <a:solidFill>
                <a:prstClr val="black"/>
              </a:solidFill>
              <a:latin typeface="Arial Narrow"/>
            </a:endParaRPr>
          </a:p>
          <a:p>
            <a:pPr algn="ctr" fontAlgn="auto">
              <a:spcBef>
                <a:spcPts val="0"/>
              </a:spcBef>
              <a:spcAft>
                <a:spcPts val="0"/>
              </a:spcAft>
            </a:pPr>
            <a:endParaRPr lang="fr-FR" sz="1200" dirty="0">
              <a:solidFill>
                <a:prstClr val="black"/>
              </a:solidFill>
              <a:latin typeface="Arial Narrow"/>
            </a:endParaRPr>
          </a:p>
          <a:p>
            <a:pPr algn="ctr" fontAlgn="auto">
              <a:spcBef>
                <a:spcPts val="0"/>
              </a:spcBef>
              <a:spcAft>
                <a:spcPts val="0"/>
              </a:spcAft>
            </a:pPr>
            <a:endParaRPr lang="fr-FR" sz="1200" dirty="0">
              <a:solidFill>
                <a:prstClr val="black"/>
              </a:solidFill>
              <a:latin typeface="Arial Narrow"/>
            </a:endParaRPr>
          </a:p>
          <a:p>
            <a:pPr marL="285750" indent="-285750" fontAlgn="auto">
              <a:spcBef>
                <a:spcPts val="0"/>
              </a:spcBef>
              <a:spcAft>
                <a:spcPts val="0"/>
              </a:spcAft>
              <a:buFont typeface="Wingdings" pitchFamily="2" charset="2"/>
              <a:buChar char="à"/>
            </a:pPr>
            <a:r>
              <a:rPr lang="fr-FR" sz="1200" dirty="0" err="1">
                <a:solidFill>
                  <a:prstClr val="black"/>
                </a:solidFill>
                <a:latin typeface="Arial Narrow"/>
              </a:rPr>
              <a:t>Feed</a:t>
            </a:r>
            <a:r>
              <a:rPr lang="fr-FR" sz="1200" dirty="0">
                <a:solidFill>
                  <a:prstClr val="black"/>
                </a:solidFill>
                <a:latin typeface="Arial Narrow"/>
              </a:rPr>
              <a:t> </a:t>
            </a:r>
            <a:r>
              <a:rPr lang="fr-FR" sz="1200" dirty="0" err="1">
                <a:solidFill>
                  <a:prstClr val="black"/>
                </a:solidFill>
                <a:latin typeface="Arial Narrow"/>
              </a:rPr>
              <a:t>intake</a:t>
            </a:r>
            <a:endParaRPr lang="fr-FR" sz="1200" dirty="0">
              <a:solidFill>
                <a:prstClr val="black"/>
              </a:solidFill>
              <a:latin typeface="Arial Narrow"/>
            </a:endParaRPr>
          </a:p>
          <a:p>
            <a:pPr marL="285750" indent="-285750" fontAlgn="auto">
              <a:spcBef>
                <a:spcPts val="0"/>
              </a:spcBef>
              <a:spcAft>
                <a:spcPts val="0"/>
              </a:spcAft>
              <a:buFont typeface="Wingdings" pitchFamily="2" charset="2"/>
              <a:buChar char="à"/>
            </a:pPr>
            <a:r>
              <a:rPr lang="fr-FR" sz="1200" dirty="0">
                <a:solidFill>
                  <a:prstClr val="black"/>
                </a:solidFill>
                <a:latin typeface="Arial Narrow"/>
              </a:rPr>
              <a:t>Animal production</a:t>
            </a:r>
          </a:p>
          <a:p>
            <a:pPr marL="285750" indent="-285750" fontAlgn="auto">
              <a:spcBef>
                <a:spcPts val="0"/>
              </a:spcBef>
              <a:spcAft>
                <a:spcPts val="0"/>
              </a:spcAft>
              <a:buFont typeface="Wingdings" pitchFamily="2" charset="2"/>
              <a:buChar char="à"/>
            </a:pPr>
            <a:r>
              <a:rPr lang="fr-FR" sz="1200" dirty="0">
                <a:solidFill>
                  <a:prstClr val="black"/>
                </a:solidFill>
                <a:latin typeface="Arial Narrow"/>
              </a:rPr>
              <a:t>GHG </a:t>
            </a:r>
            <a:r>
              <a:rPr lang="fr-FR" sz="1200" dirty="0" err="1">
                <a:solidFill>
                  <a:prstClr val="black"/>
                </a:solidFill>
                <a:latin typeface="Arial Narrow"/>
              </a:rPr>
              <a:t>emissions</a:t>
            </a:r>
            <a:endParaRPr lang="fr-FR" sz="1600" dirty="0">
              <a:solidFill>
                <a:prstClr val="black"/>
              </a:solidFill>
              <a:latin typeface="Arial Narrow"/>
            </a:endParaRPr>
          </a:p>
        </p:txBody>
      </p:sp>
      <p:sp>
        <p:nvSpPr>
          <p:cNvPr id="17" name="Rectangle 16"/>
          <p:cNvSpPr/>
          <p:nvPr/>
        </p:nvSpPr>
        <p:spPr>
          <a:xfrm>
            <a:off x="6228184" y="3717031"/>
            <a:ext cx="1656183" cy="1693979"/>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en-US" sz="1050" b="1" dirty="0">
                <a:solidFill>
                  <a:srgbClr val="000000"/>
                </a:solidFill>
                <a:latin typeface="Calibri" pitchFamily="34" charset="0"/>
                <a:cs typeface="Calibri" pitchFamily="34" charset="0"/>
              </a:rPr>
              <a:t>Downscaled FAO FRA at grid level</a:t>
            </a:r>
          </a:p>
          <a:p>
            <a:pPr algn="ctr" fontAlgn="auto">
              <a:spcBef>
                <a:spcPts val="0"/>
              </a:spcBef>
              <a:spcAft>
                <a:spcPts val="0"/>
              </a:spcAft>
            </a:pPr>
            <a:endParaRPr lang="en-US" sz="1050" dirty="0">
              <a:solidFill>
                <a:srgbClr val="000000"/>
              </a:solidFill>
              <a:latin typeface="Calibri" pitchFamily="34" charset="0"/>
              <a:cs typeface="Calibri" pitchFamily="34" charset="0"/>
            </a:endParaRPr>
          </a:p>
          <a:p>
            <a:pPr algn="ctr" fontAlgn="auto">
              <a:spcBef>
                <a:spcPts val="0"/>
              </a:spcBef>
              <a:spcAft>
                <a:spcPts val="0"/>
              </a:spcAft>
            </a:pPr>
            <a:r>
              <a:rPr lang="en-US" sz="1050" dirty="0">
                <a:solidFill>
                  <a:srgbClr val="000000"/>
                </a:solidFill>
                <a:latin typeface="Calibri" pitchFamily="34" charset="0"/>
                <a:cs typeface="Calibri" pitchFamily="34" charset="0"/>
              </a:rPr>
              <a:t>Area</a:t>
            </a:r>
          </a:p>
          <a:p>
            <a:pPr algn="ctr" fontAlgn="auto">
              <a:spcBef>
                <a:spcPts val="0"/>
              </a:spcBef>
              <a:spcAft>
                <a:spcPts val="0"/>
              </a:spcAft>
            </a:pPr>
            <a:r>
              <a:rPr lang="en-US" sz="1050" dirty="0">
                <a:solidFill>
                  <a:srgbClr val="000000"/>
                </a:solidFill>
                <a:latin typeface="Calibri" pitchFamily="34" charset="0"/>
                <a:cs typeface="Calibri" pitchFamily="34" charset="0"/>
              </a:rPr>
              <a:t>Carbon stock</a:t>
            </a:r>
          </a:p>
          <a:p>
            <a:pPr algn="ctr" fontAlgn="auto">
              <a:spcBef>
                <a:spcPts val="0"/>
              </a:spcBef>
              <a:spcAft>
                <a:spcPts val="0"/>
              </a:spcAft>
            </a:pPr>
            <a:r>
              <a:rPr lang="en-US" sz="1050" dirty="0">
                <a:solidFill>
                  <a:srgbClr val="000000"/>
                </a:solidFill>
                <a:latin typeface="Calibri" pitchFamily="34" charset="0"/>
                <a:cs typeface="Calibri" pitchFamily="34" charset="0"/>
              </a:rPr>
              <a:t>Age</a:t>
            </a:r>
          </a:p>
          <a:p>
            <a:pPr algn="ctr" fontAlgn="auto">
              <a:spcBef>
                <a:spcPts val="0"/>
              </a:spcBef>
              <a:spcAft>
                <a:spcPts val="0"/>
              </a:spcAft>
            </a:pPr>
            <a:r>
              <a:rPr lang="en-US" sz="1050" dirty="0">
                <a:solidFill>
                  <a:srgbClr val="000000"/>
                </a:solidFill>
                <a:latin typeface="Calibri" pitchFamily="34" charset="0"/>
                <a:cs typeface="Calibri" pitchFamily="34" charset="0"/>
              </a:rPr>
              <a:t>Tree size</a:t>
            </a:r>
          </a:p>
          <a:p>
            <a:pPr algn="ctr" fontAlgn="auto">
              <a:spcBef>
                <a:spcPts val="0"/>
              </a:spcBef>
              <a:spcAft>
                <a:spcPts val="0"/>
              </a:spcAft>
            </a:pPr>
            <a:r>
              <a:rPr lang="en-US" sz="1050" dirty="0">
                <a:solidFill>
                  <a:srgbClr val="000000"/>
                </a:solidFill>
                <a:latin typeface="Calibri" pitchFamily="34" charset="0"/>
                <a:cs typeface="Calibri" pitchFamily="34" charset="0"/>
              </a:rPr>
              <a:t>Species</a:t>
            </a:r>
          </a:p>
          <a:p>
            <a:pPr algn="ctr" fontAlgn="auto">
              <a:spcBef>
                <a:spcPts val="0"/>
              </a:spcBef>
              <a:spcAft>
                <a:spcPts val="0"/>
              </a:spcAft>
            </a:pPr>
            <a:r>
              <a:rPr lang="en-US" sz="1050" dirty="0">
                <a:solidFill>
                  <a:srgbClr val="000000"/>
                </a:solidFill>
                <a:latin typeface="Calibri" pitchFamily="34" charset="0"/>
                <a:cs typeface="Calibri" pitchFamily="34" charset="0"/>
              </a:rPr>
              <a:t>Rotation time</a:t>
            </a:r>
          </a:p>
          <a:p>
            <a:pPr algn="ctr" fontAlgn="auto">
              <a:spcBef>
                <a:spcPts val="0"/>
              </a:spcBef>
              <a:spcAft>
                <a:spcPts val="0"/>
              </a:spcAft>
            </a:pPr>
            <a:r>
              <a:rPr lang="en-US" sz="1050" dirty="0">
                <a:solidFill>
                  <a:srgbClr val="000000"/>
                </a:solidFill>
                <a:latin typeface="Calibri" pitchFamily="34" charset="0"/>
                <a:cs typeface="Calibri" pitchFamily="34" charset="0"/>
              </a:rPr>
              <a:t>Thinning</a:t>
            </a:r>
          </a:p>
        </p:txBody>
      </p:sp>
      <p:sp>
        <p:nvSpPr>
          <p:cNvPr id="18" name="ZoneTexte 49"/>
          <p:cNvSpPr txBox="1"/>
          <p:nvPr/>
        </p:nvSpPr>
        <p:spPr>
          <a:xfrm>
            <a:off x="6228184" y="2114397"/>
            <a:ext cx="1656184" cy="1512168"/>
          </a:xfrm>
          <a:prstGeom prst="rect">
            <a:avLst/>
          </a:prstGeom>
          <a:noFill/>
          <a:ln>
            <a:solidFill>
              <a:schemeClr val="tx1"/>
            </a:solidFill>
          </a:ln>
        </p:spPr>
        <p:txBody>
          <a:bodyPr wrap="square" rtlCol="0">
            <a:noAutofit/>
          </a:bodyPr>
          <a:lstStyle/>
          <a:p>
            <a:pPr algn="ctr" fontAlgn="auto">
              <a:spcBef>
                <a:spcPts val="0"/>
              </a:spcBef>
              <a:spcAft>
                <a:spcPts val="0"/>
              </a:spcAft>
            </a:pPr>
            <a:r>
              <a:rPr lang="fr-FR" sz="1200" b="1" dirty="0">
                <a:solidFill>
                  <a:srgbClr val="C00000"/>
                </a:solidFill>
                <a:latin typeface="Arial Narrow"/>
              </a:rPr>
              <a:t>G4M</a:t>
            </a:r>
            <a:endParaRPr lang="fr-FR" sz="1400" b="1" dirty="0">
              <a:solidFill>
                <a:srgbClr val="C00000"/>
              </a:solidFill>
              <a:latin typeface="Arial Narrow"/>
            </a:endParaRPr>
          </a:p>
          <a:p>
            <a:pPr algn="ctr" fontAlgn="auto">
              <a:spcBef>
                <a:spcPts val="0"/>
              </a:spcBef>
              <a:spcAft>
                <a:spcPts val="0"/>
              </a:spcAft>
            </a:pPr>
            <a:r>
              <a:rPr lang="fr-FR" sz="1200" dirty="0">
                <a:solidFill>
                  <a:prstClr val="black"/>
                </a:solidFill>
                <a:latin typeface="Arial Narrow"/>
              </a:rPr>
              <a:t>Global Forest model</a:t>
            </a:r>
          </a:p>
          <a:p>
            <a:pPr algn="ctr" fontAlgn="auto">
              <a:spcBef>
                <a:spcPts val="0"/>
              </a:spcBef>
              <a:spcAft>
                <a:spcPts val="0"/>
              </a:spcAft>
            </a:pPr>
            <a:endParaRPr lang="fr-FR" sz="1400" dirty="0">
              <a:solidFill>
                <a:prstClr val="black"/>
              </a:solidFill>
              <a:latin typeface="Arial Narrow"/>
            </a:endParaRPr>
          </a:p>
          <a:p>
            <a:pPr algn="ctr" fontAlgn="auto">
              <a:spcBef>
                <a:spcPts val="0"/>
              </a:spcBef>
              <a:spcAft>
                <a:spcPts val="0"/>
              </a:spcAft>
            </a:pPr>
            <a:endParaRPr lang="fr-FR" sz="1400" dirty="0">
              <a:solidFill>
                <a:prstClr val="black"/>
              </a:solidFill>
              <a:latin typeface="Arial Narrow"/>
            </a:endParaRPr>
          </a:p>
          <a:p>
            <a:pPr algn="ctr" fontAlgn="auto">
              <a:spcBef>
                <a:spcPts val="0"/>
              </a:spcBef>
              <a:spcAft>
                <a:spcPts val="0"/>
              </a:spcAft>
            </a:pPr>
            <a:endParaRPr lang="fr-FR" sz="1400" dirty="0">
              <a:solidFill>
                <a:prstClr val="black"/>
              </a:solidFill>
              <a:latin typeface="Arial Narrow"/>
            </a:endParaRPr>
          </a:p>
          <a:p>
            <a:pPr marL="285750" indent="-285750" fontAlgn="auto">
              <a:spcBef>
                <a:spcPts val="0"/>
              </a:spcBef>
              <a:spcAft>
                <a:spcPts val="0"/>
              </a:spcAft>
              <a:buFont typeface="Wingdings" pitchFamily="2" charset="2"/>
              <a:buChar char="à"/>
            </a:pPr>
            <a:r>
              <a:rPr lang="fr-FR" sz="1200" dirty="0" err="1">
                <a:solidFill>
                  <a:prstClr val="black"/>
                </a:solidFill>
                <a:latin typeface="Arial Narrow"/>
              </a:rPr>
              <a:t>Harvestable</a:t>
            </a:r>
            <a:r>
              <a:rPr lang="fr-FR" sz="1200" dirty="0">
                <a:solidFill>
                  <a:prstClr val="black"/>
                </a:solidFill>
                <a:latin typeface="Arial Narrow"/>
              </a:rPr>
              <a:t> </a:t>
            </a:r>
            <a:r>
              <a:rPr lang="fr-FR" sz="1200" dirty="0" err="1">
                <a:solidFill>
                  <a:prstClr val="black"/>
                </a:solidFill>
                <a:latin typeface="Arial Narrow"/>
              </a:rPr>
              <a:t>wood</a:t>
            </a:r>
            <a:endParaRPr lang="fr-FR" sz="1200" dirty="0">
              <a:solidFill>
                <a:prstClr val="black"/>
              </a:solidFill>
              <a:latin typeface="Arial Narrow"/>
            </a:endParaRPr>
          </a:p>
          <a:p>
            <a:pPr marL="285750" indent="-285750" fontAlgn="auto">
              <a:spcBef>
                <a:spcPts val="0"/>
              </a:spcBef>
              <a:spcAft>
                <a:spcPts val="0"/>
              </a:spcAft>
              <a:buFont typeface="Wingdings" pitchFamily="2" charset="2"/>
              <a:buChar char="à"/>
            </a:pPr>
            <a:r>
              <a:rPr lang="fr-FR" sz="1200" dirty="0" err="1">
                <a:solidFill>
                  <a:prstClr val="black"/>
                </a:solidFill>
                <a:latin typeface="Arial Narrow"/>
              </a:rPr>
              <a:t>Harvesting</a:t>
            </a:r>
            <a:r>
              <a:rPr lang="fr-FR" sz="1200" dirty="0">
                <a:solidFill>
                  <a:prstClr val="black"/>
                </a:solidFill>
                <a:latin typeface="Arial Narrow"/>
              </a:rPr>
              <a:t> </a:t>
            </a:r>
            <a:r>
              <a:rPr lang="fr-FR" sz="1200" dirty="0" err="1">
                <a:solidFill>
                  <a:prstClr val="black"/>
                </a:solidFill>
                <a:latin typeface="Arial Narrow"/>
              </a:rPr>
              <a:t>costs</a:t>
            </a:r>
            <a:endParaRPr lang="fr-FR" sz="1600" dirty="0">
              <a:solidFill>
                <a:prstClr val="black"/>
              </a:solidFill>
              <a:latin typeface="Arial Narrow"/>
            </a:endParaRPr>
          </a:p>
        </p:txBody>
      </p:sp>
      <p:pic>
        <p:nvPicPr>
          <p:cNvPr id="19" name="Picture 74" descr="Blondes d\'Aquitaine - Vaches des Pyrénée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48770" y="2564904"/>
            <a:ext cx="630235" cy="430719"/>
          </a:xfrm>
          <a:prstGeom prst="rect">
            <a:avLst/>
          </a:prstGeom>
          <a:noFill/>
        </p:spPr>
      </p:pic>
      <p:sp>
        <p:nvSpPr>
          <p:cNvPr id="20" name="ZoneTexte 2057"/>
          <p:cNvSpPr txBox="1"/>
          <p:nvPr/>
        </p:nvSpPr>
        <p:spPr>
          <a:xfrm>
            <a:off x="53075" y="3903308"/>
            <a:ext cx="492443" cy="1086061"/>
          </a:xfrm>
          <a:prstGeom prst="rect">
            <a:avLst/>
          </a:prstGeom>
          <a:noFill/>
        </p:spPr>
        <p:txBody>
          <a:bodyPr vert="vert270" wrap="square" rtlCol="0">
            <a:spAutoFit/>
          </a:bodyPr>
          <a:lstStyle/>
          <a:p>
            <a:pPr algn="ctr" fontAlgn="auto">
              <a:spcBef>
                <a:spcPts val="0"/>
              </a:spcBef>
              <a:spcAft>
                <a:spcPts val="0"/>
              </a:spcAft>
            </a:pPr>
            <a:r>
              <a:rPr lang="fr-FR" sz="2000" dirty="0">
                <a:solidFill>
                  <a:prstClr val="black"/>
                </a:solidFill>
                <a:latin typeface="Arial Narrow"/>
              </a:rPr>
              <a:t>Land use</a:t>
            </a:r>
          </a:p>
        </p:txBody>
      </p:sp>
      <p:sp>
        <p:nvSpPr>
          <p:cNvPr id="21" name="ZoneTexte 52"/>
          <p:cNvSpPr txBox="1"/>
          <p:nvPr/>
        </p:nvSpPr>
        <p:spPr>
          <a:xfrm>
            <a:off x="35496" y="1920144"/>
            <a:ext cx="492443" cy="1868896"/>
          </a:xfrm>
          <a:prstGeom prst="rect">
            <a:avLst/>
          </a:prstGeom>
          <a:noFill/>
        </p:spPr>
        <p:txBody>
          <a:bodyPr vert="vert270" wrap="square" rtlCol="0">
            <a:spAutoFit/>
          </a:bodyPr>
          <a:lstStyle/>
          <a:p>
            <a:pPr algn="ctr" fontAlgn="auto">
              <a:spcBef>
                <a:spcPts val="0"/>
              </a:spcBef>
              <a:spcAft>
                <a:spcPts val="0"/>
              </a:spcAft>
            </a:pPr>
            <a:r>
              <a:rPr lang="fr-FR" sz="2000" dirty="0">
                <a:solidFill>
                  <a:prstClr val="black"/>
                </a:solidFill>
                <a:latin typeface="Arial Narrow"/>
              </a:rPr>
              <a:t>Production</a:t>
            </a:r>
          </a:p>
        </p:txBody>
      </p:sp>
      <p:sp>
        <p:nvSpPr>
          <p:cNvPr id="22" name="ZoneTexte 2058"/>
          <p:cNvSpPr txBox="1"/>
          <p:nvPr/>
        </p:nvSpPr>
        <p:spPr>
          <a:xfrm>
            <a:off x="3707904" y="6412468"/>
            <a:ext cx="2438873" cy="369332"/>
          </a:xfrm>
          <a:prstGeom prst="rect">
            <a:avLst/>
          </a:prstGeom>
          <a:noFill/>
        </p:spPr>
        <p:txBody>
          <a:bodyPr wrap="none" rtlCol="0">
            <a:spAutoFit/>
          </a:bodyPr>
          <a:lstStyle/>
          <a:p>
            <a:pPr fontAlgn="auto">
              <a:spcBef>
                <a:spcPts val="0"/>
              </a:spcBef>
              <a:spcAft>
                <a:spcPts val="0"/>
              </a:spcAft>
            </a:pPr>
            <a:r>
              <a:rPr lang="fr-FR" b="1" dirty="0">
                <a:solidFill>
                  <a:prstClr val="black"/>
                </a:solidFill>
                <a:latin typeface="Arial Narrow"/>
              </a:rPr>
              <a:t>Global Land </a:t>
            </a:r>
            <a:r>
              <a:rPr lang="fr-FR" b="1" dirty="0" err="1">
                <a:solidFill>
                  <a:prstClr val="black"/>
                </a:solidFill>
                <a:latin typeface="Arial Narrow"/>
              </a:rPr>
              <a:t>Cover</a:t>
            </a:r>
            <a:r>
              <a:rPr lang="fr-FR" b="1" dirty="0">
                <a:solidFill>
                  <a:prstClr val="black"/>
                </a:solidFill>
                <a:latin typeface="Arial Narrow"/>
              </a:rPr>
              <a:t> 2000</a:t>
            </a:r>
          </a:p>
        </p:txBody>
      </p:sp>
      <p:sp>
        <p:nvSpPr>
          <p:cNvPr id="23" name="Rectangle 22"/>
          <p:cNvSpPr/>
          <p:nvPr/>
        </p:nvSpPr>
        <p:spPr>
          <a:xfrm>
            <a:off x="4644009" y="2114397"/>
            <a:ext cx="1368152" cy="1512168"/>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fr-FR" sz="1200" b="1" dirty="0">
                <a:solidFill>
                  <a:srgbClr val="C00000"/>
                </a:solidFill>
              </a:rPr>
              <a:t>BIOENERGY</a:t>
            </a:r>
          </a:p>
          <a:p>
            <a:pPr algn="ctr" fontAlgn="auto">
              <a:spcBef>
                <a:spcPts val="0"/>
              </a:spcBef>
              <a:spcAft>
                <a:spcPts val="0"/>
              </a:spcAft>
            </a:pPr>
            <a:r>
              <a:rPr lang="fr-FR" sz="1200" dirty="0" err="1">
                <a:solidFill>
                  <a:prstClr val="black"/>
                </a:solidFill>
              </a:rPr>
              <a:t>Processing</a:t>
            </a:r>
            <a:endParaRPr lang="fr-FR" sz="1400" dirty="0">
              <a:solidFill>
                <a:prstClr val="black"/>
              </a:solidFill>
            </a:endParaRPr>
          </a:p>
          <a:p>
            <a:pPr algn="ctr" fontAlgn="auto">
              <a:spcBef>
                <a:spcPts val="0"/>
              </a:spcBef>
              <a:spcAft>
                <a:spcPts val="0"/>
              </a:spcAft>
            </a:pPr>
            <a:endParaRPr lang="fr-FR" sz="1200" dirty="0">
              <a:solidFill>
                <a:prstClr val="black"/>
              </a:solidFill>
            </a:endParaRPr>
          </a:p>
          <a:p>
            <a:pPr algn="ctr" fontAlgn="auto">
              <a:spcBef>
                <a:spcPts val="0"/>
              </a:spcBef>
              <a:spcAft>
                <a:spcPts val="0"/>
              </a:spcAft>
            </a:pPr>
            <a:endParaRPr lang="fr-FR" sz="1200" dirty="0">
              <a:solidFill>
                <a:prstClr val="black"/>
              </a:solidFill>
            </a:endParaRPr>
          </a:p>
          <a:p>
            <a:pPr algn="ctr" fontAlgn="auto">
              <a:spcBef>
                <a:spcPts val="0"/>
              </a:spcBef>
              <a:spcAft>
                <a:spcPts val="0"/>
              </a:spcAft>
            </a:pPr>
            <a:endParaRPr lang="fr-FR" sz="1200" dirty="0">
              <a:solidFill>
                <a:prstClr val="black"/>
              </a:solidFill>
            </a:endParaRPr>
          </a:p>
          <a:p>
            <a:pPr marL="171450" indent="-171450" fontAlgn="auto">
              <a:spcBef>
                <a:spcPts val="0"/>
              </a:spcBef>
              <a:spcAft>
                <a:spcPts val="0"/>
              </a:spcAft>
              <a:buFont typeface="Wingdings" pitchFamily="2" charset="2"/>
              <a:buChar char="à"/>
            </a:pPr>
            <a:r>
              <a:rPr lang="fr-FR" sz="1200" dirty="0">
                <a:solidFill>
                  <a:prstClr val="black"/>
                </a:solidFill>
                <a:sym typeface="Wingdings" pitchFamily="2" charset="2"/>
              </a:rPr>
              <a:t>MJ </a:t>
            </a:r>
            <a:r>
              <a:rPr lang="fr-FR" sz="1200" dirty="0" err="1">
                <a:solidFill>
                  <a:prstClr val="black"/>
                </a:solidFill>
                <a:sym typeface="Wingdings" pitchFamily="2" charset="2"/>
              </a:rPr>
              <a:t>biofuel</a:t>
            </a:r>
            <a:endParaRPr lang="fr-FR" sz="1200" dirty="0">
              <a:solidFill>
                <a:prstClr val="black"/>
              </a:solidFill>
              <a:sym typeface="Wingdings" pitchFamily="2" charset="2"/>
            </a:endParaRPr>
          </a:p>
          <a:p>
            <a:pPr marL="171450" indent="-171450" fontAlgn="auto">
              <a:spcBef>
                <a:spcPts val="0"/>
              </a:spcBef>
              <a:spcAft>
                <a:spcPts val="0"/>
              </a:spcAft>
              <a:buFont typeface="Wingdings" pitchFamily="2" charset="2"/>
              <a:buChar char="à"/>
            </a:pPr>
            <a:r>
              <a:rPr lang="fr-FR" sz="1200" dirty="0">
                <a:solidFill>
                  <a:prstClr val="black"/>
                </a:solidFill>
                <a:sym typeface="Wingdings" pitchFamily="2" charset="2"/>
              </a:rPr>
              <a:t>MJ  </a:t>
            </a:r>
            <a:r>
              <a:rPr lang="fr-FR" sz="1200" dirty="0" err="1">
                <a:solidFill>
                  <a:prstClr val="black"/>
                </a:solidFill>
                <a:sym typeface="Wingdings" pitchFamily="2" charset="2"/>
              </a:rPr>
              <a:t>bioelectric</a:t>
            </a:r>
            <a:endParaRPr lang="fr-FR" sz="1200" dirty="0">
              <a:solidFill>
                <a:prstClr val="black"/>
              </a:solidFill>
              <a:sym typeface="Wingdings" pitchFamily="2" charset="2"/>
            </a:endParaRPr>
          </a:p>
          <a:p>
            <a:pPr marL="171450" indent="-171450" fontAlgn="auto">
              <a:spcBef>
                <a:spcPts val="0"/>
              </a:spcBef>
              <a:spcAft>
                <a:spcPts val="0"/>
              </a:spcAft>
              <a:buFont typeface="Wingdings" pitchFamily="2" charset="2"/>
              <a:buChar char="à"/>
            </a:pPr>
            <a:r>
              <a:rPr lang="fr-FR" sz="1200" dirty="0" err="1">
                <a:solidFill>
                  <a:prstClr val="black"/>
                </a:solidFill>
                <a:sym typeface="Wingdings" pitchFamily="2" charset="2"/>
              </a:rPr>
              <a:t>Coproducts</a:t>
            </a:r>
            <a:endParaRPr lang="fr-FR" sz="1200" dirty="0">
              <a:solidFill>
                <a:prstClr val="black"/>
              </a:solidFill>
            </a:endParaRPr>
          </a:p>
        </p:txBody>
      </p:sp>
      <p:sp>
        <p:nvSpPr>
          <p:cNvPr id="24" name="ZoneTexte 63"/>
          <p:cNvSpPr txBox="1"/>
          <p:nvPr/>
        </p:nvSpPr>
        <p:spPr>
          <a:xfrm>
            <a:off x="4549343" y="5445224"/>
            <a:ext cx="1534825" cy="646331"/>
          </a:xfrm>
          <a:prstGeom prst="rect">
            <a:avLst/>
          </a:prstGeom>
          <a:noFill/>
        </p:spPr>
        <p:txBody>
          <a:bodyPr wrap="square" rtlCol="0">
            <a:spAutoFit/>
          </a:bodyPr>
          <a:lstStyle/>
          <a:p>
            <a:pPr algn="ctr" fontAlgn="auto">
              <a:spcBef>
                <a:spcPts val="0"/>
              </a:spcBef>
              <a:spcAft>
                <a:spcPts val="0"/>
              </a:spcAft>
            </a:pPr>
            <a:r>
              <a:rPr lang="fr-FR" b="1" dirty="0">
                <a:solidFill>
                  <a:prstClr val="black"/>
                </a:solidFill>
                <a:latin typeface="Arial Narrow"/>
              </a:rPr>
              <a:t>Short rotation plantations</a:t>
            </a:r>
          </a:p>
        </p:txBody>
      </p:sp>
      <p:sp>
        <p:nvSpPr>
          <p:cNvPr id="25" name="Rectangle 24"/>
          <p:cNvSpPr/>
          <p:nvPr/>
        </p:nvSpPr>
        <p:spPr>
          <a:xfrm>
            <a:off x="4644008" y="3721156"/>
            <a:ext cx="1368153" cy="1693979"/>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en-US" sz="1050" b="1" dirty="0">
                <a:solidFill>
                  <a:srgbClr val="000000"/>
                </a:solidFill>
                <a:latin typeface="Calibri" pitchFamily="34" charset="0"/>
                <a:cs typeface="Calibri" pitchFamily="34" charset="0"/>
              </a:rPr>
              <a:t>Land suitable for </a:t>
            </a:r>
            <a:r>
              <a:rPr lang="en-US" sz="1050" dirty="0">
                <a:solidFill>
                  <a:srgbClr val="000000"/>
                </a:solidFill>
                <a:latin typeface="Calibri" pitchFamily="34" charset="0"/>
                <a:cs typeface="Calibri" pitchFamily="34" charset="0"/>
              </a:rPr>
              <a:t>Poplar</a:t>
            </a:r>
          </a:p>
          <a:p>
            <a:pPr algn="ctr" fontAlgn="auto">
              <a:spcBef>
                <a:spcPts val="0"/>
              </a:spcBef>
              <a:spcAft>
                <a:spcPts val="0"/>
              </a:spcAft>
            </a:pPr>
            <a:r>
              <a:rPr lang="en-US" sz="1050" dirty="0">
                <a:solidFill>
                  <a:srgbClr val="000000"/>
                </a:solidFill>
                <a:latin typeface="Calibri" pitchFamily="34" charset="0"/>
                <a:cs typeface="Calibri" pitchFamily="34" charset="0"/>
              </a:rPr>
              <a:t>Pillow</a:t>
            </a:r>
          </a:p>
          <a:p>
            <a:pPr algn="ctr" fontAlgn="auto">
              <a:spcBef>
                <a:spcPts val="0"/>
              </a:spcBef>
              <a:spcAft>
                <a:spcPts val="0"/>
              </a:spcAft>
            </a:pPr>
            <a:r>
              <a:rPr lang="en-US" sz="1050" dirty="0">
                <a:solidFill>
                  <a:srgbClr val="000000"/>
                </a:solidFill>
                <a:latin typeface="Calibri" pitchFamily="34" charset="0"/>
                <a:cs typeface="Calibri" pitchFamily="34" charset="0"/>
              </a:rPr>
              <a:t>Eucalyptus</a:t>
            </a:r>
          </a:p>
          <a:p>
            <a:pPr algn="ctr" fontAlgn="auto">
              <a:spcBef>
                <a:spcPts val="0"/>
              </a:spcBef>
              <a:spcAft>
                <a:spcPts val="0"/>
              </a:spcAft>
            </a:pPr>
            <a:endParaRPr lang="en-US" sz="1050" dirty="0">
              <a:solidFill>
                <a:srgbClr val="000000"/>
              </a:solidFill>
              <a:latin typeface="Calibri" pitchFamily="34" charset="0"/>
              <a:cs typeface="Calibri" pitchFamily="34" charset="0"/>
            </a:endParaRPr>
          </a:p>
          <a:p>
            <a:pPr algn="ctr" fontAlgn="auto">
              <a:spcBef>
                <a:spcPts val="0"/>
              </a:spcBef>
              <a:spcAft>
                <a:spcPts val="0"/>
              </a:spcAft>
            </a:pPr>
            <a:r>
              <a:rPr lang="en-US" sz="1050" dirty="0">
                <a:solidFill>
                  <a:srgbClr val="000000"/>
                </a:solidFill>
                <a:latin typeface="Calibri" pitchFamily="34" charset="0"/>
                <a:cs typeface="Calibri" pitchFamily="34" charset="0"/>
              </a:rPr>
              <a:t>Productivity from literature</a:t>
            </a:r>
          </a:p>
        </p:txBody>
      </p:sp>
      <p:sp>
        <p:nvSpPr>
          <p:cNvPr id="26" name="Rectangle 25"/>
          <p:cNvSpPr/>
          <p:nvPr/>
        </p:nvSpPr>
        <p:spPr>
          <a:xfrm>
            <a:off x="587005" y="1128056"/>
            <a:ext cx="7297363" cy="576064"/>
          </a:xfrm>
          <a:prstGeom prst="rect">
            <a:avLst/>
          </a:prstGeom>
          <a:noFill/>
          <a:ln>
            <a:solidFill>
              <a:srgbClr val="C00000"/>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fr-FR" dirty="0">
                <a:solidFill>
                  <a:prstClr val="black"/>
                </a:solidFill>
              </a:rPr>
              <a:t>ECONOMIC MARKET + Spatial </a:t>
            </a:r>
            <a:r>
              <a:rPr lang="fr-FR" dirty="0" err="1">
                <a:solidFill>
                  <a:prstClr val="black"/>
                </a:solidFill>
              </a:rPr>
              <a:t>equilibrium</a:t>
            </a:r>
            <a:r>
              <a:rPr lang="fr-FR" dirty="0">
                <a:solidFill>
                  <a:prstClr val="black"/>
                </a:solidFill>
              </a:rPr>
              <a:t> </a:t>
            </a:r>
            <a:r>
              <a:rPr lang="fr-FR" dirty="0" err="1">
                <a:solidFill>
                  <a:prstClr val="black"/>
                </a:solidFill>
              </a:rPr>
              <a:t>trade</a:t>
            </a:r>
            <a:r>
              <a:rPr lang="fr-FR" dirty="0">
                <a:solidFill>
                  <a:prstClr val="black"/>
                </a:solidFill>
              </a:rPr>
              <a:t> </a:t>
            </a:r>
            <a:r>
              <a:rPr lang="fr-FR" dirty="0">
                <a:solidFill>
                  <a:prstClr val="black"/>
                </a:solidFill>
                <a:sym typeface="Wingdings" pitchFamily="2" charset="2"/>
              </a:rPr>
              <a:t> </a:t>
            </a:r>
            <a:r>
              <a:rPr lang="fr-FR" b="1" dirty="0">
                <a:solidFill>
                  <a:prstClr val="black"/>
                </a:solidFill>
                <a:sym typeface="Wingdings" pitchFamily="2" charset="2"/>
              </a:rPr>
              <a:t>PRICES</a:t>
            </a:r>
            <a:endParaRPr lang="fr-FR" b="1" dirty="0">
              <a:solidFill>
                <a:prstClr val="black"/>
              </a:solidFill>
            </a:endParaRPr>
          </a:p>
        </p:txBody>
      </p:sp>
      <p:pic>
        <p:nvPicPr>
          <p:cNvPr id="27" name="Picture 80" descr="C:\Users\mosnier\AppData\Local\Microsoft\Windows\Temporary Internet Files\Content.IE5\RD5OXVHA\MP900407512[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94266" y="2601984"/>
            <a:ext cx="724018" cy="505216"/>
          </a:xfrm>
          <a:prstGeom prst="rect">
            <a:avLst/>
          </a:prstGeom>
          <a:noFill/>
        </p:spPr>
      </p:pic>
      <p:sp>
        <p:nvSpPr>
          <p:cNvPr id="28" name="ZoneTexte 51"/>
          <p:cNvSpPr txBox="1"/>
          <p:nvPr/>
        </p:nvSpPr>
        <p:spPr>
          <a:xfrm>
            <a:off x="7801138" y="6165502"/>
            <a:ext cx="1401146" cy="646331"/>
          </a:xfrm>
          <a:prstGeom prst="rect">
            <a:avLst/>
          </a:prstGeom>
          <a:noFill/>
        </p:spPr>
        <p:txBody>
          <a:bodyPr wrap="square" rtlCol="0">
            <a:spAutoFit/>
          </a:bodyPr>
          <a:lstStyle/>
          <a:p>
            <a:pPr algn="ctr" fontAlgn="auto">
              <a:spcBef>
                <a:spcPts val="0"/>
              </a:spcBef>
              <a:spcAft>
                <a:spcPts val="0"/>
              </a:spcAft>
            </a:pPr>
            <a:r>
              <a:rPr lang="fr-FR" b="1" dirty="0" err="1">
                <a:solidFill>
                  <a:prstClr val="black"/>
                </a:solidFill>
                <a:latin typeface="Arial Narrow"/>
              </a:rPr>
              <a:t>Other</a:t>
            </a:r>
            <a:r>
              <a:rPr lang="fr-FR" b="1" dirty="0">
                <a:solidFill>
                  <a:prstClr val="black"/>
                </a:solidFill>
                <a:latin typeface="Arial Narrow"/>
              </a:rPr>
              <a:t> </a:t>
            </a:r>
            <a:r>
              <a:rPr lang="fr-FR" b="1" dirty="0" err="1">
                <a:solidFill>
                  <a:prstClr val="black"/>
                </a:solidFill>
                <a:latin typeface="Arial Narrow"/>
              </a:rPr>
              <a:t>natural</a:t>
            </a:r>
            <a:r>
              <a:rPr lang="fr-FR" b="1" dirty="0">
                <a:solidFill>
                  <a:prstClr val="black"/>
                </a:solidFill>
                <a:latin typeface="Arial Narrow"/>
              </a:rPr>
              <a:t> land</a:t>
            </a:r>
          </a:p>
        </p:txBody>
      </p:sp>
      <p:sp>
        <p:nvSpPr>
          <p:cNvPr id="29" name="Rectangle 28"/>
          <p:cNvSpPr/>
          <p:nvPr/>
        </p:nvSpPr>
        <p:spPr>
          <a:xfrm>
            <a:off x="8028384" y="5445224"/>
            <a:ext cx="951735" cy="646331"/>
          </a:xfrm>
          <a:prstGeom prst="rect">
            <a:avLst/>
          </a:prstGeom>
        </p:spPr>
        <p:txBody>
          <a:bodyPr wrap="none">
            <a:spAutoFit/>
          </a:bodyPr>
          <a:lstStyle/>
          <a:p>
            <a:pPr algn="ctr" fontAlgn="auto">
              <a:spcBef>
                <a:spcPts val="0"/>
              </a:spcBef>
              <a:spcAft>
                <a:spcPts val="0"/>
              </a:spcAft>
            </a:pPr>
            <a:r>
              <a:rPr lang="fr-FR" b="1" dirty="0">
                <a:solidFill>
                  <a:prstClr val="black"/>
                </a:solidFill>
                <a:latin typeface="Arial Narrow"/>
              </a:rPr>
              <a:t>Natural </a:t>
            </a:r>
          </a:p>
          <a:p>
            <a:pPr algn="ctr" fontAlgn="auto">
              <a:spcBef>
                <a:spcPts val="0"/>
              </a:spcBef>
              <a:spcAft>
                <a:spcPts val="0"/>
              </a:spcAft>
            </a:pPr>
            <a:r>
              <a:rPr lang="fr-FR" b="1" dirty="0" err="1">
                <a:solidFill>
                  <a:prstClr val="black"/>
                </a:solidFill>
                <a:latin typeface="Arial Narrow"/>
              </a:rPr>
              <a:t>forest</a:t>
            </a:r>
            <a:endParaRPr lang="fr-FR" b="1" dirty="0">
              <a:solidFill>
                <a:prstClr val="black"/>
              </a:solidFill>
              <a:latin typeface="Arial Narrow"/>
            </a:endParaRPr>
          </a:p>
        </p:txBody>
      </p:sp>
      <p:sp>
        <p:nvSpPr>
          <p:cNvPr id="30" name="Flèche vers le bas 66"/>
          <p:cNvSpPr/>
          <p:nvPr/>
        </p:nvSpPr>
        <p:spPr>
          <a:xfrm rot="5400000">
            <a:off x="7338713" y="6003919"/>
            <a:ext cx="536122" cy="323166"/>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fontAlgn="auto">
              <a:spcBef>
                <a:spcPts val="0"/>
              </a:spcBef>
              <a:spcAft>
                <a:spcPts val="0"/>
              </a:spcAft>
            </a:pPr>
            <a:endParaRPr lang="fr-FR">
              <a:solidFill>
                <a:prstClr val="black"/>
              </a:solidFill>
            </a:endParaRPr>
          </a:p>
        </p:txBody>
      </p:sp>
      <p:sp>
        <p:nvSpPr>
          <p:cNvPr id="31" name="Rectangle 30"/>
          <p:cNvSpPr/>
          <p:nvPr/>
        </p:nvSpPr>
        <p:spPr>
          <a:xfrm>
            <a:off x="587005" y="476672"/>
            <a:ext cx="1950652"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fr-FR" b="1" dirty="0">
                <a:solidFill>
                  <a:prstClr val="black"/>
                </a:solidFill>
              </a:rPr>
              <a:t>Food</a:t>
            </a:r>
          </a:p>
        </p:txBody>
      </p:sp>
      <p:sp>
        <p:nvSpPr>
          <p:cNvPr id="32" name="Rectangle 31"/>
          <p:cNvSpPr/>
          <p:nvPr/>
        </p:nvSpPr>
        <p:spPr>
          <a:xfrm>
            <a:off x="2627784" y="476672"/>
            <a:ext cx="1959691" cy="49421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fr-FR" b="1" dirty="0" err="1">
                <a:solidFill>
                  <a:prstClr val="black"/>
                </a:solidFill>
              </a:rPr>
              <a:t>Fibers</a:t>
            </a:r>
            <a:endParaRPr lang="fr-FR" b="1" dirty="0">
              <a:solidFill>
                <a:prstClr val="black"/>
              </a:solidFill>
            </a:endParaRPr>
          </a:p>
        </p:txBody>
      </p:sp>
      <p:sp>
        <p:nvSpPr>
          <p:cNvPr id="33" name="Rectangle 32"/>
          <p:cNvSpPr/>
          <p:nvPr/>
        </p:nvSpPr>
        <p:spPr>
          <a:xfrm>
            <a:off x="4644008" y="464768"/>
            <a:ext cx="1584175"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fr-FR" b="1" dirty="0" err="1">
                <a:solidFill>
                  <a:prstClr val="black"/>
                </a:solidFill>
              </a:rPr>
              <a:t>Energy</a:t>
            </a:r>
            <a:endParaRPr lang="fr-FR" b="1" dirty="0">
              <a:solidFill>
                <a:prstClr val="black"/>
              </a:solidFill>
            </a:endParaRPr>
          </a:p>
        </p:txBody>
      </p:sp>
      <p:sp>
        <p:nvSpPr>
          <p:cNvPr id="34" name="ZoneTexte 109"/>
          <p:cNvSpPr txBox="1"/>
          <p:nvPr/>
        </p:nvSpPr>
        <p:spPr>
          <a:xfrm>
            <a:off x="35496" y="5160504"/>
            <a:ext cx="492443" cy="1868896"/>
          </a:xfrm>
          <a:prstGeom prst="rect">
            <a:avLst/>
          </a:prstGeom>
          <a:noFill/>
        </p:spPr>
        <p:txBody>
          <a:bodyPr vert="vert270" wrap="square" rtlCol="0">
            <a:spAutoFit/>
          </a:bodyPr>
          <a:lstStyle/>
          <a:p>
            <a:pPr algn="ctr" fontAlgn="auto">
              <a:spcBef>
                <a:spcPts val="0"/>
              </a:spcBef>
              <a:spcAft>
                <a:spcPts val="0"/>
              </a:spcAft>
            </a:pPr>
            <a:r>
              <a:rPr lang="fr-FR" sz="2000" dirty="0">
                <a:solidFill>
                  <a:prstClr val="black"/>
                </a:solidFill>
                <a:latin typeface="Arial Narrow"/>
              </a:rPr>
              <a:t>Land </a:t>
            </a:r>
            <a:r>
              <a:rPr lang="fr-FR" sz="2000" dirty="0" err="1">
                <a:solidFill>
                  <a:prstClr val="black"/>
                </a:solidFill>
                <a:latin typeface="Arial Narrow"/>
              </a:rPr>
              <a:t>cover</a:t>
            </a:r>
            <a:endParaRPr lang="fr-FR" sz="2000" dirty="0">
              <a:solidFill>
                <a:prstClr val="black"/>
              </a:solidFill>
              <a:latin typeface="Arial Narrow"/>
            </a:endParaRPr>
          </a:p>
        </p:txBody>
      </p:sp>
      <p:sp>
        <p:nvSpPr>
          <p:cNvPr id="35" name="ZoneTexte 110"/>
          <p:cNvSpPr txBox="1"/>
          <p:nvPr/>
        </p:nvSpPr>
        <p:spPr>
          <a:xfrm>
            <a:off x="35496" y="908720"/>
            <a:ext cx="492443" cy="1200329"/>
          </a:xfrm>
          <a:prstGeom prst="rect">
            <a:avLst/>
          </a:prstGeom>
          <a:noFill/>
        </p:spPr>
        <p:txBody>
          <a:bodyPr vert="vert270" wrap="square" rtlCol="0">
            <a:spAutoFit/>
          </a:bodyPr>
          <a:lstStyle/>
          <a:p>
            <a:pPr algn="ctr" fontAlgn="auto">
              <a:spcBef>
                <a:spcPts val="0"/>
              </a:spcBef>
              <a:spcAft>
                <a:spcPts val="0"/>
              </a:spcAft>
            </a:pPr>
            <a:r>
              <a:rPr lang="fr-FR" sz="2000" dirty="0" err="1">
                <a:solidFill>
                  <a:prstClr val="black"/>
                </a:solidFill>
                <a:latin typeface="Arial Narrow"/>
              </a:rPr>
              <a:t>Markets</a:t>
            </a:r>
            <a:endParaRPr lang="fr-FR" sz="2000" dirty="0">
              <a:solidFill>
                <a:prstClr val="black"/>
              </a:solidFill>
              <a:latin typeface="Arial Narrow"/>
            </a:endParaRPr>
          </a:p>
        </p:txBody>
      </p:sp>
      <p:sp>
        <p:nvSpPr>
          <p:cNvPr id="36" name="ZoneTexte 111"/>
          <p:cNvSpPr txBox="1"/>
          <p:nvPr/>
        </p:nvSpPr>
        <p:spPr>
          <a:xfrm>
            <a:off x="47109" y="-99392"/>
            <a:ext cx="492443" cy="1200329"/>
          </a:xfrm>
          <a:prstGeom prst="rect">
            <a:avLst/>
          </a:prstGeom>
          <a:noFill/>
        </p:spPr>
        <p:txBody>
          <a:bodyPr vert="vert270" wrap="square" rtlCol="0">
            <a:spAutoFit/>
          </a:bodyPr>
          <a:lstStyle/>
          <a:p>
            <a:pPr algn="ctr" fontAlgn="auto">
              <a:spcBef>
                <a:spcPts val="0"/>
              </a:spcBef>
              <a:spcAft>
                <a:spcPts val="0"/>
              </a:spcAft>
            </a:pPr>
            <a:r>
              <a:rPr lang="fr-FR" sz="2000" dirty="0" err="1">
                <a:solidFill>
                  <a:prstClr val="black"/>
                </a:solidFill>
                <a:latin typeface="Arial Narrow"/>
              </a:rPr>
              <a:t>Demand</a:t>
            </a:r>
            <a:endParaRPr lang="fr-FR" sz="2000" dirty="0">
              <a:solidFill>
                <a:prstClr val="black"/>
              </a:solidFill>
              <a:latin typeface="Arial Narrow"/>
            </a:endParaRPr>
          </a:p>
        </p:txBody>
      </p:sp>
      <p:cxnSp>
        <p:nvCxnSpPr>
          <p:cNvPr id="37" name="Connecteur en angle 69"/>
          <p:cNvCxnSpPr>
            <a:stCxn id="6" idx="0"/>
            <a:endCxn id="16" idx="1"/>
          </p:cNvCxnSpPr>
          <p:nvPr/>
        </p:nvCxnSpPr>
        <p:spPr>
          <a:xfrm rot="16200000" flipH="1">
            <a:off x="1654284" y="1896981"/>
            <a:ext cx="806320" cy="1140680"/>
          </a:xfrm>
          <a:prstGeom prst="bentConnector4">
            <a:avLst>
              <a:gd name="adj1" fmla="val -28351"/>
              <a:gd name="adj2" fmla="val 86763"/>
            </a:avLst>
          </a:prstGeom>
          <a:ln>
            <a:tailEnd type="arrow"/>
          </a:ln>
        </p:spPr>
        <p:style>
          <a:lnRef idx="2">
            <a:schemeClr val="dk1"/>
          </a:lnRef>
          <a:fillRef idx="0">
            <a:schemeClr val="dk1"/>
          </a:fillRef>
          <a:effectRef idx="1">
            <a:schemeClr val="dk1"/>
          </a:effectRef>
          <a:fontRef idx="minor">
            <a:schemeClr val="tx1"/>
          </a:fontRef>
        </p:style>
      </p:cxnSp>
      <p:cxnSp>
        <p:nvCxnSpPr>
          <p:cNvPr id="38" name="Connecteur en angle 116"/>
          <p:cNvCxnSpPr>
            <a:stCxn id="6" idx="0"/>
            <a:endCxn id="23" idx="1"/>
          </p:cNvCxnSpPr>
          <p:nvPr/>
        </p:nvCxnSpPr>
        <p:spPr>
          <a:xfrm rot="16200000" flipH="1">
            <a:off x="2662396" y="888869"/>
            <a:ext cx="806320" cy="3156905"/>
          </a:xfrm>
          <a:prstGeom prst="bentConnector4">
            <a:avLst>
              <a:gd name="adj1" fmla="val -28351"/>
              <a:gd name="adj2" fmla="val 95352"/>
            </a:avLst>
          </a:prstGeom>
          <a:ln>
            <a:tailEnd type="arrow"/>
          </a:ln>
        </p:spPr>
        <p:style>
          <a:lnRef idx="2">
            <a:schemeClr val="dk1"/>
          </a:lnRef>
          <a:fillRef idx="0">
            <a:schemeClr val="dk1"/>
          </a:fillRef>
          <a:effectRef idx="1">
            <a:schemeClr val="dk1"/>
          </a:effectRef>
          <a:fontRef idx="minor">
            <a:schemeClr val="tx1"/>
          </a:fontRef>
        </p:style>
      </p:cxnSp>
      <p:cxnSp>
        <p:nvCxnSpPr>
          <p:cNvPr id="39" name="Connecteur en angle 123"/>
          <p:cNvCxnSpPr>
            <a:stCxn id="18" idx="0"/>
            <a:endCxn id="23" idx="3"/>
          </p:cNvCxnSpPr>
          <p:nvPr/>
        </p:nvCxnSpPr>
        <p:spPr>
          <a:xfrm rot="16200000" flipH="1" flipV="1">
            <a:off x="6156177" y="1970381"/>
            <a:ext cx="756084" cy="1044115"/>
          </a:xfrm>
          <a:prstGeom prst="bentConnector4">
            <a:avLst>
              <a:gd name="adj1" fmla="val -38874"/>
              <a:gd name="adj2" fmla="val 89655"/>
            </a:avLst>
          </a:prstGeom>
          <a:ln>
            <a:tailEnd type="arrow"/>
          </a:ln>
        </p:spPr>
        <p:style>
          <a:lnRef idx="2">
            <a:schemeClr val="dk1"/>
          </a:lnRef>
          <a:fillRef idx="0">
            <a:schemeClr val="dk1"/>
          </a:fillRef>
          <a:effectRef idx="1">
            <a:schemeClr val="dk1"/>
          </a:effectRef>
          <a:fontRef idx="minor">
            <a:schemeClr val="tx1"/>
          </a:fontRef>
        </p:style>
      </p:cxnSp>
      <p:cxnSp>
        <p:nvCxnSpPr>
          <p:cNvPr id="40" name="Connecteur en angle 127"/>
          <p:cNvCxnSpPr>
            <a:stCxn id="23" idx="0"/>
          </p:cNvCxnSpPr>
          <p:nvPr/>
        </p:nvCxnSpPr>
        <p:spPr>
          <a:xfrm rot="16200000" flipH="1" flipV="1">
            <a:off x="4436261" y="2106120"/>
            <a:ext cx="883548" cy="900101"/>
          </a:xfrm>
          <a:prstGeom prst="bentConnector4">
            <a:avLst>
              <a:gd name="adj1" fmla="val -30801"/>
              <a:gd name="adj2" fmla="val 84372"/>
            </a:avLst>
          </a:prstGeom>
          <a:ln>
            <a:tailEnd type="arrow"/>
          </a:ln>
        </p:spPr>
        <p:style>
          <a:lnRef idx="2">
            <a:schemeClr val="dk1"/>
          </a:lnRef>
          <a:fillRef idx="0">
            <a:schemeClr val="dk1"/>
          </a:fillRef>
          <a:effectRef idx="1">
            <a:schemeClr val="dk1"/>
          </a:effectRef>
          <a:fontRef idx="minor">
            <a:schemeClr val="tx1"/>
          </a:fontRef>
        </p:style>
      </p:cxnSp>
      <p:sp>
        <p:nvSpPr>
          <p:cNvPr id="41" name="Rectangle 40"/>
          <p:cNvSpPr/>
          <p:nvPr/>
        </p:nvSpPr>
        <p:spPr>
          <a:xfrm>
            <a:off x="6300192" y="476672"/>
            <a:ext cx="1584176"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r>
              <a:rPr lang="fr-FR" b="1" dirty="0" err="1">
                <a:solidFill>
                  <a:prstClr val="black"/>
                </a:solidFill>
              </a:rPr>
              <a:t>Industry</a:t>
            </a:r>
            <a:endParaRPr lang="fr-FR" b="1" dirty="0">
              <a:solidFill>
                <a:prstClr val="black"/>
              </a:solidFill>
            </a:endParaRPr>
          </a:p>
        </p:txBody>
      </p:sp>
      <p:sp>
        <p:nvSpPr>
          <p:cNvPr id="42" name="Ellipse 89"/>
          <p:cNvSpPr/>
          <p:nvPr/>
        </p:nvSpPr>
        <p:spPr>
          <a:xfrm>
            <a:off x="-540568" y="-27384"/>
            <a:ext cx="10297144" cy="418105"/>
          </a:xfrm>
          <a:prstGeom prst="ellipse">
            <a:avLst/>
          </a:prstGeom>
          <a:solidFill>
            <a:srgbClr val="CCECFF"/>
          </a:solidFill>
          <a:ln>
            <a:solidFill>
              <a:srgbClr val="CCECF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pPr>
            <a:r>
              <a:rPr lang="fr-FR" sz="1600" b="1" dirty="0">
                <a:solidFill>
                  <a:schemeClr val="tx1"/>
                </a:solidFill>
              </a:rPr>
              <a:t>Drivers: Population, </a:t>
            </a:r>
            <a:r>
              <a:rPr lang="fr-FR" sz="1600" b="1" dirty="0" err="1">
                <a:solidFill>
                  <a:schemeClr val="tx1"/>
                </a:solidFill>
              </a:rPr>
              <a:t>tech</a:t>
            </a:r>
            <a:r>
              <a:rPr lang="fr-FR" sz="1600" b="1" dirty="0">
                <a:solidFill>
                  <a:schemeClr val="tx1"/>
                </a:solidFill>
              </a:rPr>
              <a:t>. change, F-W-E </a:t>
            </a:r>
            <a:r>
              <a:rPr lang="fr-FR" sz="1600" b="1" dirty="0" err="1">
                <a:solidFill>
                  <a:schemeClr val="tx1"/>
                </a:solidFill>
              </a:rPr>
              <a:t>security</a:t>
            </a:r>
            <a:r>
              <a:rPr lang="fr-FR" sz="1600" b="1" dirty="0">
                <a:solidFill>
                  <a:schemeClr val="tx1"/>
                </a:solidFill>
              </a:rPr>
              <a:t> </a:t>
            </a:r>
            <a:r>
              <a:rPr lang="fr-FR" sz="1600" b="1" dirty="0" err="1">
                <a:solidFill>
                  <a:schemeClr val="tx1"/>
                </a:solidFill>
              </a:rPr>
              <a:t>targets</a:t>
            </a:r>
            <a:r>
              <a:rPr lang="fr-FR" sz="1600" b="1" dirty="0">
                <a:solidFill>
                  <a:schemeClr val="tx1"/>
                </a:solidFill>
              </a:rPr>
              <a:t>, GDP, </a:t>
            </a:r>
            <a:r>
              <a:rPr lang="fr-FR" sz="1600" b="1" dirty="0" err="1">
                <a:solidFill>
                  <a:schemeClr val="tx1"/>
                </a:solidFill>
              </a:rPr>
              <a:t>diets</a:t>
            </a:r>
            <a:r>
              <a:rPr lang="fr-FR" sz="1600" b="1" dirty="0">
                <a:solidFill>
                  <a:schemeClr val="tx1"/>
                </a:solidFill>
              </a:rPr>
              <a:t>, </a:t>
            </a:r>
            <a:r>
              <a:rPr lang="fr-FR" sz="1600" b="1" dirty="0" err="1">
                <a:solidFill>
                  <a:schemeClr val="tx1"/>
                </a:solidFill>
              </a:rPr>
              <a:t>preferences</a:t>
            </a:r>
            <a:endParaRPr lang="fr-FR" sz="1600" b="1" dirty="0">
              <a:solidFill>
                <a:schemeClr val="tx1"/>
              </a:solidFill>
            </a:endParaRPr>
          </a:p>
        </p:txBody>
      </p:sp>
      <p:pic>
        <p:nvPicPr>
          <p:cNvPr id="43" name="Picture 52" descr=" "/>
          <p:cNvPicPr>
            <a:picLocks noChangeAspect="1" noChangeArrowheads="1"/>
          </p:cNvPicPr>
          <p:nvPr/>
        </p:nvPicPr>
        <p:blipFill>
          <a:blip r:embed="rId7">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078894" y="0"/>
            <a:ext cx="1061456" cy="104946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3598"/>
          <a:stretch/>
        </p:blipFill>
        <p:spPr bwMode="auto">
          <a:xfrm>
            <a:off x="5015465" y="2564904"/>
            <a:ext cx="625238" cy="45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Flèche vers le haut 91"/>
          <p:cNvSpPr/>
          <p:nvPr/>
        </p:nvSpPr>
        <p:spPr>
          <a:xfrm>
            <a:off x="3347864" y="1632112"/>
            <a:ext cx="432048" cy="36004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fr-FR">
              <a:solidFill>
                <a:prstClr val="black"/>
              </a:solidFill>
            </a:endParaRPr>
          </a:p>
        </p:txBody>
      </p:sp>
      <p:sp>
        <p:nvSpPr>
          <p:cNvPr id="46" name="Flèche vers le haut 92"/>
          <p:cNvSpPr/>
          <p:nvPr/>
        </p:nvSpPr>
        <p:spPr>
          <a:xfrm>
            <a:off x="5115406" y="1632112"/>
            <a:ext cx="432048" cy="36004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fr-FR">
              <a:solidFill>
                <a:prstClr val="black"/>
              </a:solidFill>
            </a:endParaRPr>
          </a:p>
        </p:txBody>
      </p:sp>
      <p:sp>
        <p:nvSpPr>
          <p:cNvPr id="47" name="Flèche vers le haut 93"/>
          <p:cNvSpPr/>
          <p:nvPr/>
        </p:nvSpPr>
        <p:spPr>
          <a:xfrm>
            <a:off x="6804248" y="1632112"/>
            <a:ext cx="432048" cy="36004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fr-FR">
              <a:solidFill>
                <a:prstClr val="black"/>
              </a:solidFill>
            </a:endParaRPr>
          </a:p>
        </p:txBody>
      </p:sp>
      <p:sp>
        <p:nvSpPr>
          <p:cNvPr id="48" name="Flèche vers le haut 47"/>
          <p:cNvSpPr/>
          <p:nvPr/>
        </p:nvSpPr>
        <p:spPr>
          <a:xfrm>
            <a:off x="1259632" y="1632112"/>
            <a:ext cx="432048" cy="360040"/>
          </a:xfrm>
          <a:prstGeom prst="upArrow">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auto">
              <a:spcBef>
                <a:spcPts val="0"/>
              </a:spcBef>
              <a:spcAft>
                <a:spcPts val="0"/>
              </a:spcAft>
            </a:pPr>
            <a:endParaRPr lang="fr-FR">
              <a:solidFill>
                <a:prstClr val="black"/>
              </a:solidFill>
            </a:endParaRPr>
          </a:p>
        </p:txBody>
      </p:sp>
      <p:sp>
        <p:nvSpPr>
          <p:cNvPr id="49" name="ZoneTexte 2057"/>
          <p:cNvSpPr txBox="1"/>
          <p:nvPr/>
        </p:nvSpPr>
        <p:spPr>
          <a:xfrm>
            <a:off x="8563310" y="4551381"/>
            <a:ext cx="369332" cy="893843"/>
          </a:xfrm>
          <a:prstGeom prst="rect">
            <a:avLst/>
          </a:prstGeom>
          <a:solidFill>
            <a:schemeClr val="bg1"/>
          </a:solidFill>
          <a:ln>
            <a:solidFill>
              <a:srgbClr val="ADE5BC"/>
            </a:solidFill>
          </a:ln>
        </p:spPr>
        <p:txBody>
          <a:bodyPr vert="vert270" wrap="square" rtlCol="0">
            <a:spAutoFit/>
          </a:bodyPr>
          <a:lstStyle/>
          <a:p>
            <a:pPr algn="ctr" fontAlgn="auto">
              <a:spcBef>
                <a:spcPts val="0"/>
              </a:spcBef>
              <a:spcAft>
                <a:spcPts val="0"/>
              </a:spcAft>
            </a:pPr>
            <a:r>
              <a:rPr lang="fr-FR" sz="1200" b="1" dirty="0">
                <a:solidFill>
                  <a:prstClr val="black"/>
                </a:solidFill>
                <a:latin typeface="Arial Narrow"/>
              </a:rPr>
              <a:t>2000</a:t>
            </a:r>
          </a:p>
        </p:txBody>
      </p:sp>
      <p:sp>
        <p:nvSpPr>
          <p:cNvPr id="50" name="ZoneTexte 52"/>
          <p:cNvSpPr txBox="1"/>
          <p:nvPr/>
        </p:nvSpPr>
        <p:spPr>
          <a:xfrm>
            <a:off x="8563310" y="3610096"/>
            <a:ext cx="369332" cy="899024"/>
          </a:xfrm>
          <a:prstGeom prst="rect">
            <a:avLst/>
          </a:prstGeom>
          <a:solidFill>
            <a:schemeClr val="bg1"/>
          </a:solidFill>
          <a:ln>
            <a:solidFill>
              <a:srgbClr val="ADE5BC"/>
            </a:solidFill>
          </a:ln>
        </p:spPr>
        <p:txBody>
          <a:bodyPr vert="vert270" wrap="square" rtlCol="0">
            <a:spAutoFit/>
          </a:bodyPr>
          <a:lstStyle/>
          <a:p>
            <a:pPr algn="ctr" fontAlgn="auto">
              <a:spcBef>
                <a:spcPts val="0"/>
              </a:spcBef>
              <a:spcAft>
                <a:spcPts val="0"/>
              </a:spcAft>
            </a:pPr>
            <a:r>
              <a:rPr lang="fr-FR" sz="1200" b="1" dirty="0">
                <a:solidFill>
                  <a:prstClr val="black"/>
                </a:solidFill>
                <a:latin typeface="Arial Narrow"/>
              </a:rPr>
              <a:t>2010</a:t>
            </a:r>
          </a:p>
        </p:txBody>
      </p:sp>
      <p:sp>
        <p:nvSpPr>
          <p:cNvPr id="53" name="ZoneTexte 52"/>
          <p:cNvSpPr txBox="1"/>
          <p:nvPr/>
        </p:nvSpPr>
        <p:spPr>
          <a:xfrm>
            <a:off x="8551697" y="2673992"/>
            <a:ext cx="369332" cy="899024"/>
          </a:xfrm>
          <a:prstGeom prst="rect">
            <a:avLst/>
          </a:prstGeom>
          <a:solidFill>
            <a:schemeClr val="bg1"/>
          </a:solidFill>
          <a:ln>
            <a:solidFill>
              <a:srgbClr val="ADE5BC"/>
            </a:solidFill>
          </a:ln>
        </p:spPr>
        <p:txBody>
          <a:bodyPr vert="vert270" wrap="square" rtlCol="0">
            <a:spAutoFit/>
          </a:bodyPr>
          <a:lstStyle/>
          <a:p>
            <a:pPr algn="ctr" fontAlgn="auto">
              <a:spcBef>
                <a:spcPts val="0"/>
              </a:spcBef>
              <a:spcAft>
                <a:spcPts val="0"/>
              </a:spcAft>
            </a:pPr>
            <a:r>
              <a:rPr lang="fr-FR" sz="1200" b="1" dirty="0">
                <a:solidFill>
                  <a:prstClr val="black"/>
                </a:solidFill>
                <a:latin typeface="Arial Narrow"/>
              </a:rPr>
              <a:t>…</a:t>
            </a:r>
          </a:p>
        </p:txBody>
      </p:sp>
      <p:sp>
        <p:nvSpPr>
          <p:cNvPr id="54" name="ZoneTexte 52"/>
          <p:cNvSpPr txBox="1"/>
          <p:nvPr/>
        </p:nvSpPr>
        <p:spPr>
          <a:xfrm>
            <a:off x="8551697" y="1412776"/>
            <a:ext cx="369332" cy="1224136"/>
          </a:xfrm>
          <a:prstGeom prst="rect">
            <a:avLst/>
          </a:prstGeom>
          <a:solidFill>
            <a:schemeClr val="bg1"/>
          </a:solidFill>
          <a:ln>
            <a:solidFill>
              <a:srgbClr val="ADE5BC"/>
            </a:solidFill>
          </a:ln>
        </p:spPr>
        <p:txBody>
          <a:bodyPr vert="vert270" wrap="square" rtlCol="0">
            <a:spAutoFit/>
          </a:bodyPr>
          <a:lstStyle/>
          <a:p>
            <a:pPr algn="ctr" fontAlgn="auto">
              <a:spcBef>
                <a:spcPts val="0"/>
              </a:spcBef>
              <a:spcAft>
                <a:spcPts val="0"/>
              </a:spcAft>
            </a:pPr>
            <a:r>
              <a:rPr lang="fr-FR" sz="1200" b="1" dirty="0">
                <a:solidFill>
                  <a:prstClr val="black"/>
                </a:solidFill>
                <a:latin typeface="Arial Narrow"/>
              </a:rPr>
              <a:t>2050-2100</a:t>
            </a:r>
          </a:p>
        </p:txBody>
      </p:sp>
      <p:sp>
        <p:nvSpPr>
          <p:cNvPr id="57" name="Down Arrow 56"/>
          <p:cNvSpPr/>
          <p:nvPr/>
        </p:nvSpPr>
        <p:spPr>
          <a:xfrm>
            <a:off x="8356578" y="1196752"/>
            <a:ext cx="751926" cy="140704"/>
          </a:xfrm>
          <a:prstGeom prst="downArrow">
            <a:avLst/>
          </a:prstGeom>
          <a:solidFill>
            <a:schemeClr val="bg1"/>
          </a:solidFill>
          <a:ln w="6350"/>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6"/>
          <p:cNvSpPr txBox="1">
            <a:spLocks noChangeArrowheads="1"/>
          </p:cNvSpPr>
          <p:nvPr/>
        </p:nvSpPr>
        <p:spPr bwMode="auto">
          <a:xfrm>
            <a:off x="-76200" y="6595646"/>
            <a:ext cx="4052414" cy="338554"/>
          </a:xfrm>
          <a:prstGeom prst="rect">
            <a:avLst/>
          </a:prstGeom>
          <a:no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fr-FR" sz="1600" dirty="0">
                <a:solidFill>
                  <a:srgbClr val="FF0000"/>
                </a:solidFill>
                <a:latin typeface="Calibri" pitchFamily="34" charset="0"/>
              </a:rPr>
              <a:t>30 </a:t>
            </a:r>
            <a:r>
              <a:rPr lang="fr-FR" sz="1600" dirty="0" err="1">
                <a:solidFill>
                  <a:srgbClr val="FF0000"/>
                </a:solidFill>
                <a:latin typeface="Calibri" pitchFamily="34" charset="0"/>
              </a:rPr>
              <a:t>interconnected</a:t>
            </a:r>
            <a:r>
              <a:rPr lang="fr-FR" sz="1600" dirty="0">
                <a:solidFill>
                  <a:srgbClr val="FF0000"/>
                </a:solidFill>
                <a:latin typeface="Calibri" pitchFamily="34" charset="0"/>
              </a:rPr>
              <a:t> </a:t>
            </a:r>
            <a:r>
              <a:rPr lang="fr-FR" sz="1600" dirty="0" err="1">
                <a:solidFill>
                  <a:srgbClr val="FF0000"/>
                </a:solidFill>
                <a:latin typeface="Calibri" pitchFamily="34" charset="0"/>
              </a:rPr>
              <a:t>through</a:t>
            </a:r>
            <a:r>
              <a:rPr lang="fr-FR" sz="1600" dirty="0">
                <a:solidFill>
                  <a:srgbClr val="FF0000"/>
                </a:solidFill>
                <a:latin typeface="Calibri" pitchFamily="34" charset="0"/>
              </a:rPr>
              <a:t> international </a:t>
            </a:r>
            <a:r>
              <a:rPr lang="fr-FR" sz="1600" dirty="0" err="1">
                <a:solidFill>
                  <a:srgbClr val="FF0000"/>
                </a:solidFill>
                <a:latin typeface="Calibri" pitchFamily="34" charset="0"/>
              </a:rPr>
              <a:t>trade</a:t>
            </a:r>
            <a:endParaRPr lang="en-US" sz="1600" dirty="0">
              <a:solidFill>
                <a:srgbClr val="FF0000"/>
              </a:solidFill>
              <a:latin typeface="Calibri" pitchFamily="34" charset="0"/>
            </a:endParaRPr>
          </a:p>
        </p:txBody>
      </p:sp>
    </p:spTree>
    <p:extLst>
      <p:ext uri="{BB962C8B-B14F-4D97-AF65-F5344CB8AC3E}">
        <p14:creationId xmlns:p14="http://schemas.microsoft.com/office/powerpoint/2010/main" val="1108809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511" y="44624"/>
            <a:ext cx="8610600" cy="1034129"/>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ct val="0"/>
              </a:spcBef>
            </a:pPr>
            <a:r>
              <a:rPr lang="en-US" sz="34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Main advantage:</a:t>
            </a:r>
          </a:p>
          <a:p>
            <a:pPr algn="ctr">
              <a:lnSpc>
                <a:spcPct val="90000"/>
              </a:lnSpc>
              <a:spcBef>
                <a:spcPct val="0"/>
              </a:spcBef>
            </a:pPr>
            <a:r>
              <a:rPr lang="en-US" sz="34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Systemic interdependencies in GLOBIOM</a:t>
            </a:r>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980728"/>
            <a:ext cx="8045467" cy="642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63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414588" y="5335826"/>
            <a:ext cx="5662612" cy="1129506"/>
          </a:xfrm>
          <a:prstGeom prst="rect">
            <a:avLst/>
          </a:prstGeom>
          <a:solidFill>
            <a:schemeClr val="accent3">
              <a:lumMod val="20000"/>
              <a:lumOff val="80000"/>
              <a:alpha val="51000"/>
            </a:schemeClr>
          </a:solidFill>
          <a:ln>
            <a:noFill/>
          </a:ln>
        </p:spPr>
        <p:txBody>
          <a:bodyPr wrap="none" anchor="ctr"/>
          <a:lstStyle/>
          <a:p>
            <a:endParaRPr lang="en-US" altLang="en-US">
              <a:latin typeface="Arial" charset="0"/>
            </a:endParaRPr>
          </a:p>
        </p:txBody>
      </p:sp>
      <p:sp>
        <p:nvSpPr>
          <p:cNvPr id="6" name="Rectangle 4"/>
          <p:cNvSpPr>
            <a:spLocks noChangeArrowheads="1"/>
          </p:cNvSpPr>
          <p:nvPr/>
        </p:nvSpPr>
        <p:spPr bwMode="auto">
          <a:xfrm>
            <a:off x="2401888" y="2476525"/>
            <a:ext cx="3962400" cy="1390650"/>
          </a:xfrm>
          <a:prstGeom prst="rect">
            <a:avLst/>
          </a:prstGeom>
          <a:solidFill>
            <a:schemeClr val="accent3">
              <a:lumMod val="20000"/>
              <a:lumOff val="80000"/>
              <a:alpha val="51000"/>
            </a:schemeClr>
          </a:solidFill>
          <a:ln>
            <a:noFill/>
          </a:ln>
        </p:spPr>
        <p:txBody>
          <a:bodyPr wrap="none" anchor="ctr"/>
          <a:lstStyle/>
          <a:p>
            <a:endParaRPr lang="en-US" altLang="en-US">
              <a:latin typeface="Arial" charset="0"/>
            </a:endParaRPr>
          </a:p>
        </p:txBody>
      </p:sp>
      <p:sp>
        <p:nvSpPr>
          <p:cNvPr id="7" name="Text Box 6"/>
          <p:cNvSpPr txBox="1">
            <a:spLocks noChangeArrowheads="1"/>
          </p:cNvSpPr>
          <p:nvPr/>
        </p:nvSpPr>
        <p:spPr bwMode="auto">
          <a:xfrm>
            <a:off x="228600" y="1353542"/>
            <a:ext cx="8534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chemeClr val="accent2"/>
                </a:solidFill>
              </a:rPr>
              <a:t>Deterministic, not accounting for risks:</a:t>
            </a:r>
            <a:r>
              <a:rPr lang="en-US" altLang="en-US" b="1" dirty="0">
                <a:solidFill>
                  <a:srgbClr val="3333FF"/>
                </a:solidFill>
              </a:rPr>
              <a:t> </a:t>
            </a:r>
            <a:r>
              <a:rPr lang="en-US" altLang="en-US" dirty="0">
                <a:solidFill>
                  <a:schemeClr val="tx2"/>
                </a:solidFill>
              </a:rPr>
              <a:t>Two producers/regions/</a:t>
            </a:r>
            <a:r>
              <a:rPr lang="en-US" altLang="en-US" dirty="0" err="1">
                <a:solidFill>
                  <a:schemeClr val="tx2"/>
                </a:solidFill>
              </a:rPr>
              <a:t>feedstocks</a:t>
            </a:r>
            <a:r>
              <a:rPr lang="en-US" altLang="en-US" dirty="0">
                <a:solidFill>
                  <a:schemeClr val="tx2"/>
                </a:solidFill>
              </a:rPr>
              <a:t> (corn, wheat) P1 and P2 with production costs:    </a:t>
            </a:r>
            <a:r>
              <a:rPr lang="en-US" altLang="en-US" i="1" dirty="0">
                <a:solidFill>
                  <a:schemeClr val="tx2"/>
                </a:solidFill>
              </a:rPr>
              <a:t>c</a:t>
            </a:r>
            <a:r>
              <a:rPr lang="en-US" altLang="en-US" i="1" baseline="-25000" dirty="0">
                <a:solidFill>
                  <a:schemeClr val="tx2"/>
                </a:solidFill>
              </a:rPr>
              <a:t>1</a:t>
            </a:r>
            <a:r>
              <a:rPr lang="en-US" altLang="en-US" dirty="0">
                <a:solidFill>
                  <a:schemeClr val="tx2"/>
                </a:solidFill>
              </a:rPr>
              <a:t> &lt; </a:t>
            </a:r>
            <a:r>
              <a:rPr lang="en-US" altLang="en-US" i="1" dirty="0">
                <a:solidFill>
                  <a:schemeClr val="tx2"/>
                </a:solidFill>
              </a:rPr>
              <a:t>c</a:t>
            </a:r>
            <a:r>
              <a:rPr lang="en-US" altLang="en-US" i="1" baseline="-25000" dirty="0">
                <a:solidFill>
                  <a:schemeClr val="tx2"/>
                </a:solidFill>
              </a:rPr>
              <a:t>2</a:t>
            </a:r>
            <a:r>
              <a:rPr lang="en-US" altLang="en-US" dirty="0">
                <a:solidFill>
                  <a:schemeClr val="tx2"/>
                </a:solidFill>
              </a:rPr>
              <a:t> &lt; </a:t>
            </a:r>
            <a:r>
              <a:rPr lang="en-US" altLang="en-US" i="1" dirty="0">
                <a:solidFill>
                  <a:schemeClr val="tx2"/>
                </a:solidFill>
              </a:rPr>
              <a:t>b; </a:t>
            </a:r>
            <a:r>
              <a:rPr lang="en-US" altLang="en-US" dirty="0">
                <a:solidFill>
                  <a:schemeClr val="tx2"/>
                </a:solidFill>
              </a:rPr>
              <a:t>d – demand for bioethanol:</a:t>
            </a:r>
            <a:r>
              <a:rPr lang="en-US" altLang="en-US" i="1" dirty="0">
                <a:solidFill>
                  <a:schemeClr val="tx2"/>
                </a:solidFill>
              </a:rPr>
              <a:t> </a:t>
            </a:r>
            <a:r>
              <a:rPr lang="en-US" altLang="en-US" dirty="0">
                <a:solidFill>
                  <a:schemeClr val="tx2"/>
                </a:solidFill>
              </a:rPr>
              <a:t> </a:t>
            </a:r>
          </a:p>
        </p:txBody>
      </p:sp>
      <p:sp>
        <p:nvSpPr>
          <p:cNvPr id="9" name="Text Box 8"/>
          <p:cNvSpPr txBox="1">
            <a:spLocks noChangeArrowheads="1"/>
          </p:cNvSpPr>
          <p:nvPr/>
        </p:nvSpPr>
        <p:spPr bwMode="auto">
          <a:xfrm>
            <a:off x="179388" y="4221088"/>
            <a:ext cx="9498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solidFill>
                  <a:schemeClr val="accent2"/>
                </a:solidFill>
              </a:rPr>
              <a:t>Stochastic, accounting for risks:</a:t>
            </a:r>
            <a:r>
              <a:rPr lang="en-US" altLang="en-US" dirty="0"/>
              <a:t>  </a:t>
            </a:r>
            <a:r>
              <a:rPr lang="en-US" altLang="en-US" i="1" dirty="0">
                <a:solidFill>
                  <a:schemeClr val="tx2"/>
                </a:solidFill>
              </a:rPr>
              <a:t>a</a:t>
            </a:r>
            <a:r>
              <a:rPr lang="en-US" altLang="en-US" i="1" baseline="-25000" dirty="0">
                <a:solidFill>
                  <a:schemeClr val="tx2"/>
                </a:solidFill>
              </a:rPr>
              <a:t>1</a:t>
            </a:r>
            <a:r>
              <a:rPr lang="en-US" altLang="en-US" dirty="0">
                <a:solidFill>
                  <a:schemeClr val="tx2"/>
                </a:solidFill>
              </a:rPr>
              <a:t> and </a:t>
            </a:r>
            <a:r>
              <a:rPr lang="en-US" altLang="en-US" i="1" dirty="0">
                <a:solidFill>
                  <a:schemeClr val="tx2"/>
                </a:solidFill>
              </a:rPr>
              <a:t>a</a:t>
            </a:r>
            <a:r>
              <a:rPr lang="en-US" altLang="en-US" i="1" baseline="-25000" dirty="0">
                <a:solidFill>
                  <a:schemeClr val="tx2"/>
                </a:solidFill>
              </a:rPr>
              <a:t>2</a:t>
            </a:r>
            <a:r>
              <a:rPr lang="en-US" altLang="en-US" dirty="0">
                <a:solidFill>
                  <a:schemeClr val="tx2"/>
                </a:solidFill>
              </a:rPr>
              <a:t> are random shocks/(yields) to production</a:t>
            </a:r>
          </a:p>
        </p:txBody>
      </p:sp>
      <p:graphicFrame>
        <p:nvGraphicFramePr>
          <p:cNvPr id="10" name="Object 9"/>
          <p:cNvGraphicFramePr>
            <a:graphicFrameLocks noChangeAspect="1"/>
          </p:cNvGraphicFramePr>
          <p:nvPr/>
        </p:nvGraphicFramePr>
        <p:xfrm>
          <a:off x="2479675" y="2471762"/>
          <a:ext cx="1439863" cy="442913"/>
        </p:xfrm>
        <a:graphic>
          <a:graphicData uri="http://schemas.openxmlformats.org/presentationml/2006/ole">
            <mc:AlternateContent xmlns:mc="http://schemas.openxmlformats.org/markup-compatibility/2006">
              <mc:Choice xmlns:v="urn:schemas-microsoft-com:vml" Requires="v">
                <p:oleObj spid="_x0000_s1322" name="Equation" r:id="rId4" imgW="710891" imgH="215806" progId="Equation.3">
                  <p:embed/>
                </p:oleObj>
              </mc:Choice>
              <mc:Fallback>
                <p:oleObj name="Equation" r:id="rId4" imgW="710891" imgH="21580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675" y="2471762"/>
                        <a:ext cx="1439863"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2489200" y="3400425"/>
          <a:ext cx="935038" cy="485775"/>
        </p:xfrm>
        <a:graphic>
          <a:graphicData uri="http://schemas.openxmlformats.org/presentationml/2006/ole">
            <mc:AlternateContent xmlns:mc="http://schemas.openxmlformats.org/markup-compatibility/2006">
              <mc:Choice xmlns:v="urn:schemas-microsoft-com:vml" Requires="v">
                <p:oleObj spid="_x0000_s1323" name="Equation" r:id="rId6" imgW="457200" imgH="241300" progId="Equation.3">
                  <p:embed/>
                </p:oleObj>
              </mc:Choice>
              <mc:Fallback>
                <p:oleObj name="Equation" r:id="rId6" imgW="4572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9200" y="3400425"/>
                        <a:ext cx="935038"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3640138" y="3387725"/>
          <a:ext cx="865187" cy="481012"/>
        </p:xfrm>
        <a:graphic>
          <a:graphicData uri="http://schemas.openxmlformats.org/presentationml/2006/ole">
            <mc:AlternateContent xmlns:mc="http://schemas.openxmlformats.org/markup-compatibility/2006">
              <mc:Choice xmlns:v="urn:schemas-microsoft-com:vml" Requires="v">
                <p:oleObj spid="_x0000_s1324" name="Equation" r:id="rId8" imgW="431613" imgH="241195" progId="Equation.3">
                  <p:embed/>
                </p:oleObj>
              </mc:Choice>
              <mc:Fallback>
                <p:oleObj name="Equation" r:id="rId8" imgW="431613" imgH="241195"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0138" y="3387725"/>
                        <a:ext cx="865187" cy="481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47949296"/>
              </p:ext>
            </p:extLst>
          </p:nvPr>
        </p:nvGraphicFramePr>
        <p:xfrm>
          <a:off x="2517775" y="4935146"/>
          <a:ext cx="1512888" cy="465137"/>
        </p:xfrm>
        <a:graphic>
          <a:graphicData uri="http://schemas.openxmlformats.org/presentationml/2006/ole">
            <mc:AlternateContent xmlns:mc="http://schemas.openxmlformats.org/markup-compatibility/2006">
              <mc:Choice xmlns:v="urn:schemas-microsoft-com:vml" Requires="v">
                <p:oleObj spid="_x0000_s1325" name="Equation" r:id="rId10" imgW="710891" imgH="215806" progId="Equation.3">
                  <p:embed/>
                </p:oleObj>
              </mc:Choice>
              <mc:Fallback>
                <p:oleObj name="Equation" r:id="rId10" imgW="710891" imgH="21580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7775" y="4935146"/>
                        <a:ext cx="1512888"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 Box 19"/>
          <p:cNvSpPr txBox="1">
            <a:spLocks noChangeArrowheads="1"/>
          </p:cNvSpPr>
          <p:nvPr/>
        </p:nvSpPr>
        <p:spPr bwMode="auto">
          <a:xfrm>
            <a:off x="1120775" y="2514625"/>
            <a:ext cx="1208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solidFill>
                  <a:schemeClr val="tx2"/>
                </a:solidFill>
              </a:rPr>
              <a:t>minimize</a:t>
            </a:r>
          </a:p>
        </p:txBody>
      </p:sp>
      <p:sp>
        <p:nvSpPr>
          <p:cNvPr id="20" name="Text Box 20"/>
          <p:cNvSpPr txBox="1">
            <a:spLocks noChangeArrowheads="1"/>
          </p:cNvSpPr>
          <p:nvPr/>
        </p:nvSpPr>
        <p:spPr bwMode="auto">
          <a:xfrm>
            <a:off x="1138238" y="3487737"/>
            <a:ext cx="1208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solidFill>
                  <a:schemeClr val="tx2"/>
                </a:solidFill>
              </a:rPr>
              <a:t>solution</a:t>
            </a:r>
          </a:p>
        </p:txBody>
      </p:sp>
      <p:sp>
        <p:nvSpPr>
          <p:cNvPr id="21" name="Text Box 21"/>
          <p:cNvSpPr txBox="1">
            <a:spLocks noChangeArrowheads="1"/>
          </p:cNvSpPr>
          <p:nvPr/>
        </p:nvSpPr>
        <p:spPr bwMode="auto">
          <a:xfrm>
            <a:off x="1130300" y="4985946"/>
            <a:ext cx="1208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chemeClr val="tx2"/>
                </a:solidFill>
              </a:rPr>
              <a:t>minimize</a:t>
            </a:r>
          </a:p>
        </p:txBody>
      </p:sp>
      <p:sp>
        <p:nvSpPr>
          <p:cNvPr id="24" name="Text Box 27"/>
          <p:cNvSpPr txBox="1">
            <a:spLocks noChangeArrowheads="1"/>
          </p:cNvSpPr>
          <p:nvPr/>
        </p:nvSpPr>
        <p:spPr bwMode="auto">
          <a:xfrm>
            <a:off x="4889500" y="5203298"/>
            <a:ext cx="29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dirty="0"/>
              <a:t>?</a:t>
            </a:r>
          </a:p>
        </p:txBody>
      </p:sp>
      <p:pic>
        <p:nvPicPr>
          <p:cNvPr id="1126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73102" y="5452700"/>
            <a:ext cx="3013298" cy="47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14600" y="2967618"/>
            <a:ext cx="1792289" cy="46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19600" y="2963428"/>
            <a:ext cx="794133" cy="445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34000" y="2931235"/>
            <a:ext cx="934594" cy="47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Placeholder 5"/>
          <p:cNvSpPr txBox="1">
            <a:spLocks/>
          </p:cNvSpPr>
          <p:nvPr/>
        </p:nvSpPr>
        <p:spPr bwMode="auto">
          <a:xfrm>
            <a:off x="782687" y="116632"/>
            <a:ext cx="7523113" cy="978729"/>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defPPr>
              <a:defRPr lang="en-US"/>
            </a:defPPr>
            <a:lvl1pPr algn="ctr">
              <a:lnSpc>
                <a:spcPct val="90000"/>
              </a:lnSpc>
              <a:spcBef>
                <a:spcPct val="0"/>
              </a:spcBef>
              <a:defRPr sz="320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defRPr>
            </a:lvl1pPr>
          </a:lstStyle>
          <a:p>
            <a:r>
              <a:rPr lang="de-AT" dirty="0"/>
              <a:t>Main </a:t>
            </a:r>
            <a:r>
              <a:rPr lang="de-AT" dirty="0" err="1"/>
              <a:t>difference</a:t>
            </a:r>
            <a:r>
              <a:rPr lang="de-AT" dirty="0"/>
              <a:t> </a:t>
            </a:r>
            <a:r>
              <a:rPr lang="de-AT" dirty="0" err="1"/>
              <a:t>between</a:t>
            </a:r>
            <a:r>
              <a:rPr lang="de-AT" dirty="0"/>
              <a:t> </a:t>
            </a:r>
          </a:p>
          <a:p>
            <a:r>
              <a:rPr lang="de-AT" dirty="0" err="1"/>
              <a:t>deterministic</a:t>
            </a:r>
            <a:r>
              <a:rPr lang="de-AT" dirty="0"/>
              <a:t> </a:t>
            </a:r>
            <a:r>
              <a:rPr lang="de-AT" dirty="0" err="1"/>
              <a:t>and</a:t>
            </a:r>
            <a:r>
              <a:rPr lang="de-AT" dirty="0"/>
              <a:t> </a:t>
            </a:r>
            <a:r>
              <a:rPr lang="de-AT" dirty="0" err="1"/>
              <a:t>stochastic</a:t>
            </a:r>
            <a:r>
              <a:rPr lang="de-AT" dirty="0"/>
              <a:t> </a:t>
            </a:r>
            <a:r>
              <a:rPr lang="de-AT" dirty="0" err="1"/>
              <a:t>model</a:t>
            </a:r>
            <a:endParaRPr lang="en-US" dirty="0"/>
          </a:p>
        </p:txBody>
      </p:sp>
      <p:sp>
        <p:nvSpPr>
          <p:cNvPr id="23" name="Text Box 8"/>
          <p:cNvSpPr txBox="1">
            <a:spLocks noChangeArrowheads="1"/>
          </p:cNvSpPr>
          <p:nvPr/>
        </p:nvSpPr>
        <p:spPr bwMode="auto">
          <a:xfrm>
            <a:off x="107504" y="6093296"/>
            <a:ext cx="90730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tx2"/>
                </a:solidFill>
              </a:rPr>
              <a:t>Also other constraints, e.g. on emissions, water supply, water pollution, biofuel targets, etc.</a:t>
            </a:r>
          </a:p>
        </p:txBody>
      </p:sp>
    </p:spTree>
    <p:extLst>
      <p:ext uri="{BB962C8B-B14F-4D97-AF65-F5344CB8AC3E}">
        <p14:creationId xmlns:p14="http://schemas.microsoft.com/office/powerpoint/2010/main" val="3419084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3"/>
          <p:cNvSpPr>
            <a:spLocks noChangeArrowheads="1"/>
          </p:cNvSpPr>
          <p:nvPr/>
        </p:nvSpPr>
        <p:spPr bwMode="auto">
          <a:xfrm>
            <a:off x="207322" y="3205714"/>
            <a:ext cx="8458200" cy="1343578"/>
          </a:xfrm>
          <a:prstGeom prst="rect">
            <a:avLst/>
          </a:prstGeom>
          <a:solidFill>
            <a:srgbClr val="F1D9EC">
              <a:alpha val="50980"/>
            </a:srgbClr>
          </a:solidFill>
          <a:ln>
            <a:noFill/>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solidFill>
                <a:srgbClr val="FF0000"/>
              </a:solidFill>
            </a:endParaRPr>
          </a:p>
        </p:txBody>
      </p:sp>
      <p:sp>
        <p:nvSpPr>
          <p:cNvPr id="4" name="Rectangle 2"/>
          <p:cNvSpPr>
            <a:spLocks noChangeArrowheads="1"/>
          </p:cNvSpPr>
          <p:nvPr/>
        </p:nvSpPr>
        <p:spPr bwMode="auto">
          <a:xfrm>
            <a:off x="2416175" y="2438400"/>
            <a:ext cx="5661025" cy="581025"/>
          </a:xfrm>
          <a:prstGeom prst="rect">
            <a:avLst/>
          </a:prstGeom>
          <a:solidFill>
            <a:schemeClr val="accent3">
              <a:lumMod val="20000"/>
              <a:lumOff val="80000"/>
              <a:alpha val="51000"/>
            </a:schemeClr>
          </a:solidFill>
          <a:ln>
            <a:noFill/>
          </a:ln>
        </p:spPr>
        <p:txBody>
          <a:bodyPr wrap="none" anchor="ctr"/>
          <a:lstStyle/>
          <a:p>
            <a:endParaRPr lang="en-US" altLang="en-US">
              <a:latin typeface="Arial" charset="0"/>
            </a:endParaRPr>
          </a:p>
        </p:txBody>
      </p:sp>
      <p:sp>
        <p:nvSpPr>
          <p:cNvPr id="5" name="Rectangle 3"/>
          <p:cNvSpPr>
            <a:spLocks noChangeArrowheads="1"/>
          </p:cNvSpPr>
          <p:nvPr/>
        </p:nvSpPr>
        <p:spPr bwMode="auto">
          <a:xfrm>
            <a:off x="2590800" y="1540133"/>
            <a:ext cx="3886200" cy="742891"/>
          </a:xfrm>
          <a:prstGeom prst="rect">
            <a:avLst/>
          </a:prstGeom>
          <a:solidFill>
            <a:schemeClr val="accent3">
              <a:lumMod val="20000"/>
              <a:lumOff val="80000"/>
              <a:alpha val="51000"/>
            </a:schemeClr>
          </a:solidFill>
          <a:ln>
            <a:noFill/>
          </a:ln>
        </p:spPr>
        <p:txBody>
          <a:bodyPr wrap="none" anchor="ctr"/>
          <a:lstStyle/>
          <a:p>
            <a:endParaRPr lang="en-US" altLang="en-US">
              <a:latin typeface="Arial" charset="0"/>
            </a:endParaRPr>
          </a:p>
        </p:txBody>
      </p:sp>
      <p:sp>
        <p:nvSpPr>
          <p:cNvPr id="7" name="Rectangle 18"/>
          <p:cNvSpPr>
            <a:spLocks noChangeArrowheads="1"/>
          </p:cNvSpPr>
          <p:nvPr/>
        </p:nvSpPr>
        <p:spPr bwMode="auto">
          <a:xfrm>
            <a:off x="304800" y="2383838"/>
            <a:ext cx="815816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pPr>
            <a:r>
              <a:rPr lang="en-US" altLang="en-US" i="1" dirty="0">
                <a:solidFill>
                  <a:schemeClr val="tx2"/>
                </a:solidFill>
              </a:rPr>
              <a:t>where                                                     </a:t>
            </a:r>
            <a:r>
              <a:rPr lang="en-US" altLang="en-US" dirty="0">
                <a:solidFill>
                  <a:schemeClr val="tx2"/>
                </a:solidFill>
              </a:rPr>
              <a:t>is the expected storage/import cost if demand exceeds the supply </a:t>
            </a:r>
          </a:p>
        </p:txBody>
      </p:sp>
      <p:sp>
        <p:nvSpPr>
          <p:cNvPr id="8" name="Text Box 21"/>
          <p:cNvSpPr txBox="1">
            <a:spLocks noChangeArrowheads="1"/>
          </p:cNvSpPr>
          <p:nvPr/>
        </p:nvSpPr>
        <p:spPr bwMode="auto">
          <a:xfrm>
            <a:off x="323528" y="827420"/>
            <a:ext cx="806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tx2"/>
                </a:solidFill>
              </a:rPr>
              <a:t>Instead, we require the safety constraint that</a:t>
            </a:r>
          </a:p>
        </p:txBody>
      </p:sp>
      <p:sp>
        <p:nvSpPr>
          <p:cNvPr id="9" name="AutoShape 22"/>
          <p:cNvSpPr>
            <a:spLocks noChangeArrowheads="1"/>
          </p:cNvSpPr>
          <p:nvPr/>
        </p:nvSpPr>
        <p:spPr bwMode="auto">
          <a:xfrm>
            <a:off x="584200" y="1772816"/>
            <a:ext cx="593725" cy="449262"/>
          </a:xfrm>
          <a:prstGeom prst="rightArrow">
            <a:avLst>
              <a:gd name="adj1" fmla="val 50000"/>
              <a:gd name="adj2" fmla="val 33039"/>
            </a:avLst>
          </a:prstGeom>
          <a:solidFill>
            <a:srgbClr val="FFFFCC"/>
          </a:solidFill>
          <a:ln w="12700" cap="sq">
            <a:solidFill>
              <a:srgbClr val="C00000"/>
            </a:solidFill>
            <a:miter lim="800000"/>
            <a:headEnd type="none" w="sm" len="sm"/>
            <a:tailEnd type="none" w="sm" len="sm"/>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0" name="Text Box 23"/>
          <p:cNvSpPr txBox="1">
            <a:spLocks noChangeArrowheads="1"/>
          </p:cNvSpPr>
          <p:nvPr/>
        </p:nvSpPr>
        <p:spPr bwMode="auto">
          <a:xfrm>
            <a:off x="1203325" y="1801391"/>
            <a:ext cx="12080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solidFill>
                  <a:schemeClr val="tx2"/>
                </a:solidFill>
              </a:rPr>
              <a:t>minimize</a:t>
            </a:r>
          </a:p>
        </p:txBody>
      </p:sp>
      <p:pic>
        <p:nvPicPr>
          <p:cNvPr id="1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2598" y="1268760"/>
            <a:ext cx="3096266" cy="383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837704"/>
            <a:ext cx="5410200" cy="3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877" y="2436225"/>
            <a:ext cx="3232105" cy="33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89678" y="6093296"/>
            <a:ext cx="8746818" cy="723275"/>
            <a:chOff x="289678" y="5525125"/>
            <a:chExt cx="8746818" cy="723275"/>
          </a:xfrm>
        </p:grpSpPr>
        <p:sp>
          <p:nvSpPr>
            <p:cNvPr id="16" name="Rectangle 15"/>
            <p:cNvSpPr/>
            <p:nvPr/>
          </p:nvSpPr>
          <p:spPr>
            <a:xfrm>
              <a:off x="289678" y="5525125"/>
              <a:ext cx="8746818" cy="723275"/>
            </a:xfrm>
            <a:prstGeom prst="rect">
              <a:avLst/>
            </a:prstGeom>
          </p:spPr>
          <p:txBody>
            <a:bodyPr wrap="none">
              <a:spAutoFit/>
            </a:bodyPr>
            <a:lstStyle/>
            <a:p>
              <a:r>
                <a:rPr lang="en-US" dirty="0">
                  <a:solidFill>
                    <a:schemeClr val="tx2"/>
                  </a:solidFill>
                  <a:latin typeface="Arial" panose="020B0604020202020204" pitchFamily="34" charset="0"/>
                  <a:cs typeface="Arial" panose="020B0604020202020204" pitchFamily="34" charset="0"/>
                </a:rPr>
                <a:t>      can be chosen to satisfy the safety constraint with required probability,               ,</a:t>
              </a:r>
            </a:p>
            <a:p>
              <a:endParaRPr lang="en-US" sz="500"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i.e. for a percentage (percentile) of scenarios. </a:t>
              </a:r>
            </a:p>
          </p:txBody>
        </p:sp>
        <p:pic>
          <p:nvPicPr>
            <p:cNvPr id="1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910" y="5641479"/>
              <a:ext cx="26289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2217" y="6130771"/>
            <a:ext cx="880783" cy="31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838200" y="162580"/>
            <a:ext cx="10820400" cy="547842"/>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ct val="0"/>
              </a:spcBef>
            </a:pPr>
            <a:r>
              <a:rPr lang="en-US" sz="32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Emergency of systemic risks and risk sharing</a:t>
            </a:r>
          </a:p>
        </p:txBody>
      </p:sp>
      <p:sp>
        <p:nvSpPr>
          <p:cNvPr id="21" name="Rectangle 18"/>
          <p:cNvSpPr>
            <a:spLocks noChangeArrowheads="1"/>
          </p:cNvSpPr>
          <p:nvPr/>
        </p:nvSpPr>
        <p:spPr bwMode="auto">
          <a:xfrm>
            <a:off x="457200" y="3356992"/>
            <a:ext cx="8158163" cy="131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pPr>
            <a:r>
              <a:rPr lang="en-US" altLang="en-US" sz="1400" b="1" dirty="0">
                <a:solidFill>
                  <a:srgbClr val="00B050"/>
                </a:solidFill>
              </a:rPr>
              <a:t>New system with trade or/and storages! </a:t>
            </a:r>
          </a:p>
          <a:p>
            <a:pPr eaLnBrk="1" hangingPunct="1">
              <a:lnSpc>
                <a:spcPct val="120000"/>
              </a:lnSpc>
            </a:pPr>
            <a:endParaRPr lang="en-US" altLang="en-US" sz="1000" b="1" dirty="0">
              <a:solidFill>
                <a:srgbClr val="00B050"/>
              </a:solidFill>
            </a:endParaRPr>
          </a:p>
          <a:p>
            <a:pPr eaLnBrk="1" hangingPunct="1">
              <a:lnSpc>
                <a:spcPct val="120000"/>
              </a:lnSpc>
            </a:pPr>
            <a:r>
              <a:rPr lang="en-US" altLang="en-US" sz="1400" b="1" dirty="0">
                <a:solidFill>
                  <a:srgbClr val="00B050"/>
                </a:solidFill>
              </a:rPr>
              <a:t>Ex ante strategic land allocation decisions x, ex post adaptive scenario-specific trade or storage decisions</a:t>
            </a:r>
          </a:p>
          <a:p>
            <a:pPr eaLnBrk="1" hangingPunct="1">
              <a:lnSpc>
                <a:spcPct val="120000"/>
              </a:lnSpc>
            </a:pPr>
            <a:r>
              <a:rPr lang="en-US" altLang="en-US" sz="1400" b="1" dirty="0">
                <a:solidFill>
                  <a:srgbClr val="00B050"/>
                </a:solidFill>
              </a:rPr>
              <a:t> </a:t>
            </a:r>
          </a:p>
        </p:txBody>
      </p:sp>
      <p:pic>
        <p:nvPicPr>
          <p:cNvPr id="3" name="Picture 2"/>
          <p:cNvPicPr>
            <a:picLocks noChangeAspect="1"/>
          </p:cNvPicPr>
          <p:nvPr/>
        </p:nvPicPr>
        <p:blipFill>
          <a:blip r:embed="rId7"/>
          <a:stretch>
            <a:fillRect/>
          </a:stretch>
        </p:blipFill>
        <p:spPr>
          <a:xfrm>
            <a:off x="2718615" y="5589240"/>
            <a:ext cx="3187546" cy="392838"/>
          </a:xfrm>
          <a:prstGeom prst="rect">
            <a:avLst/>
          </a:prstGeom>
        </p:spPr>
      </p:pic>
      <p:sp>
        <p:nvSpPr>
          <p:cNvPr id="23" name="Text Box 21"/>
          <p:cNvSpPr txBox="1">
            <a:spLocks noChangeArrowheads="1"/>
          </p:cNvSpPr>
          <p:nvPr/>
        </p:nvSpPr>
        <p:spPr bwMode="auto">
          <a:xfrm>
            <a:off x="452437" y="4509120"/>
            <a:ext cx="806053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solidFill>
                  <a:schemeClr val="tx2"/>
                </a:solidFill>
              </a:rPr>
              <a:t>If only Producer 1 is at risk (yield a</a:t>
            </a:r>
            <a:r>
              <a:rPr lang="en-US" altLang="en-US" baseline="-25000" dirty="0">
                <a:solidFill>
                  <a:schemeClr val="tx2"/>
                </a:solidFill>
              </a:rPr>
              <a:t>1</a:t>
            </a:r>
            <a:r>
              <a:rPr lang="en-US" altLang="en-US" dirty="0">
                <a:solidFill>
                  <a:schemeClr val="tx2"/>
                </a:solidFill>
              </a:rPr>
              <a:t> is stochastic), the production of</a:t>
            </a:r>
          </a:p>
          <a:p>
            <a:pPr eaLnBrk="1" hangingPunct="1"/>
            <a:r>
              <a:rPr lang="en-US" altLang="en-US" dirty="0">
                <a:solidFill>
                  <a:schemeClr val="tx2"/>
                </a:solidFill>
              </a:rPr>
              <a:t>the risk-free Producer 2 depends on the </a:t>
            </a:r>
            <a:r>
              <a:rPr lang="en-US" altLang="en-US" dirty="0">
                <a:solidFill>
                  <a:srgbClr val="FF0000"/>
                </a:solidFill>
              </a:rPr>
              <a:t>stochasticity of Producer 1</a:t>
            </a:r>
            <a:r>
              <a:rPr lang="en-US" altLang="en-US" dirty="0">
                <a:solidFill>
                  <a:schemeClr val="tx2"/>
                </a:solidFill>
              </a:rPr>
              <a:t>,</a:t>
            </a:r>
          </a:p>
          <a:p>
            <a:pPr eaLnBrk="1" hangingPunct="1"/>
            <a:r>
              <a:rPr lang="en-US" altLang="en-US" dirty="0">
                <a:solidFill>
                  <a:srgbClr val="007A37"/>
                </a:solidFill>
              </a:rPr>
              <a:t>costs</a:t>
            </a:r>
            <a:r>
              <a:rPr lang="en-US" altLang="en-US" dirty="0">
                <a:solidFill>
                  <a:schemeClr val="tx2"/>
                </a:solidFill>
              </a:rPr>
              <a:t>, </a:t>
            </a:r>
            <a:r>
              <a:rPr lang="en-US" altLang="en-US" dirty="0">
                <a:solidFill>
                  <a:srgbClr val="FF33CC"/>
                </a:solidFill>
              </a:rPr>
              <a:t>trade price</a:t>
            </a:r>
            <a:r>
              <a:rPr lang="en-US" altLang="en-US" dirty="0">
                <a:solidFill>
                  <a:schemeClr val="tx2"/>
                </a:solidFill>
              </a:rPr>
              <a:t>, </a:t>
            </a:r>
            <a:r>
              <a:rPr lang="en-US" altLang="en-US" dirty="0">
                <a:solidFill>
                  <a:srgbClr val="0066FF"/>
                </a:solidFill>
              </a:rPr>
              <a:t>demand security</a:t>
            </a:r>
            <a:r>
              <a:rPr lang="en-US" altLang="en-US" dirty="0">
                <a:solidFill>
                  <a:schemeClr val="tx2"/>
                </a:solidFill>
              </a:rPr>
              <a:t>, ….</a:t>
            </a:r>
            <a:endParaRPr lang="en-US" altLang="en-US" baseline="-25000" dirty="0">
              <a:solidFill>
                <a:schemeClr val="tx2"/>
              </a:solidFill>
            </a:endParaRPr>
          </a:p>
        </p:txBody>
      </p:sp>
    </p:spTree>
    <p:extLst>
      <p:ext uri="{BB962C8B-B14F-4D97-AF65-F5344CB8AC3E}">
        <p14:creationId xmlns:p14="http://schemas.microsoft.com/office/powerpoint/2010/main" val="2507641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 y="838200"/>
            <a:ext cx="8526780" cy="4724400"/>
          </a:xfrm>
          <a:prstGeom prst="rect">
            <a:avLst/>
          </a:prstGeom>
          <a:noFill/>
          <a:ln>
            <a:noFill/>
          </a:ln>
        </p:spPr>
      </p:pic>
      <p:sp>
        <p:nvSpPr>
          <p:cNvPr id="5" name="Rectangle 4"/>
          <p:cNvSpPr/>
          <p:nvPr/>
        </p:nvSpPr>
        <p:spPr>
          <a:xfrm>
            <a:off x="312420" y="5943600"/>
            <a:ext cx="8671560" cy="369332"/>
          </a:xfrm>
          <a:prstGeom prst="rect">
            <a:avLst/>
          </a:prstGeom>
        </p:spPr>
        <p:txBody>
          <a:bodyPr wrap="square">
            <a:spAutoFit/>
          </a:bodyPr>
          <a:lstStyle/>
          <a:p>
            <a:r>
              <a:rPr lang="en-US" dirty="0">
                <a:solidFill>
                  <a:srgbClr val="003399"/>
                </a:solidFill>
              </a:rPr>
              <a:t>Dynamics of wheat yield by major grain producers, 1960 – 2012. </a:t>
            </a:r>
          </a:p>
        </p:txBody>
      </p:sp>
      <p:sp>
        <p:nvSpPr>
          <p:cNvPr id="6" name="Rectangle 5"/>
          <p:cNvSpPr/>
          <p:nvPr/>
        </p:nvSpPr>
        <p:spPr>
          <a:xfrm>
            <a:off x="267511" y="152400"/>
            <a:ext cx="8610600" cy="523220"/>
          </a:xfrm>
          <a:prstGeom prst="rect">
            <a:avLst/>
          </a:prstGeom>
        </p:spPr>
        <p:txBody>
          <a:bodyPr wrap="square">
            <a:spAutoFit/>
          </a:bodyPr>
          <a:lstStyle/>
          <a:p>
            <a:pPr algn="ctr"/>
            <a:r>
              <a:rPr lang="en-US" sz="2800" b="1" dirty="0">
                <a:solidFill>
                  <a:srgbClr val="C00000"/>
                </a:solidFill>
              </a:rPr>
              <a:t>Stochastic yields (shocks)</a:t>
            </a:r>
          </a:p>
        </p:txBody>
      </p:sp>
    </p:spTree>
    <p:extLst>
      <p:ext uri="{BB962C8B-B14F-4D97-AF65-F5344CB8AC3E}">
        <p14:creationId xmlns:p14="http://schemas.microsoft.com/office/powerpoint/2010/main" val="3538695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28600"/>
            <a:ext cx="8610600" cy="934871"/>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algn="ctr">
              <a:lnSpc>
                <a:spcPct val="90000"/>
              </a:lnSpc>
              <a:spcBef>
                <a:spcPct val="0"/>
              </a:spcBef>
            </a:pPr>
            <a:r>
              <a:rPr lang="en-US" sz="30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Yields variability by major grain producers, 1960 – 2012, FAO</a:t>
            </a:r>
          </a:p>
        </p:txBody>
      </p:sp>
      <p:pic>
        <p:nvPicPr>
          <p:cNvPr id="2" name="Picture 1"/>
          <p:cNvPicPr>
            <a:picLocks noChangeAspect="1"/>
          </p:cNvPicPr>
          <p:nvPr/>
        </p:nvPicPr>
        <p:blipFill>
          <a:blip r:embed="rId2"/>
          <a:stretch>
            <a:fillRect/>
          </a:stretch>
        </p:blipFill>
        <p:spPr>
          <a:xfrm>
            <a:off x="1579891" y="1143001"/>
            <a:ext cx="6060417" cy="6172199"/>
          </a:xfrm>
          <a:prstGeom prst="rect">
            <a:avLst/>
          </a:prstGeom>
        </p:spPr>
      </p:pic>
    </p:spTree>
    <p:extLst>
      <p:ext uri="{BB962C8B-B14F-4D97-AF65-F5344CB8AC3E}">
        <p14:creationId xmlns:p14="http://schemas.microsoft.com/office/powerpoint/2010/main" val="183843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511" y="44624"/>
            <a:ext cx="8610600" cy="954107"/>
          </a:xfrm>
          <a:prstGeom prst="rect">
            <a:avLst/>
          </a:prstGeom>
        </p:spPr>
        <p:txBody>
          <a:bodyPr wrap="square">
            <a:spAutoFit/>
          </a:bodyPr>
          <a:lstStyle/>
          <a:p>
            <a:pPr algn="ctr"/>
            <a:r>
              <a:rPr lang="en-US" sz="2800" b="1" dirty="0">
                <a:solidFill>
                  <a:srgbClr val="C00000"/>
                </a:solidFill>
              </a:rPr>
              <a:t>Stochastic GLOBIOM: </a:t>
            </a:r>
          </a:p>
          <a:p>
            <a:pPr algn="ctr"/>
            <a:r>
              <a:rPr lang="en-US" sz="2800" b="1" dirty="0">
                <a:solidFill>
                  <a:srgbClr val="C00000"/>
                </a:solidFill>
              </a:rPr>
              <a:t>goal function and security constraints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092625"/>
            <a:ext cx="5957279" cy="327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23"/>
          <p:cNvSpPr txBox="1">
            <a:spLocks noChangeArrowheads="1"/>
          </p:cNvSpPr>
          <p:nvPr/>
        </p:nvSpPr>
        <p:spPr bwMode="auto">
          <a:xfrm>
            <a:off x="288925" y="2276872"/>
            <a:ext cx="1616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t>Maximize</a:t>
            </a:r>
          </a:p>
        </p:txBody>
      </p:sp>
      <p:sp>
        <p:nvSpPr>
          <p:cNvPr id="10" name="Text Box 23"/>
          <p:cNvSpPr txBox="1">
            <a:spLocks noChangeArrowheads="1"/>
          </p:cNvSpPr>
          <p:nvPr/>
        </p:nvSpPr>
        <p:spPr bwMode="auto">
          <a:xfrm>
            <a:off x="304800" y="5181600"/>
            <a:ext cx="198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t>Food security</a:t>
            </a:r>
          </a:p>
        </p:txBody>
      </p:sp>
      <p:sp>
        <p:nvSpPr>
          <p:cNvPr id="11" name="Text Box 23"/>
          <p:cNvSpPr txBox="1">
            <a:spLocks noChangeArrowheads="1"/>
          </p:cNvSpPr>
          <p:nvPr/>
        </p:nvSpPr>
        <p:spPr bwMode="auto">
          <a:xfrm>
            <a:off x="304800" y="5791200"/>
            <a:ext cx="3162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t>Environment security</a:t>
            </a:r>
          </a:p>
        </p:txBody>
      </p:sp>
      <p:pic>
        <p:nvPicPr>
          <p:cNvPr id="174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039" y="5763487"/>
            <a:ext cx="2583962" cy="41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23"/>
          <p:cNvSpPr txBox="1">
            <a:spLocks noChangeArrowheads="1"/>
          </p:cNvSpPr>
          <p:nvPr/>
        </p:nvSpPr>
        <p:spPr bwMode="auto">
          <a:xfrm>
            <a:off x="304800" y="6477000"/>
            <a:ext cx="3162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t>Bio-energy security</a:t>
            </a:r>
          </a:p>
        </p:txBody>
      </p:sp>
      <p:pic>
        <p:nvPicPr>
          <p:cNvPr id="1741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6426447"/>
            <a:ext cx="2624874" cy="381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5574" y="5181600"/>
            <a:ext cx="2569427" cy="38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23"/>
          <p:cNvSpPr txBox="1">
            <a:spLocks noChangeArrowheads="1"/>
          </p:cNvSpPr>
          <p:nvPr/>
        </p:nvSpPr>
        <p:spPr bwMode="auto">
          <a:xfrm>
            <a:off x="304800" y="4343400"/>
            <a:ext cx="198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dirty="0"/>
              <a:t>Production</a:t>
            </a:r>
          </a:p>
          <a:p>
            <a:pPr eaLnBrk="1" hangingPunct="1"/>
            <a:r>
              <a:rPr lang="en-US" altLang="en-US" sz="2000" dirty="0"/>
              <a:t>balance</a:t>
            </a:r>
          </a:p>
        </p:txBody>
      </p:sp>
      <p:pic>
        <p:nvPicPr>
          <p:cNvPr id="1741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5999" y="4446640"/>
            <a:ext cx="6858001" cy="69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243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bwMode="auto">
          <a:xfrm>
            <a:off x="782687" y="116632"/>
            <a:ext cx="7523113" cy="480131"/>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defPPr>
              <a:defRPr lang="en-US"/>
            </a:defPPr>
            <a:lvl1pPr algn="ctr">
              <a:lnSpc>
                <a:spcPct val="90000"/>
              </a:lnSpc>
              <a:spcBef>
                <a:spcPct val="0"/>
              </a:spcBef>
              <a:defRPr sz="320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defRPr>
            </a:lvl1pPr>
          </a:lstStyle>
          <a:p>
            <a:r>
              <a:rPr lang="de-AT" sz="2800" dirty="0"/>
              <a:t>Motivation</a:t>
            </a:r>
            <a:endParaRPr lang="en-US" sz="2800" dirty="0"/>
          </a:p>
        </p:txBody>
      </p:sp>
      <p:sp>
        <p:nvSpPr>
          <p:cNvPr id="5" name="TextBox 4"/>
          <p:cNvSpPr txBox="1"/>
          <p:nvPr/>
        </p:nvSpPr>
        <p:spPr>
          <a:xfrm>
            <a:off x="-36512" y="776600"/>
            <a:ext cx="9026830" cy="6324808"/>
          </a:xfrm>
          <a:prstGeom prst="rect">
            <a:avLst/>
          </a:prstGeom>
          <a:noFill/>
        </p:spPr>
        <p:txBody>
          <a:bodyPr wrap="none" rtlCol="0">
            <a:spAutoFit/>
          </a:bodyPr>
          <a:lstStyle/>
          <a:p>
            <a:pPr marL="285750" indent="-285750">
              <a:buFont typeface="Arial" panose="020B0604020202020204" pitchFamily="34" charset="0"/>
              <a:buChar char="•"/>
            </a:pPr>
            <a:r>
              <a:rPr lang="en-GB" sz="1500" b="1" dirty="0">
                <a:solidFill>
                  <a:schemeClr val="tx2"/>
                </a:solidFill>
                <a:latin typeface="Arial" pitchFamily="34" charset="0"/>
                <a:cs typeface="Arial" pitchFamily="34" charset="0"/>
              </a:rPr>
              <a:t>Different manifestations of climate change: </a:t>
            </a:r>
          </a:p>
          <a:p>
            <a:pPr marL="742950" lvl="1" indent="-285750">
              <a:buFont typeface="Courier New" panose="02070309020205020404" pitchFamily="49" charset="0"/>
              <a:buChar char="o"/>
            </a:pPr>
            <a:r>
              <a:rPr lang="en-GB" sz="1500" dirty="0">
                <a:solidFill>
                  <a:schemeClr val="tx2"/>
                </a:solidFill>
                <a:latin typeface="Arial" pitchFamily="34" charset="0"/>
                <a:cs typeface="Arial" pitchFamily="34" charset="0"/>
              </a:rPr>
              <a:t>Gradual climate change?</a:t>
            </a:r>
          </a:p>
          <a:p>
            <a:pPr marL="742950" lvl="1" indent="-285750">
              <a:buFont typeface="Courier New" panose="02070309020205020404" pitchFamily="49" charset="0"/>
              <a:buChar char="o"/>
            </a:pPr>
            <a:r>
              <a:rPr lang="en-GB" sz="1500" dirty="0">
                <a:solidFill>
                  <a:schemeClr val="tx2"/>
                </a:solidFill>
                <a:latin typeface="Arial" pitchFamily="34" charset="0"/>
                <a:cs typeface="Arial" pitchFamily="34" charset="0"/>
              </a:rPr>
              <a:t>Increasing frequency and variability of natural catastrophes</a:t>
            </a:r>
          </a:p>
          <a:p>
            <a:pPr marL="742950" lvl="1" indent="-285750">
              <a:buFont typeface="Courier New" panose="02070309020205020404" pitchFamily="49" charset="0"/>
              <a:buChar char="o"/>
            </a:pPr>
            <a:r>
              <a:rPr lang="en-GB" sz="1500" dirty="0">
                <a:solidFill>
                  <a:schemeClr val="tx2"/>
                </a:solidFill>
                <a:latin typeface="Arial" pitchFamily="34" charset="0"/>
                <a:cs typeface="Arial" pitchFamily="34" charset="0"/>
              </a:rPr>
              <a:t>Changing seasonal patters of temperature, precipitation, heat waves, etc. </a:t>
            </a:r>
          </a:p>
          <a:p>
            <a:pPr marL="742950" lvl="1" indent="-285750">
              <a:buFont typeface="Courier New" panose="02070309020205020404" pitchFamily="49" charset="0"/>
              <a:buChar char="o"/>
            </a:pPr>
            <a:r>
              <a:rPr lang="en-GB" sz="1500" dirty="0">
                <a:solidFill>
                  <a:schemeClr val="tx2"/>
                </a:solidFill>
                <a:latin typeface="Arial" pitchFamily="34" charset="0"/>
                <a:cs typeface="Arial" pitchFamily="34" charset="0"/>
              </a:rPr>
              <a:t>Persistency in climate</a:t>
            </a:r>
          </a:p>
          <a:p>
            <a:pPr marL="285750" indent="-285750">
              <a:buFont typeface="Arial" panose="020B0604020202020204" pitchFamily="34" charset="0"/>
              <a:buChar char="•"/>
            </a:pPr>
            <a:endParaRPr lang="en-GB" sz="1500" b="1" dirty="0">
              <a:solidFill>
                <a:schemeClr val="tx2"/>
              </a:solidFill>
              <a:latin typeface="Arial" pitchFamily="34" charset="0"/>
              <a:cs typeface="Arial" pitchFamily="34" charset="0"/>
            </a:endParaRPr>
          </a:p>
          <a:p>
            <a:pPr marL="285750" indent="-285750">
              <a:buFont typeface="Arial" panose="020B0604020202020204" pitchFamily="34" charset="0"/>
              <a:buChar char="•"/>
            </a:pPr>
            <a:r>
              <a:rPr lang="en-GB" sz="1500" b="1" dirty="0">
                <a:solidFill>
                  <a:schemeClr val="tx2"/>
                </a:solidFill>
                <a:latin typeface="Arial" pitchFamily="34" charset="0"/>
                <a:cs typeface="Arial" pitchFamily="34" charset="0"/>
              </a:rPr>
              <a:t>Major losses in land use systems (LUS) associate with natural disasters </a:t>
            </a:r>
          </a:p>
          <a:p>
            <a:pPr marL="285750" indent="-285750">
              <a:buFont typeface="Arial" panose="020B0604020202020204" pitchFamily="34" charset="0"/>
              <a:buChar char="•"/>
            </a:pPr>
            <a:endParaRPr lang="en-GB" sz="1500" b="1" dirty="0">
              <a:solidFill>
                <a:schemeClr val="tx2"/>
              </a:solidFill>
              <a:latin typeface="Arial" pitchFamily="34" charset="0"/>
              <a:cs typeface="Arial" pitchFamily="34" charset="0"/>
            </a:endParaRPr>
          </a:p>
          <a:p>
            <a:pPr marL="285750" indent="-285750">
              <a:buFont typeface="Arial" panose="020B0604020202020204" pitchFamily="34" charset="0"/>
              <a:buChar char="•"/>
            </a:pPr>
            <a:r>
              <a:rPr lang="en-GB" sz="1500" b="1" dirty="0">
                <a:solidFill>
                  <a:schemeClr val="tx2"/>
                </a:solidFill>
                <a:latin typeface="Arial" pitchFamily="34" charset="0"/>
                <a:cs typeface="Arial" pitchFamily="34" charset="0"/>
              </a:rPr>
              <a:t>Spatial and temporal correlation between losses (impacts)</a:t>
            </a:r>
          </a:p>
          <a:p>
            <a:pPr marL="285750" indent="-285750">
              <a:buFont typeface="Arial" panose="020B0604020202020204" pitchFamily="34" charset="0"/>
              <a:buChar char="•"/>
            </a:pPr>
            <a:endParaRPr lang="en-GB" sz="1500" b="1" dirty="0">
              <a:solidFill>
                <a:schemeClr val="tx2"/>
              </a:solidFill>
              <a:latin typeface="Arial" pitchFamily="34" charset="0"/>
              <a:cs typeface="Arial" pitchFamily="34" charset="0"/>
            </a:endParaRPr>
          </a:p>
          <a:p>
            <a:pPr marL="285750" indent="-285750">
              <a:buFont typeface="Arial" panose="020B0604020202020204" pitchFamily="34" charset="0"/>
              <a:buChar char="•"/>
            </a:pPr>
            <a:r>
              <a:rPr lang="en-GB" sz="1500" b="1" dirty="0">
                <a:solidFill>
                  <a:schemeClr val="tx2"/>
                </a:solidFill>
                <a:latin typeface="Arial" pitchFamily="34" charset="0"/>
                <a:cs typeface="Arial" pitchFamily="34" charset="0"/>
              </a:rPr>
              <a:t>High uncertainty on when and where a catastrophe occurs </a:t>
            </a:r>
          </a:p>
          <a:p>
            <a:pPr marL="285750" indent="-285750">
              <a:buFont typeface="Arial" panose="020B0604020202020204" pitchFamily="34" charset="0"/>
              <a:buChar char="•"/>
            </a:pPr>
            <a:endParaRPr lang="en-GB" sz="1500" b="1" dirty="0">
              <a:solidFill>
                <a:schemeClr val="tx2"/>
              </a:solidFill>
              <a:latin typeface="Arial" pitchFamily="34" charset="0"/>
              <a:cs typeface="Arial" pitchFamily="34" charset="0"/>
            </a:endParaRPr>
          </a:p>
          <a:p>
            <a:pPr marL="285750" indent="-285750">
              <a:buFont typeface="Arial" panose="020B0604020202020204" pitchFamily="34" charset="0"/>
              <a:buChar char="•"/>
            </a:pPr>
            <a:r>
              <a:rPr lang="en-GB" sz="1500" b="1" dirty="0">
                <a:solidFill>
                  <a:schemeClr val="accent2"/>
                </a:solidFill>
                <a:latin typeface="Arial" pitchFamily="34" charset="0"/>
                <a:cs typeface="Arial" pitchFamily="34" charset="0"/>
              </a:rPr>
              <a:t>Interdependencies (supply-demand relations) between LUS (and other systems)</a:t>
            </a:r>
          </a:p>
          <a:p>
            <a:pPr marL="285750" indent="-285750">
              <a:buFont typeface="Arial" panose="020B0604020202020204" pitchFamily="34" charset="0"/>
              <a:buChar char="•"/>
            </a:pPr>
            <a:endParaRPr lang="en-GB" sz="1500" b="1" dirty="0">
              <a:solidFill>
                <a:schemeClr val="accent2"/>
              </a:solidFill>
              <a:latin typeface="Arial" pitchFamily="34" charset="0"/>
              <a:cs typeface="Arial" pitchFamily="34" charset="0"/>
            </a:endParaRPr>
          </a:p>
          <a:p>
            <a:pPr marL="285750" indent="-285750">
              <a:buFont typeface="Arial" panose="020B0604020202020204" pitchFamily="34" charset="0"/>
              <a:buChar char="•"/>
            </a:pPr>
            <a:r>
              <a:rPr lang="en-GB" sz="1500" b="1" dirty="0">
                <a:solidFill>
                  <a:schemeClr val="accent2"/>
                </a:solidFill>
                <a:latin typeface="Arial" pitchFamily="34" charset="0"/>
                <a:cs typeface="Arial" pitchFamily="34" charset="0"/>
              </a:rPr>
              <a:t>Incoherent LUS policies (trade bans, quotas, subsidies) can magnify impacts </a:t>
            </a:r>
          </a:p>
          <a:p>
            <a:pPr marL="285750" indent="-285750">
              <a:buFont typeface="Arial" panose="020B0604020202020204" pitchFamily="34" charset="0"/>
              <a:buChar char="•"/>
            </a:pPr>
            <a:endParaRPr lang="en-GB" sz="1500" b="1" dirty="0">
              <a:solidFill>
                <a:schemeClr val="accent2"/>
              </a:solidFill>
              <a:latin typeface="Arial" pitchFamily="34" charset="0"/>
              <a:cs typeface="Arial" pitchFamily="34" charset="0"/>
            </a:endParaRPr>
          </a:p>
          <a:p>
            <a:pPr marL="285750" indent="-285750">
              <a:buFont typeface="Arial" panose="020B0604020202020204" pitchFamily="34" charset="0"/>
              <a:buChar char="•"/>
            </a:pPr>
            <a:r>
              <a:rPr lang="en-GB" sz="1500" b="1" dirty="0">
                <a:solidFill>
                  <a:srgbClr val="007A37"/>
                </a:solidFill>
                <a:latin typeface="Arial" pitchFamily="34" charset="0"/>
                <a:cs typeface="Arial" pitchFamily="34" charset="0"/>
              </a:rPr>
              <a:t>Different types of CAP adaptation policies: economic and structural</a:t>
            </a:r>
          </a:p>
          <a:p>
            <a:pPr marL="285750" indent="-285750">
              <a:buFont typeface="Arial" panose="020B0604020202020204" pitchFamily="34" charset="0"/>
              <a:buChar char="•"/>
            </a:pPr>
            <a:endParaRPr lang="en-GB" sz="1500" b="1" dirty="0">
              <a:solidFill>
                <a:srgbClr val="007A37"/>
              </a:solidFill>
              <a:latin typeface="Arial" pitchFamily="34" charset="0"/>
              <a:cs typeface="Arial" pitchFamily="34" charset="0"/>
            </a:endParaRPr>
          </a:p>
          <a:p>
            <a:pPr marL="285750" indent="-285750">
              <a:buFont typeface="Arial" panose="020B0604020202020204" pitchFamily="34" charset="0"/>
              <a:buChar char="•"/>
            </a:pPr>
            <a:r>
              <a:rPr lang="en-GB" sz="1500" b="1" dirty="0">
                <a:solidFill>
                  <a:srgbClr val="007A37"/>
                </a:solidFill>
                <a:latin typeface="Arial" pitchFamily="34" charset="0"/>
                <a:cs typeface="Arial" pitchFamily="34" charset="0"/>
              </a:rPr>
              <a:t>Economic: insurance, subsidies - taken on a short notice, can be revised and reversed</a:t>
            </a:r>
          </a:p>
          <a:p>
            <a:pPr marL="742950" lvl="1" indent="-285750">
              <a:buFont typeface="Courier New" panose="02070309020205020404" pitchFamily="49" charset="0"/>
              <a:buChar char="o"/>
            </a:pPr>
            <a:r>
              <a:rPr lang="en-GB" sz="1500" dirty="0">
                <a:solidFill>
                  <a:srgbClr val="007A37"/>
                </a:solidFill>
                <a:latin typeface="Arial" pitchFamily="34" charset="0"/>
                <a:cs typeface="Arial" pitchFamily="34" charset="0"/>
              </a:rPr>
              <a:t>Can lead to adverse economic implications (protein crops in EU; corn, beef, etc. in Mexico)</a:t>
            </a:r>
          </a:p>
          <a:p>
            <a:pPr marL="742950" lvl="1" indent="-285750">
              <a:buFont typeface="Courier New" panose="02070309020205020404" pitchFamily="49" charset="0"/>
              <a:buChar char="o"/>
            </a:pPr>
            <a:r>
              <a:rPr lang="en-GB" sz="1500" dirty="0">
                <a:solidFill>
                  <a:srgbClr val="007A37"/>
                </a:solidFill>
                <a:latin typeface="Arial" pitchFamily="34" charset="0"/>
                <a:cs typeface="Arial" pitchFamily="34" charset="0"/>
              </a:rPr>
              <a:t>Can change behaviour of stakeholders</a:t>
            </a:r>
          </a:p>
          <a:p>
            <a:pPr marL="285750" indent="-285750">
              <a:buFont typeface="Arial" panose="020B0604020202020204" pitchFamily="34" charset="0"/>
              <a:buChar char="•"/>
            </a:pPr>
            <a:endParaRPr lang="en-GB" sz="1500" b="1" dirty="0">
              <a:solidFill>
                <a:srgbClr val="007A37"/>
              </a:solidFill>
              <a:latin typeface="Arial" pitchFamily="34" charset="0"/>
              <a:cs typeface="Arial" pitchFamily="34" charset="0"/>
            </a:endParaRPr>
          </a:p>
          <a:p>
            <a:pPr marL="285750" indent="-285750">
              <a:buFont typeface="Arial" panose="020B0604020202020204" pitchFamily="34" charset="0"/>
              <a:buChar char="•"/>
            </a:pPr>
            <a:r>
              <a:rPr lang="en-GB" sz="1500" b="1" dirty="0">
                <a:solidFill>
                  <a:srgbClr val="007A37"/>
                </a:solidFill>
                <a:latin typeface="Arial" pitchFamily="34" charset="0"/>
                <a:cs typeface="Arial" pitchFamily="34" charset="0"/>
              </a:rPr>
              <a:t>Structural: irrigation infrastructure, storage (water and grain), etc.</a:t>
            </a:r>
          </a:p>
          <a:p>
            <a:pPr marL="742950" lvl="1" indent="-285750">
              <a:buFont typeface="Courier New" panose="02070309020205020404" pitchFamily="49" charset="0"/>
              <a:buChar char="o"/>
            </a:pPr>
            <a:r>
              <a:rPr lang="en-GB" sz="1500" dirty="0">
                <a:solidFill>
                  <a:srgbClr val="007A37"/>
                </a:solidFill>
                <a:latin typeface="Arial" pitchFamily="34" charset="0"/>
                <a:cs typeface="Arial" pitchFamily="34" charset="0"/>
              </a:rPr>
              <a:t>Can lead to sunk costs if climate (e.g. water availability) changes not as drastically as expected</a:t>
            </a:r>
          </a:p>
          <a:p>
            <a:pPr marL="742950" lvl="1" indent="-285750">
              <a:buFont typeface="Courier New" panose="02070309020205020404" pitchFamily="49" charset="0"/>
              <a:buChar char="o"/>
            </a:pPr>
            <a:r>
              <a:rPr lang="en-GB" sz="1500" dirty="0">
                <a:solidFill>
                  <a:srgbClr val="007A37"/>
                </a:solidFill>
                <a:latin typeface="Arial" pitchFamily="34" charset="0"/>
                <a:cs typeface="Arial" pitchFamily="34" charset="0"/>
              </a:rPr>
              <a:t>Can divert money from other projects (e.g. irrigation vs grain storage)</a:t>
            </a:r>
            <a:r>
              <a:rPr lang="en-GB" sz="1500" dirty="0">
                <a:solidFill>
                  <a:schemeClr val="accent2"/>
                </a:solidFill>
                <a:latin typeface="Arial" pitchFamily="34" charset="0"/>
                <a:cs typeface="Arial" pitchFamily="34" charset="0"/>
              </a:rPr>
              <a:t>  </a:t>
            </a:r>
          </a:p>
          <a:p>
            <a:pPr marL="742950" lvl="1" indent="-285750">
              <a:buFont typeface="Courier New" panose="02070309020205020404" pitchFamily="49" charset="0"/>
              <a:buChar char="o"/>
            </a:pPr>
            <a:r>
              <a:rPr lang="en-GB" sz="1500" dirty="0">
                <a:solidFill>
                  <a:schemeClr val="accent2"/>
                </a:solidFill>
                <a:latin typeface="Arial" pitchFamily="34" charset="0"/>
                <a:cs typeface="Arial" pitchFamily="34" charset="0"/>
              </a:rPr>
              <a:t>Can be environmentally unfriendly (e.g. irrigation)</a:t>
            </a:r>
          </a:p>
          <a:p>
            <a:pPr marL="285750" indent="-285750">
              <a:buFont typeface="Arial" panose="020B0604020202020204" pitchFamily="34" charset="0"/>
              <a:buChar char="•"/>
            </a:pPr>
            <a:endParaRPr lang="en-GB" sz="15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68499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511" y="152400"/>
            <a:ext cx="8610600" cy="523220"/>
          </a:xfrm>
          <a:prstGeom prst="rect">
            <a:avLst/>
          </a:prstGeom>
        </p:spPr>
        <p:txBody>
          <a:bodyPr wrap="square">
            <a:spAutoFit/>
          </a:bodyPr>
          <a:lstStyle/>
          <a:p>
            <a:pPr algn="ctr"/>
            <a:r>
              <a:rPr lang="en-US" sz="2800" b="1" dirty="0">
                <a:solidFill>
                  <a:srgbClr val="C00000"/>
                </a:solidFill>
              </a:rPr>
              <a:t>Design of experiments</a:t>
            </a:r>
          </a:p>
        </p:txBody>
      </p:sp>
      <p:sp>
        <p:nvSpPr>
          <p:cNvPr id="5" name="Rectangle 4"/>
          <p:cNvSpPr/>
          <p:nvPr/>
        </p:nvSpPr>
        <p:spPr>
          <a:xfrm>
            <a:off x="971600" y="836712"/>
            <a:ext cx="7488832" cy="3554819"/>
          </a:xfrm>
          <a:prstGeom prst="rect">
            <a:avLst/>
          </a:prstGeom>
        </p:spPr>
        <p:txBody>
          <a:bodyPr wrap="square">
            <a:spAutoFit/>
          </a:bodyPr>
          <a:lstStyle/>
          <a:p>
            <a:r>
              <a:rPr lang="en-US" b="1" dirty="0"/>
              <a:t>C1</a:t>
            </a:r>
            <a:r>
              <a:rPr lang="en-US" dirty="0"/>
              <a:t>: Deterministic GLOBIOM is run in a scenario-by-scenario manner under food-energy-water-environmental constraints, scenarios are stochastic yields (1960 – 2012) and average yield scenario. Derives scenario-dependent solutions (regarding land use allocation, crop portfolios, technologies, etc.)</a:t>
            </a:r>
          </a:p>
          <a:p>
            <a:pPr>
              <a:lnSpc>
                <a:spcPct val="150000"/>
              </a:lnSpc>
            </a:pPr>
            <a:r>
              <a:rPr lang="en-US" dirty="0"/>
              <a:t> </a:t>
            </a:r>
          </a:p>
          <a:p>
            <a:r>
              <a:rPr lang="en-US" b="1" dirty="0"/>
              <a:t>C2</a:t>
            </a:r>
            <a:r>
              <a:rPr lang="en-US" dirty="0"/>
              <a:t>: Stochastic GLOBIOM is run using all yield scenarios under food-energy-water-environmental constraints. Derives robust strategic solutions (land use allocation, crop portfolios, technologies, etc.)</a:t>
            </a:r>
          </a:p>
          <a:p>
            <a:endParaRPr lang="en-US" dirty="0"/>
          </a:p>
          <a:p>
            <a:endParaRPr lang="en-US" dirty="0"/>
          </a:p>
          <a:p>
            <a:endParaRPr lang="en-US" dirty="0"/>
          </a:p>
        </p:txBody>
      </p:sp>
    </p:spTree>
    <p:extLst>
      <p:ext uri="{BB962C8B-B14F-4D97-AF65-F5344CB8AC3E}">
        <p14:creationId xmlns:p14="http://schemas.microsoft.com/office/powerpoint/2010/main" val="207519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511" y="152400"/>
            <a:ext cx="8610600" cy="523220"/>
          </a:xfrm>
          <a:prstGeom prst="rect">
            <a:avLst/>
          </a:prstGeom>
        </p:spPr>
        <p:txBody>
          <a:bodyPr wrap="square">
            <a:spAutoFit/>
          </a:bodyPr>
          <a:lstStyle/>
          <a:p>
            <a:pPr algn="ctr"/>
            <a:r>
              <a:rPr lang="en-US" sz="2800" b="1" dirty="0">
                <a:solidFill>
                  <a:srgbClr val="C00000"/>
                </a:solidFill>
              </a:rPr>
              <a:t>Comparison of results</a:t>
            </a:r>
          </a:p>
        </p:txBody>
      </p:sp>
      <p:sp>
        <p:nvSpPr>
          <p:cNvPr id="5" name="Rectangle 4"/>
          <p:cNvSpPr/>
          <p:nvPr/>
        </p:nvSpPr>
        <p:spPr>
          <a:xfrm>
            <a:off x="828394" y="1196752"/>
            <a:ext cx="7776053" cy="1754326"/>
          </a:xfrm>
          <a:prstGeom prst="rect">
            <a:avLst/>
          </a:prstGeom>
          <a:solidFill>
            <a:schemeClr val="accent1">
              <a:alpha val="30000"/>
            </a:schemeClr>
          </a:solidFill>
          <a:ln>
            <a:solidFill>
              <a:schemeClr val="accent1"/>
            </a:solidFill>
          </a:ln>
        </p:spPr>
        <p:txBody>
          <a:bodyPr wrap="square">
            <a:spAutoFit/>
          </a:bodyPr>
          <a:lstStyle/>
          <a:p>
            <a:pPr>
              <a:lnSpc>
                <a:spcPct val="150000"/>
              </a:lnSpc>
            </a:pPr>
            <a:r>
              <a:rPr lang="en-US" b="1" dirty="0"/>
              <a:t>Indicators: </a:t>
            </a:r>
            <a:r>
              <a:rPr lang="en-US" dirty="0"/>
              <a:t>economic, environmental, vulnerability </a:t>
            </a:r>
          </a:p>
          <a:p>
            <a:pPr>
              <a:lnSpc>
                <a:spcPct val="150000"/>
              </a:lnSpc>
            </a:pPr>
            <a:r>
              <a:rPr lang="en-US" b="1" dirty="0"/>
              <a:t>Economic: </a:t>
            </a:r>
            <a:r>
              <a:rPr lang="en-US" dirty="0"/>
              <a:t>production, demand, prices, …</a:t>
            </a:r>
          </a:p>
          <a:p>
            <a:pPr>
              <a:lnSpc>
                <a:spcPct val="150000"/>
              </a:lnSpc>
            </a:pPr>
            <a:r>
              <a:rPr lang="en-US" b="1" dirty="0"/>
              <a:t>Environmental: </a:t>
            </a:r>
            <a:r>
              <a:rPr lang="en-US" dirty="0"/>
              <a:t>land use changes, water consumption, emissions</a:t>
            </a:r>
          </a:p>
          <a:p>
            <a:pPr>
              <a:lnSpc>
                <a:spcPct val="150000"/>
              </a:lnSpc>
            </a:pPr>
            <a:r>
              <a:rPr lang="de-AT" b="1" dirty="0" err="1"/>
              <a:t>Vulnerability</a:t>
            </a:r>
            <a:r>
              <a:rPr lang="de-AT" b="1" dirty="0"/>
              <a:t>: </a:t>
            </a:r>
            <a:r>
              <a:rPr lang="de-AT" dirty="0"/>
              <a:t>VSS, </a:t>
            </a:r>
            <a:r>
              <a:rPr lang="de-AT" dirty="0" err="1"/>
              <a:t>distribution</a:t>
            </a:r>
            <a:r>
              <a:rPr lang="de-AT" dirty="0"/>
              <a:t> </a:t>
            </a:r>
            <a:r>
              <a:rPr lang="de-AT" dirty="0" err="1"/>
              <a:t>of</a:t>
            </a:r>
            <a:r>
              <a:rPr lang="de-AT" dirty="0"/>
              <a:t> </a:t>
            </a:r>
            <a:r>
              <a:rPr lang="de-AT" dirty="0" err="1"/>
              <a:t>prices</a:t>
            </a:r>
            <a:r>
              <a:rPr lang="de-AT" dirty="0"/>
              <a:t>, </a:t>
            </a:r>
            <a:r>
              <a:rPr lang="de-AT" dirty="0" err="1"/>
              <a:t>demand</a:t>
            </a:r>
            <a:r>
              <a:rPr lang="de-AT" dirty="0"/>
              <a:t>, </a:t>
            </a:r>
            <a:r>
              <a:rPr lang="de-AT" dirty="0" err="1"/>
              <a:t>supply</a:t>
            </a:r>
            <a:r>
              <a:rPr lang="de-AT" dirty="0"/>
              <a:t>, </a:t>
            </a:r>
            <a:r>
              <a:rPr lang="de-AT" dirty="0" err="1"/>
              <a:t>reserves</a:t>
            </a:r>
            <a:r>
              <a:rPr lang="de-AT" dirty="0"/>
              <a:t>, etc.</a:t>
            </a:r>
            <a:endParaRPr lang="en-US" dirty="0"/>
          </a:p>
        </p:txBody>
      </p:sp>
      <p:sp>
        <p:nvSpPr>
          <p:cNvPr id="6" name="Rectangle 5"/>
          <p:cNvSpPr/>
          <p:nvPr/>
        </p:nvSpPr>
        <p:spPr>
          <a:xfrm>
            <a:off x="251520" y="3697868"/>
            <a:ext cx="8610600" cy="523220"/>
          </a:xfrm>
          <a:prstGeom prst="rect">
            <a:avLst/>
          </a:prstGeom>
        </p:spPr>
        <p:txBody>
          <a:bodyPr wrap="square">
            <a:spAutoFit/>
          </a:bodyPr>
          <a:lstStyle/>
          <a:p>
            <a:pPr algn="ctr"/>
            <a:r>
              <a:rPr lang="en-US" sz="2800" b="1" dirty="0">
                <a:solidFill>
                  <a:srgbClr val="C00000"/>
                </a:solidFill>
              </a:rPr>
              <a:t>Value of stochastic solution (VSS)</a:t>
            </a:r>
          </a:p>
        </p:txBody>
      </p:sp>
      <p:sp>
        <p:nvSpPr>
          <p:cNvPr id="7" name="Rectangle 6"/>
          <p:cNvSpPr/>
          <p:nvPr/>
        </p:nvSpPr>
        <p:spPr>
          <a:xfrm>
            <a:off x="827584" y="4482986"/>
            <a:ext cx="7776053" cy="2169825"/>
          </a:xfrm>
          <a:prstGeom prst="rect">
            <a:avLst/>
          </a:prstGeom>
          <a:solidFill>
            <a:schemeClr val="accent1">
              <a:alpha val="30000"/>
            </a:schemeClr>
          </a:solidFill>
          <a:ln>
            <a:solidFill>
              <a:schemeClr val="accent1"/>
            </a:solidFill>
          </a:ln>
        </p:spPr>
        <p:txBody>
          <a:bodyPr wrap="square">
            <a:spAutoFit/>
          </a:bodyPr>
          <a:lstStyle/>
          <a:p>
            <a:pPr>
              <a:lnSpc>
                <a:spcPct val="150000"/>
              </a:lnSpc>
            </a:pPr>
            <a:r>
              <a:rPr lang="en-US" dirty="0"/>
              <a:t>Measures losses associated with implementation of deterministic model solution in stochastic environment </a:t>
            </a:r>
          </a:p>
          <a:p>
            <a:pPr>
              <a:lnSpc>
                <a:spcPct val="150000"/>
              </a:lnSpc>
            </a:pPr>
            <a:r>
              <a:rPr lang="en-US" dirty="0"/>
              <a:t>(We compare two values: the value of stochastic goal function  using stochastic solutions and the value of stochastic goal function using deterministic solution)</a:t>
            </a:r>
          </a:p>
        </p:txBody>
      </p:sp>
    </p:spTree>
    <p:extLst>
      <p:ext uri="{BB962C8B-B14F-4D97-AF65-F5344CB8AC3E}">
        <p14:creationId xmlns:p14="http://schemas.microsoft.com/office/powerpoint/2010/main" val="1396115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511" y="152400"/>
            <a:ext cx="8610600" cy="523220"/>
          </a:xfrm>
          <a:prstGeom prst="rect">
            <a:avLst/>
          </a:prstGeom>
        </p:spPr>
        <p:txBody>
          <a:bodyPr wrap="square">
            <a:spAutoFit/>
          </a:bodyPr>
          <a:lstStyle/>
          <a:p>
            <a:pPr algn="ctr"/>
            <a:r>
              <a:rPr lang="en-US" sz="2800" b="1" dirty="0">
                <a:solidFill>
                  <a:srgbClr val="C00000"/>
                </a:solidFill>
              </a:rPr>
              <a:t>Environmental indicator: land use change</a:t>
            </a:r>
          </a:p>
        </p:txBody>
      </p:sp>
      <p:sp>
        <p:nvSpPr>
          <p:cNvPr id="6" name="Rectangle 5"/>
          <p:cNvSpPr/>
          <p:nvPr/>
        </p:nvSpPr>
        <p:spPr>
          <a:xfrm>
            <a:off x="504056" y="5071243"/>
            <a:ext cx="8748464" cy="2462213"/>
          </a:xfrm>
          <a:prstGeom prst="rect">
            <a:avLst/>
          </a:prstGeom>
        </p:spPr>
        <p:txBody>
          <a:bodyPr wrap="square">
            <a:spAutoFit/>
          </a:bodyPr>
          <a:lstStyle/>
          <a:p>
            <a:pPr marL="285750" indent="-285750">
              <a:buFont typeface="Courier New" panose="02070309020205020404" pitchFamily="49" charset="0"/>
              <a:buChar char="o"/>
            </a:pPr>
            <a:r>
              <a:rPr lang="en-US" sz="1400" dirty="0"/>
              <a:t>In some “extreme shock” scenarios (e.g. 2000, 2005)  the demand for land calculated by  deterministic GLOBIOM is higher than robust demand calculated by stochastic model using all scenarios. </a:t>
            </a:r>
          </a:p>
          <a:p>
            <a:pPr marL="285750" indent="-285750">
              <a:buFont typeface="Courier New" panose="02070309020205020404" pitchFamily="49" charset="0"/>
              <a:buChar char="o"/>
            </a:pPr>
            <a:endParaRPr lang="en-US" sz="1400" dirty="0"/>
          </a:p>
          <a:p>
            <a:pPr marL="285750" indent="-285750">
              <a:buFont typeface="Courier New" panose="02070309020205020404" pitchFamily="49" charset="0"/>
              <a:buChar char="o"/>
            </a:pPr>
            <a:r>
              <a:rPr lang="en-US" sz="1400" dirty="0"/>
              <a:t>Stochastic GLOBIOM suggests to use slightly more crop land than in “average yield scenario” calculated by deterministic model.</a:t>
            </a:r>
          </a:p>
          <a:p>
            <a:pPr marL="285750" indent="-285750">
              <a:buFont typeface="Courier New" panose="02070309020205020404" pitchFamily="49" charset="0"/>
              <a:buChar char="o"/>
            </a:pPr>
            <a:endParaRPr lang="en-US" sz="1400" dirty="0"/>
          </a:p>
          <a:p>
            <a:pPr marL="285750" indent="-285750">
              <a:buFont typeface="Courier New" panose="02070309020205020404" pitchFamily="49" charset="0"/>
              <a:buChar char="o"/>
            </a:pPr>
            <a:r>
              <a:rPr lang="en-US" sz="1400" dirty="0"/>
              <a:t>Robust land demand is somewhere between deterministically calculated demands (more specifically, it is a percentile of the demand distribution)</a:t>
            </a:r>
          </a:p>
          <a:p>
            <a:endParaRPr lang="en-US" sz="1400" dirty="0"/>
          </a:p>
          <a:p>
            <a:endParaRPr lang="en-US" sz="1400" dirty="0"/>
          </a:p>
          <a:p>
            <a:endParaRPr lang="en-US" sz="1400" dirty="0"/>
          </a:p>
        </p:txBody>
      </p:sp>
      <p:pic>
        <p:nvPicPr>
          <p:cNvPr id="12" name="Picture 11"/>
          <p:cNvPicPr>
            <a:picLocks noChangeAspect="1"/>
          </p:cNvPicPr>
          <p:nvPr/>
        </p:nvPicPr>
        <p:blipFill>
          <a:blip r:embed="rId2"/>
          <a:stretch>
            <a:fillRect/>
          </a:stretch>
        </p:blipFill>
        <p:spPr>
          <a:xfrm>
            <a:off x="98002" y="620688"/>
            <a:ext cx="2926334" cy="1743607"/>
          </a:xfrm>
          <a:prstGeom prst="rect">
            <a:avLst/>
          </a:prstGeom>
        </p:spPr>
      </p:pic>
      <p:sp>
        <p:nvSpPr>
          <p:cNvPr id="13" name="Rectangle 12"/>
          <p:cNvSpPr/>
          <p:nvPr/>
        </p:nvSpPr>
        <p:spPr>
          <a:xfrm>
            <a:off x="179512" y="2420888"/>
            <a:ext cx="7322838" cy="307777"/>
          </a:xfrm>
          <a:prstGeom prst="rect">
            <a:avLst/>
          </a:prstGeom>
        </p:spPr>
        <p:txBody>
          <a:bodyPr wrap="none">
            <a:spAutoFit/>
          </a:bodyPr>
          <a:lstStyle/>
          <a:p>
            <a:r>
              <a:rPr lang="en-US" sz="1400" dirty="0"/>
              <a:t>Crop land                                              Grass land                                            Natural forest</a:t>
            </a:r>
          </a:p>
        </p:txBody>
      </p:sp>
      <p:pic>
        <p:nvPicPr>
          <p:cNvPr id="14" name="Picture 13"/>
          <p:cNvPicPr>
            <a:picLocks noChangeAspect="1"/>
          </p:cNvPicPr>
          <p:nvPr/>
        </p:nvPicPr>
        <p:blipFill>
          <a:blip r:embed="rId3"/>
          <a:stretch>
            <a:fillRect/>
          </a:stretch>
        </p:blipFill>
        <p:spPr>
          <a:xfrm>
            <a:off x="3168352" y="620689"/>
            <a:ext cx="2926334" cy="1743607"/>
          </a:xfrm>
          <a:prstGeom prst="rect">
            <a:avLst/>
          </a:prstGeom>
        </p:spPr>
      </p:pic>
      <p:pic>
        <p:nvPicPr>
          <p:cNvPr id="15" name="Picture 14"/>
          <p:cNvPicPr>
            <a:picLocks noChangeAspect="1"/>
          </p:cNvPicPr>
          <p:nvPr/>
        </p:nvPicPr>
        <p:blipFill>
          <a:blip r:embed="rId4"/>
          <a:stretch>
            <a:fillRect/>
          </a:stretch>
        </p:blipFill>
        <p:spPr>
          <a:xfrm>
            <a:off x="6222484" y="620689"/>
            <a:ext cx="2814012" cy="1743607"/>
          </a:xfrm>
          <a:prstGeom prst="rect">
            <a:avLst/>
          </a:prstGeom>
        </p:spPr>
      </p:pic>
      <p:pic>
        <p:nvPicPr>
          <p:cNvPr id="16" name="Picture 15"/>
          <p:cNvPicPr>
            <a:picLocks noChangeAspect="1"/>
          </p:cNvPicPr>
          <p:nvPr/>
        </p:nvPicPr>
        <p:blipFill>
          <a:blip r:embed="rId5"/>
          <a:stretch>
            <a:fillRect/>
          </a:stretch>
        </p:blipFill>
        <p:spPr>
          <a:xfrm>
            <a:off x="98002" y="2766096"/>
            <a:ext cx="2926334" cy="1792379"/>
          </a:xfrm>
          <a:prstGeom prst="rect">
            <a:avLst/>
          </a:prstGeom>
        </p:spPr>
      </p:pic>
      <p:sp>
        <p:nvSpPr>
          <p:cNvPr id="17" name="Rectangle 16"/>
          <p:cNvSpPr/>
          <p:nvPr/>
        </p:nvSpPr>
        <p:spPr>
          <a:xfrm>
            <a:off x="179512" y="4581128"/>
            <a:ext cx="7273145" cy="307777"/>
          </a:xfrm>
          <a:prstGeom prst="rect">
            <a:avLst/>
          </a:prstGeom>
        </p:spPr>
        <p:txBody>
          <a:bodyPr wrap="none">
            <a:spAutoFit/>
          </a:bodyPr>
          <a:lstStyle/>
          <a:p>
            <a:r>
              <a:rPr lang="en-US" sz="1400" dirty="0"/>
              <a:t>Managed forest                                   Planted forest                                         Natural land</a:t>
            </a:r>
          </a:p>
        </p:txBody>
      </p:sp>
      <p:pic>
        <p:nvPicPr>
          <p:cNvPr id="18" name="Picture 17"/>
          <p:cNvPicPr>
            <a:picLocks noChangeAspect="1"/>
          </p:cNvPicPr>
          <p:nvPr/>
        </p:nvPicPr>
        <p:blipFill>
          <a:blip r:embed="rId6"/>
          <a:stretch>
            <a:fillRect/>
          </a:stretch>
        </p:blipFill>
        <p:spPr>
          <a:xfrm>
            <a:off x="3157834" y="2785257"/>
            <a:ext cx="2926334" cy="1752622"/>
          </a:xfrm>
          <a:prstGeom prst="rect">
            <a:avLst/>
          </a:prstGeom>
        </p:spPr>
      </p:pic>
      <p:pic>
        <p:nvPicPr>
          <p:cNvPr id="19" name="Picture 18"/>
          <p:cNvPicPr>
            <a:picLocks noChangeAspect="1"/>
          </p:cNvPicPr>
          <p:nvPr/>
        </p:nvPicPr>
        <p:blipFill>
          <a:blip r:embed="rId7"/>
          <a:stretch>
            <a:fillRect/>
          </a:stretch>
        </p:blipFill>
        <p:spPr>
          <a:xfrm>
            <a:off x="6228184" y="2751318"/>
            <a:ext cx="2808312" cy="1786561"/>
          </a:xfrm>
          <a:prstGeom prst="rect">
            <a:avLst/>
          </a:prstGeom>
        </p:spPr>
      </p:pic>
    </p:spTree>
    <p:extLst>
      <p:ext uri="{BB962C8B-B14F-4D97-AF65-F5344CB8AC3E}">
        <p14:creationId xmlns:p14="http://schemas.microsoft.com/office/powerpoint/2010/main" val="322927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836712"/>
            <a:ext cx="7488832" cy="5770811"/>
          </a:xfrm>
          <a:prstGeom prst="rect">
            <a:avLst/>
          </a:prstGeom>
        </p:spPr>
        <p:txBody>
          <a:bodyPr wrap="square">
            <a:spAutoFit/>
          </a:bodyPr>
          <a:lstStyle/>
          <a:p>
            <a:pPr>
              <a:lnSpc>
                <a:spcPct val="150000"/>
              </a:lnSpc>
            </a:pPr>
            <a:r>
              <a:rPr lang="en-US" b="1" dirty="0"/>
              <a:t>D1</a:t>
            </a:r>
            <a:r>
              <a:rPr lang="en-US" dirty="0"/>
              <a:t>: Direct payments as they were allocated for the average hectare of cultivated land by country.</a:t>
            </a:r>
          </a:p>
          <a:p>
            <a:pPr>
              <a:lnSpc>
                <a:spcPct val="150000"/>
              </a:lnSpc>
            </a:pPr>
            <a:r>
              <a:rPr lang="en-US" dirty="0"/>
              <a:t> </a:t>
            </a:r>
          </a:p>
          <a:p>
            <a:r>
              <a:rPr lang="en-US" b="1" dirty="0"/>
              <a:t>D2</a:t>
            </a:r>
            <a:r>
              <a:rPr lang="en-US" dirty="0"/>
              <a:t>: An alternative allocation based on the same level (flat-rate) of aid per hectare to all farmers in the EU. In the model we calculate the average level of direct payments at the level of EU-27 to be around 150 – 160 EUR/ha (in these studies we exclude grass land from the analysis), i.e. we assume the EU flat rate is about 155 EUR/ha cultivated area (Scheme 2). </a:t>
            </a:r>
          </a:p>
          <a:p>
            <a:endParaRPr lang="en-US" dirty="0"/>
          </a:p>
          <a:p>
            <a:r>
              <a:rPr lang="en-US" dirty="0">
                <a:solidFill>
                  <a:srgbClr val="FF9900"/>
                </a:solidFill>
              </a:rPr>
              <a:t>Traditional deterministic models argue that production level will not change as a result of D2, only distribution of profits will change</a:t>
            </a:r>
          </a:p>
          <a:p>
            <a:endParaRPr lang="de-AT" b="1" dirty="0"/>
          </a:p>
          <a:p>
            <a:endParaRPr lang="en-US" b="1" dirty="0"/>
          </a:p>
          <a:p>
            <a:r>
              <a:rPr lang="en-US" b="1" dirty="0"/>
              <a:t>D3</a:t>
            </a:r>
            <a:r>
              <a:rPr lang="en-US" dirty="0"/>
              <a:t>: Using production allocation “profile” calculated by stochastic GLOBIOM, we define the so-called Robust (Scheme 3) payment rates per hectare eligible land.</a:t>
            </a:r>
          </a:p>
          <a:p>
            <a:endParaRPr lang="en-US" dirty="0"/>
          </a:p>
          <a:p>
            <a:endParaRPr lang="en-US" dirty="0"/>
          </a:p>
        </p:txBody>
      </p:sp>
      <p:sp>
        <p:nvSpPr>
          <p:cNvPr id="5" name="Rectangle 4"/>
          <p:cNvSpPr/>
          <p:nvPr/>
        </p:nvSpPr>
        <p:spPr>
          <a:xfrm>
            <a:off x="267511" y="152400"/>
            <a:ext cx="8610600" cy="523220"/>
          </a:xfrm>
          <a:prstGeom prst="rect">
            <a:avLst/>
          </a:prstGeom>
        </p:spPr>
        <p:txBody>
          <a:bodyPr wrap="square">
            <a:spAutoFit/>
          </a:bodyPr>
          <a:lstStyle/>
          <a:p>
            <a:pPr algn="ctr"/>
            <a:r>
              <a:rPr lang="en-US" sz="2800" b="1" dirty="0">
                <a:solidFill>
                  <a:srgbClr val="C00000"/>
                </a:solidFill>
              </a:rPr>
              <a:t>Pillar I implementation</a:t>
            </a:r>
          </a:p>
        </p:txBody>
      </p:sp>
    </p:spTree>
    <p:extLst>
      <p:ext uri="{BB962C8B-B14F-4D97-AF65-F5344CB8AC3E}">
        <p14:creationId xmlns:p14="http://schemas.microsoft.com/office/powerpoint/2010/main" val="1799874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511" y="152400"/>
            <a:ext cx="8610600" cy="523220"/>
          </a:xfrm>
          <a:prstGeom prst="rect">
            <a:avLst/>
          </a:prstGeom>
        </p:spPr>
        <p:txBody>
          <a:bodyPr wrap="square">
            <a:spAutoFit/>
          </a:bodyPr>
          <a:lstStyle/>
          <a:p>
            <a:pPr algn="ctr"/>
            <a:r>
              <a:rPr lang="en-US" sz="2800" b="1" dirty="0">
                <a:solidFill>
                  <a:srgbClr val="C00000"/>
                </a:solidFill>
              </a:rPr>
              <a:t>Alternative payment schemes</a:t>
            </a: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645024"/>
            <a:ext cx="6192688" cy="3240360"/>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187624" y="675620"/>
            <a:ext cx="7200800" cy="3257436"/>
          </a:xfrm>
          <a:prstGeom prst="rect">
            <a:avLst/>
          </a:prstGeom>
          <a:noFill/>
          <a:ln>
            <a:noFill/>
          </a:ln>
        </p:spPr>
      </p:pic>
    </p:spTree>
    <p:extLst>
      <p:ext uri="{BB962C8B-B14F-4D97-AF65-F5344CB8AC3E}">
        <p14:creationId xmlns:p14="http://schemas.microsoft.com/office/powerpoint/2010/main" val="2274616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511" y="152400"/>
            <a:ext cx="8610600" cy="523220"/>
          </a:xfrm>
          <a:prstGeom prst="rect">
            <a:avLst/>
          </a:prstGeom>
        </p:spPr>
        <p:txBody>
          <a:bodyPr wrap="square">
            <a:spAutoFit/>
          </a:bodyPr>
          <a:lstStyle/>
          <a:p>
            <a:pPr algn="ctr"/>
            <a:r>
              <a:rPr lang="en-US" sz="2800" b="1" dirty="0">
                <a:solidFill>
                  <a:srgbClr val="C00000"/>
                </a:solidFill>
              </a:rPr>
              <a:t>Pillar II implementation</a:t>
            </a:r>
          </a:p>
        </p:txBody>
      </p:sp>
      <p:sp>
        <p:nvSpPr>
          <p:cNvPr id="5" name="Rectangle 4"/>
          <p:cNvSpPr/>
          <p:nvPr/>
        </p:nvSpPr>
        <p:spPr>
          <a:xfrm>
            <a:off x="683568" y="1412776"/>
            <a:ext cx="7416824" cy="3970318"/>
          </a:xfrm>
          <a:prstGeom prst="rect">
            <a:avLst/>
          </a:prstGeom>
        </p:spPr>
        <p:txBody>
          <a:bodyPr wrap="square">
            <a:spAutoFit/>
          </a:bodyPr>
          <a:lstStyle/>
          <a:p>
            <a:r>
              <a:rPr lang="en-US" b="1" dirty="0"/>
              <a:t>S1:</a:t>
            </a:r>
            <a:r>
              <a:rPr lang="en-US" dirty="0"/>
              <a:t> Grain storage in a region (location) is introduced by accounting for the frequency of potential production shortages vs security constraints, costs, and benefits associated with the introduction of the storage in the region (location). The demand for storages is estimated as a production “shortfall” in locations where current production does not meet the demand (no self-sufficiency) and the trade is either not possible or too expensive. </a:t>
            </a:r>
          </a:p>
          <a:p>
            <a:endParaRPr lang="de-AT" dirty="0"/>
          </a:p>
          <a:p>
            <a:endParaRPr lang="en-US" dirty="0"/>
          </a:p>
          <a:p>
            <a:r>
              <a:rPr lang="en-US" b="1" dirty="0"/>
              <a:t>S2:</a:t>
            </a:r>
            <a:r>
              <a:rPr lang="en-US" dirty="0"/>
              <a:t>  The demand for irrigation infrastructure (and, in general, water storages), is estimated similar to grain storages, i.e. in locations where water supply does not meet the demand. The water shortfall determines the demand for water saving technologies, storages, etc., able to stabilize production and welfare of farmers at required level. </a:t>
            </a:r>
          </a:p>
        </p:txBody>
      </p:sp>
    </p:spTree>
    <p:extLst>
      <p:ext uri="{BB962C8B-B14F-4D97-AF65-F5344CB8AC3E}">
        <p14:creationId xmlns:p14="http://schemas.microsoft.com/office/powerpoint/2010/main" val="654883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511" y="152400"/>
            <a:ext cx="8610600" cy="523220"/>
          </a:xfrm>
          <a:prstGeom prst="rect">
            <a:avLst/>
          </a:prstGeom>
        </p:spPr>
        <p:txBody>
          <a:bodyPr wrap="square">
            <a:spAutoFit/>
          </a:bodyPr>
          <a:lstStyle/>
          <a:p>
            <a:pPr algn="ctr"/>
            <a:r>
              <a:rPr lang="en-US" sz="2800" b="1" dirty="0">
                <a:solidFill>
                  <a:srgbClr val="C00000"/>
                </a:solidFill>
              </a:rPr>
              <a:t>Distribution of grain storage</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8571" y="836711"/>
            <a:ext cx="6934613" cy="505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53430" y="6002704"/>
            <a:ext cx="8064896" cy="738664"/>
          </a:xfrm>
          <a:prstGeom prst="rect">
            <a:avLst/>
          </a:prstGeom>
        </p:spPr>
        <p:txBody>
          <a:bodyPr wrap="square">
            <a:spAutoFit/>
          </a:bodyPr>
          <a:lstStyle/>
          <a:p>
            <a:r>
              <a:rPr lang="en-US" sz="1400" dirty="0"/>
              <a:t>Distribution of storage withdrawals, in thousand tons. Frequency refers to the absolute number of withdrawals within a range identified on the horizontal axis. Cumulative refers to the percentage of total of the withdrawals at or below the value on the horizontal axis.</a:t>
            </a:r>
          </a:p>
        </p:txBody>
      </p:sp>
    </p:spTree>
    <p:extLst>
      <p:ext uri="{BB962C8B-B14F-4D97-AF65-F5344CB8AC3E}">
        <p14:creationId xmlns:p14="http://schemas.microsoft.com/office/powerpoint/2010/main" val="2634739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7511" y="152400"/>
            <a:ext cx="8610600" cy="523220"/>
          </a:xfrm>
          <a:prstGeom prst="rect">
            <a:avLst/>
          </a:prstGeom>
        </p:spPr>
        <p:txBody>
          <a:bodyPr wrap="square">
            <a:spAutoFit/>
          </a:bodyPr>
          <a:lstStyle/>
          <a:p>
            <a:pPr algn="ctr"/>
            <a:r>
              <a:rPr lang="en-US" sz="2800" b="1" dirty="0">
                <a:solidFill>
                  <a:srgbClr val="C00000"/>
                </a:solidFill>
              </a:rPr>
              <a:t>Grain storage</a:t>
            </a:r>
          </a:p>
        </p:txBody>
      </p:sp>
      <p:sp>
        <p:nvSpPr>
          <p:cNvPr id="6" name="Rectangle 5"/>
          <p:cNvSpPr/>
          <p:nvPr/>
        </p:nvSpPr>
        <p:spPr>
          <a:xfrm>
            <a:off x="131626" y="753085"/>
            <a:ext cx="8764398" cy="3108543"/>
          </a:xfrm>
          <a:prstGeom prst="rect">
            <a:avLst/>
          </a:prstGeom>
        </p:spPr>
        <p:txBody>
          <a:bodyPr wrap="square">
            <a:spAutoFit/>
          </a:bodyPr>
          <a:lstStyle/>
          <a:p>
            <a:r>
              <a:rPr lang="en-US" sz="1400" dirty="0"/>
              <a:t>Storages allow to decrease the demand for land in bad yield scenarios. In particular, with storages the demand for irrigated land is by about 5.5% to 7.5% lower than in the scenario without storages.</a:t>
            </a:r>
          </a:p>
          <a:p>
            <a:endParaRPr lang="en-US" sz="1400" dirty="0"/>
          </a:p>
          <a:p>
            <a:r>
              <a:rPr lang="en-US" sz="1400" dirty="0"/>
              <a:t>EU grain reserves of about 240, 10, and 3376 thousand tons of rape, soya, and sunflower, respectively, can avoid investment in irrigation by about 300-400 thousand hectares of agricultural land, at EU level.</a:t>
            </a:r>
          </a:p>
          <a:p>
            <a:endParaRPr lang="en-US" sz="1400" dirty="0"/>
          </a:p>
          <a:p>
            <a:r>
              <a:rPr lang="en-US" sz="1400" dirty="0"/>
              <a:t>Robust grain storages calculated with stochastic GLOBIOM can increase the feasibility of various environmental and (bio)fuel targets. On the other hand, they can also indicate that the targets are too high and can cause grain shortfalls, increase of prices and increase of food security risk.</a:t>
            </a:r>
          </a:p>
          <a:p>
            <a:endParaRPr lang="en-US" sz="1400" dirty="0"/>
          </a:p>
          <a:p>
            <a:r>
              <a:rPr lang="en-US" sz="1400" dirty="0"/>
              <a:t>Feasibility analysis of storages provides insights into optimal allocation (and capacities) of storages in the face of cc uncertainties and risks (including interdependent systemic risks). Thus, in locations where introduction of storages enhances production and increases profits, the rate of Pillar 1 subsidies can be decreased to enable compensation for storage costs (construction and maintenance costs)</a:t>
            </a:r>
          </a:p>
        </p:txBody>
      </p:sp>
      <p:sp>
        <p:nvSpPr>
          <p:cNvPr id="8" name="Rectangle 7"/>
          <p:cNvSpPr/>
          <p:nvPr/>
        </p:nvSpPr>
        <p:spPr>
          <a:xfrm>
            <a:off x="251520" y="4201924"/>
            <a:ext cx="8610600" cy="523220"/>
          </a:xfrm>
          <a:prstGeom prst="rect">
            <a:avLst/>
          </a:prstGeom>
        </p:spPr>
        <p:txBody>
          <a:bodyPr wrap="square">
            <a:spAutoFit/>
          </a:bodyPr>
          <a:lstStyle/>
          <a:p>
            <a:pPr algn="ctr"/>
            <a:r>
              <a:rPr lang="en-US" sz="2800" b="1" dirty="0">
                <a:solidFill>
                  <a:srgbClr val="C00000"/>
                </a:solidFill>
              </a:rPr>
              <a:t>Water infrastructure</a:t>
            </a:r>
          </a:p>
        </p:txBody>
      </p:sp>
      <p:sp>
        <p:nvSpPr>
          <p:cNvPr id="7" name="Rectangle 6"/>
          <p:cNvSpPr/>
          <p:nvPr/>
        </p:nvSpPr>
        <p:spPr>
          <a:xfrm>
            <a:off x="179512" y="4852317"/>
            <a:ext cx="8657581" cy="1600438"/>
          </a:xfrm>
          <a:prstGeom prst="rect">
            <a:avLst/>
          </a:prstGeom>
        </p:spPr>
        <p:txBody>
          <a:bodyPr wrap="square">
            <a:spAutoFit/>
          </a:bodyPr>
          <a:lstStyle/>
          <a:p>
            <a:r>
              <a:rPr lang="en-US" sz="1400" dirty="0"/>
              <a:t>In this study we do not model optimal Pillar 2 water management (infrastructure) projects. The goal is to show that water provision policies highly depend on other policies and measures, and, therefore, require special analysis of interdependencies (nexus) at local scales.</a:t>
            </a:r>
          </a:p>
          <a:p>
            <a:endParaRPr lang="en-US" sz="1400" dirty="0"/>
          </a:p>
          <a:p>
            <a:r>
              <a:rPr lang="en-US" sz="1400" dirty="0"/>
              <a:t>Robust design of subsidies and availability of grain storages can substantially decrease the overall water demand and the need for irrigation investments, i.e. decrease the demand for water infrastructure, which is especially important in locations with scarce water resources and/or multiple water users.</a:t>
            </a:r>
          </a:p>
        </p:txBody>
      </p:sp>
    </p:spTree>
    <p:extLst>
      <p:ext uri="{BB962C8B-B14F-4D97-AF65-F5344CB8AC3E}">
        <p14:creationId xmlns:p14="http://schemas.microsoft.com/office/powerpoint/2010/main" val="2685465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511" y="116632"/>
            <a:ext cx="8610600" cy="523220"/>
          </a:xfrm>
          <a:prstGeom prst="rect">
            <a:avLst/>
          </a:prstGeom>
        </p:spPr>
        <p:txBody>
          <a:bodyPr wrap="square">
            <a:spAutoFit/>
          </a:bodyPr>
          <a:lstStyle/>
          <a:p>
            <a:pPr algn="ctr"/>
            <a:r>
              <a:rPr lang="en-US" sz="2800" b="1" dirty="0">
                <a:solidFill>
                  <a:srgbClr val="C00000"/>
                </a:solidFill>
              </a:rPr>
              <a:t>Conclusions and PIA recommendations</a:t>
            </a:r>
          </a:p>
        </p:txBody>
      </p:sp>
      <p:sp>
        <p:nvSpPr>
          <p:cNvPr id="5" name="Rectangle 4"/>
          <p:cNvSpPr/>
          <p:nvPr/>
        </p:nvSpPr>
        <p:spPr>
          <a:xfrm>
            <a:off x="107504" y="2191504"/>
            <a:ext cx="8928992" cy="2677656"/>
          </a:xfrm>
          <a:prstGeom prst="rect">
            <a:avLst/>
          </a:prstGeom>
          <a:solidFill>
            <a:schemeClr val="accent2">
              <a:lumMod val="20000"/>
              <a:lumOff val="80000"/>
              <a:alpha val="34000"/>
            </a:schemeClr>
          </a:solidFill>
          <a:ln>
            <a:solidFill>
              <a:srgbClr val="FF0000"/>
            </a:solidFill>
          </a:ln>
        </p:spPr>
        <p:txBody>
          <a:bodyPr wrap="square">
            <a:spAutoFit/>
          </a:bodyPr>
          <a:lstStyle/>
          <a:p>
            <a:r>
              <a:rPr lang="en-US" sz="1200" u="sng" dirty="0"/>
              <a:t>The deliverable defines basic principles for CAP under climate change uncertainties and risks:</a:t>
            </a:r>
          </a:p>
          <a:p>
            <a:r>
              <a:rPr lang="en-US" sz="1200" b="1" dirty="0"/>
              <a:t>Inclusion of risk and uncertainty: </a:t>
            </a:r>
            <a:r>
              <a:rPr lang="en-US" sz="1200" dirty="0"/>
              <a:t>Various policy alternatives and their trade-offs have to be accounted for in an IA, e.g. a trade-off between various types of strategic long-term (ex ante in front of uncertainties) and adaptive short term (ex post) after learning about uncertainties. Systemic (dependent) risks, and ways to deal with them, as well as risk criteria have to be included.</a:t>
            </a:r>
          </a:p>
          <a:p>
            <a:r>
              <a:rPr lang="en-US" sz="1200" b="1" dirty="0"/>
              <a:t>Inclusion of interlinkages between systems: </a:t>
            </a:r>
            <a:r>
              <a:rPr lang="en-US" sz="1200" dirty="0"/>
              <a:t>Climate change policies are likely to have significant impacts in economic, environmental and social domains and on a wide range of stakeholders. It is therefore essential to take potential side-effects of the policy on other levels into account.</a:t>
            </a:r>
          </a:p>
          <a:p>
            <a:r>
              <a:rPr lang="en-US" sz="1200" b="1" dirty="0"/>
              <a:t>Inclusion of multi-level analysis: </a:t>
            </a:r>
            <a:r>
              <a:rPr lang="en-US" sz="1200" dirty="0"/>
              <a:t>A level of analysis for the IA needs to be defined. But the impacts on other level are of also of uttermost importance and need to be included. </a:t>
            </a:r>
          </a:p>
          <a:p>
            <a:r>
              <a:rPr lang="en-US" sz="1200" b="1" dirty="0"/>
              <a:t>Inclusions of multi-time period analysis: </a:t>
            </a:r>
            <a:r>
              <a:rPr lang="en-US" sz="1200" dirty="0"/>
              <a:t>Short-medium and long-term impacts of a policy need to be defined. Random horizons of climate change, including possible occurrence of catastrophic events, vs life-spans of adaptation measures has been taken into consideration;</a:t>
            </a:r>
          </a:p>
          <a:p>
            <a:r>
              <a:rPr lang="en-US" sz="1200" b="1" dirty="0"/>
              <a:t>A proper selection for evaluation criteria:</a:t>
            </a:r>
            <a:r>
              <a:rPr lang="en-US" sz="1200" dirty="0"/>
              <a:t> Adoption of proper safety, security, reliability and environmental criteria in IAM for practical PIA of climate change adaptation measures, as it has been done in engineering, insurance industry, operations research.</a:t>
            </a:r>
          </a:p>
        </p:txBody>
      </p:sp>
      <p:sp>
        <p:nvSpPr>
          <p:cNvPr id="6" name="Rectangle 5"/>
          <p:cNvSpPr/>
          <p:nvPr/>
        </p:nvSpPr>
        <p:spPr>
          <a:xfrm>
            <a:off x="107504" y="5027692"/>
            <a:ext cx="8928992" cy="1569660"/>
          </a:xfrm>
          <a:prstGeom prst="rect">
            <a:avLst/>
          </a:prstGeom>
          <a:solidFill>
            <a:schemeClr val="accent2">
              <a:lumMod val="20000"/>
              <a:lumOff val="80000"/>
              <a:alpha val="18000"/>
            </a:schemeClr>
          </a:solidFill>
          <a:ln w="19050">
            <a:solidFill>
              <a:srgbClr val="C00000"/>
            </a:solidFill>
          </a:ln>
        </p:spPr>
        <p:txBody>
          <a:bodyPr wrap="square">
            <a:spAutoFit/>
          </a:bodyPr>
          <a:lstStyle/>
          <a:p>
            <a:r>
              <a:rPr lang="en-US" sz="1200" dirty="0"/>
              <a:t>I</a:t>
            </a:r>
            <a:r>
              <a:rPr lang="en-US" sz="1200" u="sng" dirty="0"/>
              <a:t>t has been shown how stochastic GLOBIOM can provide a basis for a dialogue with policy makers, stakeholders regarding “impact assessment” of various agricultural adaptation options.</a:t>
            </a:r>
            <a:r>
              <a:rPr lang="en-US" sz="1200" dirty="0"/>
              <a:t> The idea is that at the beginning of a time horizon (can be infinite) the model evaluates strategic and operational two-stage decisions. The decisions can be implemented until some random time (stopping time) when important information about climate (climate changes faster) or systemic changes (prices increase) reveals. The new information provides the basis for revision of parameters and uncertainty scenarios perceived at the beginning of the time horizon. With respect to new scenarios, adjusted two-stage robust decisions are derived. The problem can be formally defined as decision making under learning based on dynamic two-stage moving time horizon model, in which reevaluation of decisions occurs when additional information on critical parameters or performance indicators becomes known.</a:t>
            </a:r>
          </a:p>
        </p:txBody>
      </p:sp>
      <p:sp>
        <p:nvSpPr>
          <p:cNvPr id="7" name="Rectangle 6"/>
          <p:cNvSpPr/>
          <p:nvPr/>
        </p:nvSpPr>
        <p:spPr>
          <a:xfrm>
            <a:off x="107504" y="675853"/>
            <a:ext cx="8928992" cy="1384995"/>
          </a:xfrm>
          <a:prstGeom prst="rect">
            <a:avLst/>
          </a:prstGeom>
          <a:solidFill>
            <a:schemeClr val="accent2">
              <a:lumMod val="20000"/>
              <a:lumOff val="80000"/>
              <a:alpha val="20000"/>
            </a:schemeClr>
          </a:solidFill>
          <a:ln w="12700">
            <a:solidFill>
              <a:srgbClr val="FFC000"/>
            </a:solidFill>
          </a:ln>
        </p:spPr>
        <p:txBody>
          <a:bodyPr wrap="square">
            <a:spAutoFit/>
          </a:bodyPr>
          <a:lstStyle/>
          <a:p>
            <a:pPr algn="just"/>
            <a:r>
              <a:rPr lang="en-GB" sz="1200" dirty="0"/>
              <a:t>For policy and decision-making, </a:t>
            </a:r>
            <a:r>
              <a:rPr lang="en-GB" sz="1200" u="sng" dirty="0"/>
              <a:t>the deliverable develops a framework enabling the analysis of robust policy recommendations for new CAP</a:t>
            </a:r>
            <a:r>
              <a:rPr lang="en-GB" sz="1200" dirty="0"/>
              <a:t>, which ensure stability of systems and reduce costs of maladaptation and (</a:t>
            </a:r>
            <a:r>
              <a:rPr lang="en-GB" sz="1200" dirty="0" err="1"/>
              <a:t>ir</a:t>
            </a:r>
            <a:r>
              <a:rPr lang="en-GB" sz="1200" dirty="0"/>
              <a:t>)reversibility. The developed framework allows to investigate and derive </a:t>
            </a:r>
            <a:r>
              <a:rPr lang="en-GB" sz="1200" u="sng" dirty="0"/>
              <a:t>policy conclusions regarding the nexus </a:t>
            </a:r>
            <a:r>
              <a:rPr lang="en-US" sz="1200" u="sng" dirty="0"/>
              <a:t>between systems, decisions, and risks</a:t>
            </a:r>
            <a:r>
              <a:rPr lang="en-US" sz="1200" dirty="0"/>
              <a:t>. Decision making in front of uncertainties requires two types of interdependent measures – long-term strategic, taken ex-ante in front of uncertainties without knowing real state of nature, and operational ex post measures to adjust initially taken decisions when additional information on uncertainties becomes available. While traditional approaches are able to evaluate either ex ante or ex post decisions, in this study </a:t>
            </a:r>
            <a:r>
              <a:rPr lang="en-US" sz="1200" u="sng" dirty="0"/>
              <a:t>we show how policy makers can do the evaluation of these interdependent decisions simultaneously</a:t>
            </a:r>
            <a:r>
              <a:rPr lang="en-US" sz="1200" dirty="0"/>
              <a:t>.  </a:t>
            </a:r>
          </a:p>
        </p:txBody>
      </p:sp>
    </p:spTree>
    <p:extLst>
      <p:ext uri="{BB962C8B-B14F-4D97-AF65-F5344CB8AC3E}">
        <p14:creationId xmlns:p14="http://schemas.microsoft.com/office/powerpoint/2010/main" val="720522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5"/>
          <p:cNvSpPr txBox="1">
            <a:spLocks/>
          </p:cNvSpPr>
          <p:nvPr/>
        </p:nvSpPr>
        <p:spPr bwMode="auto">
          <a:xfrm>
            <a:off x="251520" y="188640"/>
            <a:ext cx="8640959" cy="480131"/>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defPPr>
              <a:defRPr lang="en-US"/>
            </a:defPPr>
            <a:lvl1pPr algn="ctr">
              <a:lnSpc>
                <a:spcPct val="90000"/>
              </a:lnSpc>
              <a:spcBef>
                <a:spcPct val="0"/>
              </a:spcBef>
              <a:defRPr sz="320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defRPr>
            </a:lvl1pPr>
          </a:lstStyle>
          <a:p>
            <a:r>
              <a:rPr lang="de-AT" sz="2800" dirty="0"/>
              <a:t>New CAP: 2014-2020</a:t>
            </a:r>
            <a:endParaRPr lang="en-US" sz="2800" dirty="0"/>
          </a:p>
        </p:txBody>
      </p:sp>
      <p:sp>
        <p:nvSpPr>
          <p:cNvPr id="5" name="TextBox 4"/>
          <p:cNvSpPr txBox="1"/>
          <p:nvPr/>
        </p:nvSpPr>
        <p:spPr>
          <a:xfrm>
            <a:off x="-36512" y="1124744"/>
            <a:ext cx="9507731" cy="3262432"/>
          </a:xfrm>
          <a:prstGeom prst="rect">
            <a:avLst/>
          </a:prstGeom>
          <a:noFill/>
        </p:spPr>
        <p:txBody>
          <a:bodyPr wrap="none" rtlCol="0">
            <a:spAutoFit/>
          </a:bodyPr>
          <a:lstStyle/>
          <a:p>
            <a:pPr marL="285750" indent="-285750">
              <a:buFont typeface="Arial" panose="020B0604020202020204" pitchFamily="34" charset="0"/>
              <a:buChar char="•"/>
            </a:pPr>
            <a:r>
              <a:rPr lang="en-GB" sz="1500" b="1" dirty="0">
                <a:solidFill>
                  <a:schemeClr val="tx2"/>
                </a:solidFill>
                <a:latin typeface="Arial" pitchFamily="34" charset="0"/>
                <a:cs typeface="Arial" pitchFamily="34" charset="0"/>
              </a:rPr>
              <a:t>Main difference with previous CAP: moving from product to producers support per hectare</a:t>
            </a:r>
          </a:p>
          <a:p>
            <a:pPr marL="285750" indent="-285750">
              <a:buFont typeface="Arial" panose="020B0604020202020204" pitchFamily="34" charset="0"/>
              <a:buChar char="•"/>
            </a:pPr>
            <a:r>
              <a:rPr lang="en-US" sz="1600" dirty="0"/>
              <a:t>The reform therefore focused on the operational objectives of delivering more effective policy</a:t>
            </a:r>
          </a:p>
          <a:p>
            <a:r>
              <a:rPr lang="en-US" sz="1600" dirty="0"/>
              <a:t>     instruments, designed to improve the competitiveness of the agricultural sector and its sustainability</a:t>
            </a:r>
          </a:p>
          <a:p>
            <a:r>
              <a:rPr lang="en-US" sz="1600" dirty="0"/>
              <a:t>     over the long term</a:t>
            </a:r>
          </a:p>
          <a:p>
            <a:endParaRPr lang="en-US" sz="1600" dirty="0"/>
          </a:p>
          <a:p>
            <a:r>
              <a:rPr lang="en-US" sz="1600" dirty="0"/>
              <a:t>In short, EU agriculture needs to attain higher levels of production of safe and quality food, </a:t>
            </a:r>
          </a:p>
          <a:p>
            <a:r>
              <a:rPr lang="en-US" sz="1600" dirty="0"/>
              <a:t>while preserving the natural resources that agricultural productivity depends upon</a:t>
            </a:r>
          </a:p>
          <a:p>
            <a:endParaRPr lang="de-AT" sz="1600" dirty="0"/>
          </a:p>
          <a:p>
            <a:r>
              <a:rPr lang="en-US" sz="1600" dirty="0"/>
              <a:t>away from product based support towards producer support and considerations for the environment</a:t>
            </a:r>
          </a:p>
          <a:p>
            <a:endParaRPr lang="en-US" sz="1600" dirty="0"/>
          </a:p>
          <a:p>
            <a:r>
              <a:rPr lang="en-US" sz="1600" dirty="0"/>
              <a:t> </a:t>
            </a:r>
          </a:p>
          <a:p>
            <a:endParaRPr lang="en-US" sz="1600" dirty="0"/>
          </a:p>
          <a:p>
            <a:pPr marL="285750" indent="-285750">
              <a:buFont typeface="Arial" panose="020B0604020202020204" pitchFamily="34" charset="0"/>
              <a:buChar char="•"/>
            </a:pPr>
            <a:endParaRPr lang="en-GB" sz="1500" b="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754469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0" y="-7938"/>
            <a:ext cx="9144000" cy="86177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ctr" eaLnBrk="0" hangingPunct="0">
              <a:defRPr sz="2500" b="1">
                <a:solidFill>
                  <a:srgbClr val="C00000"/>
                </a:solidFill>
                <a:latin typeface="+mj-lt"/>
                <a:ea typeface="+mj-ea"/>
                <a:cs typeface="Cambria"/>
              </a:defRPr>
            </a:lvl1pPr>
            <a:lvl2pPr eaLnBrk="0" hangingPunct="0">
              <a:defRPr sz="4000">
                <a:solidFill>
                  <a:srgbClr val="003399"/>
                </a:solidFill>
                <a:latin typeface="Arial Narrow" pitchFamily="34" charset="0"/>
              </a:defRPr>
            </a:lvl2pPr>
            <a:lvl3pPr eaLnBrk="0" hangingPunct="0">
              <a:defRPr sz="4000">
                <a:solidFill>
                  <a:srgbClr val="003399"/>
                </a:solidFill>
                <a:latin typeface="Arial Narrow" pitchFamily="34" charset="0"/>
              </a:defRPr>
            </a:lvl3pPr>
            <a:lvl4pPr eaLnBrk="0" hangingPunct="0">
              <a:defRPr sz="4000">
                <a:solidFill>
                  <a:srgbClr val="003399"/>
                </a:solidFill>
                <a:latin typeface="Arial Narrow" pitchFamily="34" charset="0"/>
              </a:defRPr>
            </a:lvl4pPr>
            <a:lvl5pPr eaLnBrk="0" hangingPunct="0">
              <a:defRPr sz="4000">
                <a:solidFill>
                  <a:srgbClr val="003399"/>
                </a:solidFill>
                <a:latin typeface="Arial Narrow" pitchFamily="34" charset="0"/>
              </a:defRPr>
            </a:lvl5pPr>
            <a:lvl6pPr marL="457200" fontAlgn="base">
              <a:spcBef>
                <a:spcPct val="0"/>
              </a:spcBef>
              <a:spcAft>
                <a:spcPct val="0"/>
              </a:spcAft>
              <a:defRPr sz="4000">
                <a:solidFill>
                  <a:srgbClr val="003399"/>
                </a:solidFill>
                <a:latin typeface="Arial Narrow" pitchFamily="34" charset="0"/>
              </a:defRPr>
            </a:lvl6pPr>
            <a:lvl7pPr marL="914400" fontAlgn="base">
              <a:spcBef>
                <a:spcPct val="0"/>
              </a:spcBef>
              <a:spcAft>
                <a:spcPct val="0"/>
              </a:spcAft>
              <a:defRPr sz="4000">
                <a:solidFill>
                  <a:srgbClr val="003399"/>
                </a:solidFill>
                <a:latin typeface="Arial Narrow" pitchFamily="34" charset="0"/>
              </a:defRPr>
            </a:lvl7pPr>
            <a:lvl8pPr marL="1371600" fontAlgn="base">
              <a:spcBef>
                <a:spcPct val="0"/>
              </a:spcBef>
              <a:spcAft>
                <a:spcPct val="0"/>
              </a:spcAft>
              <a:defRPr sz="4000">
                <a:solidFill>
                  <a:srgbClr val="003399"/>
                </a:solidFill>
                <a:latin typeface="Arial Narrow" pitchFamily="34" charset="0"/>
              </a:defRPr>
            </a:lvl8pPr>
            <a:lvl9pPr marL="1828800" fontAlgn="base">
              <a:spcBef>
                <a:spcPct val="0"/>
              </a:spcBef>
              <a:spcAft>
                <a:spcPct val="0"/>
              </a:spcAft>
              <a:defRPr sz="4000">
                <a:solidFill>
                  <a:srgbClr val="003399"/>
                </a:solidFill>
                <a:latin typeface="Arial Narrow" pitchFamily="34" charset="0"/>
              </a:defRPr>
            </a:lvl9pPr>
          </a:lstStyle>
          <a:p>
            <a:r>
              <a:rPr lang="en-US" altLang="ru-RU" dirty="0"/>
              <a:t>Advanced Analysis of Systemic Threats, </a:t>
            </a:r>
          </a:p>
          <a:p>
            <a:r>
              <a:rPr lang="en-US" altLang="ru-RU" dirty="0"/>
              <a:t>Multi-Dimensional Systemic risks, and Systemic Security</a:t>
            </a:r>
            <a:endParaRPr lang="uk-UA" altLang="ru-RU" dirty="0"/>
          </a:p>
        </p:txBody>
      </p:sp>
      <p:sp>
        <p:nvSpPr>
          <p:cNvPr id="20483" name="Rectangle 6"/>
          <p:cNvSpPr>
            <a:spLocks noChangeArrowheads="1"/>
          </p:cNvSpPr>
          <p:nvPr/>
        </p:nvSpPr>
        <p:spPr bwMode="auto">
          <a:xfrm>
            <a:off x="3346450" y="3140100"/>
            <a:ext cx="2449513" cy="12954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t>Nested multi-model welfare analysis and systemic security management</a:t>
            </a:r>
            <a:endParaRPr lang="ru-RU" altLang="ru-RU" sz="1800" b="1" dirty="0"/>
          </a:p>
        </p:txBody>
      </p:sp>
      <p:sp>
        <p:nvSpPr>
          <p:cNvPr id="20484" name="Rectangle 7"/>
          <p:cNvSpPr>
            <a:spLocks noChangeArrowheads="1"/>
          </p:cNvSpPr>
          <p:nvPr/>
        </p:nvSpPr>
        <p:spPr bwMode="auto">
          <a:xfrm>
            <a:off x="539750" y="1628800"/>
            <a:ext cx="1728788" cy="10795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Energy Security</a:t>
            </a:r>
            <a:endParaRPr lang="ru-RU" altLang="ru-RU" sz="1800" b="1"/>
          </a:p>
        </p:txBody>
      </p:sp>
      <p:sp>
        <p:nvSpPr>
          <p:cNvPr id="20485" name="Rectangle 8"/>
          <p:cNvSpPr>
            <a:spLocks noChangeArrowheads="1"/>
          </p:cNvSpPr>
          <p:nvPr/>
        </p:nvSpPr>
        <p:spPr bwMode="auto">
          <a:xfrm>
            <a:off x="468313" y="4940325"/>
            <a:ext cx="1728787" cy="10795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Water Security</a:t>
            </a:r>
            <a:endParaRPr lang="ru-RU" altLang="ru-RU" sz="1800" b="1"/>
          </a:p>
        </p:txBody>
      </p:sp>
      <p:sp>
        <p:nvSpPr>
          <p:cNvPr id="20486" name="Rectangle 9"/>
          <p:cNvSpPr>
            <a:spLocks noChangeArrowheads="1"/>
          </p:cNvSpPr>
          <p:nvPr/>
        </p:nvSpPr>
        <p:spPr bwMode="auto">
          <a:xfrm>
            <a:off x="6948488" y="4940325"/>
            <a:ext cx="1728787" cy="10795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Socio -Economic Security</a:t>
            </a:r>
            <a:endParaRPr lang="ru-RU" altLang="ru-RU" sz="1800" b="1"/>
          </a:p>
        </p:txBody>
      </p:sp>
      <p:sp>
        <p:nvSpPr>
          <p:cNvPr id="20487" name="Rectangle 10"/>
          <p:cNvSpPr>
            <a:spLocks noChangeArrowheads="1"/>
          </p:cNvSpPr>
          <p:nvPr/>
        </p:nvSpPr>
        <p:spPr bwMode="auto">
          <a:xfrm>
            <a:off x="7019925" y="1628800"/>
            <a:ext cx="1728788" cy="10795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t>Food Security</a:t>
            </a:r>
            <a:endParaRPr lang="ru-RU" altLang="ru-RU" sz="1800" b="1"/>
          </a:p>
        </p:txBody>
      </p:sp>
      <p:sp>
        <p:nvSpPr>
          <p:cNvPr id="20488" name="Text Box 602"/>
          <p:cNvSpPr txBox="1">
            <a:spLocks noChangeArrowheads="1"/>
          </p:cNvSpPr>
          <p:nvPr/>
        </p:nvSpPr>
        <p:spPr bwMode="auto">
          <a:xfrm>
            <a:off x="270938" y="2745224"/>
            <a:ext cx="2881312" cy="1865126"/>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20000"/>
              </a:spcAft>
              <a:buFontTx/>
              <a:buNone/>
            </a:pPr>
            <a:r>
              <a:rPr lang="en-US" altLang="en-US" sz="1200" dirty="0"/>
              <a:t>Energy security and water security;  supply standards; </a:t>
            </a:r>
            <a:r>
              <a:rPr lang="en-US" altLang="en-US" sz="1200" dirty="0">
                <a:solidFill>
                  <a:srgbClr val="FF0000"/>
                </a:solidFill>
              </a:rPr>
              <a:t>Energy &amp; water prices; D</a:t>
            </a:r>
            <a:r>
              <a:rPr lang="en-US" altLang="en-US" sz="1200" dirty="0"/>
              <a:t>iversification of energy supply; </a:t>
            </a:r>
          </a:p>
          <a:p>
            <a:pPr eaLnBrk="1" hangingPunct="1">
              <a:spcBef>
                <a:spcPct val="0"/>
              </a:spcBef>
              <a:spcAft>
                <a:spcPct val="20000"/>
              </a:spcAft>
              <a:buFontTx/>
              <a:buNone/>
            </a:pPr>
            <a:r>
              <a:rPr lang="en-US" altLang="en-US" sz="1200" dirty="0"/>
              <a:t>Ex-ante and ex-post risk management; </a:t>
            </a:r>
            <a:r>
              <a:rPr lang="en-US" altLang="en-US" sz="1200" dirty="0">
                <a:solidFill>
                  <a:srgbClr val="FF0000"/>
                </a:solidFill>
              </a:rPr>
              <a:t>electricity supply security;</a:t>
            </a:r>
          </a:p>
          <a:p>
            <a:pPr eaLnBrk="1" hangingPunct="1">
              <a:spcBef>
                <a:spcPct val="0"/>
              </a:spcBef>
              <a:spcAft>
                <a:spcPct val="20000"/>
              </a:spcAft>
              <a:buFontTx/>
              <a:buNone/>
            </a:pPr>
            <a:r>
              <a:rPr lang="en-US" altLang="en-US" sz="1200" dirty="0"/>
              <a:t>global and local threats to electricity supply systems; endogenous risks; cyberattacks;</a:t>
            </a:r>
          </a:p>
          <a:p>
            <a:pPr eaLnBrk="1" hangingPunct="1">
              <a:spcBef>
                <a:spcPct val="0"/>
              </a:spcBef>
              <a:spcAft>
                <a:spcPct val="20000"/>
              </a:spcAft>
              <a:buFontTx/>
              <a:buNone/>
            </a:pPr>
            <a:r>
              <a:rPr lang="en-US" altLang="en-US" sz="1200" dirty="0"/>
              <a:t>protection of critical infrastructure</a:t>
            </a:r>
            <a:endParaRPr lang="ru-RU" altLang="en-US" sz="1200" dirty="0"/>
          </a:p>
        </p:txBody>
      </p:sp>
      <p:sp>
        <p:nvSpPr>
          <p:cNvPr id="20489" name="Text Box 605"/>
          <p:cNvSpPr txBox="1">
            <a:spLocks noChangeArrowheads="1"/>
          </p:cNvSpPr>
          <p:nvPr/>
        </p:nvSpPr>
        <p:spPr bwMode="auto">
          <a:xfrm>
            <a:off x="2785938" y="5430570"/>
            <a:ext cx="3527425" cy="1061829"/>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25000"/>
              </a:spcAft>
              <a:buFontTx/>
              <a:buNone/>
            </a:pPr>
            <a:r>
              <a:rPr lang="en-US" altLang="en-US" sz="1200" dirty="0"/>
              <a:t>Control of water resources; reliability vs. disasters; Monitoring of infrastructure reliability; monitoring of water resources vulnerability and accessibility; </a:t>
            </a:r>
          </a:p>
          <a:p>
            <a:pPr eaLnBrk="1" hangingPunct="1">
              <a:spcBef>
                <a:spcPct val="0"/>
              </a:spcBef>
              <a:spcAft>
                <a:spcPct val="25000"/>
              </a:spcAft>
              <a:buFontTx/>
              <a:buNone/>
            </a:pPr>
            <a:r>
              <a:rPr lang="en-US" altLang="en-US" sz="1200" dirty="0"/>
              <a:t>Monitoring &amp; control of water contamination;</a:t>
            </a:r>
          </a:p>
        </p:txBody>
      </p:sp>
      <p:sp>
        <p:nvSpPr>
          <p:cNvPr id="20490" name="Text Box 604"/>
          <p:cNvSpPr txBox="1">
            <a:spLocks noChangeArrowheads="1"/>
          </p:cNvSpPr>
          <p:nvPr/>
        </p:nvSpPr>
        <p:spPr bwMode="auto">
          <a:xfrm>
            <a:off x="6225013" y="3099028"/>
            <a:ext cx="3025775" cy="1606594"/>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spcAft>
                <a:spcPct val="20000"/>
              </a:spcAft>
              <a:buFontTx/>
              <a:buNone/>
            </a:pPr>
            <a:r>
              <a:rPr lang="en-US" altLang="en-US" sz="1200" dirty="0"/>
              <a:t>Incomes; economic and population growth; demand changes; life and nutrition standards; prices;</a:t>
            </a:r>
          </a:p>
          <a:p>
            <a:pPr eaLnBrk="1" hangingPunct="1">
              <a:spcBef>
                <a:spcPct val="0"/>
              </a:spcBef>
              <a:spcAft>
                <a:spcPct val="20000"/>
              </a:spcAft>
              <a:buFontTx/>
              <a:buNone/>
            </a:pPr>
            <a:r>
              <a:rPr lang="en-US" altLang="en-US" sz="1200" dirty="0"/>
              <a:t>Impacts of energy prices on food prices; Dependencies between agricultural and energy markets through bio-fuels; Agricultural subsidies; renewables subsidies, etc.  </a:t>
            </a:r>
            <a:endParaRPr lang="ru-RU" altLang="en-US" sz="1200" dirty="0"/>
          </a:p>
        </p:txBody>
      </p:sp>
      <p:sp>
        <p:nvSpPr>
          <p:cNvPr id="20491" name="Text Box 603"/>
          <p:cNvSpPr txBox="1">
            <a:spLocks noChangeArrowheads="1"/>
          </p:cNvSpPr>
          <p:nvPr/>
        </p:nvSpPr>
        <p:spPr bwMode="auto">
          <a:xfrm>
            <a:off x="2773362" y="1292755"/>
            <a:ext cx="3959225" cy="1237262"/>
          </a:xfrm>
          <a:prstGeom prst="rect">
            <a:avLst/>
          </a:prstGeom>
          <a:noFill/>
          <a:ln>
            <a:noFill/>
          </a:ln>
          <a:effectLst/>
          <a:extLst>
            <a:ext uri="{909E8E84-426E-40DD-AFC4-6F175D3DCCD1}">
              <a14:hiddenFill xmlns:a14="http://schemas.microsoft.com/office/drawing/2010/main">
                <a:solidFill>
                  <a:srgbClr val="C0C0C0">
                    <a:alpha val="30196"/>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20000"/>
              </a:spcAft>
              <a:buNone/>
            </a:pPr>
            <a:r>
              <a:rPr lang="en-US" altLang="en-US" sz="1200" dirty="0">
                <a:solidFill>
                  <a:srgbClr val="FF0000"/>
                </a:solidFill>
              </a:rPr>
              <a:t>Growing demand vs environmental standards (SDGs); </a:t>
            </a:r>
            <a:r>
              <a:rPr lang="en-US" altLang="en-US" sz="1200" dirty="0"/>
              <a:t>electricity infrastructure innovations and investments; </a:t>
            </a:r>
            <a:r>
              <a:rPr lang="en-US" altLang="en-US" sz="1200" dirty="0">
                <a:solidFill>
                  <a:srgbClr val="FF0000"/>
                </a:solidFill>
              </a:rPr>
              <a:t>systemic security; </a:t>
            </a:r>
            <a:r>
              <a:rPr lang="en-US" altLang="en-US" sz="1200" dirty="0"/>
              <a:t>increasing returns vs sunk costs;</a:t>
            </a:r>
            <a:endParaRPr lang="ru-RU" altLang="en-US" sz="1200" dirty="0"/>
          </a:p>
          <a:p>
            <a:pPr eaLnBrk="1" hangingPunct="1">
              <a:spcBef>
                <a:spcPct val="0"/>
              </a:spcBef>
              <a:spcAft>
                <a:spcPct val="20000"/>
              </a:spcAft>
              <a:buFontTx/>
              <a:buNone/>
            </a:pPr>
            <a:r>
              <a:rPr lang="en-US" altLang="en-US" sz="1200" dirty="0"/>
              <a:t>climate change and uncertainty; strategic- and operational planning; long- vs short-term decisions; competition for resources, </a:t>
            </a:r>
            <a:r>
              <a:rPr lang="en-US" altLang="en-US" sz="1200" dirty="0" err="1"/>
              <a:t>etc</a:t>
            </a:r>
            <a:endParaRPr lang="ru-RU" altLang="en-US" sz="1200" dirty="0"/>
          </a:p>
        </p:txBody>
      </p:sp>
      <p:sp>
        <p:nvSpPr>
          <p:cNvPr id="20492" name="AutoShape 17"/>
          <p:cNvSpPr>
            <a:spLocks noChangeArrowheads="1"/>
          </p:cNvSpPr>
          <p:nvPr/>
        </p:nvSpPr>
        <p:spPr bwMode="auto">
          <a:xfrm rot="-1424970">
            <a:off x="2262188" y="4478362"/>
            <a:ext cx="1079500" cy="43180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3" name="AutoShape 18"/>
          <p:cNvSpPr>
            <a:spLocks noChangeArrowheads="1"/>
          </p:cNvSpPr>
          <p:nvPr/>
        </p:nvSpPr>
        <p:spPr bwMode="auto">
          <a:xfrm rot="-1424970">
            <a:off x="5867400" y="2636862"/>
            <a:ext cx="1079500" cy="43180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4" name="AutoShape 19"/>
          <p:cNvSpPr>
            <a:spLocks noChangeArrowheads="1"/>
          </p:cNvSpPr>
          <p:nvPr/>
        </p:nvSpPr>
        <p:spPr bwMode="auto">
          <a:xfrm rot="1813388">
            <a:off x="5795963" y="4508525"/>
            <a:ext cx="1079500" cy="43180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5" name="AutoShape 20"/>
          <p:cNvSpPr>
            <a:spLocks noChangeArrowheads="1"/>
          </p:cNvSpPr>
          <p:nvPr/>
        </p:nvSpPr>
        <p:spPr bwMode="auto">
          <a:xfrm rot="1813388">
            <a:off x="2268538" y="2708300"/>
            <a:ext cx="1079500" cy="431800"/>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6" name="AutoShape 21"/>
          <p:cNvSpPr>
            <a:spLocks noChangeArrowheads="1"/>
          </p:cNvSpPr>
          <p:nvPr/>
        </p:nvSpPr>
        <p:spPr bwMode="auto">
          <a:xfrm rot="-5400000">
            <a:off x="4497388" y="3181374"/>
            <a:ext cx="763588" cy="6443663"/>
          </a:xfrm>
          <a:prstGeom prst="curvedRightArrow">
            <a:avLst>
              <a:gd name="adj1" fmla="val 33325"/>
              <a:gd name="adj2" fmla="val 202098"/>
              <a:gd name="adj3" fmla="val 58514"/>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7" name="AutoShape 22"/>
          <p:cNvSpPr>
            <a:spLocks noChangeArrowheads="1"/>
          </p:cNvSpPr>
          <p:nvPr/>
        </p:nvSpPr>
        <p:spPr bwMode="auto">
          <a:xfrm rot="5400000">
            <a:off x="3887788" y="-1935138"/>
            <a:ext cx="647700" cy="6480175"/>
          </a:xfrm>
          <a:prstGeom prst="curvedRightArrow">
            <a:avLst>
              <a:gd name="adj1" fmla="val 39510"/>
              <a:gd name="adj2" fmla="val 239608"/>
              <a:gd name="adj3" fmla="val 58514"/>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8" name="AutoShape 23"/>
          <p:cNvSpPr>
            <a:spLocks noChangeArrowheads="1"/>
          </p:cNvSpPr>
          <p:nvPr/>
        </p:nvSpPr>
        <p:spPr bwMode="auto">
          <a:xfrm rot="5400000">
            <a:off x="-1511300" y="3536975"/>
            <a:ext cx="3671887" cy="287338"/>
          </a:xfrm>
          <a:prstGeom prst="curvedUpArrow">
            <a:avLst>
              <a:gd name="adj1" fmla="val 140036"/>
              <a:gd name="adj2" fmla="val 395616"/>
              <a:gd name="adj3" fmla="val 55801"/>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
        <p:nvSpPr>
          <p:cNvPr id="20499" name="AutoShape 24"/>
          <p:cNvSpPr>
            <a:spLocks noChangeArrowheads="1"/>
          </p:cNvSpPr>
          <p:nvPr/>
        </p:nvSpPr>
        <p:spPr bwMode="auto">
          <a:xfrm rot="-5400000">
            <a:off x="7056438" y="3608412"/>
            <a:ext cx="3671888" cy="287337"/>
          </a:xfrm>
          <a:prstGeom prst="curvedUpArrow">
            <a:avLst>
              <a:gd name="adj1" fmla="val 140037"/>
              <a:gd name="adj2" fmla="val 395617"/>
              <a:gd name="adj3" fmla="val 55801"/>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p>
        </p:txBody>
      </p:sp>
    </p:spTree>
    <p:extLst>
      <p:ext uri="{BB962C8B-B14F-4D97-AF65-F5344CB8AC3E}">
        <p14:creationId xmlns:p14="http://schemas.microsoft.com/office/powerpoint/2010/main" val="1512899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bwMode="auto">
          <a:xfrm>
            <a:off x="-612575" y="112798"/>
            <a:ext cx="9793087" cy="867930"/>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defPPr>
              <a:defRPr lang="en-US"/>
            </a:defPPr>
            <a:lvl1pPr algn="ctr">
              <a:lnSpc>
                <a:spcPct val="90000"/>
              </a:lnSpc>
              <a:spcBef>
                <a:spcPct val="0"/>
              </a:spcBef>
              <a:defRPr sz="320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defRPr>
            </a:lvl1pPr>
          </a:lstStyle>
          <a:p>
            <a:r>
              <a:rPr lang="de-AT" sz="2800" dirty="0" err="1"/>
              <a:t>Objective</a:t>
            </a:r>
            <a:r>
              <a:rPr lang="de-AT" sz="2800" dirty="0"/>
              <a:t>: </a:t>
            </a:r>
            <a:r>
              <a:rPr lang="de-AT" sz="2800" dirty="0" err="1"/>
              <a:t>Appraisal</a:t>
            </a:r>
            <a:r>
              <a:rPr lang="de-AT" sz="2800" dirty="0"/>
              <a:t> </a:t>
            </a:r>
            <a:r>
              <a:rPr lang="de-AT" sz="2800" dirty="0" err="1"/>
              <a:t>of</a:t>
            </a:r>
            <a:r>
              <a:rPr lang="de-AT" sz="2800" dirty="0"/>
              <a:t> CAP </a:t>
            </a:r>
            <a:r>
              <a:rPr lang="de-AT" sz="2800" dirty="0" err="1"/>
              <a:t>policies</a:t>
            </a:r>
            <a:endParaRPr lang="de-AT" sz="2800" dirty="0"/>
          </a:p>
          <a:p>
            <a:r>
              <a:rPr lang="de-AT" sz="2800" dirty="0"/>
              <a:t>in </a:t>
            </a:r>
            <a:r>
              <a:rPr lang="de-AT" sz="2800" dirty="0" err="1"/>
              <a:t>face</a:t>
            </a:r>
            <a:r>
              <a:rPr lang="de-AT" sz="2800" dirty="0"/>
              <a:t> </a:t>
            </a:r>
            <a:r>
              <a:rPr lang="de-AT" sz="2800" dirty="0" err="1"/>
              <a:t>of</a:t>
            </a:r>
            <a:r>
              <a:rPr lang="de-AT" sz="2800" dirty="0"/>
              <a:t> </a:t>
            </a:r>
            <a:r>
              <a:rPr lang="de-AT" sz="2800" dirty="0" err="1"/>
              <a:t>uncertainty</a:t>
            </a:r>
            <a:r>
              <a:rPr lang="de-AT" sz="2800" dirty="0"/>
              <a:t> </a:t>
            </a:r>
            <a:r>
              <a:rPr lang="de-AT" sz="2800" dirty="0" err="1"/>
              <a:t>and</a:t>
            </a:r>
            <a:r>
              <a:rPr lang="de-AT" sz="2800" dirty="0"/>
              <a:t> </a:t>
            </a:r>
            <a:r>
              <a:rPr lang="de-AT" sz="2800" dirty="0" err="1"/>
              <a:t>risk</a:t>
            </a:r>
            <a:endParaRPr lang="en-US" sz="2800" dirty="0"/>
          </a:p>
        </p:txBody>
      </p:sp>
      <p:sp>
        <p:nvSpPr>
          <p:cNvPr id="5" name="TextBox 4"/>
          <p:cNvSpPr txBox="1"/>
          <p:nvPr/>
        </p:nvSpPr>
        <p:spPr>
          <a:xfrm>
            <a:off x="-36512" y="980728"/>
            <a:ext cx="7826181" cy="5816977"/>
          </a:xfrm>
          <a:prstGeom prst="rect">
            <a:avLst/>
          </a:prstGeom>
          <a:noFill/>
        </p:spPr>
        <p:txBody>
          <a:bodyPr wrap="none" rtlCol="0">
            <a:spAutoFit/>
          </a:bodyPr>
          <a:lstStyle/>
          <a:p>
            <a:pPr marL="285750" indent="-285750">
              <a:buFont typeface="Arial" panose="020B0604020202020204" pitchFamily="34" charset="0"/>
              <a:buChar char="•"/>
            </a:pPr>
            <a:r>
              <a:rPr lang="en-GB" sz="1500" b="1" dirty="0">
                <a:solidFill>
                  <a:srgbClr val="003399"/>
                </a:solidFill>
                <a:latin typeface="Arial" pitchFamily="34" charset="0"/>
                <a:cs typeface="Arial" pitchFamily="34" charset="0"/>
              </a:rPr>
              <a:t>Need for adaptation (complementing mitigation)</a:t>
            </a:r>
          </a:p>
          <a:p>
            <a:pPr marL="285750" indent="-285750">
              <a:buFont typeface="Arial" panose="020B0604020202020204" pitchFamily="34" charset="0"/>
              <a:buChar char="•"/>
            </a:pPr>
            <a:endParaRPr lang="en-GB" sz="1500" b="1" dirty="0">
              <a:solidFill>
                <a:srgbClr val="003399"/>
              </a:solidFill>
              <a:latin typeface="Arial" pitchFamily="34" charset="0"/>
              <a:cs typeface="Arial" pitchFamily="34" charset="0"/>
            </a:endParaRPr>
          </a:p>
          <a:p>
            <a:pPr marL="285750" indent="-285750">
              <a:buFont typeface="Arial" panose="020B0604020202020204" pitchFamily="34" charset="0"/>
              <a:buChar char="•"/>
            </a:pPr>
            <a:r>
              <a:rPr lang="en-GB" sz="1500" b="1" dirty="0">
                <a:solidFill>
                  <a:srgbClr val="003399"/>
                </a:solidFill>
                <a:latin typeface="Arial" pitchFamily="34" charset="0"/>
                <a:cs typeface="Arial" pitchFamily="34" charset="0"/>
              </a:rPr>
              <a:t>Challenges of CAP implementation:</a:t>
            </a:r>
          </a:p>
          <a:p>
            <a:pPr marL="285750" indent="-285750">
              <a:buFont typeface="Arial" panose="020B0604020202020204" pitchFamily="34" charset="0"/>
              <a:buChar char="•"/>
            </a:pPr>
            <a:endParaRPr lang="en-GB" sz="1500" b="1" dirty="0">
              <a:solidFill>
                <a:srgbClr val="003399"/>
              </a:solidFill>
              <a:latin typeface="Arial" pitchFamily="34" charset="0"/>
              <a:cs typeface="Arial" pitchFamily="34" charset="0"/>
            </a:endParaRPr>
          </a:p>
          <a:p>
            <a:pPr marL="742950" lvl="1" indent="-285750">
              <a:buFont typeface="Courier New" panose="02070309020205020404" pitchFamily="49" charset="0"/>
              <a:buChar char="o"/>
            </a:pPr>
            <a:r>
              <a:rPr lang="en-GB" sz="1400" dirty="0">
                <a:solidFill>
                  <a:srgbClr val="003399"/>
                </a:solidFill>
                <a:latin typeface="Arial" pitchFamily="34" charset="0"/>
                <a:cs typeface="Arial" pitchFamily="34" charset="0"/>
              </a:rPr>
              <a:t>Need to take decisions in front of uncertainties</a:t>
            </a:r>
          </a:p>
          <a:p>
            <a:pPr marL="742950" lvl="1" indent="-285750">
              <a:buFont typeface="Courier New" panose="02070309020205020404" pitchFamily="49" charset="0"/>
              <a:buChar char="o"/>
            </a:pPr>
            <a:r>
              <a:rPr lang="en-GB" sz="1400" dirty="0">
                <a:solidFill>
                  <a:srgbClr val="003399"/>
                </a:solidFill>
                <a:latin typeface="Arial" pitchFamily="34" charset="0"/>
                <a:cs typeface="Arial" pitchFamily="34" charset="0"/>
              </a:rPr>
              <a:t>Possibility of learning about uncertainty some time in the future</a:t>
            </a:r>
          </a:p>
          <a:p>
            <a:pPr marL="742950" lvl="1" indent="-285750">
              <a:buFont typeface="Courier New" panose="02070309020205020404" pitchFamily="49" charset="0"/>
              <a:buChar char="o"/>
            </a:pPr>
            <a:r>
              <a:rPr lang="en-GB" sz="1400" dirty="0">
                <a:solidFill>
                  <a:srgbClr val="003399"/>
                </a:solidFill>
                <a:latin typeface="Arial" pitchFamily="34" charset="0"/>
                <a:cs typeface="Arial" pitchFamily="34" charset="0"/>
              </a:rPr>
              <a:t>Scenario-by scenario approach can lead to maladaptation</a:t>
            </a:r>
            <a:r>
              <a:rPr lang="en-GB" sz="1400" i="1" dirty="0">
                <a:solidFill>
                  <a:srgbClr val="003399"/>
                </a:solidFill>
                <a:latin typeface="Arial" pitchFamily="34" charset="0"/>
                <a:cs typeface="Arial" pitchFamily="34" charset="0"/>
              </a:rPr>
              <a:t>: example with two crops</a:t>
            </a:r>
          </a:p>
          <a:p>
            <a:pPr marL="742950" lvl="1" indent="-285750">
              <a:buFont typeface="Courier New" panose="02070309020205020404" pitchFamily="49" charset="0"/>
              <a:buChar char="o"/>
            </a:pPr>
            <a:r>
              <a:rPr lang="en-GB" sz="1400" dirty="0">
                <a:solidFill>
                  <a:srgbClr val="003399"/>
                </a:solidFill>
                <a:latin typeface="Arial" pitchFamily="34" charset="0"/>
                <a:cs typeface="Arial" pitchFamily="34" charset="0"/>
              </a:rPr>
              <a:t>Scenario-by scenario approach can require more adaptation and costs than necessary </a:t>
            </a:r>
          </a:p>
          <a:p>
            <a:pPr marL="742950" lvl="1" indent="-285750">
              <a:buFont typeface="Courier New" panose="02070309020205020404" pitchFamily="49" charset="0"/>
              <a:buChar char="o"/>
            </a:pPr>
            <a:r>
              <a:rPr lang="en-GB" sz="1400" dirty="0">
                <a:solidFill>
                  <a:srgbClr val="003399"/>
                </a:solidFill>
                <a:latin typeface="Arial" pitchFamily="34" charset="0"/>
                <a:cs typeface="Arial" pitchFamily="34" charset="0"/>
              </a:rPr>
              <a:t>Robust adaptation with respect to all (uncertainty) scenarios minimizes maladaptation</a:t>
            </a:r>
          </a:p>
          <a:p>
            <a:pPr marL="742950" lvl="1" indent="-285750">
              <a:buFont typeface="Arial" panose="020B0604020202020204" pitchFamily="34" charset="0"/>
              <a:buChar char="•"/>
            </a:pPr>
            <a:endParaRPr lang="en-GB" sz="1500" b="1" dirty="0">
              <a:solidFill>
                <a:srgbClr val="003399"/>
              </a:solidFill>
              <a:latin typeface="Arial" pitchFamily="34" charset="0"/>
              <a:cs typeface="Arial" pitchFamily="34" charset="0"/>
            </a:endParaRPr>
          </a:p>
          <a:p>
            <a:pPr marL="285750" indent="-285750">
              <a:buFont typeface="Arial" panose="020B0604020202020204" pitchFamily="34" charset="0"/>
              <a:buChar char="•"/>
            </a:pPr>
            <a:r>
              <a:rPr lang="en-GB" sz="1500" b="1" dirty="0">
                <a:solidFill>
                  <a:srgbClr val="003399"/>
                </a:solidFill>
                <a:latin typeface="Arial" pitchFamily="34" charset="0"/>
                <a:cs typeface="Arial" pitchFamily="34" charset="0"/>
              </a:rPr>
              <a:t>CAP: Pillar I and Pillar II adaptation policies:</a:t>
            </a:r>
          </a:p>
          <a:p>
            <a:pPr marL="285750" indent="-285750">
              <a:buFont typeface="Arial" panose="020B0604020202020204" pitchFamily="34" charset="0"/>
              <a:buChar char="•"/>
            </a:pPr>
            <a:endParaRPr lang="en-GB" sz="1500" b="1" dirty="0">
              <a:solidFill>
                <a:srgbClr val="003399"/>
              </a:solidFill>
              <a:latin typeface="Arial" pitchFamily="34" charset="0"/>
              <a:cs typeface="Arial" pitchFamily="34" charset="0"/>
            </a:endParaRPr>
          </a:p>
          <a:p>
            <a:pPr marL="285750" indent="-285750" algn="just">
              <a:buFont typeface="Wingdings" panose="05000000000000000000" pitchFamily="2" charset="2"/>
              <a:buChar char="Ø"/>
            </a:pPr>
            <a:r>
              <a:rPr lang="en-GB" sz="1400" dirty="0">
                <a:solidFill>
                  <a:srgbClr val="003399"/>
                </a:solidFill>
                <a:latin typeface="Arial" pitchFamily="34" charset="0"/>
                <a:cs typeface="Arial" pitchFamily="34" charset="0"/>
              </a:rPr>
              <a:t>Pillar I: Economic instruments (EI), </a:t>
            </a:r>
          </a:p>
          <a:p>
            <a:pPr algn="just"/>
            <a:r>
              <a:rPr lang="en-GB" sz="1400" dirty="0">
                <a:solidFill>
                  <a:srgbClr val="003399"/>
                </a:solidFill>
                <a:latin typeface="Arial" pitchFamily="34" charset="0"/>
                <a:cs typeface="Arial" pitchFamily="34" charset="0"/>
              </a:rPr>
              <a:t>     create incentives (positive) or disincentives (negative), </a:t>
            </a:r>
          </a:p>
          <a:p>
            <a:pPr algn="just"/>
            <a:r>
              <a:rPr lang="en-GB" sz="1400" dirty="0">
                <a:solidFill>
                  <a:srgbClr val="003399"/>
                </a:solidFill>
                <a:latin typeface="Arial" pitchFamily="34" charset="0"/>
                <a:cs typeface="Arial" pitchFamily="34" charset="0"/>
              </a:rPr>
              <a:t>     effective in short-term. Decrease of EI</a:t>
            </a:r>
          </a:p>
          <a:p>
            <a:pPr algn="just"/>
            <a:r>
              <a:rPr lang="en-GB" sz="1400" dirty="0">
                <a:solidFill>
                  <a:srgbClr val="003399"/>
                </a:solidFill>
                <a:latin typeface="Arial" pitchFamily="34" charset="0"/>
                <a:cs typeface="Arial" pitchFamily="34" charset="0"/>
              </a:rPr>
              <a:t>     may entail additional costs to farmers which they</a:t>
            </a:r>
          </a:p>
          <a:p>
            <a:pPr algn="just"/>
            <a:r>
              <a:rPr lang="en-GB" sz="1400" dirty="0">
                <a:solidFill>
                  <a:srgbClr val="003399"/>
                </a:solidFill>
                <a:latin typeface="Arial" pitchFamily="34" charset="0"/>
                <a:cs typeface="Arial" pitchFamily="34" charset="0"/>
              </a:rPr>
              <a:t>     pass to consumers. Higher EI can lead to increase </a:t>
            </a:r>
          </a:p>
          <a:p>
            <a:pPr algn="just"/>
            <a:r>
              <a:rPr lang="en-GB" sz="1400" dirty="0">
                <a:solidFill>
                  <a:srgbClr val="003399"/>
                </a:solidFill>
                <a:latin typeface="Arial" pitchFamily="34" charset="0"/>
                <a:cs typeface="Arial" pitchFamily="34" charset="0"/>
              </a:rPr>
              <a:t>     of production, environmental implications, </a:t>
            </a:r>
          </a:p>
          <a:p>
            <a:pPr algn="just"/>
            <a:r>
              <a:rPr lang="en-GB" sz="1400" dirty="0">
                <a:solidFill>
                  <a:srgbClr val="003399"/>
                </a:solidFill>
                <a:latin typeface="Arial" pitchFamily="34" charset="0"/>
                <a:cs typeface="Arial" pitchFamily="34" charset="0"/>
              </a:rPr>
              <a:t>     disincentives </a:t>
            </a:r>
            <a:r>
              <a:rPr lang="en-GB" sz="1400" b="1" dirty="0">
                <a:solidFill>
                  <a:srgbClr val="003399"/>
                </a:solidFill>
                <a:latin typeface="Arial" pitchFamily="34" charset="0"/>
                <a:cs typeface="Arial" pitchFamily="34" charset="0"/>
              </a:rPr>
              <a:t>to invest in structural measures</a:t>
            </a:r>
          </a:p>
          <a:p>
            <a:endParaRPr lang="en-GB" sz="1400" dirty="0">
              <a:solidFill>
                <a:srgbClr val="003399"/>
              </a:solidFill>
              <a:latin typeface="Arial" pitchFamily="34" charset="0"/>
              <a:cs typeface="Arial" pitchFamily="34" charset="0"/>
            </a:endParaRPr>
          </a:p>
          <a:p>
            <a:pPr marL="285750" indent="-285750">
              <a:buFont typeface="Wingdings" panose="05000000000000000000" pitchFamily="2" charset="2"/>
              <a:buChar char="Ø"/>
            </a:pPr>
            <a:r>
              <a:rPr lang="en-GB" sz="1400" dirty="0">
                <a:solidFill>
                  <a:srgbClr val="003399"/>
                </a:solidFill>
                <a:latin typeface="Arial" pitchFamily="34" charset="0"/>
                <a:cs typeface="Arial" pitchFamily="34" charset="0"/>
              </a:rPr>
              <a:t>Pillar II: high upfront investments, can be effective</a:t>
            </a:r>
          </a:p>
          <a:p>
            <a:r>
              <a:rPr lang="en-GB" sz="1400" dirty="0">
                <a:solidFill>
                  <a:srgbClr val="003399"/>
                </a:solidFill>
                <a:latin typeface="Arial" pitchFamily="34" charset="0"/>
                <a:cs typeface="Arial" pitchFamily="34" charset="0"/>
              </a:rPr>
              <a:t>     in long-term, can lead to maladaptation,</a:t>
            </a:r>
          </a:p>
          <a:p>
            <a:r>
              <a:rPr lang="en-GB" sz="1400" dirty="0">
                <a:solidFill>
                  <a:srgbClr val="003399"/>
                </a:solidFill>
                <a:latin typeface="Arial" pitchFamily="34" charset="0"/>
                <a:cs typeface="Arial" pitchFamily="34" charset="0"/>
              </a:rPr>
              <a:t>     impacts-costs-benefits-implications have</a:t>
            </a:r>
          </a:p>
          <a:p>
            <a:r>
              <a:rPr lang="en-GB" sz="1400" dirty="0">
                <a:solidFill>
                  <a:srgbClr val="003399"/>
                </a:solidFill>
                <a:latin typeface="Arial" pitchFamily="34" charset="0"/>
                <a:cs typeface="Arial" pitchFamily="34" charset="0"/>
              </a:rPr>
              <a:t>     to be properly understood (assessed), </a:t>
            </a:r>
          </a:p>
          <a:p>
            <a:r>
              <a:rPr lang="en-GB" sz="1400" dirty="0">
                <a:solidFill>
                  <a:srgbClr val="003399"/>
                </a:solidFill>
                <a:latin typeface="Arial" pitchFamily="34" charset="0"/>
                <a:cs typeface="Arial" pitchFamily="34" charset="0"/>
              </a:rPr>
              <a:t>     often involve public-private partnerships</a:t>
            </a:r>
          </a:p>
          <a:p>
            <a:pPr marL="285750" indent="-285750">
              <a:buFont typeface="Arial" panose="020B0604020202020204" pitchFamily="34" charset="0"/>
              <a:buChar char="•"/>
            </a:pPr>
            <a:endParaRPr lang="en-GB" sz="1500" b="1" dirty="0">
              <a:solidFill>
                <a:srgbClr val="003399"/>
              </a:solidFill>
              <a:latin typeface="Arial" pitchFamily="34" charset="0"/>
              <a:cs typeface="Arial" pitchFamily="34" charset="0"/>
            </a:endParaRPr>
          </a:p>
        </p:txBody>
      </p:sp>
      <p:pic>
        <p:nvPicPr>
          <p:cNvPr id="6" name="Picture 5"/>
          <p:cNvPicPr/>
          <p:nvPr/>
        </p:nvPicPr>
        <p:blipFill>
          <a:blip r:embed="rId2"/>
          <a:stretch>
            <a:fillRect/>
          </a:stretch>
        </p:blipFill>
        <p:spPr>
          <a:xfrm>
            <a:off x="5220072" y="3284984"/>
            <a:ext cx="3672408" cy="3550049"/>
          </a:xfrm>
          <a:prstGeom prst="rect">
            <a:avLst/>
          </a:prstGeom>
        </p:spPr>
      </p:pic>
    </p:spTree>
    <p:extLst>
      <p:ext uri="{BB962C8B-B14F-4D97-AF65-F5344CB8AC3E}">
        <p14:creationId xmlns:p14="http://schemas.microsoft.com/office/powerpoint/2010/main" val="1077726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0527" y="2348880"/>
            <a:ext cx="4665929" cy="4448186"/>
          </a:xfrm>
          <a:prstGeom prst="rect">
            <a:avLst/>
          </a:prstGeom>
        </p:spPr>
      </p:pic>
      <p:sp>
        <p:nvSpPr>
          <p:cNvPr id="4" name="Text Placeholder 5"/>
          <p:cNvSpPr txBox="1">
            <a:spLocks/>
          </p:cNvSpPr>
          <p:nvPr/>
        </p:nvSpPr>
        <p:spPr bwMode="auto">
          <a:xfrm>
            <a:off x="-108520" y="44624"/>
            <a:ext cx="9372852" cy="480131"/>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defPPr>
              <a:defRPr lang="en-US"/>
            </a:defPPr>
            <a:lvl1pPr algn="ctr">
              <a:lnSpc>
                <a:spcPct val="90000"/>
              </a:lnSpc>
              <a:spcBef>
                <a:spcPct val="0"/>
              </a:spcBef>
              <a:defRPr sz="320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defRPr>
            </a:lvl1pPr>
          </a:lstStyle>
          <a:p>
            <a:r>
              <a:rPr lang="de-AT" sz="2800" dirty="0"/>
              <a:t>“Natural“ </a:t>
            </a:r>
            <a:r>
              <a:rPr lang="de-AT" sz="2800" dirty="0" err="1"/>
              <a:t>uncertainty</a:t>
            </a:r>
            <a:endParaRPr lang="en-US" sz="2800" dirty="0"/>
          </a:p>
        </p:txBody>
      </p:sp>
      <p:sp>
        <p:nvSpPr>
          <p:cNvPr id="13" name="AutoShape 2" descr="https://www.researchgate.net/profile/Anne_Van_Loon2/publication/235944900/figure/fig10/AS:267957326577696@1440897413728/Figure-6-Time-series-of-precipitation-30-day-moving-average-discharge-and.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932" y="733005"/>
            <a:ext cx="4838571" cy="213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3"/>
          <p:cNvSpPr>
            <a:spLocks noChangeArrowheads="1"/>
          </p:cNvSpPr>
          <p:nvPr/>
        </p:nvSpPr>
        <p:spPr bwMode="auto">
          <a:xfrm>
            <a:off x="165068" y="404664"/>
            <a:ext cx="30333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1" fontAlgn="base" latinLnBrk="0" hangingPunct="1">
              <a:lnSpc>
                <a:spcPct val="100000"/>
              </a:lnSpc>
              <a:spcBef>
                <a:spcPct val="0"/>
              </a:spcBef>
              <a:spcAft>
                <a:spcPct val="0"/>
              </a:spcAft>
              <a:buClr>
                <a:srgbClr val="C00000"/>
              </a:buClr>
              <a:buSzTx/>
              <a:buFont typeface="Wingdings" panose="05000000000000000000" pitchFamily="2" charset="2"/>
              <a:buChar char="q"/>
              <a:tabLst/>
            </a:pPr>
            <a:r>
              <a:rPr kumimoji="0" lang="en-US" altLang="en-US" sz="1400" b="0" i="0" u="none" strike="noStrike" cap="none" normalizeH="0" baseline="0" dirty="0">
                <a:ln>
                  <a:noFill/>
                </a:ln>
                <a:solidFill>
                  <a:srgbClr val="1F497D"/>
                </a:solidFill>
                <a:effectLst/>
                <a:latin typeface="Calibri" pitchFamily="34" charset="0"/>
                <a:ea typeface="Times New Roman" pitchFamily="18" charset="0"/>
                <a:cs typeface="Times New Roman" pitchFamily="18" charset="0"/>
              </a:rPr>
              <a:t>Precipitation uncertainty, observed</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Picture 9"/>
          <p:cNvPicPr>
            <a:picLocks noChangeAspect="1"/>
          </p:cNvPicPr>
          <p:nvPr/>
        </p:nvPicPr>
        <p:blipFill>
          <a:blip r:embed="rId4"/>
          <a:stretch>
            <a:fillRect/>
          </a:stretch>
        </p:blipFill>
        <p:spPr>
          <a:xfrm>
            <a:off x="35496" y="3210342"/>
            <a:ext cx="4248472" cy="3315002"/>
          </a:xfrm>
          <a:prstGeom prst="rect">
            <a:avLst/>
          </a:prstGeom>
        </p:spPr>
      </p:pic>
      <p:sp>
        <p:nvSpPr>
          <p:cNvPr id="12" name="Rectangle 3"/>
          <p:cNvSpPr>
            <a:spLocks noChangeArrowheads="1"/>
          </p:cNvSpPr>
          <p:nvPr/>
        </p:nvSpPr>
        <p:spPr bwMode="auto">
          <a:xfrm>
            <a:off x="179512" y="2833191"/>
            <a:ext cx="24549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indent="-285750">
              <a:buClr>
                <a:srgbClr val="C00000"/>
              </a:buClr>
              <a:buFont typeface="Wingdings" panose="05000000000000000000" pitchFamily="2" charset="2"/>
              <a:buChar char="q"/>
            </a:pPr>
            <a:r>
              <a:rPr lang="en-US" altLang="en-US" sz="1400" dirty="0">
                <a:solidFill>
                  <a:srgbClr val="1F497D"/>
                </a:solidFill>
                <a:latin typeface="Calibri" pitchFamily="34" charset="0"/>
                <a:ea typeface="Times New Roman" pitchFamily="18" charset="0"/>
                <a:cs typeface="Times New Roman" pitchFamily="18" charset="0"/>
              </a:rPr>
              <a:t>Yield uncertainty, observed</a:t>
            </a:r>
          </a:p>
        </p:txBody>
      </p:sp>
      <p:sp>
        <p:nvSpPr>
          <p:cNvPr id="14" name="Rectangle 3"/>
          <p:cNvSpPr>
            <a:spLocks noChangeArrowheads="1"/>
          </p:cNvSpPr>
          <p:nvPr/>
        </p:nvSpPr>
        <p:spPr bwMode="auto">
          <a:xfrm>
            <a:off x="179512" y="6217567"/>
            <a:ext cx="524906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indent="-285750">
              <a:buClr>
                <a:srgbClr val="C00000"/>
              </a:buClr>
              <a:buFont typeface="Wingdings" panose="05000000000000000000" pitchFamily="2" charset="2"/>
              <a:buChar char="q"/>
            </a:pPr>
            <a:r>
              <a:rPr lang="en-US" altLang="en-US" sz="1400" dirty="0">
                <a:solidFill>
                  <a:srgbClr val="1F497D"/>
                </a:solidFill>
                <a:latin typeface="Calibri" pitchFamily="34" charset="0"/>
                <a:ea typeface="Times New Roman" pitchFamily="18" charset="0"/>
                <a:cs typeface="Times New Roman" pitchFamily="18" charset="0"/>
              </a:rPr>
              <a:t>Uncertainty in economic, technological, demographic drivers, etc.</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5579656"/>
            <a:ext cx="1704459" cy="1278344"/>
          </a:xfrm>
          <a:prstGeom prst="rect">
            <a:avLst/>
          </a:prstGeom>
        </p:spPr>
      </p:pic>
      <p:sp>
        <p:nvSpPr>
          <p:cNvPr id="17" name="Rectangle 3"/>
          <p:cNvSpPr>
            <a:spLocks noChangeArrowheads="1"/>
          </p:cNvSpPr>
          <p:nvPr/>
        </p:nvSpPr>
        <p:spPr bwMode="auto">
          <a:xfrm>
            <a:off x="4269933" y="2996952"/>
            <a:ext cx="51809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indent="-285750">
              <a:buClr>
                <a:srgbClr val="C00000"/>
              </a:buClr>
              <a:buFont typeface="Wingdings" panose="05000000000000000000" pitchFamily="2" charset="2"/>
              <a:buChar char="q"/>
            </a:pPr>
            <a:r>
              <a:rPr lang="en-US" altLang="en-US" sz="1400" dirty="0">
                <a:solidFill>
                  <a:srgbClr val="1F497D"/>
                </a:solidFill>
                <a:latin typeface="Calibri" pitchFamily="34" charset="0"/>
                <a:ea typeface="Times New Roman" pitchFamily="18" charset="0"/>
                <a:cs typeface="Times New Roman" pitchFamily="18" charset="0"/>
              </a:rPr>
              <a:t>.</a:t>
            </a: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769081"/>
            <a:ext cx="3912369" cy="2064110"/>
          </a:xfrm>
          <a:prstGeom prst="rect">
            <a:avLst/>
          </a:prstGeom>
        </p:spPr>
      </p:pic>
    </p:spTree>
    <p:extLst>
      <p:ext uri="{BB962C8B-B14F-4D97-AF65-F5344CB8AC3E}">
        <p14:creationId xmlns:p14="http://schemas.microsoft.com/office/powerpoint/2010/main" val="1879537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12798"/>
            <a:ext cx="8496944" cy="867930"/>
          </a:xfrm>
          <a:prstGeom prst="rect">
            <a:avLst/>
          </a:prstGeom>
          <a:noFill/>
          <a:ln w="9525">
            <a:noFill/>
            <a:miter lim="800000"/>
            <a:headEnd/>
            <a:tailEnd/>
          </a:ln>
          <a:effectLst/>
          <a:extLst>
            <a:ext uri="{91240B29-F687-4F45-9708-019B960494DF}">
              <a14:hiddenLine xmlns:a14="http://schemas.microsoft.com/office/drawing/2010/main" w="12700" cap="sq"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spAutoFit/>
          </a:bodyPr>
          <a:lstStyle/>
          <a:p>
            <a:pPr algn="ctr">
              <a:lnSpc>
                <a:spcPct val="90000"/>
              </a:lnSpc>
            </a:pPr>
            <a:r>
              <a:rPr lang="de-AT" sz="2800" dirty="0" err="1">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Uncertainty</a:t>
            </a:r>
            <a:r>
              <a:rPr lang="de-AT" sz="28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 </a:t>
            </a:r>
            <a:r>
              <a:rPr lang="de-AT" sz="2800" dirty="0" err="1">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of</a:t>
            </a:r>
            <a:r>
              <a:rPr lang="de-AT" sz="28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 </a:t>
            </a:r>
            <a:r>
              <a:rPr lang="de-AT" sz="2800" dirty="0" err="1">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impacts</a:t>
            </a:r>
            <a:r>
              <a:rPr lang="de-AT" sz="28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 </a:t>
            </a:r>
            <a:r>
              <a:rPr lang="de-AT" sz="2800" dirty="0" err="1">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costs</a:t>
            </a:r>
            <a:r>
              <a:rPr lang="de-AT" sz="28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 </a:t>
            </a:r>
            <a:r>
              <a:rPr lang="de-AT" sz="2800" dirty="0" err="1">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and</a:t>
            </a:r>
            <a:r>
              <a:rPr lang="de-AT" sz="28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 </a:t>
            </a:r>
            <a:r>
              <a:rPr lang="de-AT" sz="2800" dirty="0" err="1">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benefits</a:t>
            </a:r>
            <a:r>
              <a:rPr lang="de-AT" sz="28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 </a:t>
            </a:r>
          </a:p>
          <a:p>
            <a:pPr algn="ctr">
              <a:lnSpc>
                <a:spcPct val="90000"/>
              </a:lnSpc>
            </a:pPr>
            <a:r>
              <a:rPr lang="de-AT" sz="28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due </a:t>
            </a:r>
            <a:r>
              <a:rPr lang="de-AT" sz="2800" dirty="0" err="1">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to</a:t>
            </a:r>
            <a:r>
              <a:rPr lang="de-AT" sz="28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 </a:t>
            </a:r>
            <a:r>
              <a:rPr lang="de-AT" sz="2800" dirty="0" err="1">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structural</a:t>
            </a:r>
            <a:r>
              <a:rPr lang="de-AT" sz="28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 </a:t>
            </a:r>
            <a:r>
              <a:rPr lang="de-AT" sz="2800" dirty="0" err="1">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differences</a:t>
            </a:r>
            <a:r>
              <a:rPr lang="de-AT" sz="28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 in </a:t>
            </a:r>
            <a:r>
              <a:rPr lang="de-AT" sz="2800" dirty="0" err="1">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models</a:t>
            </a:r>
            <a:r>
              <a:rPr lang="de-AT" sz="2800" dirty="0">
                <a:solidFill>
                  <a:srgbClr val="CC0000"/>
                </a:solidFill>
                <a:effectLst>
                  <a:outerShdw blurRad="38100" dist="38100" dir="2700000" algn="tl">
                    <a:srgbClr val="C0C0C0"/>
                  </a:outerShdw>
                </a:effectLst>
                <a:latin typeface="Adobe Garamond Pro" pitchFamily="18" charset="0"/>
                <a:ea typeface="PMingLiU" pitchFamily="18" charset="-120"/>
                <a:cs typeface="Times New Roman" pitchFamily="18" charset="0"/>
              </a:rPr>
              <a:t> </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6512" y="2492896"/>
            <a:ext cx="4752528" cy="1872208"/>
          </a:xfrm>
          <a:prstGeom prst="rect">
            <a:avLst/>
          </a:prstGeom>
          <a:noFill/>
          <a:ln>
            <a:noFill/>
          </a:ln>
        </p:spPr>
      </p:pic>
      <p:sp>
        <p:nvSpPr>
          <p:cNvPr id="6" name="Rectangle 5"/>
          <p:cNvSpPr/>
          <p:nvPr/>
        </p:nvSpPr>
        <p:spPr>
          <a:xfrm>
            <a:off x="5436095" y="2692077"/>
            <a:ext cx="336662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1400" dirty="0">
                <a:solidFill>
                  <a:srgbClr val="1F497D"/>
                </a:solidFill>
                <a:latin typeface="Calibri" pitchFamily="34" charset="0"/>
                <a:ea typeface="Times New Roman" pitchFamily="18" charset="0"/>
                <a:cs typeface="Times New Roman" pitchFamily="18" charset="0"/>
              </a:rPr>
              <a:t>Distribution of Social cost of carbon (SCC) </a:t>
            </a:r>
          </a:p>
          <a:p>
            <a:r>
              <a:rPr lang="en-US" sz="1400" dirty="0">
                <a:solidFill>
                  <a:srgbClr val="1F497D"/>
                </a:solidFill>
                <a:latin typeface="Calibri" pitchFamily="34" charset="0"/>
                <a:ea typeface="Times New Roman" pitchFamily="18" charset="0"/>
                <a:cs typeface="Times New Roman" pitchFamily="18" charset="0"/>
              </a:rPr>
              <a:t>estimated based on DICE (Nordhaus, 2008),</a:t>
            </a:r>
          </a:p>
          <a:p>
            <a:r>
              <a:rPr lang="en-US" sz="1400" dirty="0">
                <a:solidFill>
                  <a:srgbClr val="1F497D"/>
                </a:solidFill>
                <a:latin typeface="Calibri" pitchFamily="34" charset="0"/>
                <a:ea typeface="Times New Roman" pitchFamily="18" charset="0"/>
                <a:cs typeface="Times New Roman" pitchFamily="18" charset="0"/>
              </a:rPr>
              <a:t>FUND (</a:t>
            </a:r>
            <a:r>
              <a:rPr lang="en-US" sz="1400" dirty="0" err="1">
                <a:solidFill>
                  <a:srgbClr val="1F497D"/>
                </a:solidFill>
                <a:latin typeface="Calibri" pitchFamily="34" charset="0"/>
                <a:ea typeface="Times New Roman" pitchFamily="18" charset="0"/>
                <a:cs typeface="Times New Roman" pitchFamily="18" charset="0"/>
              </a:rPr>
              <a:t>Anthoff</a:t>
            </a:r>
            <a:r>
              <a:rPr lang="en-US" sz="1400" dirty="0">
                <a:solidFill>
                  <a:srgbClr val="1F497D"/>
                </a:solidFill>
                <a:latin typeface="Calibri" pitchFamily="34" charset="0"/>
                <a:ea typeface="Times New Roman" pitchFamily="18" charset="0"/>
                <a:cs typeface="Times New Roman" pitchFamily="18" charset="0"/>
              </a:rPr>
              <a:t> et al, 2009), </a:t>
            </a:r>
          </a:p>
          <a:p>
            <a:r>
              <a:rPr lang="en-US" sz="1400" dirty="0">
                <a:solidFill>
                  <a:srgbClr val="1F497D"/>
                </a:solidFill>
                <a:latin typeface="Calibri" pitchFamily="34" charset="0"/>
                <a:ea typeface="Times New Roman" pitchFamily="18" charset="0"/>
                <a:cs typeface="Times New Roman" pitchFamily="18" charset="0"/>
              </a:rPr>
              <a:t>and PAGE (Hope, 2006)</a:t>
            </a:r>
          </a:p>
          <a:p>
            <a:endParaRPr lang="de-AT" sz="1400" dirty="0">
              <a:solidFill>
                <a:srgbClr val="1F497D"/>
              </a:solidFill>
              <a:latin typeface="Calibri" pitchFamily="34" charset="0"/>
              <a:ea typeface="Times New Roman" pitchFamily="18" charset="0"/>
              <a:cs typeface="Times New Roman" pitchFamily="18" charset="0"/>
            </a:endParaRPr>
          </a:p>
          <a:p>
            <a:r>
              <a:rPr lang="en-US" sz="1400" dirty="0">
                <a:solidFill>
                  <a:srgbClr val="1F497D"/>
                </a:solidFill>
                <a:latin typeface="Calibri" pitchFamily="34" charset="0"/>
                <a:ea typeface="Times New Roman" pitchFamily="18" charset="0"/>
                <a:cs typeface="Times New Roman" pitchFamily="18" charset="0"/>
              </a:rPr>
              <a:t>Moyer et. al., 2013</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283902"/>
            <a:ext cx="4788024" cy="2601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508104" y="5931277"/>
            <a:ext cx="331840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1400" dirty="0">
                <a:solidFill>
                  <a:srgbClr val="1F497D"/>
                </a:solidFill>
                <a:latin typeface="Calibri" pitchFamily="34" charset="0"/>
                <a:ea typeface="Times New Roman" pitchFamily="18" charset="0"/>
                <a:cs typeface="Times New Roman" pitchFamily="18" charset="0"/>
              </a:rPr>
              <a:t>Nelson et al., 2013. </a:t>
            </a:r>
          </a:p>
          <a:p>
            <a:r>
              <a:rPr lang="en-US" sz="1400" dirty="0">
                <a:solidFill>
                  <a:srgbClr val="1F497D"/>
                </a:solidFill>
                <a:latin typeface="Calibri" pitchFamily="34" charset="0"/>
                <a:ea typeface="Times New Roman" pitchFamily="18" charset="0"/>
                <a:cs typeface="Times New Roman" pitchFamily="18" charset="0"/>
              </a:rPr>
              <a:t>Climate change effects on agriculture:</a:t>
            </a:r>
          </a:p>
          <a:p>
            <a:r>
              <a:rPr lang="en-US" sz="1400" dirty="0">
                <a:solidFill>
                  <a:srgbClr val="1F497D"/>
                </a:solidFill>
                <a:latin typeface="Calibri" pitchFamily="34" charset="0"/>
                <a:ea typeface="Times New Roman" pitchFamily="18" charset="0"/>
                <a:cs typeface="Times New Roman" pitchFamily="18" charset="0"/>
              </a:rPr>
              <a:t>Economic responses to biophysical shocks. </a:t>
            </a:r>
          </a:p>
          <a:p>
            <a:r>
              <a:rPr lang="en-US" sz="1400" dirty="0">
                <a:solidFill>
                  <a:srgbClr val="1F497D"/>
                </a:solidFill>
                <a:latin typeface="Calibri" pitchFamily="34" charset="0"/>
                <a:ea typeface="Times New Roman" pitchFamily="18" charset="0"/>
                <a:cs typeface="Times New Roman" pitchFamily="18" charset="0"/>
              </a:rPr>
              <a:t>PNAS. Vol. 111., pp. 3274-3279. </a:t>
            </a:r>
          </a:p>
        </p:txBody>
      </p:sp>
      <p:sp>
        <p:nvSpPr>
          <p:cNvPr id="9" name="Rectangle 8"/>
          <p:cNvSpPr/>
          <p:nvPr/>
        </p:nvSpPr>
        <p:spPr>
          <a:xfrm>
            <a:off x="5512581" y="5364505"/>
            <a:ext cx="27013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1400" dirty="0">
                <a:solidFill>
                  <a:srgbClr val="1F497D"/>
                </a:solidFill>
                <a:latin typeface="Calibri" pitchFamily="34" charset="0"/>
                <a:ea typeface="Times New Roman" pitchFamily="18" charset="0"/>
                <a:cs typeface="Times New Roman" pitchFamily="18" charset="0"/>
              </a:rPr>
              <a:t>Comparison of costs and benefits</a:t>
            </a:r>
          </a:p>
          <a:p>
            <a:r>
              <a:rPr lang="en-US" sz="1400" dirty="0">
                <a:solidFill>
                  <a:srgbClr val="1F497D"/>
                </a:solidFill>
                <a:latin typeface="Calibri" pitchFamily="34" charset="0"/>
                <a:ea typeface="Times New Roman" pitchFamily="18" charset="0"/>
                <a:cs typeface="Times New Roman" pitchFamily="18" charset="0"/>
              </a:rPr>
              <a:t>performed with alternative IAMs</a:t>
            </a:r>
          </a:p>
        </p:txBody>
      </p:sp>
      <p:pic>
        <p:nvPicPr>
          <p:cNvPr id="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11" y="1064779"/>
            <a:ext cx="9433048" cy="142811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5276878" y="1196752"/>
            <a:ext cx="38316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1400" dirty="0">
                <a:solidFill>
                  <a:srgbClr val="1F497D"/>
                </a:solidFill>
                <a:latin typeface="Calibri" pitchFamily="34" charset="0"/>
                <a:ea typeface="Times New Roman" pitchFamily="18" charset="0"/>
                <a:cs typeface="Times New Roman" pitchFamily="18" charset="0"/>
              </a:rPr>
              <a:t>Yield uncertainty from existing biophysical models</a:t>
            </a:r>
          </a:p>
        </p:txBody>
      </p:sp>
    </p:spTree>
    <p:extLst>
      <p:ext uri="{BB962C8B-B14F-4D97-AF65-F5344CB8AC3E}">
        <p14:creationId xmlns:p14="http://schemas.microsoft.com/office/powerpoint/2010/main" val="297938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1952625" y="2270993"/>
            <a:ext cx="6229129" cy="857250"/>
          </a:xfrm>
          <a:noFill/>
          <a:ln/>
        </p:spPr>
        <p:txBody>
          <a:bodyPr anchor="b">
            <a:normAutofit fontScale="90000"/>
          </a:bodyPr>
          <a:lstStyle/>
          <a:p>
            <a:pPr algn="l"/>
            <a:r>
              <a:rPr lang="en-US" altLang="en-US" sz="1800" b="1" dirty="0">
                <a:solidFill>
                  <a:srgbClr val="0000FF"/>
                </a:solidFill>
              </a:rPr>
              <a:t>            </a:t>
            </a:r>
            <a:r>
              <a:rPr lang="en-US" altLang="en-US" sz="2175" dirty="0">
                <a:solidFill>
                  <a:srgbClr val="CC0000"/>
                </a:solidFill>
                <a:ea typeface="+mn-ea"/>
                <a:cs typeface="+mn-cs"/>
              </a:rPr>
              <a:t>Estimation of multimodal joint density </a:t>
            </a:r>
            <a:br>
              <a:rPr lang="en-US" altLang="en-US" sz="2175" dirty="0">
                <a:solidFill>
                  <a:srgbClr val="CC0000"/>
                </a:solidFill>
                <a:ea typeface="+mn-ea"/>
                <a:cs typeface="+mn-cs"/>
              </a:rPr>
            </a:br>
            <a:br>
              <a:rPr lang="en-US" altLang="en-US" sz="1500" dirty="0"/>
            </a:br>
            <a:br>
              <a:rPr lang="en-US" altLang="en-US" sz="1500" dirty="0"/>
            </a:br>
            <a:br>
              <a:rPr lang="en-US" altLang="en-US" sz="1500" dirty="0"/>
            </a:br>
            <a:r>
              <a:rPr lang="en-US" altLang="en-US" sz="1500" dirty="0"/>
              <a:t>Scatter plot </a:t>
            </a:r>
            <a:br>
              <a:rPr lang="en-US" altLang="en-US" sz="1500" dirty="0"/>
            </a:br>
            <a:br>
              <a:rPr lang="en-US" altLang="en-US" sz="1500" dirty="0"/>
            </a:br>
            <a:r>
              <a:rPr lang="en-US" altLang="en-US" sz="1500" dirty="0"/>
              <a:t>Standard least square criteria (line in red) can not capture outliers</a:t>
            </a:r>
            <a:br>
              <a:rPr lang="en-US" altLang="en-US" sz="1500" dirty="0"/>
            </a:br>
            <a:br>
              <a:rPr lang="en-US" altLang="en-US" sz="1500" dirty="0"/>
            </a:br>
            <a:r>
              <a:rPr lang="en-US" altLang="en-US" sz="1500" dirty="0"/>
              <a:t>In a general decision support problem, </a:t>
            </a:r>
            <a:r>
              <a:rPr lang="en-US" altLang="en-US" sz="1500" i="1" dirty="0">
                <a:solidFill>
                  <a:srgbClr val="FF0000"/>
                </a:solidFill>
              </a:rPr>
              <a:t>the under- or over-estimation of outliers can be associated with costs of under- or over-production supply</a:t>
            </a:r>
            <a:br>
              <a:rPr lang="en-US" altLang="en-US" sz="1500" dirty="0"/>
            </a:br>
            <a:endParaRPr lang="en-US" altLang="en-US" sz="1500" dirty="0"/>
          </a:p>
        </p:txBody>
      </p:sp>
      <p:pic>
        <p:nvPicPr>
          <p:cNvPr id="4101" name="Picture 5" descr="raw data with regr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77" y="2995273"/>
            <a:ext cx="5808511" cy="29911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02" name="Object 6"/>
          <p:cNvGraphicFramePr>
            <a:graphicFrameLocks noChangeAspect="1"/>
          </p:cNvGraphicFramePr>
          <p:nvPr/>
        </p:nvGraphicFramePr>
        <p:xfrm>
          <a:off x="3006329" y="1758196"/>
          <a:ext cx="647700" cy="247650"/>
        </p:xfrm>
        <a:graphic>
          <a:graphicData uri="http://schemas.openxmlformats.org/presentationml/2006/ole">
            <mc:AlternateContent xmlns:mc="http://schemas.openxmlformats.org/markup-compatibility/2006">
              <mc:Choice xmlns:v="urn:schemas-microsoft-com:vml" Requires="v">
                <p:oleObj spid="_x0000_s4108" name="Equation" r:id="rId4" imgW="863280" imgH="330120" progId="Equation.DSMT4">
                  <p:embed/>
                </p:oleObj>
              </mc:Choice>
              <mc:Fallback>
                <p:oleObj name="Equation" r:id="rId4" imgW="863280" imgH="330120" progId="Equation.DSMT4">
                  <p:embed/>
                  <p:pic>
                    <p:nvPicPr>
                      <p:cNvPr id="410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6329" y="1758196"/>
                        <a:ext cx="64770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4031456" y="1774865"/>
          <a:ext cx="762000" cy="200025"/>
        </p:xfrm>
        <a:graphic>
          <a:graphicData uri="http://schemas.openxmlformats.org/presentationml/2006/ole">
            <mc:AlternateContent xmlns:mc="http://schemas.openxmlformats.org/markup-compatibility/2006">
              <mc:Choice xmlns:v="urn:schemas-microsoft-com:vml" Requires="v">
                <p:oleObj spid="_x0000_s4109" name="Equation" r:id="rId6" imgW="1015920" imgH="266400" progId="Equation.DSMT4">
                  <p:embed/>
                </p:oleObj>
              </mc:Choice>
              <mc:Fallback>
                <p:oleObj name="Equation" r:id="rId6" imgW="1015920" imgH="266400" progId="Equation.DSMT4">
                  <p:embed/>
                  <p:pic>
                    <p:nvPicPr>
                      <p:cNvPr id="4103"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1456" y="1774865"/>
                        <a:ext cx="762000" cy="20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Text Box 8"/>
          <p:cNvSpPr txBox="1">
            <a:spLocks noChangeArrowheads="1"/>
          </p:cNvSpPr>
          <p:nvPr/>
        </p:nvSpPr>
        <p:spPr bwMode="auto">
          <a:xfrm>
            <a:off x="7596187" y="5780486"/>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2</a:t>
            </a:r>
          </a:p>
        </p:txBody>
      </p:sp>
      <p:sp>
        <p:nvSpPr>
          <p:cNvPr id="3" name="Slide Number Placeholder 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7</a:t>
            </a:fld>
            <a:endParaRPr lang="en-US"/>
          </a:p>
        </p:txBody>
      </p:sp>
    </p:spTree>
    <p:extLst>
      <p:ext uri="{BB962C8B-B14F-4D97-AF65-F5344CB8AC3E}">
        <p14:creationId xmlns:p14="http://schemas.microsoft.com/office/powerpoint/2010/main" val="2440709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1656161" y="921544"/>
            <a:ext cx="5844778" cy="401241"/>
          </a:xfrm>
          <a:noFill/>
          <a:ln/>
        </p:spPr>
        <p:txBody>
          <a:bodyPr anchor="b"/>
          <a:lstStyle/>
          <a:p>
            <a:r>
              <a:rPr lang="en-US" altLang="en-US" sz="1800" dirty="0">
                <a:solidFill>
                  <a:srgbClr val="C00000"/>
                </a:solidFill>
              </a:rPr>
              <a:t>Discontinuous mode and median, continuous mean</a:t>
            </a:r>
          </a:p>
        </p:txBody>
      </p:sp>
      <p:pic>
        <p:nvPicPr>
          <p:cNvPr id="7173" name="Picture 5" descr="less complex form plus li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541" y="1376724"/>
            <a:ext cx="6318647" cy="3920728"/>
          </a:xfrm>
          <a:prstGeom prst="rect">
            <a:avLst/>
          </a:prstGeom>
          <a:noFill/>
          <a:extLst>
            <a:ext uri="{909E8E84-426E-40DD-AFC4-6F175D3DCCD1}">
              <a14:hiddenFill xmlns:a14="http://schemas.microsoft.com/office/drawing/2010/main">
                <a:solidFill>
                  <a:srgbClr val="FFFFFF"/>
                </a:solidFill>
              </a14:hiddenFill>
            </a:ext>
          </a:extLst>
        </p:spPr>
      </p:pic>
      <p:sp>
        <p:nvSpPr>
          <p:cNvPr id="7175" name="Text Box 7"/>
          <p:cNvSpPr txBox="1">
            <a:spLocks noChangeArrowheads="1"/>
          </p:cNvSpPr>
          <p:nvPr/>
        </p:nvSpPr>
        <p:spPr bwMode="auto">
          <a:xfrm>
            <a:off x="1912532" y="4093896"/>
            <a:ext cx="400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anose="02020603050405020304" pitchFamily="18" charset="0"/>
              </a:rPr>
              <a:t>x</a:t>
            </a:r>
          </a:p>
        </p:txBody>
      </p:sp>
      <p:sp>
        <p:nvSpPr>
          <p:cNvPr id="7176" name="Text Box 8"/>
          <p:cNvSpPr txBox="1">
            <a:spLocks noChangeArrowheads="1"/>
          </p:cNvSpPr>
          <p:nvPr/>
        </p:nvSpPr>
        <p:spPr bwMode="auto">
          <a:xfrm>
            <a:off x="6858000" y="3957363"/>
            <a:ext cx="400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Times New Roman" panose="02020603050405020304" pitchFamily="18" charset="0"/>
              </a:rPr>
              <a:t>y</a:t>
            </a:r>
          </a:p>
        </p:txBody>
      </p:sp>
      <p:sp>
        <p:nvSpPr>
          <p:cNvPr id="7177" name="Text Box 9"/>
          <p:cNvSpPr txBox="1">
            <a:spLocks noChangeArrowheads="1"/>
          </p:cNvSpPr>
          <p:nvPr/>
        </p:nvSpPr>
        <p:spPr bwMode="auto">
          <a:xfrm>
            <a:off x="6462713" y="1970486"/>
            <a:ext cx="1257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a:solidFill>
                  <a:srgbClr val="FF0000"/>
                </a:solidFill>
              </a:rPr>
              <a:t>Mean</a:t>
            </a:r>
          </a:p>
          <a:p>
            <a:pPr>
              <a:spcBef>
                <a:spcPct val="50000"/>
              </a:spcBef>
            </a:pPr>
            <a:r>
              <a:rPr lang="en-US" altLang="en-US" sz="1200" b="1">
                <a:solidFill>
                  <a:srgbClr val="006600"/>
                </a:solidFill>
              </a:rPr>
              <a:t>Median</a:t>
            </a:r>
          </a:p>
          <a:p>
            <a:pPr>
              <a:spcBef>
                <a:spcPct val="50000"/>
              </a:spcBef>
            </a:pPr>
            <a:r>
              <a:rPr lang="en-US" altLang="en-US" sz="1200" b="1">
                <a:solidFill>
                  <a:srgbClr val="800000"/>
                </a:solidFill>
              </a:rPr>
              <a:t>Mode</a:t>
            </a:r>
          </a:p>
        </p:txBody>
      </p:sp>
      <p:sp>
        <p:nvSpPr>
          <p:cNvPr id="7178" name="Text Box 10"/>
          <p:cNvSpPr txBox="1">
            <a:spLocks noChangeArrowheads="1"/>
          </p:cNvSpPr>
          <p:nvPr/>
        </p:nvSpPr>
        <p:spPr bwMode="auto">
          <a:xfrm>
            <a:off x="64572" y="1316419"/>
            <a:ext cx="63177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C00000"/>
              </a:buClr>
              <a:buFont typeface="Wingdings" panose="05000000000000000000" pitchFamily="2" charset="2"/>
              <a:buChar char="§"/>
            </a:pPr>
            <a:r>
              <a:rPr lang="en-US" altLang="en-US" dirty="0"/>
              <a:t>  Standard regression curves vs probabilistic dependencies</a:t>
            </a:r>
          </a:p>
        </p:txBody>
      </p:sp>
      <p:sp>
        <p:nvSpPr>
          <p:cNvPr id="7179" name="Text Box 11"/>
          <p:cNvSpPr txBox="1">
            <a:spLocks noChangeArrowheads="1"/>
          </p:cNvSpPr>
          <p:nvPr/>
        </p:nvSpPr>
        <p:spPr bwMode="auto">
          <a:xfrm>
            <a:off x="7596187" y="5780486"/>
            <a:ext cx="2487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t>4</a:t>
            </a:r>
          </a:p>
        </p:txBody>
      </p:sp>
      <p:sp>
        <p:nvSpPr>
          <p:cNvPr id="10" name="Text Box 10"/>
          <p:cNvSpPr txBox="1">
            <a:spLocks noChangeArrowheads="1"/>
          </p:cNvSpPr>
          <p:nvPr/>
        </p:nvSpPr>
        <p:spPr bwMode="auto">
          <a:xfrm>
            <a:off x="64572" y="5091922"/>
            <a:ext cx="118192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C00000"/>
              </a:buClr>
              <a:buFont typeface="Wingdings" panose="05000000000000000000" pitchFamily="2" charset="2"/>
              <a:buChar char="§"/>
            </a:pPr>
            <a:r>
              <a:rPr lang="en-US" altLang="en-US" dirty="0"/>
              <a:t>  True dependencies are very difficult and cannot be estimated with least square criteria</a:t>
            </a:r>
          </a:p>
          <a:p>
            <a:pPr>
              <a:buClr>
                <a:srgbClr val="C00000"/>
              </a:buClr>
              <a:buFont typeface="Wingdings" panose="05000000000000000000" pitchFamily="2" charset="2"/>
              <a:buChar char="§"/>
            </a:pPr>
            <a:r>
              <a:rPr lang="en-US" altLang="en-US" dirty="0"/>
              <a:t> Differences between Mean, Median, Mode (in Gaussian distribution Mean= Median=Mode)</a:t>
            </a:r>
          </a:p>
          <a:p>
            <a:pPr>
              <a:buClr>
                <a:srgbClr val="C00000"/>
              </a:buClr>
              <a:buFont typeface="Wingdings" panose="05000000000000000000" pitchFamily="2" charset="2"/>
              <a:buChar char="§"/>
            </a:pPr>
            <a:r>
              <a:rPr lang="en-US" altLang="en-US" dirty="0"/>
              <a:t> The need for problem-best criteria, i.e. percentile (probabilistic criteria ) for safety/security/robustness</a:t>
            </a:r>
          </a:p>
          <a:p>
            <a:pPr>
              <a:buClr>
                <a:srgbClr val="C00000"/>
              </a:buClr>
              <a:buFont typeface="Wingdings" panose="05000000000000000000" pitchFamily="2" charset="2"/>
              <a:buChar char="§"/>
            </a:pPr>
            <a:r>
              <a:rPr lang="en-US" altLang="en-US" dirty="0"/>
              <a:t> </a:t>
            </a:r>
            <a:r>
              <a:rPr lang="en-US" altLang="en-US" dirty="0" err="1"/>
              <a:t>Nonprobabilistic</a:t>
            </a:r>
            <a:r>
              <a:rPr lang="en-US" altLang="en-US" dirty="0"/>
              <a:t> distributions can be derived by using similarity measures (kernels) and support vector machines</a:t>
            </a:r>
          </a:p>
        </p:txBody>
      </p:sp>
      <p:sp>
        <p:nvSpPr>
          <p:cNvPr id="3" name="Slide Number Placeholder 2"/>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01BB53-E9FF-45DD-950A-D408DF9D136F}" type="slidenum">
              <a:rPr lang="en-US" smtClean="0"/>
              <a:pPr/>
              <a:t>8</a:t>
            </a:fld>
            <a:endParaRPr lang="en-US"/>
          </a:p>
        </p:txBody>
      </p:sp>
    </p:spTree>
    <p:extLst>
      <p:ext uri="{BB962C8B-B14F-4D97-AF65-F5344CB8AC3E}">
        <p14:creationId xmlns:p14="http://schemas.microsoft.com/office/powerpoint/2010/main" val="4223777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82770"/>
            <a:ext cx="1608137" cy="1052502"/>
          </a:xfrm>
          <a:prstGeom prst="rect">
            <a:avLst/>
          </a:prstGeom>
        </p:spPr>
      </p:pic>
      <p:grpSp>
        <p:nvGrpSpPr>
          <p:cNvPr id="4" name="Group 3"/>
          <p:cNvGrpSpPr/>
          <p:nvPr/>
        </p:nvGrpSpPr>
        <p:grpSpPr>
          <a:xfrm>
            <a:off x="1684519" y="1407145"/>
            <a:ext cx="5425778" cy="4516361"/>
            <a:chOff x="669851" y="643554"/>
            <a:chExt cx="7234371" cy="6021814"/>
          </a:xfrm>
        </p:grpSpPr>
        <p:sp>
          <p:nvSpPr>
            <p:cNvPr id="5" name="Rectangle 4"/>
            <p:cNvSpPr/>
            <p:nvPr/>
          </p:nvSpPr>
          <p:spPr>
            <a:xfrm>
              <a:off x="697301" y="983974"/>
              <a:ext cx="964095" cy="5078896"/>
            </a:xfrm>
            <a:prstGeom prst="rect">
              <a:avLst/>
            </a:prstGeom>
            <a:solidFill>
              <a:schemeClr val="accent1">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a:endParaRPr lang="en-US" dirty="0">
                <a:solidFill>
                  <a:srgbClr val="FF0000"/>
                </a:solidFill>
              </a:endParaRPr>
            </a:p>
            <a:p>
              <a:pPr algn="ctr"/>
              <a:r>
                <a:rPr lang="en-US" dirty="0">
                  <a:solidFill>
                    <a:srgbClr val="FF0000"/>
                  </a:solidFill>
                </a:rPr>
                <a:t>Input (P, T, soil quality, water, nutrients)</a:t>
              </a:r>
            </a:p>
            <a:p>
              <a:pPr algn="ctr"/>
              <a:r>
                <a:rPr lang="en-US" dirty="0">
                  <a:solidFill>
                    <a:schemeClr val="accent1"/>
                  </a:solidFill>
                </a:rPr>
                <a:t>Input (weather, climate, bio-physical processes, management)</a:t>
              </a:r>
            </a:p>
            <a:p>
              <a:pPr algn="ctr"/>
              <a:endParaRPr lang="en-US" dirty="0">
                <a:solidFill>
                  <a:srgbClr val="FF0000"/>
                </a:solidFill>
              </a:endParaRPr>
            </a:p>
          </p:txBody>
        </p:sp>
        <p:sp>
          <p:nvSpPr>
            <p:cNvPr id="6" name="Rectangle 5"/>
            <p:cNvSpPr/>
            <p:nvPr/>
          </p:nvSpPr>
          <p:spPr>
            <a:xfrm>
              <a:off x="2459323" y="983974"/>
              <a:ext cx="964095" cy="5078896"/>
            </a:xfrm>
            <a:prstGeom prst="rect">
              <a:avLst/>
            </a:prstGeom>
            <a:solidFill>
              <a:schemeClr val="accent1">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80" tIns="34290" rIns="68580" bIns="34290" numCol="1" spcCol="0" rtlCol="0" fromWordArt="0" anchor="ctr" anchorCtr="0" forceAA="0" compatLnSpc="1">
              <a:prstTxWarp prst="textNoShape">
                <a:avLst/>
              </a:prstTxWarp>
              <a:noAutofit/>
            </a:bodyPr>
            <a:lstStyle/>
            <a:p>
              <a:pPr algn="ctr"/>
              <a:r>
                <a:rPr lang="en-US" dirty="0">
                  <a:solidFill>
                    <a:srgbClr val="FF0000"/>
                  </a:solidFill>
                </a:rPr>
                <a:t>Transfer/process function, kernels, </a:t>
              </a:r>
              <a:r>
                <a:rPr lang="en-US" dirty="0" err="1">
                  <a:solidFill>
                    <a:srgbClr val="FF0000"/>
                  </a:solidFill>
                </a:rPr>
                <a:t>etc</a:t>
              </a:r>
              <a:endParaRPr lang="en-US" dirty="0">
                <a:solidFill>
                  <a:srgbClr val="FF0000"/>
                </a:solidFill>
              </a:endParaRPr>
            </a:p>
          </p:txBody>
        </p:sp>
        <p:sp>
          <p:nvSpPr>
            <p:cNvPr id="7" name="Rectangle 6"/>
            <p:cNvSpPr/>
            <p:nvPr/>
          </p:nvSpPr>
          <p:spPr>
            <a:xfrm>
              <a:off x="4183681" y="983974"/>
              <a:ext cx="964095" cy="5078896"/>
            </a:xfrm>
            <a:prstGeom prst="rect">
              <a:avLst/>
            </a:prstGeom>
            <a:solidFill>
              <a:schemeClr val="accent1">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rgbClr val="FF0000"/>
                  </a:solidFill>
                </a:rPr>
                <a:t>Predicted output (yield) </a:t>
              </a:r>
            </a:p>
          </p:txBody>
        </p:sp>
        <p:sp>
          <p:nvSpPr>
            <p:cNvPr id="8" name="Rectangle 7"/>
            <p:cNvSpPr/>
            <p:nvPr/>
          </p:nvSpPr>
          <p:spPr>
            <a:xfrm>
              <a:off x="6940127" y="939593"/>
              <a:ext cx="964095" cy="5078896"/>
            </a:xfrm>
            <a:prstGeom prst="rect">
              <a:avLst/>
            </a:prstGeom>
            <a:solidFill>
              <a:schemeClr val="accent1">
                <a:lumMod val="60000"/>
                <a:lumOff val="4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rgbClr val="FF0000"/>
                  </a:solidFill>
                </a:rPr>
                <a:t>Observed yields (losses) are skewed </a:t>
              </a:r>
            </a:p>
          </p:txBody>
        </p:sp>
        <p:sp>
          <p:nvSpPr>
            <p:cNvPr id="9" name="Isosceles Triangle 8"/>
            <p:cNvSpPr/>
            <p:nvPr/>
          </p:nvSpPr>
          <p:spPr>
            <a:xfrm rot="5400000">
              <a:off x="1872907" y="3326467"/>
              <a:ext cx="350839" cy="6294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5400000">
              <a:off x="3644864" y="3339721"/>
              <a:ext cx="350839" cy="62947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19971" y="2091223"/>
              <a:ext cx="1647967" cy="2421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Goal function:</a:t>
              </a:r>
            </a:p>
            <a:p>
              <a:pPr algn="ctr"/>
              <a:r>
                <a:rPr lang="en-US" dirty="0"/>
                <a:t>Percentile/</a:t>
              </a:r>
            </a:p>
            <a:p>
              <a:pPr algn="ctr"/>
              <a:r>
                <a:rPr lang="en-US" dirty="0"/>
                <a:t>quantile-based risk measures</a:t>
              </a:r>
            </a:p>
          </p:txBody>
        </p:sp>
        <p:sp>
          <p:nvSpPr>
            <p:cNvPr id="12" name="Rounded Rectangle 11"/>
            <p:cNvSpPr/>
            <p:nvPr/>
          </p:nvSpPr>
          <p:spPr>
            <a:xfrm>
              <a:off x="669851" y="6210658"/>
              <a:ext cx="4477926" cy="454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Weights/parameters/transfer functions/etc.</a:t>
              </a:r>
            </a:p>
          </p:txBody>
        </p:sp>
        <p:cxnSp>
          <p:nvCxnSpPr>
            <p:cNvPr id="13" name="Straight Connector 12"/>
            <p:cNvCxnSpPr>
              <a:cxnSpLocks/>
              <a:stCxn id="11" idx="2"/>
            </p:cNvCxnSpPr>
            <p:nvPr/>
          </p:nvCxnSpPr>
          <p:spPr>
            <a:xfrm>
              <a:off x="6043955" y="4512370"/>
              <a:ext cx="18915" cy="1928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137837" y="6430617"/>
              <a:ext cx="944911" cy="7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ight Brace 14"/>
            <p:cNvSpPr/>
            <p:nvPr/>
          </p:nvSpPr>
          <p:spPr>
            <a:xfrm rot="16200000">
              <a:off x="2942862" y="-891614"/>
              <a:ext cx="202254" cy="3272589"/>
            </a:xfrm>
            <a:prstGeom prst="rightBrace">
              <a:avLst>
                <a:gd name="adj1" fmla="val 8333"/>
                <a:gd name="adj2" fmla="val 4962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a:endCxn id="5" idx="2"/>
            </p:cNvCxnSpPr>
            <p:nvPr/>
          </p:nvCxnSpPr>
          <p:spPr>
            <a:xfrm flipV="1">
              <a:off x="1143000" y="6062870"/>
              <a:ext cx="36349" cy="14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a:endCxn id="6" idx="2"/>
            </p:cNvCxnSpPr>
            <p:nvPr/>
          </p:nvCxnSpPr>
          <p:spPr>
            <a:xfrm flipV="1">
              <a:off x="2908814" y="6062870"/>
              <a:ext cx="32557" cy="14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661420" y="6058856"/>
              <a:ext cx="32557" cy="147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4045" y="2080356"/>
            <a:ext cx="2009297" cy="1604330"/>
          </a:xfrm>
          <a:prstGeom prst="rect">
            <a:avLst/>
          </a:prstGeom>
        </p:spPr>
      </p:pic>
      <p:pic>
        <p:nvPicPr>
          <p:cNvPr id="20" name="Picture 19"/>
          <p:cNvPicPr>
            <a:picLocks noChangeAspect="1"/>
          </p:cNvPicPr>
          <p:nvPr/>
        </p:nvPicPr>
        <p:blipFill>
          <a:blip r:embed="rId4"/>
          <a:stretch>
            <a:fillRect/>
          </a:stretch>
        </p:blipFill>
        <p:spPr>
          <a:xfrm>
            <a:off x="7164439" y="3967715"/>
            <a:ext cx="2008874" cy="1302026"/>
          </a:xfrm>
          <a:prstGeom prst="rect">
            <a:avLst/>
          </a:prstGeom>
        </p:spPr>
      </p:pic>
      <p:sp>
        <p:nvSpPr>
          <p:cNvPr id="21" name="TextBox 20"/>
          <p:cNvSpPr txBox="1"/>
          <p:nvPr/>
        </p:nvSpPr>
        <p:spPr>
          <a:xfrm>
            <a:off x="7722930" y="2956638"/>
            <a:ext cx="649995" cy="207749"/>
          </a:xfrm>
          <a:prstGeom prst="rect">
            <a:avLst/>
          </a:prstGeom>
          <a:solidFill>
            <a:schemeClr val="bg1"/>
          </a:solidFill>
        </p:spPr>
        <p:txBody>
          <a:bodyPr wrap="square" rtlCol="0">
            <a:spAutoFit/>
          </a:bodyPr>
          <a:lstStyle/>
          <a:p>
            <a:r>
              <a:rPr lang="en-US" sz="750" dirty="0"/>
              <a:t>Yield loss</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1" y="4825806"/>
            <a:ext cx="1495665" cy="978890"/>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0" y="865094"/>
            <a:ext cx="1509799" cy="988141"/>
          </a:xfrm>
          <a:prstGeom prst="rect">
            <a:avLst/>
          </a:prstGeom>
        </p:spPr>
      </p:pic>
      <p:sp>
        <p:nvSpPr>
          <p:cNvPr id="24" name="Rectangle 23"/>
          <p:cNvSpPr/>
          <p:nvPr/>
        </p:nvSpPr>
        <p:spPr>
          <a:xfrm>
            <a:off x="1037718" y="853620"/>
            <a:ext cx="8237575" cy="553998"/>
          </a:xfrm>
          <a:prstGeom prst="rect">
            <a:avLst/>
          </a:prstGeom>
        </p:spPr>
        <p:txBody>
          <a:bodyPr wrap="square">
            <a:spAutoFit/>
          </a:bodyPr>
          <a:lstStyle/>
          <a:p>
            <a:pPr algn="ctr"/>
            <a:r>
              <a:rPr lang="en-US" sz="1500" dirty="0">
                <a:solidFill>
                  <a:srgbClr val="C00000"/>
                </a:solidFill>
                <a:latin typeface="Arial" panose="020B0604020202020204" pitchFamily="34" charset="0"/>
                <a:cs typeface="Arial" panose="020B0604020202020204" pitchFamily="34" charset="0"/>
              </a:rPr>
              <a:t>Example of ML and ANN: Stochastic generator of</a:t>
            </a:r>
            <a:r>
              <a:rPr lang="en-US" sz="1500" dirty="0">
                <a:solidFill>
                  <a:srgbClr val="FF0000"/>
                </a:solidFill>
                <a:latin typeface="Arial" panose="020B0604020202020204" pitchFamily="34" charset="0"/>
                <a:cs typeface="Arial" panose="020B0604020202020204" pitchFamily="34" charset="0"/>
              </a:rPr>
              <a:t> </a:t>
            </a:r>
            <a:r>
              <a:rPr lang="en-US" sz="1500" dirty="0">
                <a:solidFill>
                  <a:schemeClr val="accent6"/>
                </a:solidFill>
                <a:latin typeface="Arial" panose="020B0604020202020204" pitchFamily="34" charset="0"/>
                <a:cs typeface="Arial" panose="020B0604020202020204" pitchFamily="34" charset="0"/>
              </a:rPr>
              <a:t>crop yields based on GIS data of</a:t>
            </a:r>
            <a:endParaRPr lang="en-US" sz="1500" dirty="0">
              <a:solidFill>
                <a:srgbClr val="FF0000"/>
              </a:solidFill>
              <a:latin typeface="Arial" panose="020B0604020202020204" pitchFamily="34" charset="0"/>
              <a:cs typeface="Arial" panose="020B0604020202020204" pitchFamily="34" charset="0"/>
            </a:endParaRPr>
          </a:p>
          <a:p>
            <a:pPr algn="ctr"/>
            <a:r>
              <a:rPr lang="en-US" sz="1500" dirty="0">
                <a:solidFill>
                  <a:srgbClr val="C00000"/>
                </a:solidFill>
                <a:latin typeface="Arial" panose="020B0604020202020204" pitchFamily="34" charset="0"/>
                <a:cs typeface="Arial" panose="020B0604020202020204" pitchFamily="34" charset="0"/>
              </a:rPr>
              <a:t>T, P, SPEI, soil, water, EPIC data, Monthly, 1km2 resolution, RCPs </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408" y="4784839"/>
            <a:ext cx="1812439" cy="1236065"/>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758" y="3773303"/>
            <a:ext cx="1800118" cy="1063212"/>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50" y="1833204"/>
            <a:ext cx="1554791" cy="1017587"/>
          </a:xfrm>
          <a:prstGeom prst="rect">
            <a:avLst/>
          </a:prstGeom>
        </p:spPr>
      </p:pic>
      <p:sp>
        <p:nvSpPr>
          <p:cNvPr id="22" name="TextBox 21"/>
          <p:cNvSpPr txBox="1"/>
          <p:nvPr/>
        </p:nvSpPr>
        <p:spPr>
          <a:xfrm>
            <a:off x="5081630" y="4652681"/>
            <a:ext cx="1281121" cy="369332"/>
          </a:xfrm>
          <a:prstGeom prst="rect">
            <a:avLst/>
          </a:prstGeom>
          <a:noFill/>
        </p:spPr>
        <p:txBody>
          <a:bodyPr wrap="none" rtlCol="0">
            <a:spAutoFit/>
          </a:bodyPr>
          <a:lstStyle/>
          <a:p>
            <a:pPr algn="ctr"/>
            <a:r>
              <a:rPr lang="en-US" sz="900" dirty="0"/>
              <a:t>Iterative </a:t>
            </a:r>
          </a:p>
          <a:p>
            <a:pPr algn="ctr"/>
            <a:r>
              <a:rPr lang="en-US" sz="900" dirty="0"/>
              <a:t>Revision of estimates</a:t>
            </a:r>
          </a:p>
        </p:txBody>
      </p:sp>
    </p:spTree>
    <p:extLst>
      <p:ext uri="{BB962C8B-B14F-4D97-AF65-F5344CB8AC3E}">
        <p14:creationId xmlns:p14="http://schemas.microsoft.com/office/powerpoint/2010/main" val="2514052595"/>
      </p:ext>
    </p:extLst>
  </p:cSld>
  <p:clrMapOvr>
    <a:masterClrMapping/>
  </p:clrMapOvr>
</p:sld>
</file>

<file path=ppt/theme/theme1.xml><?xml version="1.0" encoding="utf-8"?>
<a:theme xmlns:a="http://schemas.openxmlformats.org/drawingml/2006/main" name="iiasa-pptx-template-dark-&amp;-light">
  <a:themeElements>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iasa-light-version">
  <a:themeElements>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iasa-version4">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iiasa-pptx-template-dark-&amp;-light</Template>
  <TotalTime>2151</TotalTime>
  <Words>3465</Words>
  <Application>Microsoft Office PowerPoint</Application>
  <PresentationFormat>On-screen Show (4:3)</PresentationFormat>
  <Paragraphs>346</Paragraphs>
  <Slides>29</Slides>
  <Notes>3</Notes>
  <HiddenSlides>1</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29</vt:i4>
      </vt:variant>
    </vt:vector>
  </HeadingPairs>
  <TitlesOfParts>
    <vt:vector size="43" baseType="lpstr">
      <vt:lpstr>Adobe Garamond Pro</vt:lpstr>
      <vt:lpstr>Arial</vt:lpstr>
      <vt:lpstr>Arial Narrow</vt:lpstr>
      <vt:lpstr>Calibri</vt:lpstr>
      <vt:lpstr>Comic Sans MS</vt:lpstr>
      <vt:lpstr>Courier New</vt:lpstr>
      <vt:lpstr>Tahoma</vt:lpstr>
      <vt:lpstr>Times New Roman</vt:lpstr>
      <vt:lpstr>Verdana</vt:lpstr>
      <vt:lpstr>Wingdings</vt:lpstr>
      <vt:lpstr>iiasa-pptx-template-dark-&amp;-light</vt:lpstr>
      <vt:lpstr>iiasa-light-version</vt:lpstr>
      <vt:lpstr>Equation</vt:lpstr>
      <vt:lpstr>Presentation</vt:lpstr>
      <vt:lpstr>PowerPoint Presentation</vt:lpstr>
      <vt:lpstr>PowerPoint Presentation</vt:lpstr>
      <vt:lpstr>PowerPoint Presentation</vt:lpstr>
      <vt:lpstr>PowerPoint Presentation</vt:lpstr>
      <vt:lpstr>PowerPoint Presentation</vt:lpstr>
      <vt:lpstr>PowerPoint Presentation</vt:lpstr>
      <vt:lpstr>            Estimation of multimodal joint density     Scatter plot   Standard least square criteria (line in red) can not capture outliers  In a general decision support problem, the under- or over-estimation of outliers can be associated with costs of under- or over-production supply </vt:lpstr>
      <vt:lpstr>Discontinuous mode and median, continuous mean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IIASA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teply</dc:creator>
  <cp:lastModifiedBy>ERMOLIEVA Tatiana</cp:lastModifiedBy>
  <cp:revision>130</cp:revision>
  <dcterms:created xsi:type="dcterms:W3CDTF">2012-04-11T12:26:19Z</dcterms:created>
  <dcterms:modified xsi:type="dcterms:W3CDTF">2019-12-16T08:53:46Z</dcterms:modified>
</cp:coreProperties>
</file>