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1" r:id="rId4"/>
    <p:sldId id="268" r:id="rId5"/>
    <p:sldId id="264" r:id="rId6"/>
    <p:sldId id="280" r:id="rId7"/>
    <p:sldId id="267" r:id="rId8"/>
    <p:sldId id="276" r:id="rId9"/>
    <p:sldId id="269" r:id="rId10"/>
    <p:sldId id="270" r:id="rId11"/>
    <p:sldId id="271" r:id="rId12"/>
    <p:sldId id="272" r:id="rId13"/>
    <p:sldId id="273" r:id="rId14"/>
    <p:sldId id="274" r:id="rId15"/>
    <p:sldId id="279" r:id="rId16"/>
    <p:sldId id="281" r:id="rId17"/>
    <p:sldId id="275" r:id="rId18"/>
    <p:sldId id="277" r:id="rId19"/>
    <p:sldId id="278" r:id="rId20"/>
    <p:sldId id="263" r:id="rId21"/>
    <p:sldId id="260" r:id="rId22"/>
  </p:sldIdLst>
  <p:sldSz cx="9144000" cy="6858000" type="screen4x3"/>
  <p:notesSz cx="6669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84" d="100"/>
          <a:sy n="84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6D632-8F5C-4A0B-AE4D-8B9BB6CDC25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0DF61-E3FF-4A99-B5DB-B4498F47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9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31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75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30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26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60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64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01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43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3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0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4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00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6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30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4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21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40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DF61-E3FF-4A99-B5DB-B4498F4779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0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09C4-B80F-478C-BF16-4AC3CA8D877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15B9-B40E-477E-8C37-5207CAB866D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09C4-B80F-478C-BF16-4AC3CA8D877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15B9-B40E-477E-8C37-5207CAB866D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09C4-B80F-478C-BF16-4AC3CA8D877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15B9-B40E-477E-8C37-5207CAB866D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09C4-B80F-478C-BF16-4AC3CA8D877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15B9-B40E-477E-8C37-5207CAB866D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09C4-B80F-478C-BF16-4AC3CA8D877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15B9-B40E-477E-8C37-5207CAB866D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09C4-B80F-478C-BF16-4AC3CA8D877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15B9-B40E-477E-8C37-5207CAB866D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09C4-B80F-478C-BF16-4AC3CA8D877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15B9-B40E-477E-8C37-5207CAB866D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09C4-B80F-478C-BF16-4AC3CA8D877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15B9-B40E-477E-8C37-5207CAB866D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09C4-B80F-478C-BF16-4AC3CA8D877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15B9-B40E-477E-8C37-5207CAB866D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09C4-B80F-478C-BF16-4AC3CA8D877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15B9-B40E-477E-8C37-5207CAB866D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09C4-B80F-478C-BF16-4AC3CA8D877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15B9-B40E-477E-8C37-5207CAB866D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209C4-B80F-478C-BF16-4AC3CA8D877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915B9-B40E-477E-8C37-5207CAB866D8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etingorganizer.copernicus.org/EGU2019/session/31251" TargetMode="Externa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jLQ7p746hg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mei\Desktop\Banner_sito_COWM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694695"/>
          </a:xfrm>
          <a:prstGeom prst="rect">
            <a:avLst/>
          </a:prstGeom>
          <a:noFill/>
        </p:spPr>
      </p:pic>
      <p:sp>
        <p:nvSpPr>
          <p:cNvPr id="11" name="CasellaDiTesto 12"/>
          <p:cNvSpPr txBox="1">
            <a:spLocks noChangeArrowheads="1"/>
          </p:cNvSpPr>
          <p:nvPr/>
        </p:nvSpPr>
        <p:spPr bwMode="auto">
          <a:xfrm>
            <a:off x="0" y="38862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Verdana" pitchFamily="34" charset="0"/>
              </a:rPr>
              <a:t>FLOODCITISENSE: AN </a:t>
            </a:r>
            <a:r>
              <a:rPr lang="it-IT" sz="2800" dirty="0" smtClean="0">
                <a:latin typeface="Verdana" pitchFamily="34" charset="0"/>
              </a:rPr>
              <a:t>EARLY WARNING </a:t>
            </a:r>
          </a:p>
          <a:p>
            <a:pPr algn="ctr"/>
            <a:r>
              <a:rPr lang="it-IT" sz="2800" dirty="0" smtClean="0">
                <a:latin typeface="Verdana" pitchFamily="34" charset="0"/>
              </a:rPr>
              <a:t>SERVICE FOR URBAN PLUVIAL FLOODING</a:t>
            </a:r>
            <a:endParaRPr lang="it-IT" sz="2800" dirty="0">
              <a:latin typeface="Verdana" pitchFamily="34" charset="0"/>
            </a:endParaRPr>
          </a:p>
          <a:p>
            <a:pPr algn="ctr"/>
            <a:endParaRPr lang="it-IT" sz="2800" dirty="0">
              <a:latin typeface="Verdana" pitchFamily="34" charset="0"/>
            </a:endParaRPr>
          </a:p>
          <a:p>
            <a:pPr algn="ctr"/>
            <a:r>
              <a:rPr lang="it-IT" sz="2800" dirty="0" smtClean="0">
                <a:latin typeface="Verdana" pitchFamily="34" charset="0"/>
              </a:rPr>
              <a:t>Linda See</a:t>
            </a:r>
            <a:endParaRPr lang="it-IT" sz="2800" dirty="0">
              <a:latin typeface="Verdana" pitchFamily="34" charset="0"/>
            </a:endParaRPr>
          </a:p>
        </p:txBody>
      </p:sp>
      <p:pic>
        <p:nvPicPr>
          <p:cNvPr id="13" name="Picture 2" descr="20170303logo-tra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819400"/>
            <a:ext cx="2368005" cy="533400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2438400" y="28194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baseline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organized</a:t>
            </a:r>
            <a:r>
              <a:rPr lang="it-IT" sz="1200" b="1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baseline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by</a:t>
            </a:r>
            <a:endParaRPr lang="it-IT" sz="12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930707"/>
            <a:ext cx="2011514" cy="60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FloodCitiSense</a:t>
            </a:r>
            <a:r>
              <a:rPr lang="en-US" dirty="0" smtClean="0"/>
              <a:t> Mobile App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70377"/>
            <a:ext cx="2337169" cy="4154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8" y="2324651"/>
            <a:ext cx="2362890" cy="4200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33" y="2370377"/>
            <a:ext cx="2337169" cy="415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Report an Incident (Simple)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11588"/>
            <a:ext cx="2218929" cy="394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48" y="2417351"/>
            <a:ext cx="2207748" cy="3924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98" y="2381771"/>
            <a:ext cx="2210550" cy="39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Report an Incident </a:t>
            </a:r>
            <a:r>
              <a:rPr lang="en-US" dirty="0" smtClean="0"/>
              <a:t>(Advanced)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9618169">
            <a:off x="2715568" y="3859454"/>
            <a:ext cx="410430" cy="204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736064" y="4827147"/>
            <a:ext cx="412199" cy="176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38731" y="5677110"/>
            <a:ext cx="251340" cy="209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7319833" y="4878454"/>
            <a:ext cx="410430" cy="226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3" y="2277530"/>
            <a:ext cx="2317238" cy="4119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25" y="2278488"/>
            <a:ext cx="2438083" cy="43343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0986" y="3376179"/>
            <a:ext cx="6946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Private</a:t>
            </a:r>
          </a:p>
          <a:p>
            <a:r>
              <a:rPr lang="en-US" sz="1400" dirty="0" smtClean="0"/>
              <a:t>Public</a:t>
            </a:r>
          </a:p>
          <a:p>
            <a:r>
              <a:rPr lang="en-US" sz="1400" dirty="0" smtClean="0"/>
              <a:t>Both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48263" y="4294888"/>
            <a:ext cx="1083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small part</a:t>
            </a:r>
          </a:p>
          <a:p>
            <a:r>
              <a:rPr lang="en-US" sz="1400" dirty="0" smtClean="0"/>
              <a:t>Half flooded</a:t>
            </a:r>
          </a:p>
          <a:p>
            <a:r>
              <a:rPr lang="en-US" sz="1400" dirty="0" smtClean="0"/>
              <a:t>Completely </a:t>
            </a:r>
          </a:p>
          <a:p>
            <a:r>
              <a:rPr lang="en-US" sz="1400" dirty="0" smtClean="0"/>
              <a:t>flooded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817993" y="5423471"/>
            <a:ext cx="199420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My feet are wet (&lt; 2cm)</a:t>
            </a:r>
          </a:p>
          <a:p>
            <a:r>
              <a:rPr lang="en-US" sz="1400" dirty="0" smtClean="0"/>
              <a:t>Up to my ankles (&lt;10cm)</a:t>
            </a:r>
          </a:p>
          <a:p>
            <a:r>
              <a:rPr lang="en-US" sz="1400" dirty="0" smtClean="0"/>
              <a:t>Up to my shins (&lt;25cm)</a:t>
            </a:r>
          </a:p>
          <a:p>
            <a:r>
              <a:rPr lang="en-US" sz="1400" dirty="0" smtClean="0"/>
              <a:t>Up to my knees (&lt;50cm)</a:t>
            </a:r>
          </a:p>
          <a:p>
            <a:r>
              <a:rPr lang="en-US" sz="1400" dirty="0" smtClean="0"/>
              <a:t>Higher than 50 cm</a:t>
            </a:r>
          </a:p>
        </p:txBody>
      </p:sp>
      <p:sp>
        <p:nvSpPr>
          <p:cNvPr id="23" name="Right Arrow 22"/>
          <p:cNvSpPr/>
          <p:nvPr/>
        </p:nvSpPr>
        <p:spPr>
          <a:xfrm rot="10800000">
            <a:off x="7259510" y="3869525"/>
            <a:ext cx="410430" cy="226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752666" y="4693735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Clear</a:t>
            </a:r>
          </a:p>
          <a:p>
            <a:r>
              <a:rPr lang="en-US" sz="1400" dirty="0" smtClean="0"/>
              <a:t>Muddy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673253" y="3533355"/>
            <a:ext cx="15858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First time flood</a:t>
            </a:r>
          </a:p>
          <a:p>
            <a:r>
              <a:rPr lang="en-US" sz="1400" dirty="0" smtClean="0"/>
              <a:t>Floods occasionally</a:t>
            </a:r>
          </a:p>
          <a:p>
            <a:r>
              <a:rPr lang="en-US" sz="1400" dirty="0" smtClean="0"/>
              <a:t>Floods regularly</a:t>
            </a:r>
          </a:p>
          <a:p>
            <a:r>
              <a:rPr lang="en-US" sz="1400" dirty="0" smtClean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32013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Current and uploaded flood reports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0365"/>
            <a:ext cx="2315242" cy="4115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76" y="2263557"/>
            <a:ext cx="2320202" cy="4124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06" y="2240366"/>
            <a:ext cx="2333248" cy="41479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92295" y="3635630"/>
            <a:ext cx="21101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List of reports that you have made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You can delete or upload them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If you click on one, you can edit it or add ‘Advanced information</a:t>
            </a:r>
            <a:r>
              <a:rPr lang="en-US" dirty="0" smtClean="0"/>
              <a:t>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8222" y="3740025"/>
            <a:ext cx="1946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List of reports you have uploaded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You can view them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You can filter by time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Pending will change to ‘received’ once read by a local authority</a:t>
            </a:r>
          </a:p>
        </p:txBody>
      </p:sp>
    </p:spTree>
    <p:extLst>
      <p:ext uri="{BB962C8B-B14F-4D97-AF65-F5344CB8AC3E}">
        <p14:creationId xmlns:p14="http://schemas.microsoft.com/office/powerpoint/2010/main" val="19913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Viewing reports on the map</a:t>
            </a: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4" y="2226375"/>
            <a:ext cx="2425801" cy="4312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43" y="2206569"/>
            <a:ext cx="2425762" cy="4312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96" y="2236314"/>
            <a:ext cx="2420212" cy="43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View sensor data (work in progress)</a:t>
            </a: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20" y="2292431"/>
            <a:ext cx="2316273" cy="4117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92431"/>
            <a:ext cx="2316274" cy="41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Web Application</a:t>
            </a: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439" y="2519214"/>
            <a:ext cx="5638800" cy="41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30" y="1830387"/>
            <a:ext cx="850057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Web App and EWS Tool</a:t>
            </a:r>
          </a:p>
          <a:p>
            <a:r>
              <a:rPr lang="en-US" dirty="0" smtClean="0"/>
              <a:t>Still under development</a:t>
            </a:r>
            <a:endParaRPr lang="en-US" dirty="0"/>
          </a:p>
          <a:p>
            <a:r>
              <a:rPr lang="en-US" dirty="0" smtClean="0"/>
              <a:t>Citizens: same functionality as mobile app</a:t>
            </a:r>
          </a:p>
          <a:p>
            <a:r>
              <a:rPr lang="en-US" dirty="0" smtClean="0"/>
              <a:t>Experts: can validate flood reports of others</a:t>
            </a:r>
            <a:endParaRPr lang="en-US" dirty="0"/>
          </a:p>
          <a:p>
            <a:r>
              <a:rPr lang="en-US" dirty="0" smtClean="0"/>
              <a:t>Super users: run the flood forecasting model for their city and send alerts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flood </a:t>
            </a:r>
            <a:r>
              <a:rPr lang="en-US" dirty="0"/>
              <a:t>f</a:t>
            </a:r>
            <a:r>
              <a:rPr lang="en-US" dirty="0" smtClean="0"/>
              <a:t>orecasting </a:t>
            </a:r>
            <a:r>
              <a:rPr lang="en-US" dirty="0"/>
              <a:t>m</a:t>
            </a:r>
            <a:r>
              <a:rPr lang="en-US" dirty="0" smtClean="0"/>
              <a:t>odels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196817"/>
              </p:ext>
            </p:extLst>
          </p:nvPr>
        </p:nvGraphicFramePr>
        <p:xfrm>
          <a:off x="457200" y="2149792"/>
          <a:ext cx="812358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783"/>
                <a:gridCol w="6400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Data-driven</a:t>
                      </a:r>
                      <a:r>
                        <a:rPr lang="en-US" sz="2400" baseline="0" dirty="0" smtClean="0"/>
                        <a:t> Flood Forecasting Model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Birmingham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Data-driven</a:t>
                      </a:r>
                      <a:r>
                        <a:rPr lang="en-US" sz="2400" baseline="0" dirty="0" smtClean="0"/>
                        <a:t> meta model taking analogue approach to produce gridded probabilities of flood occurrence at a 1 km resolution.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Brussels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Neural-network</a:t>
                      </a:r>
                      <a:r>
                        <a:rPr lang="en-US" sz="2400" baseline="0" dirty="0" smtClean="0"/>
                        <a:t> based model to predict the occurrence of flooding at specific locations in the city.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Rotterdam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Relation</a:t>
                      </a:r>
                      <a:r>
                        <a:rPr lang="en-US" sz="2400" baseline="0" dirty="0" smtClean="0"/>
                        <a:t>ship between frequency of rainfall and flood reports to call centers. When rainfall is used as an input, the probability of flooding will be predicted.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7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3664" y="1830387"/>
            <a:ext cx="57150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Next Steps</a:t>
            </a:r>
          </a:p>
          <a:p>
            <a:r>
              <a:rPr lang="en-US" dirty="0" smtClean="0"/>
              <a:t>Release version 1 of the app</a:t>
            </a:r>
          </a:p>
          <a:p>
            <a:r>
              <a:rPr lang="en-US" dirty="0" smtClean="0"/>
              <a:t>Add additional functionality v2</a:t>
            </a:r>
          </a:p>
          <a:p>
            <a:r>
              <a:rPr lang="en-US" dirty="0" smtClean="0"/>
              <a:t>Continue testing sensors in the ULLs</a:t>
            </a:r>
          </a:p>
          <a:p>
            <a:r>
              <a:rPr lang="en-US" dirty="0" smtClean="0"/>
              <a:t>Roll out new sensors in spring 2019</a:t>
            </a:r>
          </a:p>
          <a:p>
            <a:r>
              <a:rPr lang="en-US" dirty="0" smtClean="0"/>
              <a:t>Complete the flood forecasting models and EWS tool</a:t>
            </a:r>
          </a:p>
          <a:p>
            <a:r>
              <a:rPr lang="en-US" dirty="0" smtClean="0"/>
              <a:t>Evaluation phase</a:t>
            </a:r>
          </a:p>
          <a:p>
            <a:r>
              <a:rPr lang="en-US" dirty="0" smtClean="0"/>
              <a:t>Expand to other cities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20071"/>
            <a:ext cx="2362200" cy="41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53" y="158678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FloodCitiSense</a:t>
            </a:r>
            <a:r>
              <a:rPr lang="en-US" dirty="0" smtClean="0"/>
              <a:t> Project Team</a:t>
            </a: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82" y="2340123"/>
            <a:ext cx="19419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Boud Verbeiren</a:t>
            </a:r>
          </a:p>
          <a:p>
            <a:pPr algn="ctr"/>
            <a:r>
              <a:rPr lang="en-US" dirty="0" smtClean="0"/>
              <a:t>Solomon Seyoum</a:t>
            </a:r>
          </a:p>
          <a:p>
            <a:pPr algn="ctr"/>
            <a:r>
              <a:rPr lang="en-US" dirty="0" smtClean="0"/>
              <a:t>Ihab </a:t>
            </a:r>
            <a:r>
              <a:rPr lang="en-US" dirty="0" err="1" smtClean="0"/>
              <a:t>Lubbad</a:t>
            </a:r>
            <a:endParaRPr lang="en-US" dirty="0" smtClean="0"/>
          </a:p>
          <a:p>
            <a:pPr algn="ctr"/>
            <a:r>
              <a:rPr lang="en-US" dirty="0" smtClean="0"/>
              <a:t>Patrick Willems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Laura Temmerman</a:t>
            </a:r>
          </a:p>
          <a:p>
            <a:pPr algn="ctr"/>
            <a:r>
              <a:rPr lang="en-US" dirty="0" smtClean="0"/>
              <a:t>Carina Veeckman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54705" y="2440179"/>
            <a:ext cx="261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Tian Xin</a:t>
            </a:r>
          </a:p>
          <a:p>
            <a:pPr algn="ctr"/>
            <a:r>
              <a:rPr lang="en-US" dirty="0" smtClean="0"/>
              <a:t>Marie-Claire ten Veldhuis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5825" y="2340123"/>
            <a:ext cx="25167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Andy Johnston</a:t>
            </a:r>
          </a:p>
          <a:p>
            <a:pPr algn="ctr"/>
            <a:r>
              <a:rPr lang="en-US" dirty="0" smtClean="0"/>
              <a:t>Barry O’Brien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/>
              <a:t>Christian </a:t>
            </a:r>
            <a:r>
              <a:rPr lang="en-US" dirty="0" smtClean="0"/>
              <a:t>Onof</a:t>
            </a:r>
          </a:p>
          <a:p>
            <a:pPr algn="ctr"/>
            <a:r>
              <a:rPr lang="en-US" dirty="0" smtClean="0"/>
              <a:t>Lipen Wang</a:t>
            </a:r>
          </a:p>
          <a:p>
            <a:pPr algn="ctr"/>
            <a:r>
              <a:rPr lang="en-US" dirty="0" smtClean="0"/>
              <a:t>Susana Ochoa-Rodriguez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37109" y="4347370"/>
            <a:ext cx="1958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Nick van de Giesen</a:t>
            </a:r>
          </a:p>
          <a:p>
            <a:pPr algn="ctr"/>
            <a:r>
              <a:rPr lang="en-US" dirty="0" smtClean="0"/>
              <a:t>Els Veenhoven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21" y="3718594"/>
            <a:ext cx="1393405" cy="5140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762" y="3086510"/>
            <a:ext cx="1514475" cy="1057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615" y="5068314"/>
            <a:ext cx="1668719" cy="5678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442" y="5090256"/>
            <a:ext cx="1076325" cy="590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0808" y="5097931"/>
            <a:ext cx="1469039" cy="594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9082" y="5819727"/>
            <a:ext cx="1043754" cy="4944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57" y="2966119"/>
            <a:ext cx="1524000" cy="7524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9101" y="614816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Dominique Nalpas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0926" y="5231839"/>
            <a:ext cx="804453" cy="9084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1305" y="3848407"/>
            <a:ext cx="1047750" cy="333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08" y="5898370"/>
            <a:ext cx="4484662" cy="820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8127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5967805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https://meetingorganizer.copernicus.org/EGU2019/session/31251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2271" y="1082469"/>
            <a:ext cx="295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Call for abstracts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8" name="CasellaDiTesto 10"/>
          <p:cNvSpPr txBox="1">
            <a:spLocks noChangeArrowheads="1"/>
          </p:cNvSpPr>
          <p:nvPr/>
        </p:nvSpPr>
        <p:spPr bwMode="auto">
          <a:xfrm>
            <a:off x="4800600" y="1828800"/>
            <a:ext cx="45910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  <a:latin typeface="Calibri" pitchFamily="34" charset="0"/>
              </a:rPr>
              <a:t>CONTACTS</a:t>
            </a:r>
            <a:endParaRPr lang="it-IT" sz="16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it-IT" sz="1600" b="1" dirty="0">
              <a:solidFill>
                <a:srgbClr val="FFCC00"/>
              </a:solidFill>
              <a:latin typeface="Calibri" pitchFamily="34" charset="0"/>
            </a:endParaRPr>
          </a:p>
          <a:p>
            <a:r>
              <a:rPr lang="it-IT" sz="1600" dirty="0" smtClean="0">
                <a:latin typeface="Calibri" pitchFamily="34" charset="0"/>
              </a:rPr>
              <a:t>Dr Linda See</a:t>
            </a:r>
          </a:p>
          <a:p>
            <a:r>
              <a:rPr lang="it-IT" sz="1600" dirty="0" smtClean="0">
                <a:latin typeface="Calibri" pitchFamily="34" charset="0"/>
              </a:rPr>
              <a:t>International Institute for Applied Systems </a:t>
            </a:r>
          </a:p>
          <a:p>
            <a:r>
              <a:rPr lang="it-IT" sz="1600" dirty="0" smtClean="0">
                <a:latin typeface="Calibri" pitchFamily="34" charset="0"/>
              </a:rPr>
              <a:t>Analysis (IIASA)</a:t>
            </a:r>
            <a:endParaRPr lang="it-IT" sz="1600" dirty="0">
              <a:latin typeface="Calibri" pitchFamily="34" charset="0"/>
            </a:endParaRPr>
          </a:p>
          <a:p>
            <a:r>
              <a:rPr lang="it-IT" sz="1600" dirty="0">
                <a:latin typeface="Calibri" pitchFamily="34" charset="0"/>
              </a:rPr>
              <a:t>E-mail</a:t>
            </a:r>
            <a:r>
              <a:rPr lang="it-IT" sz="1600" dirty="0" smtClean="0">
                <a:latin typeface="Calibri" pitchFamily="34" charset="0"/>
              </a:rPr>
              <a:t>: see@iiasa.ac.at</a:t>
            </a:r>
            <a:endParaRPr lang="it-IT" sz="1600" b="1" dirty="0">
              <a:latin typeface="Calibri" pitchFamily="34" charset="0"/>
            </a:endParaRPr>
          </a:p>
          <a:p>
            <a:r>
              <a:rPr lang="it-IT" sz="1600" dirty="0">
                <a:latin typeface="Calibri" pitchFamily="34" charset="0"/>
              </a:rPr>
              <a:t>Tel</a:t>
            </a:r>
            <a:r>
              <a:rPr lang="it-IT" sz="1600" dirty="0" smtClean="0">
                <a:latin typeface="Calibri" pitchFamily="34" charset="0"/>
              </a:rPr>
              <a:t>.: +43 2236 807 423</a:t>
            </a:r>
          </a:p>
          <a:p>
            <a:endParaRPr lang="it-IT" sz="1600" dirty="0">
              <a:latin typeface="Calibri" pitchFamily="34" charset="0"/>
            </a:endParaRPr>
          </a:p>
          <a:p>
            <a:r>
              <a:rPr lang="it-IT" sz="1600" dirty="0">
                <a:latin typeface="Calibri" pitchFamily="34" charset="0"/>
              </a:rPr>
              <a:t>Dr </a:t>
            </a:r>
            <a:r>
              <a:rPr lang="it-IT" sz="1600" dirty="0" smtClean="0">
                <a:latin typeface="Calibri" pitchFamily="34" charset="0"/>
              </a:rPr>
              <a:t>Boud Verbeiren (Project Coordinator)</a:t>
            </a:r>
            <a:endParaRPr lang="it-IT" sz="1600" dirty="0">
              <a:latin typeface="Calibri" pitchFamily="34" charset="0"/>
            </a:endParaRPr>
          </a:p>
          <a:p>
            <a:r>
              <a:rPr lang="it-IT" sz="1600" dirty="0" smtClean="0">
                <a:latin typeface="Calibri" pitchFamily="34" charset="0"/>
              </a:rPr>
              <a:t>Vrije Universiteit Brussel</a:t>
            </a:r>
            <a:endParaRPr lang="it-IT" sz="1600" dirty="0">
              <a:latin typeface="Calibri" pitchFamily="34" charset="0"/>
            </a:endParaRPr>
          </a:p>
          <a:p>
            <a:r>
              <a:rPr lang="it-IT" sz="1600" dirty="0">
                <a:latin typeface="Calibri" pitchFamily="34" charset="0"/>
              </a:rPr>
              <a:t>E-mail: </a:t>
            </a:r>
            <a:r>
              <a:rPr lang="it-IT" sz="1600" dirty="0" smtClean="0">
                <a:latin typeface="Calibri" pitchFamily="34" charset="0"/>
              </a:rPr>
              <a:t>Boud.Verbeiren@vub.be</a:t>
            </a:r>
            <a:endParaRPr lang="it-IT" sz="1600" b="1" dirty="0">
              <a:latin typeface="Calibri" pitchFamily="34" charset="0"/>
            </a:endParaRPr>
          </a:p>
          <a:p>
            <a:r>
              <a:rPr lang="it-IT" sz="1600" dirty="0">
                <a:latin typeface="Calibri" pitchFamily="34" charset="0"/>
              </a:rPr>
              <a:t>Tel.: </a:t>
            </a:r>
            <a:r>
              <a:rPr lang="it-IT" sz="1600" dirty="0" smtClean="0">
                <a:latin typeface="Calibri" pitchFamily="34" charset="0"/>
              </a:rPr>
              <a:t>+32 2 629 36 35</a:t>
            </a:r>
            <a:endParaRPr lang="it-IT" sz="1600" dirty="0">
              <a:latin typeface="Calibri" pitchFamily="34" charset="0"/>
            </a:endParaRPr>
          </a:p>
          <a:p>
            <a:endParaRPr lang="it-IT" sz="1600" dirty="0">
              <a:latin typeface="Calibri" pitchFamily="34" charset="0"/>
            </a:endParaRPr>
          </a:p>
          <a:p>
            <a:pPr algn="ctr"/>
            <a:endParaRPr lang="it-IT" sz="1600" dirty="0">
              <a:latin typeface="Calibri" pitchFamily="34" charset="0"/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sp>
        <p:nvSpPr>
          <p:cNvPr id="7" name="CasellaDiTesto 12"/>
          <p:cNvSpPr txBox="1">
            <a:spLocks noChangeArrowheads="1"/>
          </p:cNvSpPr>
          <p:nvPr/>
        </p:nvSpPr>
        <p:spPr bwMode="auto">
          <a:xfrm>
            <a:off x="489025" y="1712564"/>
            <a:ext cx="3707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Verdana" pitchFamily="34" charset="0"/>
              </a:rPr>
              <a:t>Thank you!</a:t>
            </a:r>
          </a:p>
          <a:p>
            <a:pPr algn="ctr"/>
            <a:endParaRPr lang="en-US" sz="2800" dirty="0">
              <a:latin typeface="Verdana" pitchFamily="34" charset="0"/>
            </a:endParaRPr>
          </a:p>
          <a:p>
            <a:pPr algn="ctr"/>
            <a:r>
              <a:rPr lang="en-US" sz="2800" dirty="0" smtClean="0">
                <a:latin typeface="Verdana" pitchFamily="34" charset="0"/>
              </a:rPr>
              <a:t>Questions?</a:t>
            </a:r>
            <a:endParaRPr lang="it-IT" sz="2800" dirty="0">
              <a:latin typeface="Verdana" pitchFamily="34" charset="0"/>
            </a:endParaRPr>
          </a:p>
          <a:p>
            <a:pPr algn="ctr"/>
            <a:endParaRPr lang="it-IT" sz="2800" dirty="0"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86" y="3314978"/>
            <a:ext cx="1393405" cy="514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091" y="3741914"/>
            <a:ext cx="1514475" cy="1057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889" y="5733265"/>
            <a:ext cx="1668719" cy="567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2248" y="3904978"/>
            <a:ext cx="1076325" cy="590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907" y="5739111"/>
            <a:ext cx="1469039" cy="594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4963" y="4470342"/>
            <a:ext cx="1043754" cy="494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076" y="4879856"/>
            <a:ext cx="1524000" cy="752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751" y="3855227"/>
            <a:ext cx="804453" cy="908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2977" y="3328859"/>
            <a:ext cx="1047750" cy="3333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38" y="4963077"/>
            <a:ext cx="2011514" cy="609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85" y="5298661"/>
            <a:ext cx="4484662" cy="820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89817"/>
            <a:ext cx="5429250" cy="44005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3412" y="6020184"/>
            <a:ext cx="792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CRED &amp; UNISDR: The Human Cost of Weather Related Disasters 1995-2015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77228" y="2133600"/>
            <a:ext cx="27432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90% of disasters between</a:t>
            </a:r>
          </a:p>
          <a:p>
            <a:r>
              <a:rPr lang="en-US" dirty="0" smtClean="0"/>
              <a:t>1995-2015 have been </a:t>
            </a:r>
          </a:p>
          <a:p>
            <a:r>
              <a:rPr lang="en-US" dirty="0" smtClean="0"/>
              <a:t>weather-related</a:t>
            </a:r>
          </a:p>
          <a:p>
            <a:endParaRPr lang="en-US" dirty="0"/>
          </a:p>
          <a:p>
            <a:r>
              <a:rPr lang="en-US" dirty="0" smtClean="0"/>
              <a:t>Flooding is on the increase,</a:t>
            </a:r>
          </a:p>
          <a:p>
            <a:r>
              <a:rPr lang="en-US" dirty="0"/>
              <a:t>u</a:t>
            </a:r>
            <a:r>
              <a:rPr lang="en-US" dirty="0" smtClean="0"/>
              <a:t>p 35% over the previous</a:t>
            </a:r>
          </a:p>
          <a:p>
            <a:r>
              <a:rPr lang="en-US" dirty="0"/>
              <a:t>d</a:t>
            </a:r>
            <a:r>
              <a:rPr lang="en-US" dirty="0" smtClean="0"/>
              <a:t>ecade (171 events)</a:t>
            </a:r>
          </a:p>
        </p:txBody>
      </p:sp>
    </p:spTree>
    <p:extLst>
      <p:ext uri="{BB962C8B-B14F-4D97-AF65-F5344CB8AC3E}">
        <p14:creationId xmlns:p14="http://schemas.microsoft.com/office/powerpoint/2010/main" val="6490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Types of flooding</a:t>
            </a:r>
          </a:p>
          <a:p>
            <a:r>
              <a:rPr lang="en-US" dirty="0" smtClean="0"/>
              <a:t>Fluvial or river flooding</a:t>
            </a:r>
          </a:p>
          <a:p>
            <a:r>
              <a:rPr lang="en-US" dirty="0" smtClean="0"/>
              <a:t>Pluvial or urban flooding</a:t>
            </a:r>
          </a:p>
          <a:p>
            <a:r>
              <a:rPr lang="en-US" dirty="0" smtClean="0"/>
              <a:t>Coastal or storm surges</a:t>
            </a:r>
          </a:p>
          <a:p>
            <a:r>
              <a:rPr lang="en-US" dirty="0" smtClean="0"/>
              <a:t>More complex with multiple types occurring</a:t>
            </a:r>
          </a:p>
          <a:p>
            <a:r>
              <a:rPr lang="en-US" dirty="0" smtClean="0"/>
              <a:t>Lots of early warning systems for fluvial and storm events</a:t>
            </a:r>
          </a:p>
          <a:p>
            <a:r>
              <a:rPr lang="en-US" dirty="0" smtClean="0"/>
              <a:t>Less focus on EW for pluvial flooding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</p:spTree>
    <p:extLst>
      <p:ext uri="{BB962C8B-B14F-4D97-AF65-F5344CB8AC3E}">
        <p14:creationId xmlns:p14="http://schemas.microsoft.com/office/powerpoint/2010/main" val="1106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FloodCitiSense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41" y="2263701"/>
            <a:ext cx="8433396" cy="41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Urban Living Labs</a:t>
            </a:r>
          </a:p>
          <a:p>
            <a:r>
              <a:rPr lang="en-US" dirty="0" smtClean="0"/>
              <a:t>Two co-creation workshops in each city</a:t>
            </a:r>
          </a:p>
          <a:p>
            <a:pPr lvl="1"/>
            <a:r>
              <a:rPr lang="en-US" dirty="0" smtClean="0"/>
              <a:t>Validate scenarios and technology</a:t>
            </a:r>
          </a:p>
          <a:p>
            <a:pPr lvl="1"/>
            <a:r>
              <a:rPr lang="en-US" dirty="0" smtClean="0"/>
              <a:t>Feedback on wireframes</a:t>
            </a:r>
          </a:p>
          <a:p>
            <a:pPr lvl="1"/>
            <a:r>
              <a:rPr lang="en-US" dirty="0" smtClean="0"/>
              <a:t>Development of user requirements</a:t>
            </a:r>
          </a:p>
          <a:p>
            <a:r>
              <a:rPr lang="en-US" dirty="0" smtClean="0"/>
              <a:t>Training workshops in each city</a:t>
            </a:r>
          </a:p>
          <a:p>
            <a:pPr lvl="1"/>
            <a:r>
              <a:rPr lang="en-US" dirty="0" smtClean="0"/>
              <a:t>Users built their own sensors - ownership</a:t>
            </a:r>
          </a:p>
          <a:p>
            <a:pPr lvl="1"/>
            <a:r>
              <a:rPr lang="en-US" dirty="0" smtClean="0"/>
              <a:t>Introduced to prototype of the mobile app</a:t>
            </a:r>
          </a:p>
          <a:p>
            <a:pPr lvl="1"/>
            <a:r>
              <a:rPr lang="en-US" dirty="0" smtClean="0"/>
              <a:t>Regular communication with the participants</a:t>
            </a:r>
          </a:p>
          <a:p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</p:spTree>
    <p:extLst>
      <p:ext uri="{BB962C8B-B14F-4D97-AF65-F5344CB8AC3E}">
        <p14:creationId xmlns:p14="http://schemas.microsoft.com/office/powerpoint/2010/main" val="37793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Early Warning System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87052" y="2514600"/>
            <a:ext cx="8004644" cy="3429000"/>
            <a:chOff x="687052" y="2514600"/>
            <a:chExt cx="8004644" cy="3429000"/>
          </a:xfrm>
        </p:grpSpPr>
        <p:sp>
          <p:nvSpPr>
            <p:cNvPr id="36" name="Rectangle 35"/>
            <p:cNvSpPr/>
            <p:nvPr/>
          </p:nvSpPr>
          <p:spPr>
            <a:xfrm>
              <a:off x="687052" y="4674180"/>
              <a:ext cx="2120502" cy="7127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</a:rPr>
                <a:t>Mobile app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39050" y="2514600"/>
              <a:ext cx="2072036" cy="7127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</a:rPr>
                <a:t>Local data platform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16653" y="2673833"/>
              <a:ext cx="1471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Rainfall sensors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567355" y="2843110"/>
              <a:ext cx="43153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2005648" y="3371092"/>
              <a:ext cx="827502" cy="8577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2091582" y="3464261"/>
              <a:ext cx="865697" cy="8602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829946" y="3458293"/>
              <a:ext cx="5713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Data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27164" y="3727914"/>
              <a:ext cx="120680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HTTP API </a:t>
              </a:r>
            </a:p>
            <a:p>
              <a:r>
                <a:rPr lang="en-US" sz="1600" dirty="0"/>
                <a:t>Get Request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862848" y="4588179"/>
              <a:ext cx="1787221" cy="833582"/>
              <a:chOff x="4299836" y="4916538"/>
              <a:chExt cx="2203203" cy="954488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4351389" y="5518608"/>
                <a:ext cx="2149847" cy="3524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Alerts/early warnings</a:t>
                </a: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H="1">
                <a:off x="4915483" y="5478625"/>
                <a:ext cx="733662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4915483" y="5295074"/>
                <a:ext cx="755842" cy="28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4299836" y="4916538"/>
                <a:ext cx="2203203" cy="3524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HTTP API Get Request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605683" y="4317678"/>
              <a:ext cx="4086013" cy="1625922"/>
              <a:chOff x="3655181" y="4278885"/>
              <a:chExt cx="5037048" cy="1861755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655181" y="4278885"/>
                <a:ext cx="5037048" cy="18617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928552" y="5494584"/>
                <a:ext cx="4593413" cy="49117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n w="0"/>
                    <a:solidFill>
                      <a:schemeClr val="tx1"/>
                    </a:solidFill>
                  </a:rPr>
                  <a:t>Data-driven flood forecasting models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876999" y="4472361"/>
                <a:ext cx="4593413" cy="4294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n w="0"/>
                    <a:solidFill>
                      <a:schemeClr val="tx1"/>
                    </a:solidFill>
                  </a:rPr>
                  <a:t>Web app and front end to EWS tool</a:t>
                </a: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5997140" y="5033389"/>
                <a:ext cx="4860" cy="3869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6225259" y="5009204"/>
                <a:ext cx="0" cy="38692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6332832" y="5016370"/>
                <a:ext cx="2290152" cy="352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HTTP API Get Requests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127983" y="4073607"/>
              <a:ext cx="112505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EWS tool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186047" y="3397135"/>
              <a:ext cx="845101" cy="7136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5310175" y="3294866"/>
              <a:ext cx="830196" cy="7385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862929" y="3706378"/>
              <a:ext cx="5713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Data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38355" y="2984385"/>
              <a:ext cx="120680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HTTP API </a:t>
              </a:r>
            </a:p>
            <a:p>
              <a:r>
                <a:rPr lang="en-US" sz="1600" dirty="0"/>
                <a:t>Get Request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2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Rainfall Sensors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7281"/>
            <a:ext cx="39624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9451" y="2377281"/>
            <a:ext cx="3962401" cy="2971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506309"/>
            <a:ext cx="7913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Building </a:t>
            </a:r>
            <a:r>
              <a:rPr lang="en-US" sz="2000" dirty="0"/>
              <a:t>the </a:t>
            </a:r>
            <a:r>
              <a:rPr lang="en-US" sz="2000" dirty="0" smtClean="0"/>
              <a:t>sensor: </a:t>
            </a:r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www.youtube.com/watch?v=DjLQ7p746hg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Facebook groups to support users in each city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57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TINA\COWM\COWM_NOVEMBER2018\SITO_WEB\immagini\BannerCOWM.jpg"/>
          <p:cNvPicPr>
            <a:picLocks noChangeAspect="1" noChangeArrowheads="1"/>
          </p:cNvPicPr>
          <p:nvPr/>
        </p:nvPicPr>
        <p:blipFill>
          <a:blip r:embed="rId3" cstate="print"/>
          <a:srcRect t="7005" b="10101"/>
          <a:stretch>
            <a:fillRect/>
          </a:stretch>
        </p:blipFill>
        <p:spPr bwMode="auto">
          <a:xfrm>
            <a:off x="1425679" y="0"/>
            <a:ext cx="6194321" cy="1512168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Local Data Platform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27-30</a:t>
            </a:r>
            <a:endParaRPr lang="it-IT" sz="1000" b="1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Linda See – FloodCitiSense</a:t>
            </a:r>
          </a:p>
        </p:txBody>
      </p:sp>
      <p:pic>
        <p:nvPicPr>
          <p:cNvPr id="1026" name="Picture 2" descr="https://lh6.googleusercontent.com/Z__oj2MyVx2FEUIfiMp4fVAyKdkom7ncbNC2Tg0rLfqXO5kzkB_LldZllDnYuyJ9NfiUjiaoCkR2zUd3UwDhDhVxae_y7rD_z9kAOC49WnE1ijAo2gXZuOnVEg-6mAnQLZWXNCc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4" y="2147019"/>
            <a:ext cx="57340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756</Words>
  <Application>Microsoft Office PowerPoint</Application>
  <PresentationFormat>On-screen Show (4:3)</PresentationFormat>
  <Paragraphs>231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Tomei</dc:creator>
  <cp:lastModifiedBy>Linda M See</cp:lastModifiedBy>
  <cp:revision>45</cp:revision>
  <cp:lastPrinted>2018-11-22T17:42:17Z</cp:lastPrinted>
  <dcterms:created xsi:type="dcterms:W3CDTF">2018-11-07T14:02:33Z</dcterms:created>
  <dcterms:modified xsi:type="dcterms:W3CDTF">2018-11-28T06:43:06Z</dcterms:modified>
</cp:coreProperties>
</file>