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  <p:sldMasterId id="2147483665" r:id="rId5"/>
    <p:sldMasterId id="2147483768" r:id="rId6"/>
  </p:sldMasterIdLst>
  <p:notesMasterIdLst>
    <p:notesMasterId r:id="rId22"/>
  </p:notesMasterIdLst>
  <p:sldIdLst>
    <p:sldId id="514" r:id="rId7"/>
    <p:sldId id="538" r:id="rId8"/>
    <p:sldId id="519" r:id="rId9"/>
    <p:sldId id="536" r:id="rId10"/>
    <p:sldId id="521" r:id="rId11"/>
    <p:sldId id="539" r:id="rId12"/>
    <p:sldId id="540" r:id="rId13"/>
    <p:sldId id="517" r:id="rId14"/>
    <p:sldId id="520" r:id="rId15"/>
    <p:sldId id="529" r:id="rId16"/>
    <p:sldId id="527" r:id="rId17"/>
    <p:sldId id="528" r:id="rId18"/>
    <p:sldId id="531" r:id="rId19"/>
    <p:sldId id="530" r:id="rId20"/>
    <p:sldId id="53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ywan Riahi" initials="kr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ED"/>
    <a:srgbClr val="003399"/>
    <a:srgbClr val="FF3399"/>
    <a:srgbClr val="E88518"/>
    <a:srgbClr val="B2770E"/>
    <a:srgbClr val="8FA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58787" autoAdjust="0"/>
  </p:normalViewPr>
  <p:slideViewPr>
    <p:cSldViewPr>
      <p:cViewPr varScale="1">
        <p:scale>
          <a:sx n="50" d="100"/>
          <a:sy n="50" d="100"/>
        </p:scale>
        <p:origin x="13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1D68-A6E9-4AF2-ABDC-4E4B3347DFB6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BDB6-CF2A-4F30-BF18-73B2A327D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9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4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28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56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BDB6-CF2A-4F30-BF18-73B2A327D4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Mincho" panose="02020600040205080304" pitchFamily="18" charset="-128"/>
              </a:defRPr>
            </a:lvl9pPr>
          </a:lstStyle>
          <a:p>
            <a:pPr marL="0" marR="0" lvl="0" indent="0" algn="r" defTabSz="9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67FC2C-FA68-438F-8F9F-2269247EB89D}" type="slidenum"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9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21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4" y="1919290"/>
            <a:ext cx="6630987" cy="1470025"/>
          </a:xfrm>
        </p:spPr>
        <p:txBody>
          <a:bodyPr lIns="457200" rIns="457200" anchor="ctr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4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1" y="6516690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04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8214494" cy="864096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600202"/>
            <a:ext cx="8214494" cy="4525963"/>
          </a:xfr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1600202"/>
            <a:ext cx="3922712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2"/>
            <a:ext cx="3922713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86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471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67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83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6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3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4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4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50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4437983" y="6509744"/>
            <a:ext cx="152286" cy="15004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975"/>
            </a:lvl1pPr>
          </a:lstStyle>
          <a:p>
            <a:fld id="{09C73B4E-B83D-4199-89A6-2AC8AEAF5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55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9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9" y="6516690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5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C73B4E-B83D-4199-89A6-2AC8AEAF5E00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2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1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003399"/>
          </a:solidFill>
          <a:latin typeface="Arial Narrow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5" Type="http://schemas.openxmlformats.org/officeDocument/2006/relationships/image" Target="../media/image56.png"/><Relationship Id="rId2" Type="http://schemas.openxmlformats.org/officeDocument/2006/relationships/image" Target="../media/image33.jpeg"/><Relationship Id="rId16" Type="http://schemas.openxmlformats.org/officeDocument/2006/relationships/image" Target="../media/image47.gif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png"/><Relationship Id="rId5" Type="http://schemas.openxmlformats.org/officeDocument/2006/relationships/image" Target="../media/image36.gif"/><Relationship Id="rId15" Type="http://schemas.openxmlformats.org/officeDocument/2006/relationships/image" Target="../media/image46.jpe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jpe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36439"/>
            <a:ext cx="8499184" cy="3056657"/>
          </a:xfrm>
        </p:spPr>
        <p:txBody>
          <a:bodyPr/>
          <a:lstStyle/>
          <a:p>
            <a:r>
              <a:rPr lang="en-US" sz="3600" b="1" dirty="0"/>
              <a:t>Integrated </a:t>
            </a:r>
            <a:r>
              <a:rPr lang="en-US" sz="3600" b="1" dirty="0" smtClean="0"/>
              <a:t>assessment of </a:t>
            </a:r>
            <a:br>
              <a:rPr lang="en-US" sz="3600" b="1" dirty="0" smtClean="0"/>
            </a:br>
            <a:r>
              <a:rPr lang="en-US" sz="3600" b="1" dirty="0" smtClean="0"/>
              <a:t>water-energy-land nexus solutions for the </a:t>
            </a:r>
            <a:r>
              <a:rPr lang="en-US" sz="3600" b="1" dirty="0"/>
              <a:t>Indus River </a:t>
            </a:r>
            <a:r>
              <a:rPr lang="en-US" sz="3600" b="1" dirty="0" smtClean="0"/>
              <a:t>Basin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3016"/>
            <a:ext cx="9144000" cy="936104"/>
          </a:xfrm>
        </p:spPr>
        <p:txBody>
          <a:bodyPr/>
          <a:lstStyle/>
          <a:p>
            <a:r>
              <a:rPr lang="en-US" sz="2000" b="1" dirty="0" smtClean="0"/>
              <a:t>Simon Parkinson, Adriano </a:t>
            </a:r>
            <a:r>
              <a:rPr lang="en-US" sz="2000" b="1" dirty="0" err="1" smtClean="0"/>
              <a:t>Vinca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Ansir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Ilyas</a:t>
            </a:r>
            <a:r>
              <a:rPr lang="en-US" sz="2000" b="1" dirty="0" smtClean="0"/>
              <a:t>, and Edward Byers</a:t>
            </a:r>
          </a:p>
          <a:p>
            <a:r>
              <a:rPr lang="en-US" sz="1800" dirty="0" smtClean="0"/>
              <a:t>INFORMS 2018 Annual Meeting (Invited Presentation)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4509120"/>
            <a:ext cx="9144000" cy="2088232"/>
            <a:chOff x="0" y="4509120"/>
            <a:chExt cx="9144000" cy="2088232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4509120"/>
              <a:ext cx="9144000" cy="2088232"/>
              <a:chOff x="0" y="4509120"/>
              <a:chExt cx="9144000" cy="2088232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4509120"/>
                <a:ext cx="9144000" cy="2088232"/>
                <a:chOff x="7715" y="2543304"/>
                <a:chExt cx="9054307" cy="2063530"/>
              </a:xfrm>
            </p:grpSpPr>
            <p:pic>
              <p:nvPicPr>
                <p:cNvPr id="11" name="Picture 4" descr="http://www.airandgas.net/images/wastewater_treatment_big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508" t="8388" r="12994" b="6451"/>
                <a:stretch/>
              </p:blipFill>
              <p:spPr bwMode="auto">
                <a:xfrm>
                  <a:off x="7715" y="2543304"/>
                  <a:ext cx="2975407" cy="20635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6" descr="http://www.imrivers.org/home/wp-content/uploads/2012/04/Rivers_StrainsEnergy.jp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12" r="5943"/>
                <a:stretch/>
              </p:blipFill>
              <p:spPr bwMode="auto">
                <a:xfrm>
                  <a:off x="2983122" y="2543304"/>
                  <a:ext cx="2901422" cy="20635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8" descr="http://www.waterworld.com/content/dam/ww/online-articles/2013/10/taweelah_AUMA%20web.jp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639" b="1469"/>
                <a:stretch/>
              </p:blipFill>
              <p:spPr bwMode="auto">
                <a:xfrm>
                  <a:off x="5884544" y="2543304"/>
                  <a:ext cx="3177478" cy="20635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434" t="3961" r="34899" b="5295"/>
              <a:stretch/>
            </p:blipFill>
            <p:spPr bwMode="auto">
              <a:xfrm>
                <a:off x="0" y="4509120"/>
                <a:ext cx="3004882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0" y="4509120"/>
              <a:ext cx="9144000" cy="2088232"/>
            </a:xfrm>
            <a:prstGeom prst="rect">
              <a:avLst/>
            </a:prstGeom>
            <a:noFill/>
            <a:ln w="12700"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https://westeurope1-mediap.svc.ms/transform/thumbnail?provider=spo&amp;inputFormat=png&amp;cs=fFNQTw&amp;docid=https%3A%2F%2Fiiasahub.sharepoint.com%3A443%2F_api%2Fv2.0%2Fdrives%2Fb!pXl2c-6ZPkSNTd17sgPo_3fBiQYZXktGhTJAqo_eOpRHjZ2XhCM7RZ3wPeXTPDsL%2Fitems%2F01WT5YLILOPRJG2A3GFFELDKMQNUREK6EG%3Fversion%3DPublished&amp;access_token=eyJ0eXAiOiJKV1QiLCJhbGciOiJub25lIn0.eyJhdWQiOiIwMDAwMDAwMy0wMDAwLTBmZjEtY2UwMC0wMDAwMDAwMDAwMDAvaWlhc2FodWIuc2hhcmVwb2ludC5jb21AOWI3OWIxMGItMDAwNy00ZThhLWIwNzItYWQwYzhjZGMxYWE1IiwiaXNzIjoiMDAwMDAwMDMtMDAwMC0wZmYxLWNlMDAtMDAwMDAwMDAwMDAwIiwibmJmIjoiMTU0MTExMDcwMiIsImV4cCI6IjE1NDExMzIzMDIiLCJlbmRwb2ludHVybCI6IlB0cjV4d3pqNmxmN2E1TFdzUXFNbWRhWVI5a1lPMlFtN0NJTHZxczFUWDQ9IiwiZW5kcG9pbnR1cmxMZW5ndGgiOiIxMTUiLCJpc2xvb3BiYWNrIjoiVHJ1ZSIsImNpZCI6Ik4yWXpPRGxsT1dVdFpqQTNPUzAzTURBd0xUVmpNV1F0WTJVek56Z3hNRFEwWWpGaCIsInZlciI6Imhhc2hlZHByb29mdG9rZW4iLCJzaXRlaWQiOiJOek0zTmpjNVlUVXRPVGxsWlMwME5ETmxMVGhrTkdRdFpHUTNZbUl5TURObE9HWm0iLCJuYW1laWQiOiIwIy5mfG1lbWJlcnNoaXB8cGFya2luc29AaWlhc2EuYWMuYXQiLCJuaWkiOiJtaWNyb3NvZnQuc2hhcmVwb2ludCIsImlzdXNlciI6InRydWUiLCJjYWNoZWtleSI6IjBoLmZ8bWVtYmVyc2hpcHwxMDAzYmZmZDk3NGU3ZmY3QGxpdmUuY29tIiwidHQiOiIwIiwidXNlUGVyc2lzdGVudENvb2tpZSI6IjIifQ.TE13TlZOZmduY0FmUDhJcjhlOEsxOEF0OHJVaThTalhycUgveloyaWorVT0&amp;encodeFailures=1&amp;width=1366&amp;height=586&amp;srcWidth=&amp;srcHeight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" y="546706"/>
            <a:ext cx="2706312" cy="75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796136" y="188640"/>
            <a:ext cx="3151825" cy="1393517"/>
            <a:chOff x="5885630" y="187534"/>
            <a:chExt cx="2800392" cy="108325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6906" y="187534"/>
              <a:ext cx="2258012" cy="108325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885630" y="992522"/>
              <a:ext cx="2800392" cy="215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Lahore University of Management Sciences</a:t>
              </a:r>
              <a:endParaRPr lang="en-US" sz="12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59101" y="614621"/>
            <a:ext cx="2016589" cy="71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213" y="332656"/>
            <a:ext cx="7997825" cy="1143000"/>
          </a:xfrm>
        </p:spPr>
        <p:txBody>
          <a:bodyPr/>
          <a:lstStyle/>
          <a:p>
            <a:r>
              <a:rPr lang="en-US" sz="3600" dirty="0" smtClean="0"/>
              <a:t>Stakeholder Engagement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87" y="1098444"/>
            <a:ext cx="7056784" cy="47068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2894" y="5879486"/>
            <a:ext cx="7931554" cy="64585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Events in Delhi, Lahore and Vienna</a:t>
            </a:r>
            <a:endParaRPr lang="en-US" sz="2800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12" y="869826"/>
            <a:ext cx="9144000" cy="5583510"/>
            <a:chOff x="0" y="1089205"/>
            <a:chExt cx="9144000" cy="5583510"/>
          </a:xfrm>
        </p:grpSpPr>
        <p:sp>
          <p:nvSpPr>
            <p:cNvPr id="8" name="Rectangle 7"/>
            <p:cNvSpPr/>
            <p:nvPr/>
          </p:nvSpPr>
          <p:spPr>
            <a:xfrm>
              <a:off x="0" y="1089205"/>
              <a:ext cx="9144000" cy="5583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Image result for Government of punjab ind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00" y="1514066"/>
              <a:ext cx="648072" cy="77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 result for National Institution for transforming India (NITI)-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581" y="1536281"/>
              <a:ext cx="775419" cy="775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TIFAC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63" y="2635191"/>
              <a:ext cx="1369625" cy="463485"/>
            </a:xfrm>
            <a:prstGeom prst="rect">
              <a:avLst/>
            </a:prstGeom>
            <a:solidFill>
              <a:srgbClr val="034EA2"/>
            </a:solidFill>
          </p:spPr>
        </p:pic>
        <p:pic>
          <p:nvPicPr>
            <p:cNvPr id="12" name="Picture 8" descr="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459" y="1500019"/>
              <a:ext cx="936102" cy="93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IRAD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94" y="3228989"/>
              <a:ext cx="1911573" cy="42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4" descr="Related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10"/>
            <a:stretch/>
          </p:blipFill>
          <p:spPr bwMode="auto">
            <a:xfrm>
              <a:off x="186548" y="3988319"/>
              <a:ext cx="1782064" cy="757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18" descr="Image result for indian council for research on international economic relations"/>
            <p:cNvSpPr>
              <a:spLocks noChangeAspect="1" noChangeArrowheads="1"/>
            </p:cNvSpPr>
            <p:nvPr/>
          </p:nvSpPr>
          <p:spPr bwMode="auto">
            <a:xfrm>
              <a:off x="2401087" y="3949682"/>
              <a:ext cx="1218948" cy="121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6" name="Picture 22" descr="Home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046" y="4983194"/>
              <a:ext cx="2369464" cy="400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4" descr="Image result for university of kashmi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1087" y="3400686"/>
              <a:ext cx="1014685" cy="926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Image result for teri school of advanced studie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929" y="4240158"/>
              <a:ext cx="1527535" cy="881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0" descr="Image result for international development research center (idrc)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415" y="5496948"/>
              <a:ext cx="2509253" cy="576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2" descr="Image result for lahore university of management sciences LOGO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4642" y="2369273"/>
              <a:ext cx="1281292" cy="1048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4" descr="Image result for water and power development authority (wapda)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4771" y="1340768"/>
              <a:ext cx="1414358" cy="105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6" descr="https://cache.pakistantoday.com.pk/Ministry-of-Planning-Development-Reform-MoPDR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757" y="2338893"/>
              <a:ext cx="2383396" cy="1245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0" descr="Image result for indian council for research on international economic relations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367" y="2502971"/>
              <a:ext cx="1407989" cy="727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8" descr="Image result for Planning and Development, Govt. Punjab pakistan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058" y="2502971"/>
              <a:ext cx="1102485" cy="1102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74804" y="3694675"/>
              <a:ext cx="2119933" cy="57647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214858" y="4454981"/>
              <a:ext cx="2610932" cy="67776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342235" y="5317767"/>
              <a:ext cx="2416187" cy="69033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6621180" y="2436122"/>
              <a:ext cx="895350" cy="9144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7891056" y="3512629"/>
              <a:ext cx="1171575" cy="90487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222099" y="3605456"/>
              <a:ext cx="1422378" cy="711189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334315" y="4512763"/>
              <a:ext cx="1771650" cy="6477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809281" y="4360367"/>
              <a:ext cx="1709141" cy="952124"/>
            </a:xfrm>
            <a:prstGeom prst="rect">
              <a:avLst/>
            </a:prstGeom>
          </p:spPr>
        </p:pic>
        <p:pic>
          <p:nvPicPr>
            <p:cNvPr id="33" name="Picture 50" descr="Image result for ministry of energy and water afghanistan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730" y="1707105"/>
              <a:ext cx="1813912" cy="38300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6269543" y="1483842"/>
              <a:ext cx="2388885" cy="6226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6011985" y="6147287"/>
              <a:ext cx="3093980" cy="46279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435105" y="5477899"/>
              <a:ext cx="1400008" cy="417716"/>
            </a:xfrm>
            <a:prstGeom prst="rect">
              <a:avLst/>
            </a:prstGeom>
          </p:spPr>
        </p:pic>
        <p:pic>
          <p:nvPicPr>
            <p:cNvPr id="37" name="Picture 52" descr="Image result for the energy resources institute (teri)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660" y="5267543"/>
              <a:ext cx="1130195" cy="700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917575" y="6177415"/>
              <a:ext cx="1428750" cy="495300"/>
            </a:xfrm>
            <a:prstGeom prst="rect">
              <a:avLst/>
            </a:prstGeom>
          </p:spPr>
        </p:pic>
        <p:pic>
          <p:nvPicPr>
            <p:cNvPr id="39" name="Picture 54" descr="Image result for Ministry of Science &amp; Technology pak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561" y="5957863"/>
              <a:ext cx="3067237" cy="663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87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58510" cy="1739959"/>
          </a:xfrm>
        </p:spPr>
        <p:txBody>
          <a:bodyPr/>
          <a:lstStyle/>
          <a:p>
            <a:r>
              <a:rPr lang="en-US" sz="3200" b="1" dirty="0" smtClean="0"/>
              <a:t>Results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Tracking average water-energy-land investments under different SDG objectives: 2015 to 2040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7504" y="2492896"/>
            <a:ext cx="9001000" cy="2592288"/>
            <a:chOff x="107504" y="2420888"/>
            <a:chExt cx="9001000" cy="25922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r="31379" b="51106"/>
            <a:stretch/>
          </p:blipFill>
          <p:spPr>
            <a:xfrm>
              <a:off x="107504" y="2420888"/>
              <a:ext cx="3744416" cy="259228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t="51610" r="31379"/>
            <a:stretch/>
          </p:blipFill>
          <p:spPr>
            <a:xfrm>
              <a:off x="3779912" y="2420888"/>
              <a:ext cx="3744416" cy="25655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68620" t="33084" r="1029" b="31603"/>
            <a:stretch/>
          </p:blipFill>
          <p:spPr>
            <a:xfrm>
              <a:off x="7452320" y="2767582"/>
              <a:ext cx="1656184" cy="1872209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07504" y="2204864"/>
            <a:ext cx="7344816" cy="3336803"/>
            <a:chOff x="107504" y="2204864"/>
            <a:chExt cx="7344816" cy="3336803"/>
          </a:xfrm>
        </p:grpSpPr>
        <p:grpSp>
          <p:nvGrpSpPr>
            <p:cNvPr id="15" name="Group 14"/>
            <p:cNvGrpSpPr/>
            <p:nvPr/>
          </p:nvGrpSpPr>
          <p:grpSpPr>
            <a:xfrm>
              <a:off x="107504" y="2204864"/>
              <a:ext cx="7344816" cy="2867756"/>
              <a:chOff x="107504" y="2204864"/>
              <a:chExt cx="7344816" cy="286775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33256" b="50000"/>
              <a:stretch/>
            </p:blipFill>
            <p:spPr>
              <a:xfrm>
                <a:off x="107504" y="2204864"/>
                <a:ext cx="3672408" cy="286775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t="49852" r="33256" b="243"/>
              <a:stretch/>
            </p:blipFill>
            <p:spPr>
              <a:xfrm>
                <a:off x="3779912" y="2210362"/>
                <a:ext cx="3672408" cy="2862258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1568868" y="5203113"/>
              <a:ext cx="5099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Investment change: SDG relative to Baseline scenario</a:t>
              </a:r>
              <a:endParaRPr lang="en-US" sz="16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34028" y="6338078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 results: do not cite or quote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904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4213" y="341784"/>
            <a:ext cx="7997825" cy="1143000"/>
          </a:xfrm>
        </p:spPr>
        <p:txBody>
          <a:bodyPr/>
          <a:lstStyle/>
          <a:p>
            <a:r>
              <a:rPr lang="en-US" sz="3200" b="1" dirty="0" smtClean="0"/>
              <a:t>Results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Quantifying nexus interactions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34028" y="6338078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 results: do not cite or quote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8940"/>
          <a:stretch/>
        </p:blipFill>
        <p:spPr>
          <a:xfrm>
            <a:off x="35496" y="1643286"/>
            <a:ext cx="2952328" cy="445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848" r="34091"/>
          <a:stretch/>
        </p:blipFill>
        <p:spPr>
          <a:xfrm>
            <a:off x="3131840" y="1643286"/>
            <a:ext cx="2952328" cy="4450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8939" r="758"/>
          <a:stretch/>
        </p:blipFill>
        <p:spPr>
          <a:xfrm>
            <a:off x="6156176" y="1643286"/>
            <a:ext cx="2880320" cy="445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Next Steps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Expanded results and building capacity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5623" y="1844824"/>
            <a:ext cx="7997825" cy="4525963"/>
          </a:xfrm>
        </p:spPr>
        <p:txBody>
          <a:bodyPr/>
          <a:lstStyle/>
          <a:p>
            <a:r>
              <a:rPr lang="en-US" dirty="0" smtClean="0"/>
              <a:t>Upcoming stakeholder workshops</a:t>
            </a:r>
          </a:p>
          <a:p>
            <a:pPr lvl="1"/>
            <a:r>
              <a:rPr lang="en-US" dirty="0" smtClean="0"/>
              <a:t>Elicit feedback on model scenarios</a:t>
            </a:r>
          </a:p>
          <a:p>
            <a:pPr lvl="1"/>
            <a:r>
              <a:rPr lang="en-US" dirty="0" smtClean="0"/>
              <a:t>Provide training with tools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Online knowledge platform</a:t>
            </a:r>
          </a:p>
          <a:p>
            <a:pPr lvl="1"/>
            <a:r>
              <a:rPr lang="en-US" dirty="0" smtClean="0"/>
              <a:t>Results explorer</a:t>
            </a:r>
          </a:p>
          <a:p>
            <a:pPr lvl="1"/>
            <a:r>
              <a:rPr lang="en-US" dirty="0" smtClean="0"/>
              <a:t>Model code and input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3849" y="332656"/>
            <a:ext cx="7997825" cy="1143000"/>
          </a:xfrm>
        </p:spPr>
        <p:txBody>
          <a:bodyPr/>
          <a:lstStyle/>
          <a:p>
            <a:r>
              <a:rPr lang="en-US" sz="3600" b="1" dirty="0" smtClean="0"/>
              <a:t>Conclusions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59" cy="5256584"/>
          </a:xfrm>
        </p:spPr>
        <p:txBody>
          <a:bodyPr/>
          <a:lstStyle/>
          <a:p>
            <a:r>
              <a:rPr lang="en-US" b="1" dirty="0" smtClean="0"/>
              <a:t>NEST is a new state-of-the-art tool for water-energy-land nexus analysis</a:t>
            </a:r>
          </a:p>
          <a:p>
            <a:pPr lvl="1"/>
            <a:r>
              <a:rPr lang="en-US" i="1" dirty="0" smtClean="0"/>
              <a:t>Transformation pathways</a:t>
            </a:r>
          </a:p>
          <a:p>
            <a:pPr lvl="1"/>
            <a:r>
              <a:rPr lang="en-US" i="1" dirty="0" smtClean="0"/>
              <a:t>Joint optimization of the nexus</a:t>
            </a:r>
          </a:p>
          <a:p>
            <a:pPr marL="457200" lvl="1" indent="0">
              <a:buNone/>
            </a:pPr>
            <a:endParaRPr lang="en-US" i="1" dirty="0" smtClean="0"/>
          </a:p>
          <a:p>
            <a:r>
              <a:rPr lang="en-US" b="1" dirty="0" smtClean="0"/>
              <a:t>Application to the Indus Basin</a:t>
            </a:r>
          </a:p>
          <a:p>
            <a:pPr lvl="1"/>
            <a:r>
              <a:rPr lang="en-US" i="1" dirty="0" smtClean="0"/>
              <a:t>Investment costs to achieve multiple SDGs</a:t>
            </a:r>
          </a:p>
          <a:p>
            <a:pPr lvl="1"/>
            <a:r>
              <a:rPr lang="en-US" i="1" dirty="0" smtClean="0"/>
              <a:t>New insights into adaptive measures across sectors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6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4415" y="1916832"/>
            <a:ext cx="7997825" cy="1143000"/>
          </a:xfrm>
        </p:spPr>
        <p:txBody>
          <a:bodyPr/>
          <a:lstStyle/>
          <a:p>
            <a:pPr algn="ctr"/>
            <a:r>
              <a:rPr lang="en-US" sz="3600" dirty="0" smtClean="0"/>
              <a:t>Collaborators from around the world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72" y="2850006"/>
            <a:ext cx="2574873" cy="128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434" y="4946507"/>
            <a:ext cx="1853115" cy="720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9512" y="5082254"/>
            <a:ext cx="2037431" cy="5349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t="21386" b="18135"/>
          <a:stretch/>
        </p:blipFill>
        <p:spPr>
          <a:xfrm>
            <a:off x="149312" y="4794222"/>
            <a:ext cx="1534571" cy="9280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1800" y="2994022"/>
            <a:ext cx="1110476" cy="12973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28" y="2869883"/>
            <a:ext cx="971600" cy="14922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0877" y="2858563"/>
            <a:ext cx="1647627" cy="164762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1549" y="4722214"/>
            <a:ext cx="1264747" cy="1264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/>
          <a:srcRect l="12596" r="13338"/>
          <a:stretch/>
        </p:blipFill>
        <p:spPr>
          <a:xfrm>
            <a:off x="5850698" y="2994022"/>
            <a:ext cx="1584176" cy="122839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2381560" y="836712"/>
            <a:ext cx="401335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kern="0" dirty="0" smtClean="0"/>
              <a:t>Thank you!</a:t>
            </a:r>
            <a:endParaRPr lang="en-US" kern="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51" y="4720580"/>
            <a:ext cx="1351058" cy="13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5128"/>
            <a:ext cx="9144000" cy="6453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37556"/>
            <a:ext cx="7997825" cy="10926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r>
              <a:rPr lang="en-US" sz="2800" kern="0" dirty="0" smtClean="0"/>
              <a:t>Context:</a:t>
            </a:r>
          </a:p>
          <a:p>
            <a:r>
              <a:rPr lang="en-US" sz="2800" kern="0" dirty="0" smtClean="0"/>
              <a:t>Integrated Solutions for the Water-Energy Land Nexus Project</a:t>
            </a:r>
            <a:endParaRPr lang="en-US" sz="2800" kern="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584" y="1988840"/>
            <a:ext cx="5832648" cy="3489251"/>
          </a:xfrm>
        </p:spPr>
        <p:txBody>
          <a:bodyPr/>
          <a:lstStyle/>
          <a:p>
            <a:r>
              <a:rPr lang="en-US" sz="2800" dirty="0" smtClean="0"/>
              <a:t>3-year initiative funded by GEF and UNIDO (1-year remaining)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Focus on model development, stakeholder engagement and capacity building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Case studies in the Indus and Zambezi basins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732" y="1700808"/>
            <a:ext cx="1156168" cy="1351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340" y="3356992"/>
            <a:ext cx="1472952" cy="1472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18" t="14714" r="14601" b="25609"/>
          <a:stretch/>
        </p:blipFill>
        <p:spPr>
          <a:xfrm>
            <a:off x="6191672" y="4787449"/>
            <a:ext cx="2592288" cy="1813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80312" y="501317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D13ED"/>
                </a:solidFill>
              </a:rPr>
              <a:t>Indus</a:t>
            </a:r>
            <a:endParaRPr lang="en-US" b="1" dirty="0">
              <a:solidFill>
                <a:srgbClr val="ED13E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613814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Zambezi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332656"/>
            <a:ext cx="7997825" cy="10926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r>
              <a:rPr lang="en-US" sz="3200" b="1" kern="0" dirty="0" smtClean="0"/>
              <a:t>Nexus challenges for the Indus basin</a:t>
            </a:r>
            <a:endParaRPr lang="en-US" sz="3200" b="1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4161234" y="1722492"/>
            <a:ext cx="4875262" cy="4226788"/>
            <a:chOff x="3923928" y="1916832"/>
            <a:chExt cx="4875262" cy="42267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1988840"/>
              <a:ext cx="4875262" cy="415478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139952" y="1916832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1520" y="1051916"/>
            <a:ext cx="4851400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Water, land and ecosystems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3399"/>
                </a:solidFill>
              </a:rPr>
              <a:t>Transboundary</a:t>
            </a:r>
            <a:r>
              <a:rPr lang="en-US" dirty="0" smtClean="0">
                <a:solidFill>
                  <a:srgbClr val="003399"/>
                </a:solidFill>
              </a:rPr>
              <a:t> disputes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Complex canal and irrigation system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Very little flow reaches the </a:t>
            </a:r>
            <a:r>
              <a:rPr lang="en-US" dirty="0" smtClean="0">
                <a:solidFill>
                  <a:srgbClr val="003399"/>
                </a:solidFill>
              </a:rPr>
              <a:t>sea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Groundwater depletion and water storage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Lack of wastewater </a:t>
            </a:r>
            <a:r>
              <a:rPr lang="en-US" dirty="0" smtClean="0">
                <a:solidFill>
                  <a:srgbClr val="003399"/>
                </a:solidFill>
              </a:rPr>
              <a:t>treatment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dirty="0" smtClean="0">
              <a:solidFill>
                <a:srgbClr val="003399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Energy systems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Electricity can be unreliable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Electricity can be too cheap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Planned expansion of coal 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99"/>
                </a:solidFill>
              </a:rPr>
              <a:t>Hydropower generation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3399"/>
              </a:solidFill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Livelihoods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99"/>
                </a:solidFill>
              </a:rPr>
              <a:t>T</a:t>
            </a:r>
            <a:r>
              <a:rPr lang="en-US" dirty="0" smtClean="0">
                <a:solidFill>
                  <a:srgbClr val="003399"/>
                </a:solidFill>
              </a:rPr>
              <a:t>ransformations and employment impacts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6188" y="1475492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Laghari</a:t>
            </a:r>
            <a:r>
              <a:rPr lang="en-US" b="1" dirty="0" smtClean="0"/>
              <a:t> and others (2012)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F2B785DD-37C5-4445-A386-69E4688B873F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73" y="408287"/>
            <a:ext cx="8300052" cy="813147"/>
          </a:xfrm>
        </p:spPr>
        <p:txBody>
          <a:bodyPr/>
          <a:lstStyle/>
          <a:p>
            <a:r>
              <a:rPr lang="en-US" sz="2800" b="1" dirty="0" smtClean="0"/>
              <a:t>Integrated Policy Analysis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How to strike a balance between objectives? </a:t>
            </a:r>
            <a:br>
              <a:rPr lang="en-US" sz="2800" dirty="0" smtClean="0"/>
            </a:br>
            <a:r>
              <a:rPr lang="en-US" sz="2800" dirty="0" smtClean="0"/>
              <a:t>… and at what cost?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4" y="4160787"/>
            <a:ext cx="1641282" cy="1641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614" y="2348880"/>
            <a:ext cx="1641282" cy="1641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286" y="4163982"/>
            <a:ext cx="1641282" cy="1641282"/>
          </a:xfrm>
          <a:prstGeom prst="rect">
            <a:avLst/>
          </a:prstGeom>
          <a:ln>
            <a:solidFill>
              <a:schemeClr val="accent1">
                <a:lumMod val="2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24" y="2394699"/>
            <a:ext cx="1641282" cy="164128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076056" y="2458248"/>
            <a:ext cx="3868074" cy="3322850"/>
            <a:chOff x="4783212" y="2283143"/>
            <a:chExt cx="3868074" cy="33228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3212" y="2283143"/>
              <a:ext cx="3868074" cy="33228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02342" y="2283143"/>
              <a:ext cx="7409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India</a:t>
              </a:r>
              <a:endParaRPr lang="en-US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98584" y="2283143"/>
              <a:ext cx="15359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Afghanistan</a:t>
              </a:r>
              <a:endParaRPr lang="en-US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3212" y="5126103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Pakistan</a:t>
              </a:r>
              <a:endParaRPr lang="en-US" dirty="0">
                <a:solidFill>
                  <a:schemeClr val="accent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5" name="Isosceles Triangle 14"/>
          <p:cNvSpPr/>
          <p:nvPr/>
        </p:nvSpPr>
        <p:spPr>
          <a:xfrm>
            <a:off x="4139952" y="6083064"/>
            <a:ext cx="575066" cy="5142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503" y="5890466"/>
            <a:ext cx="8819923" cy="133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346087" y="1843016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SDGs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82449" y="1916832"/>
            <a:ext cx="426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Transboundary</a:t>
            </a:r>
            <a:r>
              <a:rPr lang="en-US" sz="2400" b="1" dirty="0" smtClean="0"/>
              <a:t> Agreements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54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4044" y="1199387"/>
            <a:ext cx="461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NExus</a:t>
            </a:r>
            <a:r>
              <a:rPr lang="en-US" sz="2400" b="1" dirty="0" smtClean="0"/>
              <a:t> Solutions Tools (NEST)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5118511" y="1722118"/>
            <a:ext cx="344838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Infrastructure Planning</a:t>
            </a:r>
          </a:p>
          <a:p>
            <a:pPr>
              <a:lnSpc>
                <a:spcPct val="150000"/>
              </a:lnSpc>
            </a:pPr>
            <a:r>
              <a:rPr lang="en-US" b="1" i="1" dirty="0" err="1" smtClean="0"/>
              <a:t>MESSAGEix</a:t>
            </a:r>
            <a:endParaRPr lang="en-US" b="1" i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Huppmann</a:t>
            </a:r>
            <a:r>
              <a:rPr lang="en-US" dirty="0" smtClean="0"/>
              <a:t> et al., 2018)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Resource consumption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Infrastructure expansion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Economic and policy impacts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323929" y="1722118"/>
            <a:ext cx="4192173" cy="26314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Distributed Hydrology</a:t>
            </a:r>
          </a:p>
          <a:p>
            <a:pPr>
              <a:lnSpc>
                <a:spcPct val="150000"/>
              </a:lnSpc>
            </a:pPr>
            <a:r>
              <a:rPr lang="en-US" b="1" i="1" dirty="0" smtClean="0"/>
              <a:t>Community Water Model (</a:t>
            </a:r>
            <a:r>
              <a:rPr lang="en-US" b="1" i="1" dirty="0" err="1" smtClean="0"/>
              <a:t>CWatM</a:t>
            </a:r>
            <a:r>
              <a:rPr lang="en-US" b="1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Burek</a:t>
            </a:r>
            <a:r>
              <a:rPr lang="en-US" dirty="0" smtClean="0"/>
              <a:t> et al., 2018)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Surface and groundwater availability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Irrigation water requirements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Climate change </a:t>
            </a:r>
            <a:r>
              <a:rPr lang="en-US" dirty="0" smtClean="0"/>
              <a:t>impacts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1914" y="940724"/>
            <a:ext cx="9028376" cy="4166943"/>
            <a:chOff x="35496" y="918241"/>
            <a:chExt cx="9028376" cy="41669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" y="918241"/>
              <a:ext cx="9028376" cy="416694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9552" y="1196752"/>
              <a:ext cx="1022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CWaTM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1198968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MESSAGE</a:t>
              </a:r>
              <a:endParaRPr lang="en-US" b="1" dirty="0"/>
            </a:p>
          </p:txBody>
        </p:sp>
      </p:grpSp>
      <p:sp>
        <p:nvSpPr>
          <p:cNvPr id="2" name="Oval 1"/>
          <p:cNvSpPr/>
          <p:nvPr/>
        </p:nvSpPr>
        <p:spPr>
          <a:xfrm>
            <a:off x="7684299" y="2696503"/>
            <a:ext cx="52514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094872" y="3212976"/>
            <a:ext cx="1717488" cy="1080120"/>
            <a:chOff x="5982631" y="3789040"/>
            <a:chExt cx="1717488" cy="1080120"/>
          </a:xfrm>
        </p:grpSpPr>
        <p:sp>
          <p:nvSpPr>
            <p:cNvPr id="10" name="Rectangle 9"/>
            <p:cNvSpPr/>
            <p:nvPr/>
          </p:nvSpPr>
          <p:spPr>
            <a:xfrm>
              <a:off x="6013081" y="4424695"/>
              <a:ext cx="561150" cy="444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07194" y="4424695"/>
              <a:ext cx="561150" cy="444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46044" y="3789040"/>
              <a:ext cx="561150" cy="4444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Elbow Connector 13"/>
            <p:cNvCxnSpPr>
              <a:stCxn id="12" idx="3"/>
              <a:endCxn id="11" idx="0"/>
            </p:cNvCxnSpPr>
            <p:nvPr/>
          </p:nvCxnSpPr>
          <p:spPr>
            <a:xfrm>
              <a:off x="7107194" y="4011273"/>
              <a:ext cx="280575" cy="413422"/>
            </a:xfrm>
            <a:prstGeom prst="bentConnector2">
              <a:avLst/>
            </a:prstGeom>
            <a:ln>
              <a:solidFill>
                <a:srgbClr val="B2770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stCxn id="12" idx="1"/>
              <a:endCxn id="10" idx="0"/>
            </p:cNvCxnSpPr>
            <p:nvPr/>
          </p:nvCxnSpPr>
          <p:spPr>
            <a:xfrm rot="10800000" flipV="1">
              <a:off x="6293656" y="4011273"/>
              <a:ext cx="252388" cy="413422"/>
            </a:xfrm>
            <a:prstGeom prst="bentConnector2">
              <a:avLst/>
            </a:prstGeom>
            <a:ln>
              <a:solidFill>
                <a:srgbClr val="B2770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0" idx="3"/>
              <a:endCxn id="11" idx="1"/>
            </p:cNvCxnSpPr>
            <p:nvPr/>
          </p:nvCxnSpPr>
          <p:spPr>
            <a:xfrm>
              <a:off x="6574231" y="4646928"/>
              <a:ext cx="532963" cy="0"/>
            </a:xfrm>
            <a:prstGeom prst="straightConnector1">
              <a:avLst/>
            </a:prstGeom>
            <a:ln>
              <a:solidFill>
                <a:srgbClr val="B2770E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541924" y="3793886"/>
              <a:ext cx="5693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Water</a:t>
              </a:r>
            </a:p>
            <a:p>
              <a:pPr algn="ctr"/>
              <a:r>
                <a:rPr lang="en-US" sz="1100" dirty="0" smtClean="0"/>
                <a:t>Techs</a:t>
              </a:r>
              <a:endParaRPr lang="en-US" sz="11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45774" y="4409173"/>
              <a:ext cx="6543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Energy</a:t>
              </a:r>
            </a:p>
            <a:p>
              <a:pPr algn="ctr"/>
              <a:r>
                <a:rPr lang="en-US" sz="1100" dirty="0" smtClean="0"/>
                <a:t>Techs</a:t>
              </a:r>
              <a:endParaRPr lang="en-US" sz="11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82631" y="4424694"/>
              <a:ext cx="5693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Land</a:t>
              </a:r>
            </a:p>
            <a:p>
              <a:pPr algn="ctr"/>
              <a:r>
                <a:rPr lang="en-US" sz="1100" dirty="0" smtClean="0"/>
                <a:t>Techs</a:t>
              </a:r>
              <a:endParaRPr lang="en-US" sz="1100" dirty="0"/>
            </a:p>
          </p:txBody>
        </p:sp>
      </p:grpSp>
      <p:cxnSp>
        <p:nvCxnSpPr>
          <p:cNvPr id="43" name="Curved Connector 42"/>
          <p:cNvCxnSpPr>
            <a:stCxn id="2" idx="3"/>
          </p:cNvCxnSpPr>
          <p:nvPr/>
        </p:nvCxnSpPr>
        <p:spPr>
          <a:xfrm rot="5400000">
            <a:off x="7376298" y="2930451"/>
            <a:ext cx="311543" cy="458273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616756" y="3168845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Within each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spatial unit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913027"/>
            <a:ext cx="4123167" cy="1684325"/>
          </a:xfrm>
          <a:prstGeom prst="rect">
            <a:avLst/>
          </a:prstGeom>
        </p:spPr>
      </p:pic>
      <p:cxnSp>
        <p:nvCxnSpPr>
          <p:cNvPr id="53" name="Curved Connector 52"/>
          <p:cNvCxnSpPr/>
          <p:nvPr/>
        </p:nvCxnSpPr>
        <p:spPr>
          <a:xfrm rot="5400000">
            <a:off x="6621803" y="5089537"/>
            <a:ext cx="1072424" cy="640526"/>
          </a:xfrm>
          <a:prstGeom prst="curvedConnector3">
            <a:avLst>
              <a:gd name="adj1" fmla="val 9923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/>
          <p:nvPr/>
        </p:nvCxnSpPr>
        <p:spPr>
          <a:xfrm rot="16200000" flipV="1">
            <a:off x="1261266" y="5011542"/>
            <a:ext cx="1004844" cy="864096"/>
          </a:xfrm>
          <a:prstGeom prst="curvedConnector3">
            <a:avLst>
              <a:gd name="adj1" fmla="val 1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485519" y="5044058"/>
            <a:ext cx="152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Minimize total system cost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504" y="5274167"/>
            <a:ext cx="15223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Downscaling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Water and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land-use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989092"/>
          </a:xfrm>
        </p:spPr>
        <p:txBody>
          <a:bodyPr/>
          <a:lstStyle/>
          <a:p>
            <a:r>
              <a:rPr lang="en-US" sz="3200" dirty="0" smtClean="0"/>
              <a:t>Multi-scale modeling for transforming systems</a:t>
            </a:r>
            <a:endParaRPr lang="en-US" sz="32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2771800" y="2876523"/>
            <a:ext cx="2376264" cy="744797"/>
            <a:chOff x="2771800" y="2876523"/>
            <a:chExt cx="2376264" cy="744797"/>
          </a:xfrm>
        </p:grpSpPr>
        <p:cxnSp>
          <p:nvCxnSpPr>
            <p:cNvPr id="63" name="Curved Connector 62"/>
            <p:cNvCxnSpPr/>
            <p:nvPr/>
          </p:nvCxnSpPr>
          <p:spPr>
            <a:xfrm flipV="1">
              <a:off x="2853961" y="2876523"/>
              <a:ext cx="2294103" cy="438836"/>
            </a:xfrm>
            <a:prstGeom prst="curvedConnector3">
              <a:avLst>
                <a:gd name="adj1" fmla="val 87613"/>
              </a:avLst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771800" y="3004836"/>
              <a:ext cx="15223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FF0000"/>
                  </a:solidFill>
                </a:rPr>
                <a:t>Upscaling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90312" y="3313543"/>
              <a:ext cx="18491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Water constraints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-36512" y="6453336"/>
            <a:ext cx="252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Vinca</a:t>
            </a:r>
            <a:r>
              <a:rPr lang="en-US" sz="1600" dirty="0" smtClean="0"/>
              <a:t> et al., (forthcoming)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560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57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8591" y="188640"/>
            <a:ext cx="7997825" cy="10926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r>
              <a:rPr lang="en-US" sz="3200" kern="0" dirty="0" smtClean="0"/>
              <a:t>Water </a:t>
            </a:r>
          </a:p>
          <a:p>
            <a:r>
              <a:rPr lang="en-US" sz="3200" kern="0" dirty="0" smtClean="0"/>
              <a:t>System</a:t>
            </a:r>
            <a:endParaRPr lang="en-US" sz="320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-36512" y="6453336"/>
            <a:ext cx="252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Vinca</a:t>
            </a:r>
            <a:r>
              <a:rPr lang="en-US" sz="1600" dirty="0" smtClean="0"/>
              <a:t> et al., (forthcoming)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6880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18591" y="188640"/>
            <a:ext cx="7997825" cy="10926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r>
              <a:rPr lang="en-US" sz="3200" kern="0" dirty="0" smtClean="0"/>
              <a:t>Crop</a:t>
            </a:r>
          </a:p>
          <a:p>
            <a:r>
              <a:rPr lang="en-US" sz="3200" kern="0" dirty="0" smtClean="0"/>
              <a:t>System</a:t>
            </a:r>
            <a:endParaRPr lang="en-US" sz="3200" kern="0" dirty="0"/>
          </a:p>
        </p:txBody>
      </p:sp>
      <p:sp>
        <p:nvSpPr>
          <p:cNvPr id="9" name="TextBox 8"/>
          <p:cNvSpPr txBox="1"/>
          <p:nvPr/>
        </p:nvSpPr>
        <p:spPr>
          <a:xfrm>
            <a:off x="-36512" y="6453336"/>
            <a:ext cx="252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Vinca</a:t>
            </a:r>
            <a:r>
              <a:rPr lang="en-US" sz="1600" dirty="0" smtClean="0"/>
              <a:t> et al., (forthcoming)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07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234545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234545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8591" y="188640"/>
            <a:ext cx="7997825" cy="10926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 Narrow" pitchFamily="34" charset="0"/>
              </a:defRPr>
            </a:lvl9pPr>
          </a:lstStyle>
          <a:p>
            <a:r>
              <a:rPr lang="en-US" sz="3200" kern="0" dirty="0" smtClean="0"/>
              <a:t>Energy</a:t>
            </a:r>
          </a:p>
          <a:p>
            <a:r>
              <a:rPr lang="en-US" sz="3200" kern="0" dirty="0" smtClean="0"/>
              <a:t>System</a:t>
            </a:r>
            <a:endParaRPr lang="en-US" sz="32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-36512" y="6453336"/>
            <a:ext cx="2521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Vinca</a:t>
            </a:r>
            <a:r>
              <a:rPr lang="en-US" sz="1600" dirty="0" smtClean="0"/>
              <a:t> et al., (forthcoming)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847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44" y="-44320"/>
            <a:ext cx="9144000" cy="6902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504" y="251786"/>
            <a:ext cx="9001000" cy="2673158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 smtClean="0"/>
              <a:t>Input data</a:t>
            </a:r>
          </a:p>
          <a:p>
            <a:pPr marL="0" indent="0">
              <a:buFontTx/>
              <a:buNone/>
            </a:pPr>
            <a:r>
              <a:rPr lang="en-US" sz="2000" b="1" kern="0" dirty="0" smtClean="0"/>
              <a:t>Mapping infrastructure, potentials and policies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Power generation (existing and planned)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Transmission and road networks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Groundwater pumping capacity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Wind, PV and hydropower potentials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/>
              <a:t>Urbanization </a:t>
            </a:r>
            <a:r>
              <a:rPr lang="en-US" sz="1800" kern="0" dirty="0" smtClean="0"/>
              <a:t>pathways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/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55776" y="2944549"/>
            <a:ext cx="3183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Installed Hydropower Capacity</a:t>
            </a:r>
            <a:endParaRPr lang="en-US" sz="16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32040" y="1196752"/>
            <a:ext cx="4248472" cy="1800200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Irrigation intensity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Indus </a:t>
            </a:r>
            <a:r>
              <a:rPr lang="en-US" sz="1800" kern="0" dirty="0"/>
              <a:t>water treaty </a:t>
            </a:r>
            <a:r>
              <a:rPr lang="en-US" sz="1800" kern="0" dirty="0" smtClean="0"/>
              <a:t>allocations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Reservoirs (existing and planned)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Urban water transfers (e.g., Karachi)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kern="0" dirty="0" smtClean="0"/>
              <a:t>Algorithms for model integration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800" kern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8" y="3257280"/>
            <a:ext cx="8921378" cy="348408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9706" y="2924944"/>
            <a:ext cx="8916790" cy="3806060"/>
            <a:chOff x="119706" y="2924944"/>
            <a:chExt cx="8916790" cy="3806060"/>
          </a:xfrm>
        </p:grpSpPr>
        <p:sp>
          <p:nvSpPr>
            <p:cNvPr id="12" name="Rectangle 11"/>
            <p:cNvSpPr/>
            <p:nvPr/>
          </p:nvSpPr>
          <p:spPr>
            <a:xfrm>
              <a:off x="119706" y="2924944"/>
              <a:ext cx="8916790" cy="380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0337" y="3314208"/>
              <a:ext cx="5112445" cy="341679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64433" y="2984884"/>
              <a:ext cx="33103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Installed Transmission Capacity</a:t>
              </a:r>
              <a:endParaRPr lang="en-US" sz="1600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706" y="2927080"/>
            <a:ext cx="8916790" cy="3806060"/>
            <a:chOff x="-310677" y="4080884"/>
            <a:chExt cx="8916790" cy="3806060"/>
          </a:xfrm>
        </p:grpSpPr>
        <p:sp>
          <p:nvSpPr>
            <p:cNvPr id="17" name="Rectangle 16"/>
            <p:cNvSpPr/>
            <p:nvPr/>
          </p:nvSpPr>
          <p:spPr>
            <a:xfrm>
              <a:off x="-310677" y="4080884"/>
              <a:ext cx="8916790" cy="380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87814" y="4163635"/>
              <a:ext cx="62472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Groundwater Pumping in 2010 [ billion cubic meters per year ]</a:t>
              </a:r>
              <a:endParaRPr lang="en-US" sz="16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9525" y="4502189"/>
              <a:ext cx="4153373" cy="3290415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0638" y="2924944"/>
            <a:ext cx="8916790" cy="3806060"/>
            <a:chOff x="250638" y="3131428"/>
            <a:chExt cx="8916790" cy="3806060"/>
          </a:xfrm>
        </p:grpSpPr>
        <p:sp>
          <p:nvSpPr>
            <p:cNvPr id="23" name="Rectangle 22"/>
            <p:cNvSpPr/>
            <p:nvPr/>
          </p:nvSpPr>
          <p:spPr>
            <a:xfrm>
              <a:off x="250638" y="3131428"/>
              <a:ext cx="8916790" cy="380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78529" y="3183582"/>
              <a:ext cx="60338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Wind and PV average capacity factor (based on hourly data)</a:t>
              </a:r>
              <a:endParaRPr lang="en-US" sz="1600" b="1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19672" y="3572488"/>
              <a:ext cx="6180152" cy="318346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115118" y="2863300"/>
            <a:ext cx="8921378" cy="3806060"/>
            <a:chOff x="-761180" y="824173"/>
            <a:chExt cx="8921378" cy="3806060"/>
          </a:xfrm>
        </p:grpSpPr>
        <p:sp>
          <p:nvSpPr>
            <p:cNvPr id="27" name="Rectangle 26"/>
            <p:cNvSpPr/>
            <p:nvPr/>
          </p:nvSpPr>
          <p:spPr>
            <a:xfrm>
              <a:off x="-756592" y="824173"/>
              <a:ext cx="8916790" cy="380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3118" y="1218238"/>
              <a:ext cx="5710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Urban and rural water withdrawal and electricity demand</a:t>
              </a:r>
              <a:endParaRPr lang="en-US" sz="16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7"/>
            <a:srcRect b="45723"/>
            <a:stretch/>
          </p:blipFill>
          <p:spPr>
            <a:xfrm>
              <a:off x="-761180" y="1765877"/>
              <a:ext cx="4283626" cy="257632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56225" b="-614"/>
            <a:stretch/>
          </p:blipFill>
          <p:spPr>
            <a:xfrm>
              <a:off x="3532017" y="2151373"/>
              <a:ext cx="4412157" cy="2190828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defRPr/>
            </a:pPr>
            <a:fld id="{F2B785DD-37C5-4445-A386-69E4688B873F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15824" y="3221050"/>
            <a:ext cx="9159824" cy="3592326"/>
            <a:chOff x="-15824" y="3221050"/>
            <a:chExt cx="9159824" cy="3592326"/>
          </a:xfrm>
        </p:grpSpPr>
        <p:grpSp>
          <p:nvGrpSpPr>
            <p:cNvPr id="13" name="Group 12"/>
            <p:cNvGrpSpPr/>
            <p:nvPr/>
          </p:nvGrpSpPr>
          <p:grpSpPr>
            <a:xfrm>
              <a:off x="-15824" y="3221050"/>
              <a:ext cx="9159824" cy="3592326"/>
              <a:chOff x="-15824" y="5688548"/>
              <a:chExt cx="9159824" cy="359232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-15824" y="5688548"/>
                <a:ext cx="9159824" cy="35923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625982" y="6152056"/>
                <a:ext cx="8227232" cy="3024336"/>
                <a:chOff x="1977727" y="-1179512"/>
                <a:chExt cx="8227232" cy="3024336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8"/>
                <a:srcRect r="67467" b="49312"/>
                <a:stretch/>
              </p:blipFill>
              <p:spPr>
                <a:xfrm>
                  <a:off x="1977727" y="-1158220"/>
                  <a:ext cx="2234233" cy="3003044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66740" r="1804" b="49312"/>
                <a:stretch/>
              </p:blipFill>
              <p:spPr>
                <a:xfrm>
                  <a:off x="4067944" y="-1179512"/>
                  <a:ext cx="2160240" cy="3003044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15" t="50075" r="67381" b="93"/>
                <a:stretch/>
              </p:blipFill>
              <p:spPr>
                <a:xfrm>
                  <a:off x="6372200" y="-1179512"/>
                  <a:ext cx="2232248" cy="2952328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75614" t="59516" r="3415" b="12530"/>
                <a:stretch/>
              </p:blipFill>
              <p:spPr>
                <a:xfrm>
                  <a:off x="8418850" y="-1023444"/>
                  <a:ext cx="1786109" cy="2054028"/>
                </a:xfrm>
                <a:prstGeom prst="rect">
                  <a:avLst/>
                </a:prstGeom>
              </p:spPr>
            </p:pic>
          </p:grpSp>
        </p:grpSp>
        <p:sp>
          <p:nvSpPr>
            <p:cNvPr id="34" name="TextBox 33"/>
            <p:cNvSpPr txBox="1"/>
            <p:nvPr/>
          </p:nvSpPr>
          <p:spPr>
            <a:xfrm>
              <a:off x="1893295" y="3238231"/>
              <a:ext cx="5027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Monthly irrigation withdrawals calibrated for 2015</a:t>
              </a:r>
              <a:endParaRPr lang="en-US" sz="1600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08004" y="38585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Preliminary results: do not cite or quote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349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0D23D13EE9D54DBEC3E5A60C098174" ma:contentTypeVersion="0" ma:contentTypeDescription="Create a new document." ma:contentTypeScope="" ma:versionID="416407c41b673765cd343bdf52ef0d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4B8207-536D-4C01-B995-AA9120A1E6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5A7B557-EDFD-485D-B6C3-3291FFFE1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B6A545-5B2F-46D1-A02C-AD0404153BE7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49243</TotalTime>
  <Words>469</Words>
  <Application>Microsoft Office PowerPoint</Application>
  <PresentationFormat>On-screen Show (4:3)</PresentationFormat>
  <Paragraphs>135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Arial Black</vt:lpstr>
      <vt:lpstr>Arial Narrow</vt:lpstr>
      <vt:lpstr>Calibri</vt:lpstr>
      <vt:lpstr>Century Gothic</vt:lpstr>
      <vt:lpstr>Times New Roman</vt:lpstr>
      <vt:lpstr>Wingdings</vt:lpstr>
      <vt:lpstr>iiasa-pptx-template-dark-&amp;-light</vt:lpstr>
      <vt:lpstr>iiasa-light-version</vt:lpstr>
      <vt:lpstr>2_iiasa-light-version</vt:lpstr>
      <vt:lpstr>Integrated assessment of  water-energy-land nexus solutions for the Indus River Basin </vt:lpstr>
      <vt:lpstr>PowerPoint Presentation</vt:lpstr>
      <vt:lpstr>PowerPoint Presentation</vt:lpstr>
      <vt:lpstr>Integrated Policy Analysis How to strike a balance between objectives?  … and at what cost?</vt:lpstr>
      <vt:lpstr>Multi-scale modeling for transforming systems</vt:lpstr>
      <vt:lpstr>PowerPoint Presentation</vt:lpstr>
      <vt:lpstr>PowerPoint Presentation</vt:lpstr>
      <vt:lpstr>PowerPoint Presentation</vt:lpstr>
      <vt:lpstr>PowerPoint Presentation</vt:lpstr>
      <vt:lpstr>Stakeholder Engagement</vt:lpstr>
      <vt:lpstr>Results Tracking average water-energy-land investments under different SDG objectives: 2015 to 2040</vt:lpstr>
      <vt:lpstr>Results  Quantifying nexus interactions</vt:lpstr>
      <vt:lpstr>Next Steps Expanded results and building capacity</vt:lpstr>
      <vt:lpstr>Conclusions</vt:lpstr>
      <vt:lpstr>Collaborators from around the world</vt:lpstr>
    </vt:vector>
  </TitlesOfParts>
  <Company>IIASA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iesvic</cp:lastModifiedBy>
  <cp:revision>803</cp:revision>
  <dcterms:created xsi:type="dcterms:W3CDTF">2012-04-11T12:26:19Z</dcterms:created>
  <dcterms:modified xsi:type="dcterms:W3CDTF">2018-11-04T17:32:49Z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0x010100CF0D23D13EE9D54DBEC3E5A60C098174</vt:lpwstr>
  </property>
</Properties>
</file>