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41"/>
  </p:notesMasterIdLst>
  <p:sldIdLst>
    <p:sldId id="388" r:id="rId3"/>
    <p:sldId id="460" r:id="rId4"/>
    <p:sldId id="471" r:id="rId5"/>
    <p:sldId id="472" r:id="rId6"/>
    <p:sldId id="473" r:id="rId7"/>
    <p:sldId id="389" r:id="rId8"/>
    <p:sldId id="364" r:id="rId9"/>
    <p:sldId id="462" r:id="rId10"/>
    <p:sldId id="463" r:id="rId11"/>
    <p:sldId id="464" r:id="rId12"/>
    <p:sldId id="334" r:id="rId13"/>
    <p:sldId id="386" r:id="rId14"/>
    <p:sldId id="300" r:id="rId15"/>
    <p:sldId id="283" r:id="rId16"/>
    <p:sldId id="484" r:id="rId17"/>
    <p:sldId id="483" r:id="rId18"/>
    <p:sldId id="475" r:id="rId19"/>
    <p:sldId id="476" r:id="rId20"/>
    <p:sldId id="387" r:id="rId21"/>
    <p:sldId id="340" r:id="rId22"/>
    <p:sldId id="466" r:id="rId23"/>
    <p:sldId id="258" r:id="rId24"/>
    <p:sldId id="259" r:id="rId25"/>
    <p:sldId id="477" r:id="rId26"/>
    <p:sldId id="478" r:id="rId27"/>
    <p:sldId id="479" r:id="rId28"/>
    <p:sldId id="480" r:id="rId29"/>
    <p:sldId id="468" r:id="rId30"/>
    <p:sldId id="261" r:id="rId31"/>
    <p:sldId id="262" r:id="rId32"/>
    <p:sldId id="265" r:id="rId33"/>
    <p:sldId id="481" r:id="rId34"/>
    <p:sldId id="482" r:id="rId35"/>
    <p:sldId id="264" r:id="rId36"/>
    <p:sldId id="257" r:id="rId37"/>
    <p:sldId id="260" r:id="rId38"/>
    <p:sldId id="267" r:id="rId39"/>
    <p:sldId id="266"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a:srgbClr val="336600"/>
    <a:srgbClr val="003399"/>
    <a:srgbClr val="009900"/>
    <a:srgbClr val="F2CA58"/>
    <a:srgbClr val="5B7EEF"/>
    <a:srgbClr val="0969DD"/>
    <a:srgbClr val="61A6F9"/>
    <a:srgbClr val="68C53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1553" autoAdjust="0"/>
  </p:normalViewPr>
  <p:slideViewPr>
    <p:cSldViewPr>
      <p:cViewPr varScale="1">
        <p:scale>
          <a:sx n="97" d="100"/>
          <a:sy n="97" d="100"/>
        </p:scale>
        <p:origin x="1284" y="7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61" tIns="48331" rIns="96661" bIns="48331" rtlCol="0"/>
          <a:lstStyle>
            <a:lvl1pPr algn="r">
              <a:defRPr sz="1300"/>
            </a:lvl1pPr>
          </a:lstStyle>
          <a:p>
            <a:fld id="{5C21139C-7B71-43CE-8137-6A7F89BC93F5}" type="datetimeFigureOut">
              <a:rPr lang="en-US" smtClean="0"/>
              <a:t>10/20/2023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1" tIns="48331" rIns="96661" bIns="48331" rtlCol="0" anchor="b"/>
          <a:lstStyle>
            <a:lvl1pPr algn="r">
              <a:defRPr sz="1300"/>
            </a:lvl1pPr>
          </a:lstStyle>
          <a:p>
            <a:fld id="{9352BD19-2923-474A-985E-DD75EDDBA7FF}" type="slidenum">
              <a:rPr lang="en-US" smtClean="0"/>
              <a:t>‹#›</a:t>
            </a:fld>
            <a:endParaRPr lang="en-US"/>
          </a:p>
        </p:txBody>
      </p:sp>
    </p:spTree>
    <p:extLst>
      <p:ext uri="{BB962C8B-B14F-4D97-AF65-F5344CB8AC3E}">
        <p14:creationId xmlns:p14="http://schemas.microsoft.com/office/powerpoint/2010/main" val="10582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5DBF32-94F7-4FD5-9DDB-C0F235DFB885}" type="slidenum">
              <a:rPr lang="ru-RU" altLang="ru-RU"/>
              <a:pPr>
                <a:spcBef>
                  <a:spcPct val="0"/>
                </a:spcBef>
              </a:pPr>
              <a:t>2</a:t>
            </a:fld>
            <a:endParaRPr lang="ru-RU" alt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normAutofit fontScale="85000" lnSpcReduction="1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Three fundamental elements (energy) security:  ―Physical supply: availability and accessibility; ―Economic: affordability;  ―Environmental sustainability: acceptability. Most important factor determining the energy system is risks, which depend on how the system is considered as a whole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emphasis on a systemic approach to risk management: regulating the system as a whole, not just its individual components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Systemic risks is risks in a complex “network” driven by supply-demand-price relations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Framework that can be scaled to capture the key components and relationships at different levels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tool which helps identify regional energy security gaps and self-sufficiency levels depending on various other factors and areas of priority</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A tool which allows to set the priorities and initiate a discussion with decision-makers</a:t>
            </a:r>
            <a:endParaRPr lang="ru-RU" altLang="ru-RU" dirty="0">
              <a:latin typeface="Arial" panose="020B0604020202020204" pitchFamily="34" charset="0"/>
            </a:endParaRP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International (traditional) energy security frameworks were developed primarily following the crude oil supply disruptions of the 1970s</a:t>
            </a: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Significant changes in energy markets over the last 40 years</a:t>
            </a:r>
          </a:p>
          <a:p>
            <a:pPr marL="171450" indent="-171450" eaLnBrk="1" hangingPunct="1">
              <a:buFontTx/>
              <a:buChar char="-"/>
            </a:pPr>
            <a:r>
              <a:rPr lang="en-US" sz="1200" kern="1200" dirty="0">
                <a:solidFill>
                  <a:schemeClr val="tx1"/>
                </a:solidFill>
                <a:effectLst/>
                <a:latin typeface="+mn-lt"/>
                <a:ea typeface="+mn-ea"/>
                <a:cs typeface="+mn-cs"/>
              </a:rPr>
              <a:t>•Increased diversification of the fuel mix, with oil use displaced by increasing use of coal and natural gas. </a:t>
            </a:r>
          </a:p>
          <a:p>
            <a:pPr marL="171450" indent="-171450" eaLnBrk="1" hangingPunct="1">
              <a:buFontTx/>
              <a:buChar char="-"/>
            </a:pPr>
            <a:r>
              <a:rPr lang="en-US" sz="1200" kern="1200" dirty="0">
                <a:solidFill>
                  <a:schemeClr val="tx1"/>
                </a:solidFill>
                <a:effectLst/>
                <a:latin typeface="+mn-lt"/>
                <a:ea typeface="+mn-ea"/>
                <a:cs typeface="+mn-cs"/>
              </a:rPr>
              <a:t>•A shift in consumption patterns towards non-OECD emerging economies.</a:t>
            </a:r>
          </a:p>
          <a:p>
            <a:pPr marL="171450" indent="-171450" eaLnBrk="1" hangingPunct="1">
              <a:buFontTx/>
              <a:buChar char="-"/>
            </a:pPr>
            <a:r>
              <a:rPr lang="en-US" sz="1200" kern="1200" dirty="0">
                <a:solidFill>
                  <a:schemeClr val="tx1"/>
                </a:solidFill>
                <a:effectLst/>
                <a:latin typeface="+mn-lt"/>
                <a:ea typeface="+mn-ea"/>
                <a:cs typeface="+mn-cs"/>
              </a:rPr>
              <a:t>•Changes in the structure of the international crude oil market, from vertically integrated market of the 1970’s to the current segmented and highly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market. </a:t>
            </a:r>
          </a:p>
          <a:p>
            <a:pPr marL="171450" indent="-171450" eaLnBrk="1" hangingPunct="1">
              <a:buFontTx/>
              <a:buChar char="-"/>
            </a:pPr>
            <a:r>
              <a:rPr lang="en-US" sz="1200" kern="1200" dirty="0">
                <a:solidFill>
                  <a:schemeClr val="tx1"/>
                </a:solidFill>
                <a:effectLst/>
                <a:latin typeface="+mn-lt"/>
                <a:ea typeface="+mn-ea"/>
                <a:cs typeface="+mn-cs"/>
              </a:rPr>
              <a:t>•The move from long term contracts to an increasing share of spot transactions and the emergence of oil futures and derivatives markets, increasing the depth and liquidity of the market.</a:t>
            </a:r>
          </a:p>
          <a:p>
            <a:pPr marL="171450" indent="-171450" eaLnBrk="1" hangingPunct="1">
              <a:buFontTx/>
              <a:buChar char="-"/>
            </a:pPr>
            <a:r>
              <a:rPr lang="en-US" sz="1200" kern="1200" dirty="0">
                <a:solidFill>
                  <a:schemeClr val="tx1"/>
                </a:solidFill>
                <a:effectLst/>
                <a:latin typeface="+mn-lt"/>
                <a:ea typeface="+mn-ea"/>
                <a:cs typeface="+mn-cs"/>
              </a:rPr>
              <a:t>•New causes of imbalance between supply and demand beyond geopolitical shocks to crude oil supply. For example, refinery shutdowns (e.g. Hurricane Katrina 2005), demand surges (e.g. Asia 2013) and the loss of specific types of crude (Libya 2011</a:t>
            </a:r>
          </a:p>
          <a:p>
            <a:pPr marL="171450" indent="-171450" eaLnBrk="1" hangingPunct="1">
              <a:buFontTx/>
              <a:buChar char="-"/>
            </a:pPr>
            <a:endParaRPr lang="ru-RU" altLang="ru-RU" dirty="0">
              <a:latin typeface="Arial" panose="020B0604020202020204" pitchFamily="34" charset="0"/>
            </a:endParaRPr>
          </a:p>
        </p:txBody>
      </p:sp>
    </p:spTree>
    <p:extLst>
      <p:ext uri="{BB962C8B-B14F-4D97-AF65-F5344CB8AC3E}">
        <p14:creationId xmlns:p14="http://schemas.microsoft.com/office/powerpoint/2010/main" val="31279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3</a:t>
            </a:fld>
            <a:endParaRPr lang="en-US"/>
          </a:p>
        </p:txBody>
      </p:sp>
    </p:spTree>
    <p:extLst>
      <p:ext uri="{BB962C8B-B14F-4D97-AF65-F5344CB8AC3E}">
        <p14:creationId xmlns:p14="http://schemas.microsoft.com/office/powerpoint/2010/main" val="1651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5</a:t>
            </a:fld>
            <a:endParaRPr lang="en-US"/>
          </a:p>
        </p:txBody>
      </p:sp>
    </p:spTree>
    <p:extLst>
      <p:ext uri="{BB962C8B-B14F-4D97-AF65-F5344CB8AC3E}">
        <p14:creationId xmlns:p14="http://schemas.microsoft.com/office/powerpoint/2010/main" val="255935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2BD19-2923-474A-985E-DD75EDDBA7FF}" type="slidenum">
              <a:rPr lang="en-US" smtClean="0"/>
              <a:t>7</a:t>
            </a:fld>
            <a:endParaRPr lang="en-US"/>
          </a:p>
        </p:txBody>
      </p:sp>
    </p:spTree>
    <p:extLst>
      <p:ext uri="{BB962C8B-B14F-4D97-AF65-F5344CB8AC3E}">
        <p14:creationId xmlns:p14="http://schemas.microsoft.com/office/powerpoint/2010/main" val="362443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2BD19-2923-474A-985E-DD75EDDBA7FF}" type="slidenum">
              <a:rPr lang="en-US" smtClean="0"/>
              <a:t>8</a:t>
            </a:fld>
            <a:endParaRPr lang="en-US"/>
          </a:p>
        </p:txBody>
      </p:sp>
    </p:spTree>
    <p:extLst>
      <p:ext uri="{BB962C8B-B14F-4D97-AF65-F5344CB8AC3E}">
        <p14:creationId xmlns:p14="http://schemas.microsoft.com/office/powerpoint/2010/main" val="317044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2BD19-2923-474A-985E-DD75EDDBA7FF}" type="slidenum">
              <a:rPr lang="en-US" smtClean="0"/>
              <a:t>11</a:t>
            </a:fld>
            <a:endParaRPr lang="en-US"/>
          </a:p>
        </p:txBody>
      </p:sp>
    </p:spTree>
    <p:extLst>
      <p:ext uri="{BB962C8B-B14F-4D97-AF65-F5344CB8AC3E}">
        <p14:creationId xmlns:p14="http://schemas.microsoft.com/office/powerpoint/2010/main" val="55622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2BD19-2923-474A-985E-DD75EDDBA7FF}" type="slidenum">
              <a:rPr lang="en-US" smtClean="0"/>
              <a:t>20</a:t>
            </a:fld>
            <a:endParaRPr lang="en-US"/>
          </a:p>
        </p:txBody>
      </p:sp>
    </p:spTree>
    <p:extLst>
      <p:ext uri="{BB962C8B-B14F-4D97-AF65-F5344CB8AC3E}">
        <p14:creationId xmlns:p14="http://schemas.microsoft.com/office/powerpoint/2010/main" val="789269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a:t>, date</a:t>
            </a:r>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a:t>, date</a:t>
            </a:r>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Lst>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mailto:skalsky@iiasa.ac.at" TargetMode="External"/><Relationship Id="rId2" Type="http://schemas.openxmlformats.org/officeDocument/2006/relationships/hyperlink" Target="mailto:balkovic@iiasa.ac.at"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irect.com/topics/agricultural-and-biological-sciences/soil-organic-matter"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7CE78F-0A16-4A70-96B8-F3ED41025AFC}"/>
              </a:ext>
            </a:extLst>
          </p:cNvPr>
          <p:cNvSpPr>
            <a:spLocks noGrp="1"/>
          </p:cNvSpPr>
          <p:nvPr>
            <p:ph type="subTitle" idx="1"/>
          </p:nvPr>
        </p:nvSpPr>
        <p:spPr>
          <a:xfrm>
            <a:off x="2365375" y="3352800"/>
            <a:ext cx="6627812" cy="914400"/>
          </a:xfrm>
        </p:spPr>
        <p:txBody>
          <a:bodyPr/>
          <a:lstStyle/>
          <a:p>
            <a:pPr algn="ctr"/>
            <a:r>
              <a:rPr lang="en-US" sz="2400" b="1" dirty="0">
                <a:solidFill>
                  <a:srgbClr val="C00000"/>
                </a:solidFill>
                <a:effectLst/>
                <a:latin typeface="Calibri" panose="020F0502020204030204" pitchFamily="34" charset="0"/>
                <a:ea typeface="Calibri" panose="020F0502020204030204" pitchFamily="34" charset="0"/>
              </a:rPr>
              <a:t>Insights for soil health preservation and</a:t>
            </a:r>
          </a:p>
          <a:p>
            <a:pPr algn="ctr"/>
            <a:r>
              <a:rPr lang="en-US" sz="2400" b="1" dirty="0">
                <a:solidFill>
                  <a:srgbClr val="C00000"/>
                </a:solidFill>
                <a:effectLst/>
                <a:latin typeface="Calibri" panose="020F0502020204030204" pitchFamily="34" charset="0"/>
                <a:ea typeface="Calibri" panose="020F0502020204030204" pitchFamily="34" charset="0"/>
              </a:rPr>
              <a:t>food security</a:t>
            </a:r>
            <a:endParaRPr lang="en-US" sz="2400" b="1" dirty="0">
              <a:solidFill>
                <a:srgbClr val="C00000"/>
              </a:solidFill>
            </a:endParaRPr>
          </a:p>
        </p:txBody>
      </p:sp>
      <p:sp>
        <p:nvSpPr>
          <p:cNvPr id="4" name="Title 1">
            <a:extLst>
              <a:ext uri="{FF2B5EF4-FFF2-40B4-BE49-F238E27FC236}">
                <a16:creationId xmlns:a16="http://schemas.microsoft.com/office/drawing/2014/main" id="{2E1D89A3-186D-4BD8-AF97-3E5664989657}"/>
              </a:ext>
            </a:extLst>
          </p:cNvPr>
          <p:cNvSpPr>
            <a:spLocks noGrp="1"/>
          </p:cNvSpPr>
          <p:nvPr>
            <p:ph type="ctrTitle"/>
          </p:nvPr>
        </p:nvSpPr>
        <p:spPr>
          <a:xfrm>
            <a:off x="2362200" y="1539875"/>
            <a:ext cx="6630987" cy="1470025"/>
          </a:xfrm>
        </p:spPr>
        <p:txBody>
          <a:bodyPr anchor="b">
            <a:noAutofit/>
          </a:bodyPr>
          <a:lstStyle/>
          <a:p>
            <a:pPr algn="ctr"/>
            <a:r>
              <a:rPr lang="en-US" sz="2800" dirty="0">
                <a:effectLst/>
                <a:latin typeface="Calibri" panose="020F0502020204030204" pitchFamily="34" charset="0"/>
                <a:ea typeface="Calibri" panose="020F0502020204030204" pitchFamily="34" charset="0"/>
              </a:rPr>
              <a:t>Robust meta-model for investigating crop yields and Soil Organic Carbon  dynamics and probability distributions depending on land use practices, soil characteristics and climate change:</a:t>
            </a:r>
            <a:endParaRPr lang="en-US" sz="2800" dirty="0">
              <a:solidFill>
                <a:schemeClr val="tx1">
                  <a:lumMod val="75000"/>
                  <a:lumOff val="25000"/>
                </a:schemeClr>
              </a:solidFill>
            </a:endParaRPr>
          </a:p>
        </p:txBody>
      </p:sp>
      <p:sp>
        <p:nvSpPr>
          <p:cNvPr id="6" name="TextBox 5">
            <a:extLst>
              <a:ext uri="{FF2B5EF4-FFF2-40B4-BE49-F238E27FC236}">
                <a16:creationId xmlns:a16="http://schemas.microsoft.com/office/drawing/2014/main" id="{59634C99-40F2-4374-A771-C15E757738E4}"/>
              </a:ext>
            </a:extLst>
          </p:cNvPr>
          <p:cNvSpPr txBox="1"/>
          <p:nvPr/>
        </p:nvSpPr>
        <p:spPr>
          <a:xfrm>
            <a:off x="2057400" y="4492585"/>
            <a:ext cx="7543800" cy="1908215"/>
          </a:xfrm>
          <a:prstGeom prst="rect">
            <a:avLst/>
          </a:prstGeom>
          <a:noFill/>
        </p:spPr>
        <p:txBody>
          <a:bodyPr wrap="square">
            <a:spAutoFit/>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Tatiana Ermolieva</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 </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Rastislav Skalsky</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Juraj Balkovic</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Christian Folberth</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Petr Havlik</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Andrey Lessa-Derci-Augustynczik</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Stefan Frank</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Taher Kahil</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 Gang Wang</a:t>
            </a:r>
            <a:r>
              <a:rPr lang="en-US" sz="1800" baseline="30000" dirty="0">
                <a:effectLst/>
                <a:latin typeface="Calibri" panose="020F0502020204030204" pitchFamily="34" charset="0"/>
                <a:ea typeface="Calibri" panose="020F0502020204030204" pitchFamily="34" charset="0"/>
              </a:rPr>
              <a:t>2</a:t>
            </a:r>
            <a:r>
              <a:rPr lang="en-US" sz="1800" dirty="0">
                <a:effectLst/>
                <a:latin typeface="Calibri" panose="020F0502020204030204" pitchFamily="34" charset="0"/>
                <a:ea typeface="Calibri" panose="020F0502020204030204" pitchFamily="34" charset="0"/>
              </a:rPr>
              <a:t> , Nadejda Komendantova</a:t>
            </a:r>
            <a:r>
              <a:rPr lang="en-US" sz="1800" baseline="30000" dirty="0">
                <a:effectLst/>
                <a:latin typeface="Calibri" panose="020F0502020204030204" pitchFamily="34" charset="0"/>
                <a:ea typeface="Calibri" panose="020F0502020204030204" pitchFamily="34" charset="0"/>
              </a:rPr>
              <a:t>1</a:t>
            </a:r>
            <a:r>
              <a:rPr lang="en-US" sz="1800" dirty="0">
                <a:effectLst/>
                <a:latin typeface="Calibri" panose="020F0502020204030204" pitchFamily="34" charset="0"/>
                <a:ea typeface="Calibri" panose="020F0502020204030204" pitchFamily="34" charset="0"/>
              </a:rPr>
              <a:t>.</a:t>
            </a: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400" b="1" baseline="30000" dirty="0">
                <a:effectLst/>
                <a:latin typeface="Calibri" panose="020F0502020204030204" pitchFamily="34" charset="0"/>
                <a:ea typeface="Calibri" panose="020F0502020204030204" pitchFamily="34" charset="0"/>
              </a:rPr>
              <a:t>1</a:t>
            </a:r>
            <a:r>
              <a:rPr lang="en-US" sz="1400" dirty="0">
                <a:effectLst/>
                <a:latin typeface="Calibri" panose="020F0502020204030204" pitchFamily="34" charset="0"/>
                <a:ea typeface="Calibri" panose="020F0502020204030204" pitchFamily="34" charset="0"/>
              </a:rPr>
              <a:t>International Institute for Applied Systems Analysis, IIASA, </a:t>
            </a:r>
            <a:r>
              <a:rPr lang="en-US" sz="1400" dirty="0" err="1">
                <a:effectLst/>
                <a:latin typeface="Calibri" panose="020F0502020204030204" pitchFamily="34" charset="0"/>
                <a:ea typeface="Calibri" panose="020F0502020204030204" pitchFamily="34" charset="0"/>
              </a:rPr>
              <a:t>Laxenburg</a:t>
            </a:r>
            <a:r>
              <a:rPr lang="en-US" sz="1400" dirty="0">
                <a:effectLst/>
                <a:latin typeface="Calibri" panose="020F0502020204030204" pitchFamily="34" charset="0"/>
                <a:ea typeface="Calibri" panose="020F0502020204030204" pitchFamily="34" charset="0"/>
              </a:rPr>
              <a:t>, Austria</a:t>
            </a: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400" b="1" baseline="30000" dirty="0">
                <a:effectLst/>
                <a:latin typeface="Calibri" panose="020F0502020204030204" pitchFamily="34" charset="0"/>
                <a:ea typeface="Calibri" panose="020F0502020204030204" pitchFamily="34" charset="0"/>
              </a:rPr>
              <a:t>2</a:t>
            </a:r>
            <a:r>
              <a:rPr lang="en-US" sz="1400" dirty="0">
                <a:effectLst/>
                <a:latin typeface="Calibri" panose="020F0502020204030204" pitchFamily="34" charset="0"/>
                <a:ea typeface="Calibri" panose="020F0502020204030204" pitchFamily="34" charset="0"/>
              </a:rPr>
              <a:t>Department of Soil and Water Sciences, China Agricultural University, Beijing 100193, China</a:t>
            </a:r>
            <a:endParaRPr lang="en-US"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B40DA36-3AD8-4D5F-8537-9A9B4F9B6817}"/>
              </a:ext>
            </a:extLst>
          </p:cNvPr>
          <p:cNvSpPr txBox="1"/>
          <p:nvPr/>
        </p:nvSpPr>
        <p:spPr>
          <a:xfrm>
            <a:off x="3114368" y="34413"/>
            <a:ext cx="6019800" cy="369332"/>
          </a:xfrm>
          <a:prstGeom prst="rect">
            <a:avLst/>
          </a:prstGeom>
          <a:noFill/>
        </p:spPr>
        <p:txBody>
          <a:bodyPr wrap="square">
            <a:spAutoFit/>
          </a:bodyPr>
          <a:lstStyle/>
          <a:p>
            <a:pPr algn="just"/>
            <a:r>
              <a:rPr lang="en-US" sz="1800" b="1" baseline="30000" dirty="0">
                <a:effectLst/>
                <a:latin typeface="Calibri" panose="020F0502020204030204" pitchFamily="34" charset="0"/>
                <a:ea typeface="Calibri" panose="020F0502020204030204" pitchFamily="34" charset="0"/>
              </a:rPr>
              <a:t>“Soil Physics and Healthy Cropland Cultivation”, August 4-7, Hangzhou, China.</a:t>
            </a:r>
            <a:endParaRPr lang="en-US" dirty="0"/>
          </a:p>
        </p:txBody>
      </p:sp>
    </p:spTree>
    <p:extLst>
      <p:ext uri="{BB962C8B-B14F-4D97-AF65-F5344CB8AC3E}">
        <p14:creationId xmlns:p14="http://schemas.microsoft.com/office/powerpoint/2010/main" val="133594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6FB7-8565-4AD4-B1CC-394B75894480}"/>
              </a:ext>
            </a:extLst>
          </p:cNvPr>
          <p:cNvSpPr>
            <a:spLocks noGrp="1"/>
          </p:cNvSpPr>
          <p:nvPr>
            <p:ph idx="1"/>
          </p:nvPr>
        </p:nvSpPr>
        <p:spPr>
          <a:noFill/>
          <a:ln w="9525">
            <a:noFill/>
            <a:miter lim="800000"/>
            <a:headEnd/>
            <a:tailEnd/>
          </a:ln>
        </p:spPr>
        <p:txBody>
          <a:bodyPr vert="horz" wrap="square" lIns="0" tIns="0" rIns="0" bIns="0" numCol="1" anchor="t" anchorCtr="0" compatLnSpc="1">
            <a:prstTxWarp prst="textNoShape">
              <a:avLst/>
            </a:prstTxWarp>
          </a:bodyPr>
          <a:lstStyle/>
          <a:p>
            <a:r>
              <a:rPr lang="en-US" sz="2000" dirty="0"/>
              <a:t>Conservation tillage, plant residues recycling </a:t>
            </a:r>
          </a:p>
          <a:p>
            <a:r>
              <a:rPr lang="en-US" sz="2000" dirty="0"/>
              <a:t>Retaining crop residue reduces wind and water erosion, runoff, or particulate matter and nutrient loss, resulting in benefits for water and air quality.  </a:t>
            </a:r>
          </a:p>
          <a:p>
            <a:r>
              <a:rPr lang="en-US" sz="2000" dirty="0"/>
              <a:t> Conservation tillage is recognized to protect soil resources by increasing soil organic carbon (SOC) and thereby sustainable agriculture </a:t>
            </a:r>
          </a:p>
          <a:p>
            <a:r>
              <a:rPr lang="en-US" sz="2000" dirty="0"/>
              <a:t>Conservational tillage (e.g., no-tillage) often reduces soil disturbance and soil erosion, thus enhancing soil aggregate formation and stability, which may subsequently improve SOC accumulation (Zhang et al., 2012). </a:t>
            </a:r>
          </a:p>
          <a:p>
            <a:r>
              <a:rPr lang="en-US" sz="2000" dirty="0"/>
              <a:t>In addition to tillage practices, cropping systems and fertilization schemes, coupled with soil and climate conditions, contributed to the changes of soil C pools by influencing SOC inputs and turnover (Luo et al., 2010). </a:t>
            </a:r>
          </a:p>
        </p:txBody>
      </p:sp>
      <p:sp>
        <p:nvSpPr>
          <p:cNvPr id="7" name="Title 1">
            <a:extLst>
              <a:ext uri="{FF2B5EF4-FFF2-40B4-BE49-F238E27FC236}">
                <a16:creationId xmlns:a16="http://schemas.microsoft.com/office/drawing/2014/main" id="{A6C6147E-503F-4A04-AA6A-620D7EADE1AE}"/>
              </a:ext>
            </a:extLst>
          </p:cNvPr>
          <p:cNvSpPr txBox="1">
            <a:spLocks/>
          </p:cNvSpPr>
          <p:nvPr/>
        </p:nvSpPr>
        <p:spPr bwMode="auto">
          <a:xfrm>
            <a:off x="685800" y="304800"/>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US" sz="3000" kern="0" dirty="0">
                <a:solidFill>
                  <a:srgbClr val="C00000"/>
                </a:solidFill>
              </a:rPr>
              <a:t>Soil productivity and soil health preservation, soil conservation and nutrients management</a:t>
            </a:r>
          </a:p>
        </p:txBody>
      </p:sp>
    </p:spTree>
    <p:extLst>
      <p:ext uri="{BB962C8B-B14F-4D97-AF65-F5344CB8AC3E}">
        <p14:creationId xmlns:p14="http://schemas.microsoft.com/office/powerpoint/2010/main" val="295993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544" y="228600"/>
            <a:ext cx="8370455" cy="492443"/>
          </a:xfrm>
          <a:prstGeom prst="rect">
            <a:avLst/>
          </a:prstGeom>
        </p:spPr>
        <p:txBody>
          <a:bodyPr wrap="square">
            <a:spAutoFit/>
          </a:bodyPr>
          <a:lstStyle/>
          <a:p>
            <a:r>
              <a:rPr lang="sk-SK" sz="2600" b="1" dirty="0">
                <a:solidFill>
                  <a:srgbClr val="003399"/>
                </a:solidFill>
                <a:latin typeface="Arial "/>
                <a:cs typeface="Calibri" pitchFamily="34" charset="0"/>
              </a:rPr>
              <a:t>EPIC </a:t>
            </a:r>
            <a:r>
              <a:rPr lang="en-US" sz="2600" b="1" dirty="0">
                <a:solidFill>
                  <a:srgbClr val="003399"/>
                </a:solidFill>
                <a:latin typeface="Arial "/>
                <a:cs typeface="Calibri" pitchFamily="34" charset="0"/>
              </a:rPr>
              <a:t>upscaling </a:t>
            </a:r>
            <a:r>
              <a:rPr lang="en-US" sz="2600" dirty="0">
                <a:solidFill>
                  <a:srgbClr val="003399"/>
                </a:solidFill>
                <a:latin typeface="Arial "/>
                <a:cs typeface="Calibri" pitchFamily="34" charset="0"/>
              </a:rPr>
              <a:t>(Global/</a:t>
            </a:r>
            <a:r>
              <a:rPr lang="sk-SK" sz="2600" dirty="0">
                <a:solidFill>
                  <a:srgbClr val="003399"/>
                </a:solidFill>
                <a:latin typeface="Arial "/>
                <a:cs typeface="Calibri" pitchFamily="34" charset="0"/>
              </a:rPr>
              <a:t>Regional </a:t>
            </a:r>
            <a:r>
              <a:rPr lang="en-US" sz="2600" dirty="0">
                <a:solidFill>
                  <a:srgbClr val="003399"/>
                </a:solidFill>
                <a:latin typeface="Arial "/>
                <a:cs typeface="Calibri" pitchFamily="34" charset="0"/>
              </a:rPr>
              <a:t>Gridded Crop Model)</a:t>
            </a:r>
          </a:p>
        </p:txBody>
      </p:sp>
      <p:pic>
        <p:nvPicPr>
          <p:cNvPr id="3" name="Picture 2"/>
          <p:cNvPicPr/>
          <p:nvPr/>
        </p:nvPicPr>
        <p:blipFill rotWithShape="1">
          <a:blip r:embed="rId3"/>
          <a:srcRect l="3630" t="20867" r="14576" b="44177"/>
          <a:stretch/>
        </p:blipFill>
        <p:spPr bwMode="auto">
          <a:xfrm>
            <a:off x="228601" y="1295400"/>
            <a:ext cx="8686800" cy="2423937"/>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228601" y="4436238"/>
            <a:ext cx="3733800" cy="1431161"/>
          </a:xfrm>
          <a:prstGeom prst="rect">
            <a:avLst/>
          </a:prstGeom>
          <a:solidFill>
            <a:srgbClr val="0969DD"/>
          </a:solidFill>
        </p:spPr>
        <p:txBody>
          <a:bodyPr wrap="square">
            <a:spAutoFit/>
          </a:bodyPr>
          <a:lstStyle/>
          <a:p>
            <a:pPr>
              <a:spcAft>
                <a:spcPts val="600"/>
              </a:spcAft>
            </a:pPr>
            <a:r>
              <a:rPr lang="sk-SK"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Re</a:t>
            </a:r>
            <a:r>
              <a:rPr lang="de-DE"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sk-SK"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l</a:t>
            </a:r>
            <a: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sk-SK"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agricultual l</a:t>
            </a:r>
            <a: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and</a:t>
            </a:r>
            <a:r>
              <a:rPr lang="sk-SK"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spcAft>
                <a:spcPts val="600"/>
              </a:spcAft>
              <a:buFont typeface="Wingdings" panose="05000000000000000000" pitchFamily="2" charset="2"/>
              <a:buChar char="q"/>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variable soil</a:t>
            </a:r>
            <a:r>
              <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rPr>
              <a:t>s and terrain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600"/>
              </a:spcAft>
              <a:buFont typeface="Wingdings" panose="05000000000000000000" pitchFamily="2" charset="2"/>
              <a:buChar char="q"/>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different land-cover patches </a:t>
            </a:r>
            <a:endPar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600"/>
              </a:spcAft>
              <a:buFont typeface="Wingdings" panose="05000000000000000000" pitchFamily="2" charset="2"/>
              <a:buChar char="q"/>
            </a:pPr>
            <a:r>
              <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rPr>
              <a:t>d</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ifferent</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land uses </a:t>
            </a:r>
            <a:endPar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62401" y="4436239"/>
            <a:ext cx="5105400" cy="1431161"/>
          </a:xfrm>
          <a:prstGeom prst="rect">
            <a:avLst/>
          </a:prstGeom>
          <a:solidFill>
            <a:srgbClr val="0969DD"/>
          </a:solidFill>
        </p:spPr>
        <p:txBody>
          <a:bodyPr wrap="square">
            <a:spAutoFit/>
          </a:bodyPr>
          <a:lstStyle/>
          <a:p>
            <a:pPr>
              <a:spcAft>
                <a:spcPts val="600"/>
              </a:spcAft>
            </a:pPr>
            <a:r>
              <a:rPr lang="sk-SK"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GCM concept of a  </a:t>
            </a:r>
            <a: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’representative’ field </a:t>
            </a:r>
            <a:r>
              <a:rPr lang="sk-SK"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spcAft>
                <a:spcPts val="600"/>
              </a:spcAft>
              <a:buFont typeface="Wingdings" panose="05000000000000000000" pitchFamily="2" charset="2"/>
              <a:buChar char="q"/>
            </a:pPr>
            <a:r>
              <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rPr>
              <a:t>dominant soil and terrain</a:t>
            </a:r>
          </a:p>
          <a:p>
            <a:pPr marL="742950" lvl="1" indent="-285750">
              <a:spcAft>
                <a:spcPts val="600"/>
              </a:spcAft>
              <a:buFont typeface="Wingdings" panose="05000000000000000000" pitchFamily="2" charset="2"/>
              <a:buChar char="q"/>
            </a:pPr>
            <a:r>
              <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rPr>
              <a:t>crop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management</a:t>
            </a:r>
            <a:r>
              <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rPr>
              <a:t> (BAU and scenarios)</a:t>
            </a:r>
          </a:p>
          <a:p>
            <a:pPr marL="742950" lvl="1" indent="-285750">
              <a:spcAft>
                <a:spcPts val="600"/>
              </a:spcAft>
              <a:buFont typeface="Wingdings" panose="05000000000000000000" pitchFamily="2" charset="2"/>
              <a:buChar char="q"/>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field impacts extrapolated to the entire </a:t>
            </a:r>
            <a:r>
              <a:rPr lang="sk-SK" dirty="0">
                <a:solidFill>
                  <a:schemeClr val="bg1"/>
                </a:solidFill>
                <a:latin typeface="Calibri" panose="020F0502020204030204" pitchFamily="34" charset="0"/>
                <a:ea typeface="Calibri" panose="020F0502020204030204" pitchFamily="34" charset="0"/>
                <a:cs typeface="Times New Roman" panose="02020603050405020304" pitchFamily="18" charset="0"/>
              </a:rPr>
              <a:t>grid</a:t>
            </a:r>
            <a:endParaRPr lang="en-US" dirty="0">
              <a:solidFill>
                <a:schemeClr val="bg1"/>
              </a:solidFill>
            </a:endParaRPr>
          </a:p>
        </p:txBody>
      </p:sp>
      <p:cxnSp>
        <p:nvCxnSpPr>
          <p:cNvPr id="7" name="Straight Arrow Connector 6"/>
          <p:cNvCxnSpPr/>
          <p:nvPr/>
        </p:nvCxnSpPr>
        <p:spPr>
          <a:xfrm>
            <a:off x="4267200" y="2590800"/>
            <a:ext cx="533400" cy="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84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99100"/>
            <a:ext cx="6457950" cy="3209925"/>
          </a:xfrm>
          <a:prstGeom prst="rect">
            <a:avLst/>
          </a:prstGeom>
        </p:spPr>
      </p:pic>
      <p:sp>
        <p:nvSpPr>
          <p:cNvPr id="6" name="TextBox 5"/>
          <p:cNvSpPr txBox="1"/>
          <p:nvPr/>
        </p:nvSpPr>
        <p:spPr>
          <a:xfrm>
            <a:off x="6560005" y="1570738"/>
            <a:ext cx="2577737" cy="523220"/>
          </a:xfrm>
          <a:prstGeom prst="rect">
            <a:avLst/>
          </a:prstGeom>
          <a:noFill/>
        </p:spPr>
        <p:txBody>
          <a:bodyPr wrap="square" rtlCol="0">
            <a:spAutoFit/>
          </a:bodyPr>
          <a:lstStyle/>
          <a:p>
            <a:r>
              <a:rPr lang="en-US" sz="1400" dirty="0">
                <a:solidFill>
                  <a:srgbClr val="0000FF"/>
                </a:solidFill>
                <a:latin typeface="Calibri" pitchFamily="34" charset="0"/>
              </a:rPr>
              <a:t>Default grid </a:t>
            </a:r>
            <a:r>
              <a:rPr lang="en-GB" sz="1400" dirty="0">
                <a:solidFill>
                  <a:srgbClr val="0000FF"/>
                </a:solidFill>
                <a:latin typeface="Calibri" pitchFamily="34" charset="0"/>
              </a:rPr>
              <a:t>0.5° x 0.5°</a:t>
            </a:r>
          </a:p>
          <a:p>
            <a:r>
              <a:rPr lang="en-GB" sz="1400" dirty="0">
                <a:solidFill>
                  <a:srgbClr val="0000FF"/>
                </a:solidFill>
                <a:latin typeface="Calibri" pitchFamily="34" charset="0"/>
                <a:sym typeface="Wingdings" panose="05000000000000000000" pitchFamily="2" charset="2"/>
              </a:rPr>
              <a:t> approx. 35’000 units globally</a:t>
            </a:r>
            <a:endParaRPr lang="en-US" sz="1400" dirty="0">
              <a:solidFill>
                <a:srgbClr val="0000FF"/>
              </a:solidFill>
              <a:latin typeface="Calibri" pitchFamily="34" charset="0"/>
            </a:endParaRPr>
          </a:p>
        </p:txBody>
      </p:sp>
      <p:cxnSp>
        <p:nvCxnSpPr>
          <p:cNvPr id="9" name="Straight Arrow Connector 8"/>
          <p:cNvCxnSpPr/>
          <p:nvPr/>
        </p:nvCxnSpPr>
        <p:spPr>
          <a:xfrm flipV="1">
            <a:off x="7422153" y="2151906"/>
            <a:ext cx="0" cy="447194"/>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93205" y="5994609"/>
            <a:ext cx="3331028" cy="307777"/>
          </a:xfrm>
          <a:prstGeom prst="rect">
            <a:avLst/>
          </a:prstGeom>
          <a:noFill/>
        </p:spPr>
        <p:txBody>
          <a:bodyPr wrap="square" rtlCol="0">
            <a:spAutoFit/>
          </a:bodyPr>
          <a:lstStyle/>
          <a:p>
            <a:r>
              <a:rPr lang="en-US" sz="1400" dirty="0">
                <a:latin typeface="Calibri" pitchFamily="34" charset="0"/>
              </a:rPr>
              <a:t>High-res grid </a:t>
            </a:r>
            <a:r>
              <a:rPr lang="en-GB" sz="1400" dirty="0">
                <a:latin typeface="Calibri" pitchFamily="34" charset="0"/>
              </a:rPr>
              <a:t>5’ x 5’ (soil, site, topography)</a:t>
            </a:r>
          </a:p>
        </p:txBody>
      </p:sp>
      <p:sp>
        <p:nvSpPr>
          <p:cNvPr id="14" name="Rectangle 13"/>
          <p:cNvSpPr/>
          <p:nvPr/>
        </p:nvSpPr>
        <p:spPr>
          <a:xfrm>
            <a:off x="1735455" y="2664823"/>
            <a:ext cx="3265714" cy="154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561387" y="3810000"/>
            <a:ext cx="526869" cy="0"/>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98494" y="3656111"/>
            <a:ext cx="1480457" cy="523220"/>
          </a:xfrm>
          <a:prstGeom prst="rect">
            <a:avLst/>
          </a:prstGeom>
          <a:noFill/>
        </p:spPr>
        <p:txBody>
          <a:bodyPr wrap="square" rtlCol="0">
            <a:spAutoFit/>
          </a:bodyPr>
          <a:lstStyle/>
          <a:p>
            <a:r>
              <a:rPr lang="en-GB" sz="1400" dirty="0">
                <a:solidFill>
                  <a:srgbClr val="FF0000"/>
                </a:solidFill>
                <a:latin typeface="Calibri" pitchFamily="34" charset="0"/>
              </a:rPr>
              <a:t>Enhanced grid</a:t>
            </a:r>
          </a:p>
          <a:p>
            <a:r>
              <a:rPr lang="en-GB" sz="1400" dirty="0">
                <a:solidFill>
                  <a:srgbClr val="FF0000"/>
                </a:solidFill>
                <a:latin typeface="Calibri" pitchFamily="34" charset="0"/>
                <a:sym typeface="Wingdings" panose="05000000000000000000" pitchFamily="2" charset="2"/>
              </a:rPr>
              <a:t> 126’000 units</a:t>
            </a:r>
            <a:endParaRPr lang="en-GB" sz="1400" dirty="0">
              <a:solidFill>
                <a:srgbClr val="FF0000"/>
              </a:solidFill>
              <a:latin typeface="Calibri" pitchFamily="34" charset="0"/>
            </a:endParaRPr>
          </a:p>
        </p:txBody>
      </p:sp>
      <p:sp>
        <p:nvSpPr>
          <p:cNvPr id="10" name="Rectangle 9"/>
          <p:cNvSpPr/>
          <p:nvPr/>
        </p:nvSpPr>
        <p:spPr>
          <a:xfrm>
            <a:off x="392544" y="228600"/>
            <a:ext cx="8370455" cy="492443"/>
          </a:xfrm>
          <a:prstGeom prst="rect">
            <a:avLst/>
          </a:prstGeom>
        </p:spPr>
        <p:txBody>
          <a:bodyPr wrap="square">
            <a:spAutoFit/>
          </a:bodyPr>
          <a:lstStyle/>
          <a:p>
            <a:r>
              <a:rPr lang="sk-SK" sz="2600" b="1" dirty="0">
                <a:solidFill>
                  <a:srgbClr val="003399"/>
                </a:solidFill>
                <a:latin typeface="Calibri" pitchFamily="34" charset="0"/>
                <a:cs typeface="Calibri" pitchFamily="34" charset="0"/>
              </a:rPr>
              <a:t>EPIC </a:t>
            </a:r>
            <a:r>
              <a:rPr lang="en-US" sz="2600" b="1" dirty="0">
                <a:solidFill>
                  <a:srgbClr val="003399"/>
                </a:solidFill>
                <a:latin typeface="Calibri" pitchFamily="34" charset="0"/>
                <a:cs typeface="Calibri" pitchFamily="34" charset="0"/>
              </a:rPr>
              <a:t>upscaling </a:t>
            </a:r>
            <a:r>
              <a:rPr lang="en-US" sz="2600" dirty="0">
                <a:solidFill>
                  <a:srgbClr val="003399"/>
                </a:solidFill>
                <a:latin typeface="Calibri" pitchFamily="34" charset="0"/>
                <a:cs typeface="Calibri" pitchFamily="34" charset="0"/>
              </a:rPr>
              <a:t>(Global/</a:t>
            </a:r>
            <a:r>
              <a:rPr lang="sk-SK" sz="2600" dirty="0">
                <a:solidFill>
                  <a:srgbClr val="003399"/>
                </a:solidFill>
                <a:latin typeface="Calibri" pitchFamily="34" charset="0"/>
                <a:cs typeface="Calibri" pitchFamily="34" charset="0"/>
              </a:rPr>
              <a:t>Regional </a:t>
            </a:r>
            <a:r>
              <a:rPr lang="en-US" sz="2600" dirty="0">
                <a:solidFill>
                  <a:srgbClr val="003399"/>
                </a:solidFill>
                <a:latin typeface="Calibri" pitchFamily="34" charset="0"/>
                <a:cs typeface="Calibri" pitchFamily="34" charset="0"/>
              </a:rPr>
              <a:t>Gridded Crop Model)</a:t>
            </a:r>
          </a:p>
        </p:txBody>
      </p:sp>
      <p:sp>
        <p:nvSpPr>
          <p:cNvPr id="13" name="TextBox 12"/>
          <p:cNvSpPr txBox="1"/>
          <p:nvPr/>
        </p:nvSpPr>
        <p:spPr>
          <a:xfrm>
            <a:off x="381275" y="1095163"/>
            <a:ext cx="4038325" cy="2308324"/>
          </a:xfrm>
          <a:prstGeom prst="rect">
            <a:avLst/>
          </a:prstGeom>
          <a:solidFill>
            <a:srgbClr val="0969DD"/>
          </a:solidFill>
        </p:spPr>
        <p:txBody>
          <a:bodyPr wrap="square" rtlCol="0">
            <a:spAutoFit/>
          </a:bodyPr>
          <a:lstStyle/>
          <a:p>
            <a:pPr marL="285750" indent="-285750">
              <a:buFont typeface="Arial" panose="020B0604020202020204" pitchFamily="34" charset="0"/>
              <a:buChar char="•"/>
            </a:pPr>
            <a:r>
              <a:rPr lang="en-US" sz="1600" b="1" dirty="0" err="1">
                <a:solidFill>
                  <a:schemeClr val="bg1"/>
                </a:solidFill>
              </a:rPr>
              <a:t>SimU</a:t>
            </a:r>
            <a:r>
              <a:rPr lang="en-US" sz="1600" dirty="0">
                <a:solidFill>
                  <a:schemeClr val="bg1"/>
                </a:solidFill>
              </a:rPr>
              <a:t> (simulation units) for running EPIC within the global/regional spatial domain</a:t>
            </a:r>
          </a:p>
          <a:p>
            <a:pPr marL="285750" indent="-285750">
              <a:buFont typeface="Arial" panose="020B0604020202020204" pitchFamily="34" charset="0"/>
              <a:buChar char="•"/>
            </a:pPr>
            <a:endParaRPr lang="sk-SK" sz="1600" dirty="0">
              <a:solidFill>
                <a:schemeClr val="bg1"/>
              </a:solidFill>
            </a:endParaRPr>
          </a:p>
          <a:p>
            <a:pPr marL="285750" indent="-285750">
              <a:buFont typeface="Arial" panose="020B0604020202020204" pitchFamily="34" charset="0"/>
              <a:buChar char="•"/>
            </a:pPr>
            <a:r>
              <a:rPr lang="en-US" sz="1600" dirty="0">
                <a:solidFill>
                  <a:schemeClr val="bg1"/>
                </a:solidFill>
              </a:rPr>
              <a:t>Intersection of spatial data on:</a:t>
            </a:r>
          </a:p>
          <a:p>
            <a:pPr marL="742950" lvl="1" indent="-285750">
              <a:buFont typeface="Arial" panose="020B0604020202020204" pitchFamily="34" charset="0"/>
              <a:buChar char="•"/>
            </a:pPr>
            <a:r>
              <a:rPr lang="en-US" sz="1600" dirty="0">
                <a:solidFill>
                  <a:schemeClr val="bg1"/>
                </a:solidFill>
              </a:rPr>
              <a:t>Weather</a:t>
            </a:r>
          </a:p>
          <a:p>
            <a:pPr marL="742950" lvl="1" indent="-285750">
              <a:buFont typeface="Arial" panose="020B0604020202020204" pitchFamily="34" charset="0"/>
              <a:buChar char="•"/>
            </a:pPr>
            <a:r>
              <a:rPr lang="en-US" sz="1600" dirty="0">
                <a:solidFill>
                  <a:schemeClr val="bg1"/>
                </a:solidFill>
              </a:rPr>
              <a:t>Topography</a:t>
            </a:r>
          </a:p>
          <a:p>
            <a:pPr marL="742950" lvl="1" indent="-285750">
              <a:buFont typeface="Arial" panose="020B0604020202020204" pitchFamily="34" charset="0"/>
              <a:buChar char="•"/>
            </a:pPr>
            <a:r>
              <a:rPr lang="en-US" sz="1600" dirty="0">
                <a:solidFill>
                  <a:schemeClr val="bg1"/>
                </a:solidFill>
              </a:rPr>
              <a:t>Soil</a:t>
            </a:r>
          </a:p>
          <a:p>
            <a:pPr marL="742950" lvl="1" indent="-285750">
              <a:buFont typeface="Arial" panose="020B0604020202020204" pitchFamily="34" charset="0"/>
              <a:buChar char="•"/>
            </a:pPr>
            <a:r>
              <a:rPr lang="en-US" sz="1600" dirty="0">
                <a:solidFill>
                  <a:schemeClr val="bg1"/>
                </a:solidFill>
              </a:rPr>
              <a:t>Admin boundaries</a:t>
            </a:r>
          </a:p>
        </p:txBody>
      </p:sp>
    </p:spTree>
    <p:extLst>
      <p:ext uri="{BB962C8B-B14F-4D97-AF65-F5344CB8AC3E}">
        <p14:creationId xmlns:p14="http://schemas.microsoft.com/office/powerpoint/2010/main" val="55224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7" y="3010266"/>
            <a:ext cx="1608137" cy="1052502"/>
          </a:xfrm>
          <a:prstGeom prst="rect">
            <a:avLst/>
          </a:prstGeom>
        </p:spPr>
      </p:pic>
      <p:grpSp>
        <p:nvGrpSpPr>
          <p:cNvPr id="4" name="Group 3"/>
          <p:cNvGrpSpPr/>
          <p:nvPr/>
        </p:nvGrpSpPr>
        <p:grpSpPr>
          <a:xfrm>
            <a:off x="1746956" y="1634640"/>
            <a:ext cx="5410228" cy="4516362"/>
            <a:chOff x="690584" y="643553"/>
            <a:chExt cx="7213638" cy="6021815"/>
          </a:xfrm>
        </p:grpSpPr>
        <p:sp>
          <p:nvSpPr>
            <p:cNvPr id="5" name="Rectangle 4"/>
            <p:cNvSpPr/>
            <p:nvPr/>
          </p:nvSpPr>
          <p:spPr>
            <a:xfrm>
              <a:off x="69730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endParaRPr lang="en-US" dirty="0">
                <a:solidFill>
                  <a:srgbClr val="FF0000"/>
                </a:solidFill>
              </a:endParaRPr>
            </a:p>
            <a:p>
              <a:pPr algn="ctr"/>
              <a:r>
                <a:rPr lang="en-US" dirty="0">
                  <a:solidFill>
                    <a:srgbClr val="FF0000"/>
                  </a:solidFill>
                </a:rPr>
                <a:t>Input (P, T, soil quality, water, nutrients)</a:t>
              </a:r>
            </a:p>
            <a:p>
              <a:pPr algn="ctr"/>
              <a:r>
                <a:rPr lang="en-US" sz="1700" dirty="0">
                  <a:solidFill>
                    <a:srgbClr val="003399"/>
                  </a:solidFill>
                </a:rPr>
                <a:t>Input (weather, climate, bio-physical processes, management)</a:t>
              </a:r>
            </a:p>
            <a:p>
              <a:pPr algn="ctr"/>
              <a:endParaRPr lang="en-US" dirty="0">
                <a:solidFill>
                  <a:srgbClr val="FF0000"/>
                </a:solidFill>
              </a:endParaRPr>
            </a:p>
          </p:txBody>
        </p:sp>
        <p:sp>
          <p:nvSpPr>
            <p:cNvPr id="6" name="Rectangle 5"/>
            <p:cNvSpPr/>
            <p:nvPr/>
          </p:nvSpPr>
          <p:spPr>
            <a:xfrm>
              <a:off x="2459323"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en-US" dirty="0">
                  <a:solidFill>
                    <a:srgbClr val="FF0000"/>
                  </a:solidFill>
                </a:rPr>
                <a:t>Transfer/process function, kernels, </a:t>
              </a:r>
              <a:r>
                <a:rPr lang="en-US" dirty="0" err="1">
                  <a:solidFill>
                    <a:srgbClr val="FF0000"/>
                  </a:solidFill>
                </a:rPr>
                <a:t>etc</a:t>
              </a:r>
              <a:endParaRPr lang="en-US" dirty="0">
                <a:solidFill>
                  <a:srgbClr val="FF0000"/>
                </a:solidFill>
              </a:endParaRPr>
            </a:p>
          </p:txBody>
        </p:sp>
        <p:sp>
          <p:nvSpPr>
            <p:cNvPr id="7" name="Rectangle 6"/>
            <p:cNvSpPr/>
            <p:nvPr/>
          </p:nvSpPr>
          <p:spPr>
            <a:xfrm>
              <a:off x="418368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0000"/>
                  </a:solidFill>
                </a:rPr>
                <a:t>Predicted output (yield) </a:t>
              </a:r>
            </a:p>
          </p:txBody>
        </p:sp>
        <p:sp>
          <p:nvSpPr>
            <p:cNvPr id="8" name="Rectangle 7"/>
            <p:cNvSpPr/>
            <p:nvPr/>
          </p:nvSpPr>
          <p:spPr>
            <a:xfrm>
              <a:off x="6940127" y="939593"/>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0000"/>
                  </a:solidFill>
                </a:rPr>
                <a:t>Observed yields (losses) are skewed </a:t>
              </a:r>
            </a:p>
          </p:txBody>
        </p:sp>
        <p:sp>
          <p:nvSpPr>
            <p:cNvPr id="9" name="Isosceles Triangle 8"/>
            <p:cNvSpPr/>
            <p:nvPr/>
          </p:nvSpPr>
          <p:spPr>
            <a:xfrm rot="5400000">
              <a:off x="1872907" y="3326467"/>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3644864" y="3339721"/>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19971" y="2832655"/>
              <a:ext cx="1647967" cy="1679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Goal function:</a:t>
              </a:r>
            </a:p>
            <a:p>
              <a:pPr algn="ctr"/>
              <a:r>
                <a:rPr lang="en-US" sz="1400" dirty="0">
                  <a:solidFill>
                    <a:schemeClr val="tx1"/>
                  </a:solidFill>
                </a:rPr>
                <a:t>Percentile/</a:t>
              </a:r>
            </a:p>
            <a:p>
              <a:pPr algn="ctr"/>
              <a:r>
                <a:rPr lang="en-US" sz="1400" dirty="0">
                  <a:solidFill>
                    <a:schemeClr val="tx1"/>
                  </a:solidFill>
                </a:rPr>
                <a:t>quantile-based risk measures</a:t>
              </a:r>
            </a:p>
          </p:txBody>
        </p:sp>
        <p:sp>
          <p:nvSpPr>
            <p:cNvPr id="12" name="Rounded Rectangle 11"/>
            <p:cNvSpPr/>
            <p:nvPr/>
          </p:nvSpPr>
          <p:spPr>
            <a:xfrm>
              <a:off x="690584" y="6210657"/>
              <a:ext cx="4477926" cy="454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Weights/parameters/transfer functions/etc.</a:t>
              </a:r>
            </a:p>
          </p:txBody>
        </p:sp>
        <p:cxnSp>
          <p:nvCxnSpPr>
            <p:cNvPr id="13" name="Straight Connector 12"/>
            <p:cNvCxnSpPr>
              <a:stCxn id="11" idx="2"/>
            </p:cNvCxnSpPr>
            <p:nvPr/>
          </p:nvCxnSpPr>
          <p:spPr>
            <a:xfrm>
              <a:off x="6043955" y="4512368"/>
              <a:ext cx="18915" cy="1928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37837" y="6430617"/>
              <a:ext cx="944911" cy="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a:off x="2942862" y="-891614"/>
              <a:ext cx="202254" cy="3272589"/>
            </a:xfrm>
            <a:prstGeom prst="rightBrace">
              <a:avLst>
                <a:gd name="adj1" fmla="val 8333"/>
                <a:gd name="adj2" fmla="val 496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a:endCxn id="5" idx="2"/>
            </p:cNvCxnSpPr>
            <p:nvPr/>
          </p:nvCxnSpPr>
          <p:spPr>
            <a:xfrm flipV="1">
              <a:off x="1143000" y="6062870"/>
              <a:ext cx="36349"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a:endCxn id="6" idx="2"/>
            </p:cNvCxnSpPr>
            <p:nvPr/>
          </p:nvCxnSpPr>
          <p:spPr>
            <a:xfrm flipV="1">
              <a:off x="2929547" y="6062869"/>
              <a:ext cx="11824"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61420" y="6058856"/>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ight Brace 29">
              <a:extLst>
                <a:ext uri="{FF2B5EF4-FFF2-40B4-BE49-F238E27FC236}">
                  <a16:creationId xmlns:a16="http://schemas.microsoft.com/office/drawing/2014/main" id="{9C183114-E2F3-4B42-845B-E19A386A330E}"/>
                </a:ext>
              </a:extLst>
            </p:cNvPr>
            <p:cNvSpPr/>
            <p:nvPr/>
          </p:nvSpPr>
          <p:spPr>
            <a:xfrm rot="16200000">
              <a:off x="2942863" y="-891614"/>
              <a:ext cx="202255" cy="3272590"/>
            </a:xfrm>
            <a:prstGeom prst="rightBrace">
              <a:avLst>
                <a:gd name="adj1" fmla="val 8333"/>
                <a:gd name="adj2" fmla="val 496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B7EEF"/>
                </a:solidFill>
              </a:endParaRPr>
            </a:p>
          </p:txBody>
        </p:sp>
        <p:cxnSp>
          <p:nvCxnSpPr>
            <p:cNvPr id="31" name="Straight Arrow Connector 30">
              <a:extLst>
                <a:ext uri="{FF2B5EF4-FFF2-40B4-BE49-F238E27FC236}">
                  <a16:creationId xmlns:a16="http://schemas.microsoft.com/office/drawing/2014/main" id="{4F232701-071A-4A49-A824-9ED5F0DDE15D}"/>
                </a:ext>
              </a:extLst>
            </p:cNvPr>
            <p:cNvCxnSpPr/>
            <p:nvPr/>
          </p:nvCxnSpPr>
          <p:spPr>
            <a:xfrm flipV="1">
              <a:off x="1143001" y="6062869"/>
              <a:ext cx="36349"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8320DA-92A5-40FD-8020-EB53E47B8AAA}"/>
                </a:ext>
              </a:extLst>
            </p:cNvPr>
            <p:cNvCxnSpPr/>
            <p:nvPr/>
          </p:nvCxnSpPr>
          <p:spPr>
            <a:xfrm flipV="1">
              <a:off x="2929548" y="6062869"/>
              <a:ext cx="11824"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F2F0D65-341F-41F8-BC55-FA73E0C4FAC7}"/>
                </a:ext>
              </a:extLst>
            </p:cNvPr>
            <p:cNvCxnSpPr/>
            <p:nvPr/>
          </p:nvCxnSpPr>
          <p:spPr>
            <a:xfrm flipV="1">
              <a:off x="4661422" y="6058856"/>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32" y="2307852"/>
            <a:ext cx="2009297" cy="1604330"/>
          </a:xfrm>
          <a:prstGeom prst="rect">
            <a:avLst/>
          </a:prstGeom>
        </p:spPr>
      </p:pic>
      <p:pic>
        <p:nvPicPr>
          <p:cNvPr id="20" name="Picture 19"/>
          <p:cNvPicPr>
            <a:picLocks noChangeAspect="1"/>
          </p:cNvPicPr>
          <p:nvPr/>
        </p:nvPicPr>
        <p:blipFill>
          <a:blip r:embed="rId4"/>
          <a:stretch>
            <a:fillRect/>
          </a:stretch>
        </p:blipFill>
        <p:spPr>
          <a:xfrm>
            <a:off x="7211326" y="4195211"/>
            <a:ext cx="2008874" cy="1302026"/>
          </a:xfrm>
          <a:prstGeom prst="rect">
            <a:avLst/>
          </a:prstGeom>
        </p:spPr>
      </p:pic>
      <p:sp>
        <p:nvSpPr>
          <p:cNvPr id="21" name="TextBox 20"/>
          <p:cNvSpPr txBox="1"/>
          <p:nvPr/>
        </p:nvSpPr>
        <p:spPr>
          <a:xfrm>
            <a:off x="7769817" y="3184134"/>
            <a:ext cx="649995" cy="207749"/>
          </a:xfrm>
          <a:prstGeom prst="rect">
            <a:avLst/>
          </a:prstGeom>
          <a:solidFill>
            <a:schemeClr val="bg1"/>
          </a:solidFill>
        </p:spPr>
        <p:txBody>
          <a:bodyPr wrap="square" rtlCol="0">
            <a:spAutoFit/>
          </a:bodyPr>
          <a:lstStyle/>
          <a:p>
            <a:r>
              <a:rPr lang="en-US" sz="750" dirty="0"/>
              <a:t>Yield loss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36" y="5053302"/>
            <a:ext cx="1495665" cy="9788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37" y="1092590"/>
            <a:ext cx="1509799" cy="988141"/>
          </a:xfrm>
          <a:prstGeom prst="rect">
            <a:avLst/>
          </a:prstGeom>
        </p:spPr>
      </p:pic>
      <p:sp>
        <p:nvSpPr>
          <p:cNvPr id="24" name="Rectangle 23"/>
          <p:cNvSpPr/>
          <p:nvPr/>
        </p:nvSpPr>
        <p:spPr>
          <a:xfrm>
            <a:off x="45082" y="47014"/>
            <a:ext cx="9053835" cy="400110"/>
          </a:xfrm>
          <a:prstGeom prst="rect">
            <a:avLst/>
          </a:prstGeom>
        </p:spPr>
        <p:txBody>
          <a:bodyPr wrap="square">
            <a:spAutoFit/>
          </a:bodyPr>
          <a:lstStyle/>
          <a:p>
            <a:pPr algn="ctr"/>
            <a:r>
              <a:rPr lang="en-US" sz="2000" b="1" dirty="0">
                <a:solidFill>
                  <a:srgbClr val="C00000"/>
                </a:solidFill>
                <a:latin typeface="Arial" panose="020B0604020202020204" pitchFamily="34" charset="0"/>
                <a:cs typeface="Arial" panose="020B0604020202020204" pitchFamily="34" charset="0"/>
              </a:rPr>
              <a:t>Robust EPIC-based meta-model</a:t>
            </a:r>
            <a:r>
              <a:rPr lang="en-US" sz="2000" dirty="0">
                <a:solidFill>
                  <a:srgbClr val="C00000"/>
                </a:solidFill>
                <a:latin typeface="Arial" panose="020B0604020202020204" pitchFamily="34" charset="0"/>
                <a:cs typeface="Arial" panose="020B0604020202020204" pitchFamily="34" charset="0"/>
              </a:rPr>
              <a:t>: </a:t>
            </a:r>
            <a:r>
              <a:rPr lang="en-US" sz="2000" dirty="0">
                <a:solidFill>
                  <a:srgbClr val="003399"/>
                </a:solidFill>
                <a:latin typeface="Arial" panose="020B0604020202020204" pitchFamily="34" charset="0"/>
                <a:cs typeface="Arial" panose="020B0604020202020204" pitchFamily="34" charset="0"/>
              </a:rPr>
              <a:t>generating stochastic crop yields and SOC </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21" y="5012335"/>
            <a:ext cx="1812439" cy="1236065"/>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71" y="4000799"/>
            <a:ext cx="1800118" cy="1063212"/>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37" y="2060700"/>
            <a:ext cx="1554791" cy="1017587"/>
          </a:xfrm>
          <a:prstGeom prst="rect">
            <a:avLst/>
          </a:prstGeom>
        </p:spPr>
      </p:pic>
      <p:sp>
        <p:nvSpPr>
          <p:cNvPr id="22" name="TextBox 21"/>
          <p:cNvSpPr txBox="1"/>
          <p:nvPr/>
        </p:nvSpPr>
        <p:spPr>
          <a:xfrm>
            <a:off x="5128517" y="4880177"/>
            <a:ext cx="1281121" cy="369332"/>
          </a:xfrm>
          <a:prstGeom prst="rect">
            <a:avLst/>
          </a:prstGeom>
          <a:noFill/>
        </p:spPr>
        <p:txBody>
          <a:bodyPr wrap="none" rtlCol="0">
            <a:spAutoFit/>
          </a:bodyPr>
          <a:lstStyle/>
          <a:p>
            <a:pPr algn="ctr"/>
            <a:r>
              <a:rPr lang="en-US" sz="900" dirty="0"/>
              <a:t>Iterative </a:t>
            </a:r>
          </a:p>
          <a:p>
            <a:pPr algn="ctr"/>
            <a:r>
              <a:rPr lang="en-US" sz="900" dirty="0"/>
              <a:t>Revision of estimates</a:t>
            </a:r>
          </a:p>
        </p:txBody>
      </p:sp>
      <p:sp>
        <p:nvSpPr>
          <p:cNvPr id="29" name="Slide Number Placeholder 2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13</a:t>
            </a:fld>
            <a:endParaRPr lang="en-US"/>
          </a:p>
        </p:txBody>
      </p:sp>
      <p:sp>
        <p:nvSpPr>
          <p:cNvPr id="34" name="TextBox 33">
            <a:extLst>
              <a:ext uri="{FF2B5EF4-FFF2-40B4-BE49-F238E27FC236}">
                <a16:creationId xmlns:a16="http://schemas.microsoft.com/office/drawing/2014/main" id="{B625DB4A-6317-4498-8AEE-41B1165D2947}"/>
              </a:ext>
            </a:extLst>
          </p:cNvPr>
          <p:cNvSpPr txBox="1"/>
          <p:nvPr/>
        </p:nvSpPr>
        <p:spPr>
          <a:xfrm>
            <a:off x="1729247" y="710625"/>
            <a:ext cx="7779082" cy="584775"/>
          </a:xfrm>
          <a:prstGeom prst="rect">
            <a:avLst/>
          </a:prstGeom>
          <a:noFill/>
        </p:spPr>
        <p:txBody>
          <a:bodyPr wrap="square">
            <a:spAutoFit/>
          </a:bodyPr>
          <a:lstStyle/>
          <a:p>
            <a:pPr>
              <a:buFont typeface="Wingdings" panose="05000000000000000000" pitchFamily="2" charset="2"/>
              <a:buChar char="§"/>
            </a:pPr>
            <a:r>
              <a:rPr lang="en-US" sz="1600" dirty="0">
                <a:solidFill>
                  <a:srgbClr val="0038A8"/>
                </a:solidFill>
              </a:rPr>
              <a:t> EPIC is a complex model to be directly linked/integrated with GLOBIOM</a:t>
            </a:r>
          </a:p>
          <a:p>
            <a:pPr>
              <a:buFont typeface="Wingdings" panose="05000000000000000000" pitchFamily="2" charset="2"/>
              <a:buChar char="§"/>
            </a:pPr>
            <a:r>
              <a:rPr lang="en-US" sz="1600" dirty="0">
                <a:solidFill>
                  <a:srgbClr val="0038A8"/>
                </a:solidFill>
              </a:rPr>
              <a:t> Statistical and Machine Learning Meta-model using EPIC and historical data</a:t>
            </a:r>
          </a:p>
        </p:txBody>
      </p:sp>
    </p:spTree>
    <p:extLst>
      <p:ext uri="{BB962C8B-B14F-4D97-AF65-F5344CB8AC3E}">
        <p14:creationId xmlns:p14="http://schemas.microsoft.com/office/powerpoint/2010/main" val="251405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038600"/>
            <a:ext cx="4572000" cy="2720420"/>
          </a:xfrm>
          <a:prstGeom prst="rect">
            <a:avLst/>
          </a:prstGeom>
          <a:noFill/>
          <a:ln>
            <a:noFill/>
          </a:ln>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565" y="3962400"/>
            <a:ext cx="42974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69332"/>
            <a:ext cx="4343400" cy="2983468"/>
          </a:xfrm>
          <a:prstGeom prst="rect">
            <a:avLst/>
          </a:prstGeom>
          <a:noFill/>
          <a:ln>
            <a:noFill/>
          </a:ln>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4189" y="369332"/>
            <a:ext cx="4717411" cy="293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14800" y="0"/>
            <a:ext cx="649537" cy="369332"/>
          </a:xfrm>
          <a:prstGeom prst="rect">
            <a:avLst/>
          </a:prstGeom>
          <a:noFill/>
        </p:spPr>
        <p:txBody>
          <a:bodyPr wrap="none" rtlCol="0">
            <a:spAutoFit/>
          </a:bodyPr>
          <a:lstStyle/>
          <a:p>
            <a:r>
              <a:rPr lang="de-AT" dirty="0" err="1"/>
              <a:t>India</a:t>
            </a:r>
            <a:endParaRPr lang="en-US" dirty="0"/>
          </a:p>
        </p:txBody>
      </p:sp>
      <p:sp>
        <p:nvSpPr>
          <p:cNvPr id="13" name="TextBox 12"/>
          <p:cNvSpPr txBox="1"/>
          <p:nvPr/>
        </p:nvSpPr>
        <p:spPr>
          <a:xfrm>
            <a:off x="4038600" y="3302000"/>
            <a:ext cx="1006109" cy="369332"/>
          </a:xfrm>
          <a:prstGeom prst="rect">
            <a:avLst/>
          </a:prstGeom>
          <a:noFill/>
        </p:spPr>
        <p:txBody>
          <a:bodyPr wrap="none" rtlCol="0">
            <a:spAutoFit/>
          </a:bodyPr>
          <a:lstStyle/>
          <a:p>
            <a:r>
              <a:rPr lang="de-AT" dirty="0" err="1"/>
              <a:t>Australia</a:t>
            </a:r>
            <a:endParaRPr lang="en-US" dirty="0"/>
          </a:p>
        </p:txBody>
      </p:sp>
      <p:sp>
        <p:nvSpPr>
          <p:cNvPr id="2" name="Oval 1"/>
          <p:cNvSpPr/>
          <p:nvPr/>
        </p:nvSpPr>
        <p:spPr>
          <a:xfrm>
            <a:off x="685800" y="4953000"/>
            <a:ext cx="1295400" cy="1752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214" y="6394278"/>
            <a:ext cx="1012200" cy="338554"/>
          </a:xfrm>
          <a:prstGeom prst="rect">
            <a:avLst/>
          </a:prstGeom>
          <a:noFill/>
        </p:spPr>
        <p:txBody>
          <a:bodyPr wrap="none" rtlCol="0">
            <a:spAutoFit/>
          </a:bodyPr>
          <a:lstStyle/>
          <a:p>
            <a:r>
              <a:rPr lang="en-US" sz="1600" b="1" dirty="0">
                <a:solidFill>
                  <a:srgbClr val="FF0000"/>
                </a:solidFill>
              </a:rPr>
              <a:t>Droughts </a:t>
            </a:r>
          </a:p>
        </p:txBody>
      </p:sp>
      <p:sp>
        <p:nvSpPr>
          <p:cNvPr id="11" name="Oval 10"/>
          <p:cNvSpPr/>
          <p:nvPr/>
        </p:nvSpPr>
        <p:spPr>
          <a:xfrm>
            <a:off x="609600" y="1371600"/>
            <a:ext cx="990600" cy="1752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59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result for value at risk and conditional value at risk">
            <a:extLst>
              <a:ext uri="{FF2B5EF4-FFF2-40B4-BE49-F238E27FC236}">
                <a16:creationId xmlns:a16="http://schemas.microsoft.com/office/drawing/2014/main" id="{FBDB754A-8DDE-4B0E-A74C-97D39B625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99" y="857250"/>
            <a:ext cx="3619544" cy="1570946"/>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Image result for value at risk and conditional value at risk">
            <a:extLst>
              <a:ext uri="{FF2B5EF4-FFF2-40B4-BE49-F238E27FC236}">
                <a16:creationId xmlns:a16="http://schemas.microsoft.com/office/drawing/2014/main" id="{F27C6A1C-18B9-4A77-8C64-B117890DF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78331"/>
            <a:ext cx="3700463" cy="2078831"/>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Image result for value at risk and conditional value at risk">
            <a:extLst>
              <a:ext uri="{FF2B5EF4-FFF2-40B4-BE49-F238E27FC236}">
                <a16:creationId xmlns:a16="http://schemas.microsoft.com/office/drawing/2014/main" id="{AFC4CA85-C327-42D7-9688-2C2D70E200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942" y="782706"/>
            <a:ext cx="3334448" cy="1870557"/>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Image result for value at risk and conditional value at risk losses">
            <a:extLst>
              <a:ext uri="{FF2B5EF4-FFF2-40B4-BE49-F238E27FC236}">
                <a16:creationId xmlns:a16="http://schemas.microsoft.com/office/drawing/2014/main" id="{BA8DC6AA-9C4E-4FDC-9321-B3A02AF8D8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859" y="3888159"/>
            <a:ext cx="3468142" cy="213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7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76F88A-DB1B-4C14-A4F8-3F5C8A52209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16</a:t>
            </a:fld>
            <a:endParaRPr lang="en-US"/>
          </a:p>
        </p:txBody>
      </p:sp>
      <p:sp>
        <p:nvSpPr>
          <p:cNvPr id="5" name="Rectangle 5">
            <a:extLst>
              <a:ext uri="{FF2B5EF4-FFF2-40B4-BE49-F238E27FC236}">
                <a16:creationId xmlns:a16="http://schemas.microsoft.com/office/drawing/2014/main" id="{FD0D3902-33B0-422C-BE86-A5A9265C7393}"/>
              </a:ext>
            </a:extLst>
          </p:cNvPr>
          <p:cNvSpPr>
            <a:spLocks noGrp="1" noChangeArrowheads="1"/>
          </p:cNvSpPr>
          <p:nvPr>
            <p:ph type="title"/>
          </p:nvPr>
        </p:nvSpPr>
        <p:spPr>
          <a:xfrm>
            <a:off x="1485900" y="175526"/>
            <a:ext cx="6172200" cy="382190"/>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altLang="en-US" sz="2400" b="1" dirty="0">
                <a:solidFill>
                  <a:srgbClr val="C00000"/>
                </a:solidFill>
                <a:cs typeface="Cambria"/>
              </a:rPr>
              <a:t>Input variables</a:t>
            </a:r>
          </a:p>
        </p:txBody>
      </p:sp>
      <p:sp>
        <p:nvSpPr>
          <p:cNvPr id="9" name="TextBox 8">
            <a:extLst>
              <a:ext uri="{FF2B5EF4-FFF2-40B4-BE49-F238E27FC236}">
                <a16:creationId xmlns:a16="http://schemas.microsoft.com/office/drawing/2014/main" id="{D324D334-9DB3-496C-95A4-014E7E4C707E}"/>
              </a:ext>
            </a:extLst>
          </p:cNvPr>
          <p:cNvSpPr txBox="1"/>
          <p:nvPr/>
        </p:nvSpPr>
        <p:spPr>
          <a:xfrm>
            <a:off x="156202" y="1028343"/>
            <a:ext cx="8985739" cy="4801314"/>
          </a:xfrm>
          <a:prstGeom prst="rect">
            <a:avLst/>
          </a:prstGeom>
          <a:noFill/>
        </p:spPr>
        <p:txBody>
          <a:bodyPr wrap="square">
            <a:spAutoFit/>
          </a:bodyPr>
          <a:lstStyle/>
          <a:p>
            <a:r>
              <a:rPr lang="en-US" sz="900" dirty="0"/>
              <a:t>Data content: Selected site and soil characteristics for European simulation units (EU </a:t>
            </a:r>
            <a:r>
              <a:rPr lang="en-US" sz="900" dirty="0" err="1"/>
              <a:t>SimU</a:t>
            </a:r>
            <a:r>
              <a:rPr lang="en-US" sz="900" dirty="0"/>
              <a:t> dataset v.2), subset for Corine LC classes 210 (Arable land) and 240 (Heterogenous agricultural areas), N = 88054 </a:t>
            </a:r>
            <a:r>
              <a:rPr lang="en-US" sz="900" dirty="0" err="1"/>
              <a:t>SimU</a:t>
            </a:r>
            <a:r>
              <a:rPr lang="en-US" sz="900" dirty="0"/>
              <a:t> (table records)</a:t>
            </a:r>
          </a:p>
          <a:p>
            <a:r>
              <a:rPr lang="en-US" sz="900" dirty="0"/>
              <a:t>Contact person (EU </a:t>
            </a:r>
            <a:r>
              <a:rPr lang="en-US" sz="900" dirty="0" err="1"/>
              <a:t>SimU</a:t>
            </a:r>
            <a:r>
              <a:rPr lang="en-US" sz="900" dirty="0"/>
              <a:t> dataset v.2): Juraj </a:t>
            </a:r>
            <a:r>
              <a:rPr lang="en-US" sz="900" dirty="0" err="1"/>
              <a:t>Balkovic</a:t>
            </a:r>
            <a:r>
              <a:rPr lang="en-US" sz="900" dirty="0"/>
              <a:t>, BNR/AFE group, </a:t>
            </a:r>
            <a:r>
              <a:rPr lang="en-US" sz="900" dirty="0">
                <a:hlinkClick r:id="rId2"/>
              </a:rPr>
              <a:t>balkovic@iiasa.ac.at</a:t>
            </a:r>
            <a:r>
              <a:rPr lang="en-US" sz="900" dirty="0"/>
              <a:t>; Rastislav </a:t>
            </a:r>
            <a:r>
              <a:rPr lang="en-US" sz="900" dirty="0" err="1"/>
              <a:t>Skalsky</a:t>
            </a:r>
            <a:r>
              <a:rPr lang="en-US" sz="900" dirty="0"/>
              <a:t>, BNR/AFE group, </a:t>
            </a:r>
            <a:r>
              <a:rPr lang="en-US" sz="900" dirty="0">
                <a:hlinkClick r:id="rId3"/>
              </a:rPr>
              <a:t>skalsky@iiasa.ac.at</a:t>
            </a:r>
            <a:r>
              <a:rPr lang="en-US" sz="900" dirty="0"/>
              <a:t> </a:t>
            </a:r>
          </a:p>
          <a:p>
            <a:r>
              <a:rPr lang="en-US" sz="900" dirty="0"/>
              <a:t>Table descriptor:</a:t>
            </a:r>
          </a:p>
          <a:p>
            <a:r>
              <a:rPr lang="en-US" sz="900" dirty="0"/>
              <a:t>Field			Type		Description</a:t>
            </a:r>
          </a:p>
          <a:p>
            <a:r>
              <a:rPr lang="en-US" sz="900" dirty="0" err="1"/>
              <a:t>SimUID</a:t>
            </a:r>
            <a:r>
              <a:rPr lang="en-US" sz="900" dirty="0"/>
              <a:t>			Number		identification number of the simulation unit (</a:t>
            </a:r>
            <a:r>
              <a:rPr lang="en-US" sz="900" dirty="0" err="1"/>
              <a:t>SimU</a:t>
            </a:r>
            <a:r>
              <a:rPr lang="en-US" sz="900" dirty="0"/>
              <a:t>), unique </a:t>
            </a:r>
            <a:r>
              <a:rPr lang="en-US" sz="900" dirty="0" err="1"/>
              <a:t>identificator</a:t>
            </a:r>
            <a:endParaRPr lang="en-US" sz="900" dirty="0"/>
          </a:p>
          <a:p>
            <a:r>
              <a:rPr lang="en-US" sz="900" dirty="0" err="1"/>
              <a:t>SimU</a:t>
            </a:r>
            <a:r>
              <a:rPr lang="en-US" sz="900" dirty="0"/>
              <a:t>			String		alpha-numerical ontological code of simulation unit (</a:t>
            </a:r>
            <a:r>
              <a:rPr lang="en-US" sz="900" dirty="0" err="1"/>
              <a:t>SimU</a:t>
            </a:r>
            <a:r>
              <a:rPr lang="en-US" sz="900" dirty="0"/>
              <a:t>), unique </a:t>
            </a:r>
            <a:r>
              <a:rPr lang="en-US" sz="900" dirty="0" err="1"/>
              <a:t>identificator</a:t>
            </a:r>
            <a:endParaRPr lang="en-US" sz="900" dirty="0"/>
          </a:p>
          <a:p>
            <a:r>
              <a:rPr lang="en-US" sz="900" dirty="0"/>
              <a:t>YLAT			Number		y-coordinate (WGS, decimal degree) of the </a:t>
            </a:r>
            <a:r>
              <a:rPr lang="en-US" sz="900" dirty="0" err="1"/>
              <a:t>SimU</a:t>
            </a:r>
            <a:r>
              <a:rPr lang="en-US" sz="900" dirty="0"/>
              <a:t> centroid (</a:t>
            </a:r>
            <a:r>
              <a:rPr lang="en-US" sz="900" dirty="0" err="1"/>
              <a:t>SimU</a:t>
            </a:r>
            <a:r>
              <a:rPr lang="en-US" sz="900" dirty="0"/>
              <a:t> geometry = multi-part polygon, spatial aggregation of N 1k spatial resolution grid cells) </a:t>
            </a:r>
          </a:p>
          <a:p>
            <a:r>
              <a:rPr lang="en-US" sz="900" dirty="0"/>
              <a:t>XLONG			Number		x-coordinate (WGS, decimal degree) of the </a:t>
            </a:r>
            <a:r>
              <a:rPr lang="en-US" sz="900" dirty="0" err="1"/>
              <a:t>SimU</a:t>
            </a:r>
            <a:r>
              <a:rPr lang="en-US" sz="900" dirty="0"/>
              <a:t> centroid (</a:t>
            </a:r>
            <a:r>
              <a:rPr lang="en-US" sz="900" dirty="0" err="1"/>
              <a:t>SimU</a:t>
            </a:r>
            <a:r>
              <a:rPr lang="en-US" sz="900" dirty="0"/>
              <a:t> geometry = multi-part polygon, spatial aggregation of N 1k spatial resolution grid cells) </a:t>
            </a:r>
          </a:p>
          <a:p>
            <a:r>
              <a:rPr lang="en-US" sz="900" dirty="0">
                <a:highlight>
                  <a:srgbClr val="00FF00"/>
                </a:highlight>
              </a:rPr>
              <a:t>ELEV			Number		mean altitude of the </a:t>
            </a:r>
            <a:r>
              <a:rPr lang="en-US" sz="900" dirty="0" err="1">
                <a:highlight>
                  <a:srgbClr val="00FF00"/>
                </a:highlight>
              </a:rPr>
              <a:t>SimU</a:t>
            </a:r>
            <a:r>
              <a:rPr lang="en-US" sz="900" dirty="0">
                <a:highlight>
                  <a:srgbClr val="00FF00"/>
                </a:highlight>
              </a:rPr>
              <a:t> (m)</a:t>
            </a:r>
          </a:p>
          <a:p>
            <a:r>
              <a:rPr lang="en-US" sz="900" dirty="0"/>
              <a:t>SLOPE_PERC		Number		</a:t>
            </a:r>
            <a:r>
              <a:rPr lang="en-US" sz="900" dirty="0" err="1"/>
              <a:t>dominat</a:t>
            </a:r>
            <a:r>
              <a:rPr lang="en-US" sz="900" dirty="0"/>
              <a:t> slope of the </a:t>
            </a:r>
            <a:r>
              <a:rPr lang="en-US" sz="900" dirty="0" err="1"/>
              <a:t>SimU</a:t>
            </a:r>
            <a:r>
              <a:rPr lang="en-US" sz="900" dirty="0"/>
              <a:t> (%)</a:t>
            </a:r>
          </a:p>
          <a:p>
            <a:r>
              <a:rPr lang="en-US" sz="900" dirty="0"/>
              <a:t>PROFILE_DEPTH		Number		soil profile depth (cm), sum of topsoil and subsoil layers, set to 100 cm for all soils</a:t>
            </a:r>
          </a:p>
          <a:p>
            <a:r>
              <a:rPr lang="en-US" sz="900" dirty="0"/>
              <a:t>TOP_DEPTH		Number		depth (cm) of topsoil layer lower boundary (measured from mineral soil surface), set to 30 cm for all soils</a:t>
            </a:r>
          </a:p>
          <a:p>
            <a:r>
              <a:rPr lang="en-US" sz="900" dirty="0"/>
              <a:t>SUB_DEPTH		Number		depth (cm) of subsoil layer lower boundary (measured from mineral soil surface), set to 100 cm for all soils</a:t>
            </a:r>
          </a:p>
          <a:p>
            <a:r>
              <a:rPr lang="en-US" sz="900" dirty="0">
                <a:highlight>
                  <a:srgbClr val="00FF00"/>
                </a:highlight>
              </a:rPr>
              <a:t>EFFECTIVE_PRF_DEPTH	Number		effective soil profile depth (cm), soil profile depth lowered by volume of stones (i.e. inert volume not holding water, not </a:t>
            </a:r>
            <a:r>
              <a:rPr lang="en-US" sz="900" dirty="0" err="1">
                <a:highlight>
                  <a:srgbClr val="00FF00"/>
                </a:highlight>
              </a:rPr>
              <a:t>conaining</a:t>
            </a:r>
            <a:r>
              <a:rPr lang="en-US" sz="900" dirty="0">
                <a:highlight>
                  <a:srgbClr val="00FF00"/>
                </a:highlight>
              </a:rPr>
              <a:t> </a:t>
            </a:r>
            <a:r>
              <a:rPr lang="en-US" sz="900" dirty="0"/>
              <a:t>nutrients, and with no roots) </a:t>
            </a:r>
          </a:p>
          <a:p>
            <a:r>
              <a:rPr lang="en-US" sz="900" dirty="0">
                <a:highlight>
                  <a:srgbClr val="00FF00"/>
                </a:highlight>
              </a:rPr>
              <a:t>AWC_PROF		Number		available water capacity of the soil profile (mm), effective soil depth assumed, potential amount of water in soil which is </a:t>
            </a:r>
            <a:r>
              <a:rPr lang="en-US" sz="900" dirty="0" err="1">
                <a:highlight>
                  <a:srgbClr val="00FF00"/>
                </a:highlight>
              </a:rPr>
              <a:t>availble</a:t>
            </a:r>
            <a:r>
              <a:rPr lang="en-US" sz="900" dirty="0">
                <a:highlight>
                  <a:srgbClr val="00FF00"/>
                </a:highlight>
              </a:rPr>
              <a:t> for</a:t>
            </a:r>
            <a:r>
              <a:rPr lang="en-US" sz="900" dirty="0"/>
              <a:t> plants and which can soil hold over periods without rainfall</a:t>
            </a:r>
          </a:p>
          <a:p>
            <a:r>
              <a:rPr lang="en-US" sz="900" dirty="0"/>
              <a:t>SAND_TOP		Number		sand content (%) in topsoil layer</a:t>
            </a:r>
          </a:p>
          <a:p>
            <a:r>
              <a:rPr lang="en-US" sz="900" dirty="0"/>
              <a:t>SAND_SUB		Number		sand content (%) in subsoil layer</a:t>
            </a:r>
          </a:p>
          <a:p>
            <a:r>
              <a:rPr lang="en-US" sz="900" dirty="0"/>
              <a:t>SILT_TOP		Number		silt content (%) in topsoil layer</a:t>
            </a:r>
          </a:p>
          <a:p>
            <a:r>
              <a:rPr lang="en-US" sz="900" dirty="0"/>
              <a:t>SILT_SUB		Number		silt content (%) in subsoil layer</a:t>
            </a:r>
          </a:p>
          <a:p>
            <a:r>
              <a:rPr lang="en-US" sz="900" dirty="0"/>
              <a:t>CLAY_TOP		Number		clay content (%) in topsoil layer</a:t>
            </a:r>
          </a:p>
          <a:p>
            <a:r>
              <a:rPr lang="en-US" sz="900" dirty="0"/>
              <a:t>CLAY_SUB		Number		clay content (%) in subsoil layer</a:t>
            </a:r>
          </a:p>
          <a:p>
            <a:r>
              <a:rPr lang="en-US" sz="900" dirty="0">
                <a:highlight>
                  <a:srgbClr val="00FF00"/>
                </a:highlight>
              </a:rPr>
              <a:t>BD_TOP			Number		bulk density (g.cm-3) of topsoil layer</a:t>
            </a:r>
          </a:p>
          <a:p>
            <a:r>
              <a:rPr lang="en-US" sz="900" dirty="0"/>
              <a:t>BD_SUB			Number		bulk density (g.cm-3) of subsoil layer</a:t>
            </a:r>
          </a:p>
          <a:p>
            <a:r>
              <a:rPr lang="en-US" sz="900" dirty="0"/>
              <a:t>VS_TOP			Number		volume (%) of stones in topsoil layer</a:t>
            </a:r>
          </a:p>
          <a:p>
            <a:r>
              <a:rPr lang="en-US" sz="900" dirty="0"/>
              <a:t>VS_SUB			Number		volume (%) of stones in topsoil layer</a:t>
            </a:r>
          </a:p>
          <a:p>
            <a:r>
              <a:rPr lang="en-US" sz="900" dirty="0">
                <a:highlight>
                  <a:srgbClr val="00FF00"/>
                </a:highlight>
              </a:rPr>
              <a:t>OC_TOP			Number		concentration (%) of soil organic carbon in topsoil layer</a:t>
            </a:r>
          </a:p>
          <a:p>
            <a:r>
              <a:rPr lang="en-US" sz="900" dirty="0"/>
              <a:t>OC_SUB			Number		concentration (%) of soil organic carbon in subsoil layer</a:t>
            </a:r>
          </a:p>
        </p:txBody>
      </p:sp>
    </p:spTree>
    <p:extLst>
      <p:ext uri="{BB962C8B-B14F-4D97-AF65-F5344CB8AC3E}">
        <p14:creationId xmlns:p14="http://schemas.microsoft.com/office/powerpoint/2010/main" val="165594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261AA1-DEC7-4515-B37A-C75E60535F8C}"/>
              </a:ext>
            </a:extLst>
          </p:cNvPr>
          <p:cNvSpPr/>
          <p:nvPr/>
        </p:nvSpPr>
        <p:spPr>
          <a:xfrm>
            <a:off x="495300" y="519530"/>
            <a:ext cx="8153400" cy="492443"/>
          </a:xfrm>
          <a:prstGeom prst="rect">
            <a:avLst/>
          </a:prstGeom>
        </p:spPr>
        <p:txBody>
          <a:bodyPr wrap="square">
            <a:spAutoFit/>
          </a:bodyPr>
          <a:lstStyle/>
          <a:p>
            <a:r>
              <a:rPr lang="en-US" sz="2600" b="1" dirty="0">
                <a:solidFill>
                  <a:srgbClr val="003399"/>
                </a:solidFill>
                <a:latin typeface="Arial "/>
                <a:cs typeface="Calibri" pitchFamily="34" charset="0"/>
              </a:rPr>
              <a:t>Multivariate regression and MSE – </a:t>
            </a:r>
            <a:r>
              <a:rPr lang="en-US" sz="2600" dirty="0">
                <a:solidFill>
                  <a:srgbClr val="003399"/>
                </a:solidFill>
                <a:latin typeface="Arial "/>
                <a:cs typeface="Calibri" pitchFamily="34" charset="0"/>
              </a:rPr>
              <a:t>mean responses</a:t>
            </a:r>
          </a:p>
        </p:txBody>
      </p:sp>
      <p:pic>
        <p:nvPicPr>
          <p:cNvPr id="8" name="Picture 7">
            <a:extLst>
              <a:ext uri="{FF2B5EF4-FFF2-40B4-BE49-F238E27FC236}">
                <a16:creationId xmlns:a16="http://schemas.microsoft.com/office/drawing/2014/main" id="{6784565D-FCDF-4D0A-8E8C-BE5EB435EF97}"/>
              </a:ext>
            </a:extLst>
          </p:cNvPr>
          <p:cNvPicPr>
            <a:picLocks noChangeAspect="1"/>
          </p:cNvPicPr>
          <p:nvPr/>
        </p:nvPicPr>
        <p:blipFill>
          <a:blip r:embed="rId2"/>
          <a:stretch>
            <a:fillRect/>
          </a:stretch>
        </p:blipFill>
        <p:spPr>
          <a:xfrm>
            <a:off x="1905000" y="1600200"/>
            <a:ext cx="5638800" cy="4229100"/>
          </a:xfrm>
          <a:prstGeom prst="rect">
            <a:avLst/>
          </a:prstGeom>
        </p:spPr>
      </p:pic>
    </p:spTree>
    <p:extLst>
      <p:ext uri="{BB962C8B-B14F-4D97-AF65-F5344CB8AC3E}">
        <p14:creationId xmlns:p14="http://schemas.microsoft.com/office/powerpoint/2010/main" val="391184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8CB673-D8DE-48F9-B63F-C7746C04CEEB}"/>
              </a:ext>
            </a:extLst>
          </p:cNvPr>
          <p:cNvPicPr>
            <a:picLocks noChangeAspect="1"/>
          </p:cNvPicPr>
          <p:nvPr/>
        </p:nvPicPr>
        <p:blipFill>
          <a:blip r:embed="rId2"/>
          <a:stretch>
            <a:fillRect/>
          </a:stretch>
        </p:blipFill>
        <p:spPr>
          <a:xfrm>
            <a:off x="1930400" y="1066800"/>
            <a:ext cx="5283200" cy="5791200"/>
          </a:xfrm>
          <a:prstGeom prst="rect">
            <a:avLst/>
          </a:prstGeom>
        </p:spPr>
      </p:pic>
      <p:sp>
        <p:nvSpPr>
          <p:cNvPr id="6" name="Rectangle 5">
            <a:extLst>
              <a:ext uri="{FF2B5EF4-FFF2-40B4-BE49-F238E27FC236}">
                <a16:creationId xmlns:a16="http://schemas.microsoft.com/office/drawing/2014/main" id="{263B4835-6741-452A-BA69-AEAB6E6532F4}"/>
              </a:ext>
            </a:extLst>
          </p:cNvPr>
          <p:cNvSpPr/>
          <p:nvPr/>
        </p:nvSpPr>
        <p:spPr>
          <a:xfrm>
            <a:off x="495300" y="152400"/>
            <a:ext cx="8153400" cy="830997"/>
          </a:xfrm>
          <a:prstGeom prst="rect">
            <a:avLst/>
          </a:prstGeom>
        </p:spPr>
        <p:txBody>
          <a:bodyPr wrap="square">
            <a:spAutoFit/>
          </a:bodyPr>
          <a:lstStyle/>
          <a:p>
            <a:r>
              <a:rPr lang="en-US" sz="2400" b="1" dirty="0">
                <a:solidFill>
                  <a:srgbClr val="003399"/>
                </a:solidFill>
                <a:latin typeface="Arial "/>
                <a:cs typeface="Calibri" pitchFamily="34" charset="0"/>
              </a:rPr>
              <a:t>Multivariate Quantile regression – </a:t>
            </a:r>
            <a:r>
              <a:rPr lang="en-US" sz="2400" dirty="0">
                <a:solidFill>
                  <a:srgbClr val="003399"/>
                </a:solidFill>
                <a:latin typeface="Arial "/>
                <a:cs typeface="Calibri" pitchFamily="34" charset="0"/>
              </a:rPr>
              <a:t>estimating quantiles and probability distributions of crop yields</a:t>
            </a:r>
          </a:p>
        </p:txBody>
      </p:sp>
    </p:spTree>
    <p:extLst>
      <p:ext uri="{BB962C8B-B14F-4D97-AF65-F5344CB8AC3E}">
        <p14:creationId xmlns:p14="http://schemas.microsoft.com/office/powerpoint/2010/main" val="368482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2380514"/>
            <a:ext cx="7467600" cy="4325086"/>
            <a:chOff x="304800" y="1063823"/>
            <a:chExt cx="8610600" cy="5425245"/>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962400" cy="3851782"/>
            </a:xfrm>
            <a:prstGeom prst="rect">
              <a:avLst/>
            </a:prstGeom>
            <a:noFill/>
            <a:ln w="9525">
              <a:noFill/>
              <a:miter lim="800000"/>
              <a:headEnd/>
              <a:tailEnd/>
            </a:ln>
          </p:spPr>
        </p:pic>
        <p:sp>
          <p:nvSpPr>
            <p:cNvPr id="6" name="Rectangle 5"/>
            <p:cNvSpPr/>
            <p:nvPr/>
          </p:nvSpPr>
          <p:spPr>
            <a:xfrm>
              <a:off x="304800" y="5446693"/>
              <a:ext cx="4343399" cy="1042375"/>
            </a:xfrm>
            <a:prstGeom prst="rect">
              <a:avLst/>
            </a:prstGeom>
          </p:spPr>
          <p:txBody>
            <a:bodyPr wrap="square">
              <a:spAutoFit/>
            </a:bodyPr>
            <a:lstStyle/>
            <a:p>
              <a:pPr algn="just"/>
              <a:r>
                <a:rPr lang="en-US" sz="1200" b="1" i="1" dirty="0">
                  <a:solidFill>
                    <a:srgbClr val="003399"/>
                  </a:solidFill>
                  <a:latin typeface="Calibri" panose="020F0502020204030204" pitchFamily="34" charset="0"/>
                </a:rPr>
                <a:t>Fig.</a:t>
              </a:r>
              <a:r>
                <a:rPr lang="sk-SK" sz="1200" b="1" i="1" dirty="0">
                  <a:solidFill>
                    <a:srgbClr val="003399"/>
                  </a:solidFill>
                  <a:latin typeface="Calibri" panose="020F0502020204030204" pitchFamily="34" charset="0"/>
                </a:rPr>
                <a:t> 1.</a:t>
              </a:r>
              <a:r>
                <a:rPr lang="en-US" sz="1200" b="1" i="1" dirty="0">
                  <a:solidFill>
                    <a:srgbClr val="003399"/>
                  </a:solidFill>
                  <a:latin typeface="Calibri" panose="020F0502020204030204" pitchFamily="34" charset="0"/>
                </a:rPr>
                <a:t> </a:t>
              </a:r>
              <a:r>
                <a:rPr lang="en-US" sz="1200" i="1" dirty="0">
                  <a:solidFill>
                    <a:srgbClr val="003399"/>
                  </a:solidFill>
                  <a:latin typeface="Calibri" panose="020F0502020204030204" pitchFamily="34" charset="0"/>
                </a:rPr>
                <a:t>Scatter plots with means and ± one SD of simulated versus reported regional crop yields (average of 1997–2007) for (a) winter wheat, (b) spring barley, (c) maize, and (d) winter rye</a:t>
              </a:r>
            </a:p>
          </p:txBody>
        </p:sp>
        <p:pic>
          <p:nvPicPr>
            <p:cNvPr id="317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447800"/>
              <a:ext cx="3352800" cy="1821274"/>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352800"/>
              <a:ext cx="1770773" cy="1905000"/>
            </a:xfrm>
            <a:prstGeom prst="rect">
              <a:avLst/>
            </a:prstGeom>
            <a:noFill/>
            <a:ln w="9525">
              <a:noFill/>
              <a:miter lim="800000"/>
              <a:headEnd/>
              <a:tailEnd/>
            </a:ln>
          </p:spPr>
        </p:pic>
        <p:sp>
          <p:nvSpPr>
            <p:cNvPr id="9" name="Rectangle 8"/>
            <p:cNvSpPr/>
            <p:nvPr/>
          </p:nvSpPr>
          <p:spPr>
            <a:xfrm>
              <a:off x="4953000" y="5370493"/>
              <a:ext cx="3962400" cy="1042375"/>
            </a:xfrm>
            <a:prstGeom prst="rect">
              <a:avLst/>
            </a:prstGeom>
          </p:spPr>
          <p:txBody>
            <a:bodyPr wrap="square">
              <a:spAutoFit/>
            </a:bodyPr>
            <a:lstStyle/>
            <a:p>
              <a:pPr algn="just"/>
              <a:r>
                <a:rPr lang="en-US" sz="1200" b="1" i="1" dirty="0">
                  <a:solidFill>
                    <a:srgbClr val="003399"/>
                  </a:solidFill>
                  <a:latin typeface="Calibri" panose="020F0502020204030204" pitchFamily="34" charset="0"/>
                </a:rPr>
                <a:t>Fig. </a:t>
              </a:r>
              <a:r>
                <a:rPr lang="sk-SK" sz="1200" b="1" i="1" dirty="0">
                  <a:solidFill>
                    <a:srgbClr val="003399"/>
                  </a:solidFill>
                  <a:latin typeface="Calibri" panose="020F0502020204030204" pitchFamily="34" charset="0"/>
                </a:rPr>
                <a:t>2</a:t>
              </a:r>
              <a:r>
                <a:rPr lang="en-US" sz="1200" i="1" dirty="0">
                  <a:solidFill>
                    <a:srgbClr val="003399"/>
                  </a:solidFill>
                  <a:latin typeface="Calibri" panose="020F0502020204030204" pitchFamily="34" charset="0"/>
                </a:rPr>
                <a:t>. Correlation between time series of simulated and reported yields calculated for (a) winter wheat, (b) winter rye, and (c) maize; r &gt; 0.60</a:t>
              </a:r>
              <a:r>
                <a:rPr lang="sk-SK" sz="1200" i="1" dirty="0">
                  <a:solidFill>
                    <a:srgbClr val="003399"/>
                  </a:solidFill>
                  <a:latin typeface="Calibri" panose="020F0502020204030204" pitchFamily="34" charset="0"/>
                </a:rPr>
                <a:t> </a:t>
              </a:r>
              <a:r>
                <a:rPr lang="en-US" sz="1200" i="1" dirty="0">
                  <a:solidFill>
                    <a:srgbClr val="003399"/>
                  </a:solidFill>
                  <a:latin typeface="Calibri" panose="020F0502020204030204" pitchFamily="34" charset="0"/>
                </a:rPr>
                <a:t>is statistically significant at P &lt; 0.05.</a:t>
              </a:r>
              <a:endParaRPr lang="sk-SK" sz="1200" i="1" dirty="0">
                <a:solidFill>
                  <a:srgbClr val="003399"/>
                </a:solidFill>
                <a:latin typeface="Calibri" panose="020F0502020204030204" pitchFamily="34" charset="0"/>
              </a:endParaRPr>
            </a:p>
          </p:txBody>
        </p:sp>
        <p:sp>
          <p:nvSpPr>
            <p:cNvPr id="2" name="TextBox 1"/>
            <p:cNvSpPr txBox="1"/>
            <p:nvPr/>
          </p:nvSpPr>
          <p:spPr>
            <a:xfrm>
              <a:off x="342899" y="1063823"/>
              <a:ext cx="957821" cy="386065"/>
            </a:xfrm>
            <a:prstGeom prst="rect">
              <a:avLst/>
            </a:prstGeom>
            <a:solidFill>
              <a:srgbClr val="0969DD"/>
            </a:solidFill>
          </p:spPr>
          <p:txBody>
            <a:bodyPr wrap="none" rtlCol="0">
              <a:spAutoFit/>
            </a:bodyPr>
            <a:lstStyle/>
            <a:p>
              <a:r>
                <a:rPr lang="sk-SK" sz="1400" b="1" dirty="0">
                  <a:solidFill>
                    <a:schemeClr val="bg1"/>
                  </a:solidFill>
                </a:rPr>
                <a:t>Spatial:</a:t>
              </a:r>
              <a:endParaRPr lang="en-US" sz="1400" b="1" dirty="0">
                <a:solidFill>
                  <a:schemeClr val="bg1"/>
                </a:solidFill>
              </a:endParaRPr>
            </a:p>
          </p:txBody>
        </p:sp>
        <p:sp>
          <p:nvSpPr>
            <p:cNvPr id="10" name="TextBox 9"/>
            <p:cNvSpPr txBox="1"/>
            <p:nvPr/>
          </p:nvSpPr>
          <p:spPr>
            <a:xfrm>
              <a:off x="5011027" y="1063823"/>
              <a:ext cx="1184578" cy="386065"/>
            </a:xfrm>
            <a:prstGeom prst="rect">
              <a:avLst/>
            </a:prstGeom>
            <a:solidFill>
              <a:srgbClr val="0969DD"/>
            </a:solidFill>
          </p:spPr>
          <p:txBody>
            <a:bodyPr wrap="none" rtlCol="0">
              <a:spAutoFit/>
            </a:bodyPr>
            <a:lstStyle/>
            <a:p>
              <a:r>
                <a:rPr lang="sk-SK" sz="1400" b="1" dirty="0">
                  <a:solidFill>
                    <a:schemeClr val="bg1"/>
                  </a:solidFill>
                </a:rPr>
                <a:t>Temporal</a:t>
              </a:r>
              <a:r>
                <a:rPr lang="sk-SK" sz="1400" dirty="0">
                  <a:solidFill>
                    <a:schemeClr val="bg1"/>
                  </a:solidFill>
                </a:rPr>
                <a:t>:</a:t>
              </a:r>
              <a:endParaRPr lang="en-US" sz="1400" dirty="0">
                <a:solidFill>
                  <a:schemeClr val="bg1"/>
                </a:solidFill>
              </a:endParaRPr>
            </a:p>
          </p:txBody>
        </p:sp>
      </p:grpSp>
      <p:sp>
        <p:nvSpPr>
          <p:cNvPr id="4" name="TextBox 3"/>
          <p:cNvSpPr txBox="1"/>
          <p:nvPr/>
        </p:nvSpPr>
        <p:spPr>
          <a:xfrm>
            <a:off x="609600" y="1074003"/>
            <a:ext cx="4495800" cy="830997"/>
          </a:xfrm>
          <a:prstGeom prst="rect">
            <a:avLst/>
          </a:prstGeom>
          <a:solidFill>
            <a:srgbClr val="0969DD"/>
          </a:solidFill>
        </p:spPr>
        <p:txBody>
          <a:bodyPr wrap="square" rtlCol="0">
            <a:spAutoFit/>
          </a:bodyPr>
          <a:lstStyle/>
          <a:p>
            <a:pPr marL="285750" indent="-285750">
              <a:buFont typeface="Arial" panose="020B0604020202020204" pitchFamily="34" charset="0"/>
              <a:buChar char="•"/>
            </a:pPr>
            <a:r>
              <a:rPr lang="sk-SK" sz="1600" dirty="0">
                <a:solidFill>
                  <a:schemeClr val="bg1"/>
                </a:solidFill>
              </a:rPr>
              <a:t>Validation of simulated regional yields against reported yields is a prerequisite for IIASA EPIC applications</a:t>
            </a:r>
            <a:endParaRPr lang="en-US" sz="1600" dirty="0">
              <a:solidFill>
                <a:schemeClr val="bg1"/>
              </a:solidFill>
            </a:endParaRPr>
          </a:p>
        </p:txBody>
      </p:sp>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65187" y="893669"/>
            <a:ext cx="3647190" cy="139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33400" y="217054"/>
            <a:ext cx="8153400" cy="492443"/>
          </a:xfrm>
          <a:prstGeom prst="rect">
            <a:avLst/>
          </a:prstGeom>
        </p:spPr>
        <p:txBody>
          <a:bodyPr wrap="square">
            <a:spAutoFit/>
          </a:bodyPr>
          <a:lstStyle/>
          <a:p>
            <a:r>
              <a:rPr lang="sk-SK" sz="2600" b="1" dirty="0">
                <a:solidFill>
                  <a:srgbClr val="003399"/>
                </a:solidFill>
                <a:latin typeface="Arial "/>
                <a:cs typeface="Calibri" pitchFamily="34" charset="0"/>
              </a:rPr>
              <a:t>IIASA EPIC</a:t>
            </a:r>
            <a:r>
              <a:rPr lang="en-US" sz="2600" b="1" dirty="0">
                <a:solidFill>
                  <a:srgbClr val="003399"/>
                </a:solidFill>
                <a:latin typeface="Arial "/>
                <a:cs typeface="Calibri" pitchFamily="34" charset="0"/>
              </a:rPr>
              <a:t> </a:t>
            </a:r>
            <a:r>
              <a:rPr lang="en-US" sz="2600" dirty="0">
                <a:solidFill>
                  <a:srgbClr val="003399"/>
                </a:solidFill>
                <a:latin typeface="Arial "/>
                <a:cs typeface="Calibri" pitchFamily="34" charset="0"/>
              </a:rPr>
              <a:t>(application: actual crop yield validation)</a:t>
            </a:r>
          </a:p>
        </p:txBody>
      </p:sp>
    </p:spTree>
    <p:extLst>
      <p:ext uri="{BB962C8B-B14F-4D97-AF65-F5344CB8AC3E}">
        <p14:creationId xmlns:p14="http://schemas.microsoft.com/office/powerpoint/2010/main" val="346050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381000" y="20637"/>
            <a:ext cx="8458199" cy="6996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eaLnBrk="0" hangingPunct="0">
              <a:defRPr sz="2800">
                <a:solidFill>
                  <a:srgbClr val="C00000"/>
                </a:solidFill>
                <a:latin typeface="Arial" pitchFamily="34" charset="0"/>
                <a:ea typeface="+mj-ea"/>
                <a:cs typeface="Arial" pitchFamily="34" charset="0"/>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altLang="ru-RU" sz="2600" dirty="0"/>
              <a:t>Advanced Analysis of Systemic Interdependencies, </a:t>
            </a:r>
          </a:p>
          <a:p>
            <a:r>
              <a:rPr lang="en-US" altLang="ru-RU" sz="2600" dirty="0"/>
              <a:t>Multi-Dimensional Systemic risks, and Systemic Security: </a:t>
            </a:r>
          </a:p>
          <a:p>
            <a:r>
              <a:rPr lang="en-US" altLang="ru-RU" sz="2600" b="1" dirty="0"/>
              <a:t>Linkage of “distributed” systems</a:t>
            </a:r>
            <a:endParaRPr lang="uk-UA" altLang="ru-RU" sz="2600" b="1" dirty="0"/>
          </a:p>
        </p:txBody>
      </p:sp>
      <p:sp>
        <p:nvSpPr>
          <p:cNvPr id="20483" name="Rectangle 6"/>
          <p:cNvSpPr>
            <a:spLocks noChangeArrowheads="1"/>
          </p:cNvSpPr>
          <p:nvPr/>
        </p:nvSpPr>
        <p:spPr bwMode="auto">
          <a:xfrm>
            <a:off x="3598069" y="3576850"/>
            <a:ext cx="1864489" cy="1078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Nested multi-model welfare analysis and systemic security management</a:t>
            </a:r>
            <a:endParaRPr lang="ru-RU" altLang="ru-RU" sz="1350" b="1" dirty="0"/>
          </a:p>
        </p:txBody>
      </p:sp>
      <p:sp>
        <p:nvSpPr>
          <p:cNvPr id="20484" name="Rectangle 7"/>
          <p:cNvSpPr>
            <a:spLocks noChangeArrowheads="1"/>
          </p:cNvSpPr>
          <p:nvPr/>
        </p:nvSpPr>
        <p:spPr bwMode="auto">
          <a:xfrm>
            <a:off x="1488282" y="2466975"/>
            <a:ext cx="1296591" cy="8096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a:t>Energy Security</a:t>
            </a:r>
            <a:endParaRPr lang="ru-RU" altLang="ru-RU" sz="1350" b="1"/>
          </a:p>
        </p:txBody>
      </p:sp>
      <p:sp>
        <p:nvSpPr>
          <p:cNvPr id="20485" name="Rectangle 8"/>
          <p:cNvSpPr>
            <a:spLocks noChangeArrowheads="1"/>
          </p:cNvSpPr>
          <p:nvPr/>
        </p:nvSpPr>
        <p:spPr bwMode="auto">
          <a:xfrm>
            <a:off x="1434705" y="4950619"/>
            <a:ext cx="1296590" cy="80962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a:t>Water Security</a:t>
            </a:r>
            <a:endParaRPr lang="ru-RU" altLang="ru-RU" sz="1350" b="1"/>
          </a:p>
        </p:txBody>
      </p:sp>
      <p:sp>
        <p:nvSpPr>
          <p:cNvPr id="20486" name="Rectangle 9"/>
          <p:cNvSpPr>
            <a:spLocks noChangeArrowheads="1"/>
          </p:cNvSpPr>
          <p:nvPr/>
        </p:nvSpPr>
        <p:spPr bwMode="auto">
          <a:xfrm>
            <a:off x="6294836" y="4950619"/>
            <a:ext cx="1296590" cy="8096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a:t>Socio -Economic Security</a:t>
            </a:r>
            <a:endParaRPr lang="ru-RU" altLang="ru-RU" sz="1350" b="1"/>
          </a:p>
        </p:txBody>
      </p:sp>
      <p:sp>
        <p:nvSpPr>
          <p:cNvPr id="20487" name="Rectangle 10"/>
          <p:cNvSpPr>
            <a:spLocks noChangeArrowheads="1"/>
          </p:cNvSpPr>
          <p:nvPr/>
        </p:nvSpPr>
        <p:spPr bwMode="auto">
          <a:xfrm>
            <a:off x="6348413" y="2466975"/>
            <a:ext cx="1296591" cy="8096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Land use and Food Security</a:t>
            </a:r>
            <a:endParaRPr lang="ru-RU" altLang="ru-RU" sz="1350" b="1" dirty="0"/>
          </a:p>
        </p:txBody>
      </p:sp>
      <p:sp>
        <p:nvSpPr>
          <p:cNvPr id="20488" name="Text Box 602"/>
          <p:cNvSpPr txBox="1">
            <a:spLocks noChangeArrowheads="1"/>
          </p:cNvSpPr>
          <p:nvPr/>
        </p:nvSpPr>
        <p:spPr bwMode="auto">
          <a:xfrm>
            <a:off x="1286673" y="3304293"/>
            <a:ext cx="2160984" cy="1560427"/>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900" dirty="0"/>
              <a:t>Energy security and water security;  supply standards; </a:t>
            </a:r>
            <a:r>
              <a:rPr lang="en-US" altLang="en-US" sz="900" dirty="0">
                <a:solidFill>
                  <a:srgbClr val="FF0000"/>
                </a:solidFill>
              </a:rPr>
              <a:t>Energy &amp; water prices; D</a:t>
            </a:r>
            <a:r>
              <a:rPr lang="en-US" altLang="en-US" sz="900" dirty="0"/>
              <a:t>iversification of energy supply; </a:t>
            </a:r>
          </a:p>
          <a:p>
            <a:pPr eaLnBrk="1" hangingPunct="1">
              <a:spcBef>
                <a:spcPct val="0"/>
              </a:spcBef>
              <a:spcAft>
                <a:spcPct val="20000"/>
              </a:spcAft>
              <a:buFontTx/>
              <a:buNone/>
            </a:pPr>
            <a:r>
              <a:rPr lang="en-US" altLang="en-US" sz="900" dirty="0"/>
              <a:t>Ex-ante and ex-post risk management; </a:t>
            </a:r>
            <a:r>
              <a:rPr lang="en-US" altLang="en-US" sz="900" dirty="0">
                <a:solidFill>
                  <a:srgbClr val="FF0000"/>
                </a:solidFill>
              </a:rPr>
              <a:t>electricity supply security;</a:t>
            </a:r>
          </a:p>
          <a:p>
            <a:pPr eaLnBrk="1" hangingPunct="1">
              <a:spcBef>
                <a:spcPct val="0"/>
              </a:spcBef>
              <a:spcAft>
                <a:spcPct val="20000"/>
              </a:spcAft>
              <a:buFontTx/>
              <a:buNone/>
            </a:pPr>
            <a:r>
              <a:rPr lang="en-US" altLang="en-US" sz="900" dirty="0"/>
              <a:t>global and local threats to electricity supply systems; endogenous risks; cyberattacks;</a:t>
            </a:r>
          </a:p>
          <a:p>
            <a:pPr eaLnBrk="1" hangingPunct="1">
              <a:spcBef>
                <a:spcPct val="0"/>
              </a:spcBef>
              <a:spcAft>
                <a:spcPct val="20000"/>
              </a:spcAft>
              <a:buFontTx/>
              <a:buNone/>
            </a:pPr>
            <a:r>
              <a:rPr lang="en-US" altLang="en-US" sz="900" dirty="0"/>
              <a:t>protection of critical infrastructure</a:t>
            </a:r>
            <a:endParaRPr lang="ru-RU" altLang="en-US" sz="900" dirty="0"/>
          </a:p>
        </p:txBody>
      </p:sp>
      <p:sp>
        <p:nvSpPr>
          <p:cNvPr id="20489" name="Text Box 605"/>
          <p:cNvSpPr txBox="1">
            <a:spLocks noChangeArrowheads="1"/>
          </p:cNvSpPr>
          <p:nvPr/>
        </p:nvSpPr>
        <p:spPr bwMode="auto">
          <a:xfrm>
            <a:off x="3172924" y="5318303"/>
            <a:ext cx="2645569" cy="819455"/>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5000"/>
              </a:spcAft>
              <a:buFontTx/>
              <a:buNone/>
            </a:pPr>
            <a:r>
              <a:rPr lang="en-US" altLang="en-US" sz="900" dirty="0"/>
              <a:t>Control of water resources; reliability vs. disasters; Monitoring of infrastructure reliability; monitoring of water resources vulnerability and accessibility; </a:t>
            </a:r>
          </a:p>
          <a:p>
            <a:pPr eaLnBrk="1" hangingPunct="1">
              <a:spcBef>
                <a:spcPct val="0"/>
              </a:spcBef>
              <a:spcAft>
                <a:spcPct val="25000"/>
              </a:spcAft>
              <a:buFontTx/>
              <a:buNone/>
            </a:pPr>
            <a:r>
              <a:rPr lang="en-US" altLang="en-US" sz="900" dirty="0"/>
              <a:t>Monitoring &amp; control of water contamination;</a:t>
            </a:r>
          </a:p>
        </p:txBody>
      </p:sp>
      <p:sp>
        <p:nvSpPr>
          <p:cNvPr id="20490" name="Text Box 604"/>
          <p:cNvSpPr txBox="1">
            <a:spLocks noChangeArrowheads="1"/>
          </p:cNvSpPr>
          <p:nvPr/>
        </p:nvSpPr>
        <p:spPr bwMode="auto">
          <a:xfrm>
            <a:off x="5752230" y="3569646"/>
            <a:ext cx="2269331" cy="1228028"/>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900" dirty="0"/>
              <a:t>Incomes; economic and population growth; demand changes; life and nutrition standards; prices;</a:t>
            </a:r>
          </a:p>
          <a:p>
            <a:pPr eaLnBrk="1" hangingPunct="1">
              <a:spcBef>
                <a:spcPct val="0"/>
              </a:spcBef>
              <a:spcAft>
                <a:spcPct val="20000"/>
              </a:spcAft>
              <a:buFontTx/>
              <a:buNone/>
            </a:pPr>
            <a:r>
              <a:rPr lang="en-US" altLang="en-US" sz="900" dirty="0"/>
              <a:t>Impacts of energy prices on food prices; Dependencies between agricultural and energy markets through bio-fuels; Agricultural subsidies; renewables subsidies, etc.  </a:t>
            </a:r>
            <a:endParaRPr lang="ru-RU" altLang="en-US" sz="900" dirty="0"/>
          </a:p>
        </p:txBody>
      </p:sp>
      <p:sp>
        <p:nvSpPr>
          <p:cNvPr id="20491" name="Text Box 603"/>
          <p:cNvSpPr txBox="1">
            <a:spLocks noChangeArrowheads="1"/>
          </p:cNvSpPr>
          <p:nvPr/>
        </p:nvSpPr>
        <p:spPr bwMode="auto">
          <a:xfrm>
            <a:off x="3163492" y="2214941"/>
            <a:ext cx="2969419" cy="951030"/>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20000"/>
              </a:spcAft>
              <a:buNone/>
            </a:pPr>
            <a:r>
              <a:rPr lang="en-US" altLang="en-US" sz="900" dirty="0">
                <a:solidFill>
                  <a:srgbClr val="FF0000"/>
                </a:solidFill>
              </a:rPr>
              <a:t>Growing demand vs environmental standards (SDGs); </a:t>
            </a:r>
            <a:r>
              <a:rPr lang="en-US" altLang="en-US" sz="900" dirty="0"/>
              <a:t>electricity infrastructure innovations and investments; </a:t>
            </a:r>
            <a:r>
              <a:rPr lang="en-US" altLang="en-US" sz="900" dirty="0">
                <a:solidFill>
                  <a:srgbClr val="FF0000"/>
                </a:solidFill>
              </a:rPr>
              <a:t>systemic security; </a:t>
            </a:r>
            <a:r>
              <a:rPr lang="en-US" altLang="en-US" sz="900" dirty="0"/>
              <a:t>increasing returns vs sunk costs;</a:t>
            </a:r>
            <a:endParaRPr lang="ru-RU" altLang="en-US" sz="900" dirty="0"/>
          </a:p>
          <a:p>
            <a:pPr eaLnBrk="1" hangingPunct="1">
              <a:spcBef>
                <a:spcPct val="0"/>
              </a:spcBef>
              <a:spcAft>
                <a:spcPct val="20000"/>
              </a:spcAft>
              <a:buFontTx/>
              <a:buNone/>
            </a:pPr>
            <a:r>
              <a:rPr lang="en-US" altLang="en-US" sz="900" dirty="0"/>
              <a:t>climate change and uncertainty; strategic- and operational planning; long- vs short-term decisions; competition for resources, </a:t>
            </a:r>
            <a:r>
              <a:rPr lang="en-US" altLang="en-US" sz="900" dirty="0" err="1"/>
              <a:t>etc</a:t>
            </a:r>
            <a:endParaRPr lang="ru-RU" altLang="en-US" sz="900" dirty="0"/>
          </a:p>
        </p:txBody>
      </p:sp>
      <p:sp>
        <p:nvSpPr>
          <p:cNvPr id="20492" name="AutoShape 17"/>
          <p:cNvSpPr>
            <a:spLocks noChangeArrowheads="1"/>
          </p:cNvSpPr>
          <p:nvPr/>
        </p:nvSpPr>
        <p:spPr bwMode="auto">
          <a:xfrm rot="-1424970">
            <a:off x="2780110" y="4604147"/>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3" name="AutoShape 18"/>
          <p:cNvSpPr>
            <a:spLocks noChangeArrowheads="1"/>
          </p:cNvSpPr>
          <p:nvPr/>
        </p:nvSpPr>
        <p:spPr bwMode="auto">
          <a:xfrm rot="-1424970">
            <a:off x="5484019" y="3223022"/>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4" name="AutoShape 19"/>
          <p:cNvSpPr>
            <a:spLocks noChangeArrowheads="1"/>
          </p:cNvSpPr>
          <p:nvPr/>
        </p:nvSpPr>
        <p:spPr bwMode="auto">
          <a:xfrm rot="1813388">
            <a:off x="5430441" y="4626769"/>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5" name="AutoShape 20"/>
          <p:cNvSpPr>
            <a:spLocks noChangeArrowheads="1"/>
          </p:cNvSpPr>
          <p:nvPr/>
        </p:nvSpPr>
        <p:spPr bwMode="auto">
          <a:xfrm rot="1813388">
            <a:off x="2784873" y="3276600"/>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6" name="AutoShape 21"/>
          <p:cNvSpPr>
            <a:spLocks noChangeArrowheads="1"/>
          </p:cNvSpPr>
          <p:nvPr/>
        </p:nvSpPr>
        <p:spPr bwMode="auto">
          <a:xfrm rot="-5400000">
            <a:off x="4456510" y="3631407"/>
            <a:ext cx="572691" cy="4832747"/>
          </a:xfrm>
          <a:prstGeom prst="curvedRightArrow">
            <a:avLst>
              <a:gd name="adj1" fmla="val 33325"/>
              <a:gd name="adj2" fmla="val 20209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7" name="AutoShape 22"/>
          <p:cNvSpPr>
            <a:spLocks noChangeArrowheads="1"/>
          </p:cNvSpPr>
          <p:nvPr/>
        </p:nvSpPr>
        <p:spPr bwMode="auto">
          <a:xfrm rot="5400000">
            <a:off x="3999310" y="-205978"/>
            <a:ext cx="485775" cy="4860131"/>
          </a:xfrm>
          <a:prstGeom prst="curvedRightArrow">
            <a:avLst>
              <a:gd name="adj1" fmla="val 39510"/>
              <a:gd name="adj2" fmla="val 23960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8" name="AutoShape 23"/>
          <p:cNvSpPr>
            <a:spLocks noChangeArrowheads="1"/>
          </p:cNvSpPr>
          <p:nvPr/>
        </p:nvSpPr>
        <p:spPr bwMode="auto">
          <a:xfrm rot="5400000">
            <a:off x="-50005" y="3898106"/>
            <a:ext cx="2753915" cy="215504"/>
          </a:xfrm>
          <a:prstGeom prst="curvedUpArrow">
            <a:avLst>
              <a:gd name="adj1" fmla="val 140036"/>
              <a:gd name="adj2" fmla="val 395616"/>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9" name="AutoShape 24"/>
          <p:cNvSpPr>
            <a:spLocks noChangeArrowheads="1"/>
          </p:cNvSpPr>
          <p:nvPr/>
        </p:nvSpPr>
        <p:spPr bwMode="auto">
          <a:xfrm rot="-5400000">
            <a:off x="6375798" y="3951685"/>
            <a:ext cx="2753916" cy="215503"/>
          </a:xfrm>
          <a:prstGeom prst="curvedUpArrow">
            <a:avLst>
              <a:gd name="adj1" fmla="val 140037"/>
              <a:gd name="adj2" fmla="val 395617"/>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 name="Slide Number Placeholder 1"/>
          <p:cNvSpPr>
            <a:spLocks noGrp="1"/>
          </p:cNvSpPr>
          <p:nvPr>
            <p:ph type="sldNum" sz="quarter" idx="11"/>
          </p:nvPr>
        </p:nvSpPr>
        <p:spPr>
          <a:xfrm>
            <a:off x="6457157" y="6904813"/>
            <a:ext cx="2166937" cy="320675"/>
          </a:xfrm>
        </p:spPr>
        <p:txBody>
          <a:bodyPr/>
          <a:lstStyle/>
          <a:p>
            <a:pPr>
              <a:defRPr/>
            </a:pPr>
            <a:fld id="{4114CD66-9604-4305-B5A8-78B29733E3FB}" type="slidenum">
              <a:rPr lang="en-US" smtClean="0"/>
              <a:pPr>
                <a:defRPr/>
              </a:pPr>
              <a:t>2</a:t>
            </a:fld>
            <a:r>
              <a:rPr lang="en-US"/>
              <a:t>, date</a:t>
            </a:r>
          </a:p>
        </p:txBody>
      </p:sp>
    </p:spTree>
    <p:extLst>
      <p:ext uri="{BB962C8B-B14F-4D97-AF65-F5344CB8AC3E}">
        <p14:creationId xmlns:p14="http://schemas.microsoft.com/office/powerpoint/2010/main" val="151289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990600"/>
            <a:ext cx="7696200" cy="4729025"/>
            <a:chOff x="323528" y="1606392"/>
            <a:chExt cx="8064896" cy="52437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125" y="2035197"/>
              <a:ext cx="6804248" cy="4814985"/>
            </a:xfrm>
            <a:prstGeom prst="rect">
              <a:avLst/>
            </a:prstGeom>
          </p:spPr>
        </p:pic>
        <p:sp>
          <p:nvSpPr>
            <p:cNvPr id="6" name="Line Callout 1 (Accent Bar) 5"/>
            <p:cNvSpPr/>
            <p:nvPr/>
          </p:nvSpPr>
          <p:spPr>
            <a:xfrm flipH="1">
              <a:off x="6863733" y="1772033"/>
              <a:ext cx="1440160" cy="1440943"/>
            </a:xfrm>
            <a:prstGeom prst="accentCallout1">
              <a:avLst>
                <a:gd name="adj1" fmla="val 44662"/>
                <a:gd name="adj2" fmla="val 104367"/>
                <a:gd name="adj3" fmla="val 223446"/>
                <a:gd name="adj4" fmla="val 1642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Line Callout 1 (Accent Bar) 6"/>
            <p:cNvSpPr/>
            <p:nvPr/>
          </p:nvSpPr>
          <p:spPr>
            <a:xfrm flipH="1">
              <a:off x="6863733" y="5228417"/>
              <a:ext cx="1440160" cy="1440943"/>
            </a:xfrm>
            <a:prstGeom prst="accentCallout1">
              <a:avLst>
                <a:gd name="adj1" fmla="val 44662"/>
                <a:gd name="adj2" fmla="val 104367"/>
                <a:gd name="adj3" fmla="val 51448"/>
                <a:gd name="adj4" fmla="val 1929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3733" y="5297760"/>
              <a:ext cx="151936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11626" y="5051539"/>
              <a:ext cx="1438243" cy="273023"/>
            </a:xfrm>
            <a:prstGeom prst="rect">
              <a:avLst/>
            </a:prstGeom>
            <a:solidFill>
              <a:schemeClr val="bg1"/>
            </a:solidFill>
          </p:spPr>
          <p:txBody>
            <a:bodyPr wrap="none" rtlCol="0">
              <a:spAutoFit/>
            </a:bodyPr>
            <a:lstStyle/>
            <a:p>
              <a:r>
                <a:rPr lang="sk-SK" sz="1000" b="1" dirty="0">
                  <a:latin typeface="Calibri" panose="020F0502020204030204" pitchFamily="34" charset="0"/>
                </a:rPr>
                <a:t>Greece - Sterea Ellada </a:t>
              </a:r>
              <a:endParaRPr lang="en-US" sz="1000" b="1" dirty="0">
                <a:latin typeface="Calibri" panose="020F0502020204030204" pitchFamily="34" charset="0"/>
              </a:endParaRPr>
            </a:p>
          </p:txBody>
        </p:sp>
        <p:grpSp>
          <p:nvGrpSpPr>
            <p:cNvPr id="10" name="Group 9"/>
            <p:cNvGrpSpPr/>
            <p:nvPr/>
          </p:nvGrpSpPr>
          <p:grpSpPr>
            <a:xfrm>
              <a:off x="6807391" y="3429000"/>
              <a:ext cx="1533177" cy="1607448"/>
              <a:chOff x="6811626" y="1605528"/>
              <a:chExt cx="1533177" cy="1607448"/>
            </a:xfrm>
          </p:grpSpPr>
          <p:sp>
            <p:nvSpPr>
              <p:cNvPr id="33" name="TextBox 32"/>
              <p:cNvSpPr txBox="1"/>
              <p:nvPr/>
            </p:nvSpPr>
            <p:spPr>
              <a:xfrm>
                <a:off x="6811626" y="1605528"/>
                <a:ext cx="1093884" cy="273023"/>
              </a:xfrm>
              <a:prstGeom prst="rect">
                <a:avLst/>
              </a:prstGeom>
              <a:solidFill>
                <a:schemeClr val="bg1"/>
              </a:solidFill>
            </p:spPr>
            <p:txBody>
              <a:bodyPr wrap="none" rtlCol="0">
                <a:spAutoFit/>
              </a:bodyPr>
              <a:lstStyle/>
              <a:p>
                <a:r>
                  <a:rPr lang="sk-SK" sz="1000" b="1" dirty="0">
                    <a:latin typeface="Calibri" panose="020F0502020204030204" pitchFamily="34" charset="0"/>
                  </a:rPr>
                  <a:t>Italy - Campania</a:t>
                </a:r>
                <a:endParaRPr lang="en-US" sz="1000" b="1" dirty="0">
                  <a:latin typeface="Calibri" panose="020F0502020204030204" pitchFamily="34" charset="0"/>
                </a:endParaRPr>
              </a:p>
            </p:txBody>
          </p:sp>
          <p:pic>
            <p:nvPicPr>
              <p:cNvPr id="3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3733" y="1841376"/>
                <a:ext cx="148107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Line Callout 1 (Accent Bar) 10"/>
            <p:cNvSpPr/>
            <p:nvPr/>
          </p:nvSpPr>
          <p:spPr>
            <a:xfrm flipH="1">
              <a:off x="6863733" y="3572233"/>
              <a:ext cx="1440160" cy="1440943"/>
            </a:xfrm>
            <a:prstGeom prst="accentCallout1">
              <a:avLst>
                <a:gd name="adj1" fmla="val 44662"/>
                <a:gd name="adj2" fmla="val 104367"/>
                <a:gd name="adj3" fmla="val 148089"/>
                <a:gd name="adj4" fmla="val 25265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12" name="Group 11"/>
            <p:cNvGrpSpPr/>
            <p:nvPr/>
          </p:nvGrpSpPr>
          <p:grpSpPr>
            <a:xfrm>
              <a:off x="6818801" y="1617983"/>
              <a:ext cx="1569623" cy="1594993"/>
              <a:chOff x="6818801" y="3440189"/>
              <a:chExt cx="1569623" cy="1594993"/>
            </a:xfrm>
          </p:grpSpPr>
          <p:pic>
            <p:nvPicPr>
              <p:cNvPr id="3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8376" y="3663582"/>
                <a:ext cx="151004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6818801" y="3440189"/>
                <a:ext cx="1275302" cy="273023"/>
              </a:xfrm>
              <a:prstGeom prst="rect">
                <a:avLst/>
              </a:prstGeom>
              <a:solidFill>
                <a:schemeClr val="bg1"/>
              </a:solidFill>
            </p:spPr>
            <p:txBody>
              <a:bodyPr wrap="none" rtlCol="0">
                <a:spAutoFit/>
              </a:bodyPr>
              <a:lstStyle/>
              <a:p>
                <a:r>
                  <a:rPr lang="sk-SK" sz="1000" b="1" dirty="0">
                    <a:latin typeface="Calibri" panose="020F0502020204030204" pitchFamily="34" charset="0"/>
                  </a:rPr>
                  <a:t>Romania - Nord-Est</a:t>
                </a:r>
              </a:p>
            </p:txBody>
          </p:sp>
        </p:grpSp>
        <p:sp>
          <p:nvSpPr>
            <p:cNvPr id="14" name="Line Callout 1 (Accent Bar) 13"/>
            <p:cNvSpPr/>
            <p:nvPr/>
          </p:nvSpPr>
          <p:spPr>
            <a:xfrm rot="5400000">
              <a:off x="4793640" y="1815867"/>
              <a:ext cx="1440160" cy="1440943"/>
            </a:xfrm>
            <a:prstGeom prst="accentCallout1">
              <a:avLst>
                <a:gd name="adj1" fmla="val 48893"/>
                <a:gd name="adj2" fmla="val 100297"/>
                <a:gd name="adj3" fmla="val 90712"/>
                <a:gd name="adj4" fmla="val 18663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15" name="Group 14"/>
            <p:cNvGrpSpPr/>
            <p:nvPr/>
          </p:nvGrpSpPr>
          <p:grpSpPr>
            <a:xfrm>
              <a:off x="4793249" y="1606392"/>
              <a:ext cx="1481070" cy="1602213"/>
              <a:chOff x="4559476" y="1745046"/>
              <a:chExt cx="1481070" cy="1602213"/>
            </a:xfrm>
          </p:grpSpPr>
          <p:pic>
            <p:nvPicPr>
              <p:cNvPr id="2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9476" y="1975659"/>
                <a:ext cx="148107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559476" y="1745046"/>
                <a:ext cx="1471839" cy="273023"/>
              </a:xfrm>
              <a:prstGeom prst="rect">
                <a:avLst/>
              </a:prstGeom>
              <a:solidFill>
                <a:schemeClr val="bg1"/>
              </a:solidFill>
            </p:spPr>
            <p:txBody>
              <a:bodyPr wrap="none" rtlCol="0">
                <a:spAutoFit/>
              </a:bodyPr>
              <a:lstStyle/>
              <a:p>
                <a:r>
                  <a:rPr lang="sk-SK" sz="1000" b="1" dirty="0">
                    <a:latin typeface="Calibri" panose="020F0502020204030204" pitchFamily="34" charset="0"/>
                  </a:rPr>
                  <a:t>Poland - Wielkopolskie</a:t>
                </a:r>
              </a:p>
            </p:txBody>
          </p:sp>
        </p:grpSp>
        <p:sp>
          <p:nvSpPr>
            <p:cNvPr id="16" name="Line Callout 1 (Accent Bar) 15"/>
            <p:cNvSpPr/>
            <p:nvPr/>
          </p:nvSpPr>
          <p:spPr>
            <a:xfrm rot="5400000">
              <a:off x="2598973" y="1940988"/>
              <a:ext cx="1440160" cy="1440943"/>
            </a:xfrm>
            <a:prstGeom prst="accentCallout1">
              <a:avLst>
                <a:gd name="adj1" fmla="val 50215"/>
                <a:gd name="adj2" fmla="val 90376"/>
                <a:gd name="adj3" fmla="val 6101"/>
                <a:gd name="adj4" fmla="val 1998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17" name="Group 16"/>
            <p:cNvGrpSpPr/>
            <p:nvPr/>
          </p:nvGrpSpPr>
          <p:grpSpPr>
            <a:xfrm>
              <a:off x="2555776" y="1609438"/>
              <a:ext cx="1481070" cy="1610017"/>
              <a:chOff x="2942030" y="1737242"/>
              <a:chExt cx="1481070" cy="1610017"/>
            </a:xfrm>
          </p:grpSpPr>
          <p:pic>
            <p:nvPicPr>
              <p:cNvPr id="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2030" y="1975659"/>
                <a:ext cx="148107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64528" y="1737242"/>
                <a:ext cx="1337454" cy="273023"/>
              </a:xfrm>
              <a:prstGeom prst="rect">
                <a:avLst/>
              </a:prstGeom>
              <a:solidFill>
                <a:schemeClr val="bg1"/>
              </a:solidFill>
            </p:spPr>
            <p:txBody>
              <a:bodyPr wrap="none" rtlCol="0">
                <a:spAutoFit/>
              </a:bodyPr>
              <a:lstStyle/>
              <a:p>
                <a:r>
                  <a:rPr lang="sk-SK" sz="1000" b="1" dirty="0">
                    <a:latin typeface="Calibri" panose="020F0502020204030204" pitchFamily="34" charset="0"/>
                  </a:rPr>
                  <a:t>Germany - Karlsruhe</a:t>
                </a:r>
              </a:p>
            </p:txBody>
          </p:sp>
        </p:grpSp>
        <p:sp>
          <p:nvSpPr>
            <p:cNvPr id="18" name="Line Callout 1 (Accent Bar) 17"/>
            <p:cNvSpPr/>
            <p:nvPr/>
          </p:nvSpPr>
          <p:spPr>
            <a:xfrm>
              <a:off x="815061" y="1815078"/>
              <a:ext cx="1512168" cy="1440943"/>
            </a:xfrm>
            <a:prstGeom prst="accentCallout1">
              <a:avLst>
                <a:gd name="adj1" fmla="val 44662"/>
                <a:gd name="adj2" fmla="val 74132"/>
                <a:gd name="adj3" fmla="val 191056"/>
                <a:gd name="adj4" fmla="val 1741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058" y="1884421"/>
              <a:ext cx="15325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58476" y="1648922"/>
              <a:ext cx="1695251" cy="273023"/>
            </a:xfrm>
            <a:prstGeom prst="rect">
              <a:avLst/>
            </a:prstGeom>
            <a:solidFill>
              <a:schemeClr val="bg1"/>
            </a:solidFill>
          </p:spPr>
          <p:txBody>
            <a:bodyPr wrap="none" rtlCol="0">
              <a:spAutoFit/>
            </a:bodyPr>
            <a:lstStyle/>
            <a:p>
              <a:r>
                <a:rPr lang="sk-SK" sz="1000" b="1" dirty="0">
                  <a:latin typeface="Calibri" panose="020F0502020204030204" pitchFamily="34" charset="0"/>
                </a:rPr>
                <a:t>Belgium - Oost-Vlaanderen</a:t>
              </a:r>
            </a:p>
          </p:txBody>
        </p:sp>
        <p:sp>
          <p:nvSpPr>
            <p:cNvPr id="21" name="Line Callout 1 (Accent Bar) 20"/>
            <p:cNvSpPr/>
            <p:nvPr/>
          </p:nvSpPr>
          <p:spPr>
            <a:xfrm>
              <a:off x="815062" y="3573016"/>
              <a:ext cx="1512168" cy="1440943"/>
            </a:xfrm>
            <a:prstGeom prst="accentCallout1">
              <a:avLst>
                <a:gd name="adj1" fmla="val 44001"/>
                <a:gd name="adj2" fmla="val 74132"/>
                <a:gd name="adj3" fmla="val 109088"/>
                <a:gd name="adj4" fmla="val 14573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22"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773" y="3573016"/>
              <a:ext cx="152578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23528" y="3356992"/>
              <a:ext cx="1636459" cy="273023"/>
            </a:xfrm>
            <a:prstGeom prst="rect">
              <a:avLst/>
            </a:prstGeom>
            <a:solidFill>
              <a:schemeClr val="bg1"/>
            </a:solidFill>
          </p:spPr>
          <p:txBody>
            <a:bodyPr wrap="none" rtlCol="0">
              <a:spAutoFit/>
            </a:bodyPr>
            <a:lstStyle/>
            <a:p>
              <a:r>
                <a:rPr lang="sk-SK" sz="1000" b="1" dirty="0">
                  <a:latin typeface="Calibri" panose="020F0502020204030204" pitchFamily="34" charset="0"/>
                </a:rPr>
                <a:t>France - Poitou-Charentes</a:t>
              </a:r>
            </a:p>
          </p:txBody>
        </p:sp>
        <p:sp>
          <p:nvSpPr>
            <p:cNvPr id="24" name="Line Callout 1 (Accent Bar) 23"/>
            <p:cNvSpPr/>
            <p:nvPr/>
          </p:nvSpPr>
          <p:spPr>
            <a:xfrm>
              <a:off x="339098" y="5229200"/>
              <a:ext cx="1527026" cy="1440943"/>
            </a:xfrm>
            <a:prstGeom prst="accentCallout1">
              <a:avLst>
                <a:gd name="adj1" fmla="val 44662"/>
                <a:gd name="adj2" fmla="val 104367"/>
                <a:gd name="adj3" fmla="val 27651"/>
                <a:gd name="adj4" fmla="val 1406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2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717" y="5298940"/>
              <a:ext cx="152292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74348" y="5051538"/>
              <a:ext cx="1397928" cy="273023"/>
            </a:xfrm>
            <a:prstGeom prst="rect">
              <a:avLst/>
            </a:prstGeom>
            <a:solidFill>
              <a:schemeClr val="bg1"/>
            </a:solidFill>
          </p:spPr>
          <p:txBody>
            <a:bodyPr wrap="none" rtlCol="0">
              <a:spAutoFit/>
            </a:bodyPr>
            <a:lstStyle/>
            <a:p>
              <a:r>
                <a:rPr lang="sk-SK" sz="1000" b="1" dirty="0">
                  <a:latin typeface="Calibri" panose="020F0502020204030204" pitchFamily="34" charset="0"/>
                </a:rPr>
                <a:t>Spain - Castilla y León</a:t>
              </a:r>
            </a:p>
          </p:txBody>
        </p:sp>
      </p:grpSp>
      <p:sp>
        <p:nvSpPr>
          <p:cNvPr id="35" name="Rectangle 34"/>
          <p:cNvSpPr/>
          <p:nvPr/>
        </p:nvSpPr>
        <p:spPr>
          <a:xfrm>
            <a:off x="685800" y="5943600"/>
            <a:ext cx="8370455" cy="707886"/>
          </a:xfrm>
          <a:prstGeom prst="rect">
            <a:avLst/>
          </a:prstGeom>
          <a:solidFill>
            <a:srgbClr val="0969DD"/>
          </a:solidFill>
        </p:spPr>
        <p:txBody>
          <a:bodyPr wrap="square">
            <a:spAutoFit/>
          </a:bodyPr>
          <a:lstStyle/>
          <a:p>
            <a:pPr algn="ctr"/>
            <a:r>
              <a:rPr lang="sk-SK" sz="2000" dirty="0">
                <a:solidFill>
                  <a:schemeClr val="bg1"/>
                </a:solidFill>
                <a:latin typeface="Calibri" pitchFamily="34" charset="0"/>
                <a:cs typeface="Calibri" pitchFamily="34" charset="0"/>
              </a:rPr>
              <a:t>IIASA EPIC: analysing management plasticity for filling u</a:t>
            </a:r>
            <a:r>
              <a:rPr lang="en-US" sz="2000" dirty="0">
                <a:solidFill>
                  <a:schemeClr val="bg1"/>
                </a:solidFill>
                <a:latin typeface="Calibri" pitchFamily="34" charset="0"/>
                <a:cs typeface="Calibri" pitchFamily="34" charset="0"/>
              </a:rPr>
              <a:t>p</a:t>
            </a:r>
            <a:r>
              <a:rPr lang="sk-SK" sz="2000" dirty="0">
                <a:solidFill>
                  <a:schemeClr val="bg1"/>
                </a:solidFill>
                <a:latin typeface="Calibri" pitchFamily="34" charset="0"/>
                <a:cs typeface="Calibri" pitchFamily="34" charset="0"/>
              </a:rPr>
              <a:t> the yield gaps </a:t>
            </a:r>
            <a:r>
              <a:rPr lang="en-US" sz="2000" dirty="0">
                <a:solidFill>
                  <a:schemeClr val="bg1"/>
                </a:solidFill>
                <a:highlight>
                  <a:srgbClr val="336600"/>
                </a:highlight>
                <a:latin typeface="Calibri" pitchFamily="34" charset="0"/>
                <a:cs typeface="Calibri" pitchFamily="34" charset="0"/>
              </a:rPr>
              <a:t>assuming different cultivars, nutrient and water application rates </a:t>
            </a:r>
            <a:r>
              <a:rPr lang="sk-SK" sz="2000" dirty="0">
                <a:solidFill>
                  <a:schemeClr val="bg1"/>
                </a:solidFill>
                <a:latin typeface="Calibri" pitchFamily="34" charset="0"/>
                <a:cs typeface="Calibri" pitchFamily="34" charset="0"/>
              </a:rPr>
              <a:t>(corn, EU)</a:t>
            </a:r>
            <a:endParaRPr lang="en-US" sz="2000" dirty="0">
              <a:solidFill>
                <a:schemeClr val="bg1"/>
              </a:solidFill>
              <a:latin typeface="Calibri" pitchFamily="34" charset="0"/>
              <a:cs typeface="Calibri" pitchFamily="34" charset="0"/>
            </a:endParaRPr>
          </a:p>
        </p:txBody>
      </p:sp>
      <p:sp>
        <p:nvSpPr>
          <p:cNvPr id="37" name="Rectangle 36"/>
          <p:cNvSpPr/>
          <p:nvPr/>
        </p:nvSpPr>
        <p:spPr>
          <a:xfrm>
            <a:off x="609600" y="217054"/>
            <a:ext cx="8153400" cy="492443"/>
          </a:xfrm>
          <a:prstGeom prst="rect">
            <a:avLst/>
          </a:prstGeom>
        </p:spPr>
        <p:txBody>
          <a:bodyPr wrap="square">
            <a:spAutoFit/>
          </a:bodyPr>
          <a:lstStyle/>
          <a:p>
            <a:r>
              <a:rPr lang="sk-SK" sz="2600" b="1" dirty="0">
                <a:solidFill>
                  <a:srgbClr val="003399"/>
                </a:solidFill>
                <a:latin typeface="Arial "/>
                <a:cs typeface="Calibri" pitchFamily="34" charset="0"/>
              </a:rPr>
              <a:t>IIASA EPIC</a:t>
            </a:r>
            <a:r>
              <a:rPr lang="en-US" sz="2600" b="1" dirty="0">
                <a:solidFill>
                  <a:srgbClr val="003399"/>
                </a:solidFill>
                <a:latin typeface="Arial "/>
                <a:cs typeface="Calibri" pitchFamily="34" charset="0"/>
              </a:rPr>
              <a:t> </a:t>
            </a:r>
            <a:r>
              <a:rPr lang="en-US" sz="2600" dirty="0">
                <a:solidFill>
                  <a:srgbClr val="003399"/>
                </a:solidFill>
                <a:latin typeface="Arial "/>
                <a:cs typeface="Calibri" pitchFamily="34" charset="0"/>
              </a:rPr>
              <a:t>(operability – yield response functions)</a:t>
            </a:r>
          </a:p>
        </p:txBody>
      </p:sp>
    </p:spTree>
    <p:extLst>
      <p:ext uri="{BB962C8B-B14F-4D97-AF65-F5344CB8AC3E}">
        <p14:creationId xmlns:p14="http://schemas.microsoft.com/office/powerpoint/2010/main" val="102420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7150" y="880110"/>
            <a:ext cx="9029700" cy="5097780"/>
          </a:xfrm>
          <a:prstGeom prst="rect">
            <a:avLst/>
          </a:prstGeom>
        </p:spPr>
      </p:pic>
      <p:sp>
        <p:nvSpPr>
          <p:cNvPr id="11" name="TextBox 10"/>
          <p:cNvSpPr txBox="1"/>
          <p:nvPr/>
        </p:nvSpPr>
        <p:spPr>
          <a:xfrm>
            <a:off x="3276600" y="152400"/>
            <a:ext cx="1813382" cy="369332"/>
          </a:xfrm>
          <a:prstGeom prst="rect">
            <a:avLst/>
          </a:prstGeom>
          <a:noFill/>
        </p:spPr>
        <p:txBody>
          <a:bodyPr wrap="none" rtlCol="0">
            <a:spAutoFit/>
          </a:bodyPr>
          <a:lstStyle/>
          <a:p>
            <a:r>
              <a:rPr lang="en-US" dirty="0">
                <a:solidFill>
                  <a:srgbClr val="FF0000"/>
                </a:solidFill>
              </a:rPr>
              <a:t>Historical Yields</a:t>
            </a:r>
          </a:p>
        </p:txBody>
      </p:sp>
    </p:spTree>
    <p:extLst>
      <p:ext uri="{BB962C8B-B14F-4D97-AF65-F5344CB8AC3E}">
        <p14:creationId xmlns:p14="http://schemas.microsoft.com/office/powerpoint/2010/main" val="352637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6F51-86DE-4185-8B5A-9F883D828F3E}"/>
              </a:ext>
            </a:extLst>
          </p:cNvPr>
          <p:cNvSpPr>
            <a:spLocks noGrp="1"/>
          </p:cNvSpPr>
          <p:nvPr>
            <p:ph type="title"/>
          </p:nvPr>
        </p:nvSpPr>
        <p:spPr/>
        <p:txBody>
          <a:bodyPr>
            <a:normAutofit fontScale="90000"/>
          </a:bodyPr>
          <a:lstStyle/>
          <a:p>
            <a:r>
              <a:rPr lang="en-US" dirty="0"/>
              <a:t>Indicators response to land management: Nutrients and residue retention share</a:t>
            </a:r>
          </a:p>
        </p:txBody>
      </p:sp>
      <p:sp>
        <p:nvSpPr>
          <p:cNvPr id="3" name="Content Placeholder 2">
            <a:extLst>
              <a:ext uri="{FF2B5EF4-FFF2-40B4-BE49-F238E27FC236}">
                <a16:creationId xmlns:a16="http://schemas.microsoft.com/office/drawing/2014/main" id="{9DE2FE5D-7C90-4A61-8A06-5A18F2FA4CDA}"/>
              </a:ext>
            </a:extLst>
          </p:cNvPr>
          <p:cNvSpPr>
            <a:spLocks noGrp="1"/>
          </p:cNvSpPr>
          <p:nvPr>
            <p:ph idx="1"/>
          </p:nvPr>
        </p:nvSpPr>
        <p:spPr>
          <a:xfrm>
            <a:off x="1440181" y="2591458"/>
            <a:ext cx="6577928" cy="2138054"/>
          </a:xfrm>
        </p:spPr>
        <p:txBody>
          <a:bodyPr>
            <a:normAutofit fontScale="77500" lnSpcReduction="20000"/>
          </a:bodyPr>
          <a:lstStyle/>
          <a:p>
            <a:r>
              <a:rPr lang="en-US" dirty="0"/>
              <a:t>Fertilization and crop residues recycling scenarios</a:t>
            </a:r>
          </a:p>
          <a:p>
            <a:r>
              <a:rPr lang="en-US" dirty="0"/>
              <a:t>NBAU_30, NBAU_60, NBAU_90,  </a:t>
            </a:r>
          </a:p>
          <a:p>
            <a:r>
              <a:rPr lang="en-US" dirty="0"/>
              <a:t>N50_30, N50_60, N50_90,  </a:t>
            </a:r>
          </a:p>
          <a:p>
            <a:r>
              <a:rPr lang="en-US" dirty="0"/>
              <a:t>N100_30, N100_60, N100_90,  </a:t>
            </a:r>
          </a:p>
          <a:p>
            <a:r>
              <a:rPr lang="en-US" dirty="0"/>
              <a:t>N250_30, N250_60, N250_90  </a:t>
            </a:r>
          </a:p>
        </p:txBody>
      </p:sp>
    </p:spTree>
    <p:extLst>
      <p:ext uri="{BB962C8B-B14F-4D97-AF65-F5344CB8AC3E}">
        <p14:creationId xmlns:p14="http://schemas.microsoft.com/office/powerpoint/2010/main" val="239594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BFF9-3074-4591-9A54-059F05E55087}"/>
              </a:ext>
            </a:extLst>
          </p:cNvPr>
          <p:cNvSpPr>
            <a:spLocks noGrp="1"/>
          </p:cNvSpPr>
          <p:nvPr>
            <p:ph type="title"/>
          </p:nvPr>
        </p:nvSpPr>
        <p:spPr>
          <a:xfrm>
            <a:off x="684213" y="455613"/>
            <a:ext cx="7997825" cy="687387"/>
          </a:xfrm>
        </p:spPr>
        <p:txBody>
          <a:bodyPr>
            <a:normAutofit/>
          </a:bodyPr>
          <a:lstStyle/>
          <a:p>
            <a:r>
              <a:rPr lang="en-US" sz="2600" b="1" dirty="0"/>
              <a:t>SOM and SOC</a:t>
            </a:r>
            <a:r>
              <a:rPr lang="en-US" sz="2600" dirty="0"/>
              <a:t>: Indicators of soil health</a:t>
            </a:r>
          </a:p>
        </p:txBody>
      </p:sp>
      <p:sp>
        <p:nvSpPr>
          <p:cNvPr id="3" name="Content Placeholder 2">
            <a:extLst>
              <a:ext uri="{FF2B5EF4-FFF2-40B4-BE49-F238E27FC236}">
                <a16:creationId xmlns:a16="http://schemas.microsoft.com/office/drawing/2014/main" id="{8C54CC79-92F5-4108-9D94-C7A7BDD5CBE1}"/>
              </a:ext>
            </a:extLst>
          </p:cNvPr>
          <p:cNvSpPr>
            <a:spLocks noGrp="1"/>
          </p:cNvSpPr>
          <p:nvPr>
            <p:ph idx="1"/>
          </p:nvPr>
        </p:nvSpPr>
        <p:spPr/>
        <p:txBody>
          <a:bodyPr>
            <a:normAutofit fontScale="70000" lnSpcReduction="20000"/>
          </a:bodyPr>
          <a:lstStyle/>
          <a:p>
            <a:r>
              <a:rPr lang="en-US" dirty="0"/>
              <a:t>Soil organic matter (SOM) improves soil quality through water holding capacity, soil stability, nutrients storage and turnover, oxygen holding capacity</a:t>
            </a:r>
          </a:p>
          <a:p>
            <a:r>
              <a:rPr lang="en-US" dirty="0"/>
              <a:t>SOM is important as the habitat for the soil fauna and microflora</a:t>
            </a:r>
          </a:p>
          <a:p>
            <a:r>
              <a:rPr lang="en-US" dirty="0"/>
              <a:t>SOM is susceptible to land use and management, soil temperature and moisture</a:t>
            </a:r>
          </a:p>
          <a:p>
            <a:r>
              <a:rPr lang="en-US" dirty="0"/>
              <a:t>SOM is primarily made of carbon (58%), with the remaining mass consisting of water and other nutrients such as nitrogen and potassium;</a:t>
            </a:r>
          </a:p>
          <a:p>
            <a:r>
              <a:rPr lang="en-US" b="1" dirty="0"/>
              <a:t>SOC is part of the SOM fraction in the soil, about 58% of it;</a:t>
            </a:r>
            <a:endParaRPr lang="en-US" dirty="0"/>
          </a:p>
          <a:p>
            <a:r>
              <a:rPr lang="en-US" dirty="0">
                <a:highlight>
                  <a:srgbClr val="FFFF00"/>
                </a:highlight>
              </a:rPr>
              <a:t>A 1% increase in SOC equates to about 2% increase in water holding capacity</a:t>
            </a:r>
          </a:p>
          <a:p>
            <a:endParaRPr lang="en-US" dirty="0"/>
          </a:p>
        </p:txBody>
      </p:sp>
    </p:spTree>
    <p:extLst>
      <p:ext uri="{BB962C8B-B14F-4D97-AF65-F5344CB8AC3E}">
        <p14:creationId xmlns:p14="http://schemas.microsoft.com/office/powerpoint/2010/main" val="412327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2F7D-D633-453D-8B0F-745E0B797F1B}"/>
              </a:ext>
            </a:extLst>
          </p:cNvPr>
          <p:cNvSpPr>
            <a:spLocks noGrp="1"/>
          </p:cNvSpPr>
          <p:nvPr>
            <p:ph type="title"/>
          </p:nvPr>
        </p:nvSpPr>
        <p:spPr>
          <a:xfrm>
            <a:off x="684213" y="160337"/>
            <a:ext cx="7997825" cy="754063"/>
          </a:xfrm>
        </p:spPr>
        <p:txBody>
          <a:bodyPr/>
          <a:lstStyle/>
          <a:p>
            <a:r>
              <a:rPr lang="en-US" sz="2600" dirty="0"/>
              <a:t>Selected results</a:t>
            </a:r>
          </a:p>
        </p:txBody>
      </p:sp>
      <p:sp>
        <p:nvSpPr>
          <p:cNvPr id="3" name="Content Placeholder 2">
            <a:extLst>
              <a:ext uri="{FF2B5EF4-FFF2-40B4-BE49-F238E27FC236}">
                <a16:creationId xmlns:a16="http://schemas.microsoft.com/office/drawing/2014/main" id="{31EAE6F0-E3B8-41B7-B143-9581CF7B7509}"/>
              </a:ext>
            </a:extLst>
          </p:cNvPr>
          <p:cNvSpPr>
            <a:spLocks noGrp="1"/>
          </p:cNvSpPr>
          <p:nvPr>
            <p:ph idx="1"/>
          </p:nvPr>
        </p:nvSpPr>
        <p:spPr>
          <a:xfrm>
            <a:off x="573087" y="1036637"/>
            <a:ext cx="7997825" cy="4525963"/>
          </a:xfrm>
        </p:spPr>
        <p:txBody>
          <a:bodyPr/>
          <a:lstStyle/>
          <a:p>
            <a:r>
              <a:rPr lang="en-US" sz="1800" dirty="0">
                <a:effectLst/>
                <a:latin typeface="Times New Roman" panose="02020603050405020304" pitchFamily="18" charset="0"/>
                <a:ea typeface="Times New Roman" panose="02020603050405020304" pitchFamily="18" charset="0"/>
              </a:rPr>
              <a:t>The data for the statistical model were harmonized at the resolution of about 120,000 EPIC </a:t>
            </a:r>
            <a:r>
              <a:rPr lang="en-US" sz="1800" dirty="0" err="1">
                <a:effectLst/>
                <a:latin typeface="Times New Roman" panose="02020603050405020304" pitchFamily="18" charset="0"/>
                <a:ea typeface="Times New Roman" panose="02020603050405020304" pitchFamily="18" charset="0"/>
              </a:rPr>
              <a:t>SimUs</a:t>
            </a:r>
            <a:r>
              <a:rPr lang="en-US" sz="1800" dirty="0">
                <a:effectLst/>
                <a:latin typeface="Times New Roman" panose="02020603050405020304" pitchFamily="18" charset="0"/>
                <a:ea typeface="Times New Roman" panose="02020603050405020304" pitchFamily="18" charset="0"/>
              </a:rPr>
              <a:t>. The </a:t>
            </a:r>
            <a:r>
              <a:rPr lang="en-US" sz="1800" dirty="0" err="1">
                <a:effectLst/>
                <a:latin typeface="Times New Roman" panose="02020603050405020304" pitchFamily="18" charset="0"/>
                <a:ea typeface="Times New Roman" panose="02020603050405020304" pitchFamily="18" charset="0"/>
              </a:rPr>
              <a:t>SimUs</a:t>
            </a:r>
            <a:r>
              <a:rPr lang="en-US" sz="1800" dirty="0">
                <a:effectLst/>
                <a:latin typeface="Times New Roman" panose="02020603050405020304" pitchFamily="18" charset="0"/>
                <a:ea typeface="Times New Roman" panose="02020603050405020304" pitchFamily="18" charset="0"/>
              </a:rPr>
              <a:t> are represented, as a rule, by one area with “representative” characteristics for soil, topography, and present weather. Since crops have different needs for water, temperature, solar radiation, and other weather parameters in different stages of their development, the weather data was aggregated to monthly resolution. </a:t>
            </a:r>
          </a:p>
          <a:p>
            <a:r>
              <a:rPr lang="en-US" sz="1800" dirty="0">
                <a:effectLst/>
                <a:latin typeface="Times New Roman" panose="02020603050405020304" pitchFamily="18" charset="0"/>
                <a:ea typeface="Times New Roman" panose="02020603050405020304" pitchFamily="18" charset="0"/>
              </a:rPr>
              <a:t>If data are sufficiently available, the quantile regression can be estimated at the level of grids/</a:t>
            </a:r>
            <a:r>
              <a:rPr lang="en-US" sz="1800" dirty="0" err="1">
                <a:effectLst/>
                <a:latin typeface="Times New Roman" panose="02020603050405020304" pitchFamily="18" charset="0"/>
                <a:ea typeface="Times New Roman" panose="02020603050405020304" pitchFamily="18" charset="0"/>
              </a:rPr>
              <a:t>SimUs</a:t>
            </a:r>
            <a:r>
              <a:rPr lang="en-US" sz="1800" dirty="0">
                <a:effectLst/>
                <a:latin typeface="Times New Roman" panose="02020603050405020304" pitchFamily="18" charset="0"/>
                <a:ea typeface="Times New Roman" panose="02020603050405020304" pitchFamily="18" charset="0"/>
              </a:rPr>
              <a:t>. For the analysis of crop yield dependencies on climatic characteristics, the estimation can be performed at the level of </a:t>
            </a:r>
            <a:r>
              <a:rPr lang="en-US" sz="1800" dirty="0" err="1">
                <a:effectLst/>
                <a:latin typeface="Times New Roman" panose="02020603050405020304" pitchFamily="18" charset="0"/>
                <a:ea typeface="Times New Roman" panose="02020603050405020304" pitchFamily="18" charset="0"/>
              </a:rPr>
              <a:t>agro</a:t>
            </a:r>
            <a:r>
              <a:rPr lang="en-US" sz="1800" dirty="0">
                <a:effectLst/>
                <a:latin typeface="Times New Roman" panose="02020603050405020304" pitchFamily="18" charset="0"/>
                <a:ea typeface="Times New Roman" panose="02020603050405020304" pitchFamily="18" charset="0"/>
              </a:rPr>
              <a:t>-ecological zones (AEZs), i.e., geographical areas exhibiting similar climatic conditions that determine their ability to support rainfed agriculture.</a:t>
            </a:r>
            <a:r>
              <a:rPr lang="en-US" sz="1800" b="1"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The results are presented for EU countries at the level of EU NUTS administrative regions. </a:t>
            </a:r>
          </a:p>
          <a:p>
            <a:r>
              <a:rPr lang="en-US" sz="1800" dirty="0">
                <a:effectLst/>
                <a:latin typeface="Times New Roman" panose="02020603050405020304" pitchFamily="18" charset="0"/>
                <a:ea typeface="Times New Roman" panose="02020603050405020304" pitchFamily="18" charset="0"/>
              </a:rPr>
              <a:t>The NUTS classification lists 92 regions at NUTS 1, 242 regions at NUTS 2 and 1166 regions at NUTS 3 level. In other words, for each NUTS region, the quantile regression dependencies between crop yield and weather and soil parameters were estimated based on </a:t>
            </a:r>
            <a:r>
              <a:rPr lang="en-US" sz="1800" dirty="0" err="1">
                <a:effectLst/>
                <a:latin typeface="Times New Roman" panose="02020603050405020304" pitchFamily="18" charset="0"/>
                <a:ea typeface="Times New Roman" panose="02020603050405020304" pitchFamily="18" charset="0"/>
              </a:rPr>
              <a:t>SimUs</a:t>
            </a:r>
            <a:r>
              <a:rPr lang="en-US" sz="1800" dirty="0">
                <a:effectLst/>
                <a:latin typeface="Times New Roman" panose="02020603050405020304" pitchFamily="18" charset="0"/>
                <a:ea typeface="Times New Roman" panose="02020603050405020304" pitchFamily="18" charset="0"/>
              </a:rPr>
              <a:t> level data within the bounds of the respective NUTS region. </a:t>
            </a:r>
          </a:p>
          <a:p>
            <a:endParaRPr lang="en-US" dirty="0"/>
          </a:p>
        </p:txBody>
      </p:sp>
    </p:spTree>
    <p:extLst>
      <p:ext uri="{BB962C8B-B14F-4D97-AF65-F5344CB8AC3E}">
        <p14:creationId xmlns:p14="http://schemas.microsoft.com/office/powerpoint/2010/main" val="396741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D1542-34F2-4493-AFA7-4A1B5BADA7CF}"/>
              </a:ext>
            </a:extLst>
          </p:cNvPr>
          <p:cNvSpPr>
            <a:spLocks noGrp="1"/>
          </p:cNvSpPr>
          <p:nvPr>
            <p:ph idx="1"/>
          </p:nvPr>
        </p:nvSpPr>
        <p:spPr/>
        <p:txBody>
          <a:bodyPr/>
          <a:lstStyle/>
          <a:p>
            <a:pPr algn="just"/>
            <a:r>
              <a:rPr lang="en-US" sz="1800" dirty="0">
                <a:effectLst/>
                <a:latin typeface="Times New Roman" panose="02020603050405020304" pitchFamily="18" charset="0"/>
                <a:ea typeface="Times New Roman" panose="02020603050405020304" pitchFamily="18" charset="0"/>
              </a:rPr>
              <a:t>Probability distributions of crop yields and SOC in different years are analyzed according to their critical quantiles (5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25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50s, 75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95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as well as mean values in these years. </a:t>
            </a:r>
          </a:p>
          <a:p>
            <a:pPr algn="just"/>
            <a:r>
              <a:rPr lang="en-US" sz="1800" dirty="0">
                <a:effectLst/>
                <a:latin typeface="Times New Roman" panose="02020603050405020304" pitchFamily="18" charset="0"/>
                <a:ea typeface="Times New Roman" panose="02020603050405020304" pitchFamily="18" charset="0"/>
              </a:rPr>
              <a:t>Often, the critical crop yield quantiles (percentile) (or quantiles of other critical variables, e.g., pollutant concentration level) can be defined by the so-called break-even analysis of the crop producer, e.g., specifying the costs associated with production excess and shortage (shortfalls) </a:t>
            </a:r>
          </a:p>
          <a:p>
            <a:pPr algn="just"/>
            <a:r>
              <a:rPr lang="en-US" sz="1800" dirty="0">
                <a:effectLst/>
                <a:latin typeface="Times New Roman" panose="02020603050405020304" pitchFamily="18" charset="0"/>
                <a:ea typeface="Times New Roman" panose="02020603050405020304" pitchFamily="18" charset="0"/>
              </a:rPr>
              <a:t>The results are displayed for the years from 2000 to 2050 with a10 years timestep (for crop yields).</a:t>
            </a:r>
          </a:p>
          <a:p>
            <a:pPr algn="just"/>
            <a:r>
              <a:rPr lang="en-US" sz="1800" dirty="0">
                <a:effectLst/>
                <a:latin typeface="Times New Roman" panose="02020603050405020304" pitchFamily="18" charset="0"/>
                <a:ea typeface="Times New Roman" panose="02020603050405020304" pitchFamily="18" charset="0"/>
              </a:rPr>
              <a:t>In general, the meta-model results are available for all years to 2100, for different crops and RCP scenario, to characterize probability distributions of crop yields for different climatic scenarios.</a:t>
            </a:r>
            <a:endParaRPr lang="en-US" dirty="0"/>
          </a:p>
        </p:txBody>
      </p:sp>
    </p:spTree>
    <p:extLst>
      <p:ext uri="{BB962C8B-B14F-4D97-AF65-F5344CB8AC3E}">
        <p14:creationId xmlns:p14="http://schemas.microsoft.com/office/powerpoint/2010/main" val="229751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BBBF-A825-4541-9125-9C0563A6D3FF}"/>
              </a:ext>
            </a:extLst>
          </p:cNvPr>
          <p:cNvSpPr>
            <a:spLocks noGrp="1"/>
          </p:cNvSpPr>
          <p:nvPr>
            <p:ph type="title"/>
          </p:nvPr>
        </p:nvSpPr>
        <p:spPr/>
        <p:txBody>
          <a:bodyPr/>
          <a:lstStyle/>
          <a:p>
            <a:r>
              <a:rPr lang="en-US" sz="1800" dirty="0">
                <a:effectLst/>
                <a:latin typeface="Times New Roman" panose="02020603050405020304" pitchFamily="18" charset="0"/>
                <a:ea typeface="Times New Roman" panose="02020603050405020304" pitchFamily="18" charset="0"/>
              </a:rPr>
              <a:t>Crop yield loss as the difference between the 25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and the median of the crop yield (a), and as the difference between the 25</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and the average of the crop yield (b), from 2000 to 2050, in percentage terms, for rainfed maize, RCP26</a:t>
            </a:r>
            <a:endParaRPr lang="en-US" dirty="0"/>
          </a:p>
        </p:txBody>
      </p:sp>
      <p:pic>
        <p:nvPicPr>
          <p:cNvPr id="4" name="Content Placeholder 3" descr="A picture containing map&#10;&#10;Description automatically generated">
            <a:extLst>
              <a:ext uri="{FF2B5EF4-FFF2-40B4-BE49-F238E27FC236}">
                <a16:creationId xmlns:a16="http://schemas.microsoft.com/office/drawing/2014/main" id="{243FA6E8-B9AC-4231-9D12-323ADDC0D33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81200"/>
            <a:ext cx="4525963" cy="4525963"/>
          </a:xfrm>
          <a:prstGeom prst="rect">
            <a:avLst/>
          </a:prstGeom>
        </p:spPr>
      </p:pic>
      <p:pic>
        <p:nvPicPr>
          <p:cNvPr id="5" name="Picture 4">
            <a:extLst>
              <a:ext uri="{FF2B5EF4-FFF2-40B4-BE49-F238E27FC236}">
                <a16:creationId xmlns:a16="http://schemas.microsoft.com/office/drawing/2014/main" id="{F3393B49-E92B-45FC-980A-9FD99E1DBB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38638" y="1981199"/>
            <a:ext cx="5029200" cy="4559417"/>
          </a:xfrm>
          <a:prstGeom prst="rect">
            <a:avLst/>
          </a:prstGeom>
        </p:spPr>
      </p:pic>
    </p:spTree>
    <p:extLst>
      <p:ext uri="{BB962C8B-B14F-4D97-AF65-F5344CB8AC3E}">
        <p14:creationId xmlns:p14="http://schemas.microsoft.com/office/powerpoint/2010/main" val="2226683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imeline&#10;&#10;Description automatically generated">
            <a:extLst>
              <a:ext uri="{FF2B5EF4-FFF2-40B4-BE49-F238E27FC236}">
                <a16:creationId xmlns:a16="http://schemas.microsoft.com/office/drawing/2014/main" id="{72A5222B-8214-4142-A12B-373588A1609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38239" y="1295400"/>
            <a:ext cx="5181600" cy="4924849"/>
          </a:xfrm>
          <a:prstGeom prst="rect">
            <a:avLst/>
          </a:prstGeom>
        </p:spPr>
      </p:pic>
      <p:pic>
        <p:nvPicPr>
          <p:cNvPr id="4" name="Content Placeholder 3" descr="Timeline&#10;&#10;Description automatically generated">
            <a:extLst>
              <a:ext uri="{FF2B5EF4-FFF2-40B4-BE49-F238E27FC236}">
                <a16:creationId xmlns:a16="http://schemas.microsoft.com/office/drawing/2014/main" id="{9BDE9CA7-CED3-4BC1-85B6-B972BC3DEC4C}"/>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037" y="1598613"/>
            <a:ext cx="4525963" cy="4525963"/>
          </a:xfrm>
          <a:prstGeom prst="rect">
            <a:avLst/>
          </a:prstGeom>
        </p:spPr>
      </p:pic>
      <p:sp>
        <p:nvSpPr>
          <p:cNvPr id="6" name="Title 1">
            <a:extLst>
              <a:ext uri="{FF2B5EF4-FFF2-40B4-BE49-F238E27FC236}">
                <a16:creationId xmlns:a16="http://schemas.microsoft.com/office/drawing/2014/main" id="{B3811E62-10A5-4BE5-818F-194E3F413457}"/>
              </a:ext>
            </a:extLst>
          </p:cNvPr>
          <p:cNvSpPr>
            <a:spLocks noGrp="1"/>
          </p:cNvSpPr>
          <p:nvPr>
            <p:ph type="title"/>
          </p:nvPr>
        </p:nvSpPr>
        <p:spPr>
          <a:xfrm>
            <a:off x="684213" y="160337"/>
            <a:ext cx="7997825" cy="754063"/>
          </a:xfrm>
        </p:spPr>
        <p:txBody>
          <a:bodyPr/>
          <a:lstStyle/>
          <a:p>
            <a:r>
              <a:rPr lang="en-US" sz="2600" dirty="0"/>
              <a:t>Selected results: the dynamics of crop yields quantiles</a:t>
            </a:r>
          </a:p>
        </p:txBody>
      </p:sp>
      <p:pic>
        <p:nvPicPr>
          <p:cNvPr id="7" name="Picture 6" descr="Timeline&#10;&#10;Description automatically generated">
            <a:extLst>
              <a:ext uri="{FF2B5EF4-FFF2-40B4-BE49-F238E27FC236}">
                <a16:creationId xmlns:a16="http://schemas.microsoft.com/office/drawing/2014/main" id="{1A28D59C-7A60-498C-8536-37F2B3D5250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92325" y="1199726"/>
            <a:ext cx="5181600" cy="4924850"/>
          </a:xfrm>
          <a:prstGeom prst="rect">
            <a:avLst/>
          </a:prstGeom>
        </p:spPr>
      </p:pic>
      <p:pic>
        <p:nvPicPr>
          <p:cNvPr id="11" name="Picture 10">
            <a:extLst>
              <a:ext uri="{FF2B5EF4-FFF2-40B4-BE49-F238E27FC236}">
                <a16:creationId xmlns:a16="http://schemas.microsoft.com/office/drawing/2014/main" id="{199AF2C6-C090-4110-AC25-790BBE3D36BE}"/>
              </a:ext>
            </a:extLst>
          </p:cNvPr>
          <p:cNvPicPr>
            <a:picLocks noChangeAspect="1"/>
          </p:cNvPicPr>
          <p:nvPr/>
        </p:nvPicPr>
        <p:blipFill>
          <a:blip r:embed="rId5"/>
          <a:stretch>
            <a:fillRect/>
          </a:stretch>
        </p:blipFill>
        <p:spPr>
          <a:xfrm>
            <a:off x="3072783" y="3249681"/>
            <a:ext cx="1730911" cy="2040002"/>
          </a:xfrm>
          <a:prstGeom prst="rect">
            <a:avLst/>
          </a:prstGeom>
        </p:spPr>
      </p:pic>
      <p:pic>
        <p:nvPicPr>
          <p:cNvPr id="13" name="Picture 12">
            <a:extLst>
              <a:ext uri="{FF2B5EF4-FFF2-40B4-BE49-F238E27FC236}">
                <a16:creationId xmlns:a16="http://schemas.microsoft.com/office/drawing/2014/main" id="{533AE3C6-7877-4D80-BDAC-0CF3F7E73623}"/>
              </a:ext>
            </a:extLst>
          </p:cNvPr>
          <p:cNvPicPr>
            <a:picLocks noChangeAspect="1"/>
          </p:cNvPicPr>
          <p:nvPr/>
        </p:nvPicPr>
        <p:blipFill>
          <a:blip r:embed="rId6"/>
          <a:stretch>
            <a:fillRect/>
          </a:stretch>
        </p:blipFill>
        <p:spPr>
          <a:xfrm>
            <a:off x="3072783" y="966352"/>
            <a:ext cx="1730911" cy="2092829"/>
          </a:xfrm>
          <a:prstGeom prst="rect">
            <a:avLst/>
          </a:prstGeom>
        </p:spPr>
      </p:pic>
    </p:spTree>
    <p:extLst>
      <p:ext uri="{BB962C8B-B14F-4D97-AF65-F5344CB8AC3E}">
        <p14:creationId xmlns:p14="http://schemas.microsoft.com/office/powerpoint/2010/main" val="307812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2012770"/>
            <a:ext cx="9144000" cy="3977640"/>
          </a:xfrm>
          <a:prstGeom prst="rect">
            <a:avLst/>
          </a:prstGeom>
        </p:spPr>
      </p:pic>
      <p:sp>
        <p:nvSpPr>
          <p:cNvPr id="4" name="Rectangle 3"/>
          <p:cNvSpPr/>
          <p:nvPr/>
        </p:nvSpPr>
        <p:spPr>
          <a:xfrm>
            <a:off x="357683" y="883744"/>
            <a:ext cx="3472346" cy="1093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88283" y="1065112"/>
            <a:ext cx="3449085" cy="553998"/>
          </a:xfrm>
          <a:prstGeom prst="rect">
            <a:avLst/>
          </a:prstGeom>
          <a:noFill/>
        </p:spPr>
        <p:txBody>
          <a:bodyPr wrap="square" rtlCol="0">
            <a:spAutoFit/>
          </a:bodyPr>
          <a:lstStyle/>
          <a:p>
            <a:pPr algn="ctr"/>
            <a:r>
              <a:rPr lang="en-US" dirty="0">
                <a:solidFill>
                  <a:srgbClr val="FF0000"/>
                </a:solidFill>
              </a:rPr>
              <a:t>Classification of yield losses: </a:t>
            </a:r>
          </a:p>
          <a:p>
            <a:pPr algn="ctr"/>
            <a:r>
              <a:rPr lang="en-US" sz="1200" dirty="0"/>
              <a:t>100*(Yield(Grid)-</a:t>
            </a:r>
            <a:r>
              <a:rPr lang="en-US" sz="1200" dirty="0" err="1"/>
              <a:t>YieldAv</a:t>
            </a:r>
            <a:r>
              <a:rPr lang="en-US" sz="1200" dirty="0"/>
              <a:t>)/ </a:t>
            </a:r>
            <a:r>
              <a:rPr lang="en-US" sz="1200" dirty="0" err="1"/>
              <a:t>YieldAv</a:t>
            </a:r>
            <a:r>
              <a:rPr lang="en-US" sz="1200" dirty="0"/>
              <a:t>  </a:t>
            </a:r>
          </a:p>
        </p:txBody>
      </p:sp>
      <p:sp>
        <p:nvSpPr>
          <p:cNvPr id="6" name="TextBox 5"/>
          <p:cNvSpPr txBox="1"/>
          <p:nvPr/>
        </p:nvSpPr>
        <p:spPr>
          <a:xfrm>
            <a:off x="5223142" y="1065112"/>
            <a:ext cx="3867085" cy="1107996"/>
          </a:xfrm>
          <a:prstGeom prst="rect">
            <a:avLst/>
          </a:prstGeom>
          <a:noFill/>
        </p:spPr>
        <p:txBody>
          <a:bodyPr wrap="none" rtlCol="0">
            <a:spAutoFit/>
          </a:bodyPr>
          <a:lstStyle/>
          <a:p>
            <a:pPr algn="ctr"/>
            <a:r>
              <a:rPr lang="en-US" dirty="0">
                <a:solidFill>
                  <a:srgbClr val="FF0000"/>
                </a:solidFill>
              </a:rPr>
              <a:t>Quantile regression:</a:t>
            </a:r>
          </a:p>
          <a:p>
            <a:pPr algn="ctr"/>
            <a:r>
              <a:rPr lang="en-US" sz="1200" dirty="0"/>
              <a:t>Probability of yield deviation </a:t>
            </a:r>
          </a:p>
          <a:p>
            <a:pPr algn="ctr"/>
            <a:r>
              <a:rPr lang="en-US" sz="1200" dirty="0"/>
              <a:t>from Yield Average or a Yield </a:t>
            </a:r>
            <a:r>
              <a:rPr lang="en-US" sz="1200" dirty="0" err="1"/>
              <a:t>Qunatile</a:t>
            </a:r>
            <a:endParaRPr lang="en-US" sz="1200" dirty="0"/>
          </a:p>
          <a:p>
            <a:pPr algn="ctr"/>
            <a:r>
              <a:rPr lang="en-US" sz="1200" dirty="0"/>
              <a:t>As a function of 12 month T and P, soil characteristics </a:t>
            </a:r>
          </a:p>
          <a:p>
            <a:pPr algn="ctr"/>
            <a:endParaRPr lang="en-US" sz="1200" dirty="0"/>
          </a:p>
        </p:txBody>
      </p:sp>
      <p:sp>
        <p:nvSpPr>
          <p:cNvPr id="7" name="Rectangle 6"/>
          <p:cNvSpPr/>
          <p:nvPr/>
        </p:nvSpPr>
        <p:spPr>
          <a:xfrm>
            <a:off x="5404817" y="919745"/>
            <a:ext cx="3487130" cy="1104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14784" y="5713411"/>
            <a:ext cx="5002203" cy="369332"/>
          </a:xfrm>
          <a:prstGeom prst="rect">
            <a:avLst/>
          </a:prstGeom>
          <a:noFill/>
        </p:spPr>
        <p:txBody>
          <a:bodyPr wrap="none" rtlCol="0">
            <a:spAutoFit/>
          </a:bodyPr>
          <a:lstStyle/>
          <a:p>
            <a:r>
              <a:rPr lang="en-US" dirty="0" err="1"/>
              <a:t>Prob</a:t>
            </a:r>
            <a:r>
              <a:rPr lang="en-US" dirty="0"/>
              <a:t> (50% loss (</a:t>
            </a:r>
            <a:r>
              <a:rPr lang="en-US" dirty="0" err="1"/>
              <a:t>wrt</a:t>
            </a:r>
            <a:r>
              <a:rPr lang="en-US" dirty="0"/>
              <a:t> average yield)), 2011-2030</a:t>
            </a:r>
          </a:p>
        </p:txBody>
      </p:sp>
      <p:sp>
        <p:nvSpPr>
          <p:cNvPr id="11" name="TextBox 10"/>
          <p:cNvSpPr txBox="1"/>
          <p:nvPr/>
        </p:nvSpPr>
        <p:spPr>
          <a:xfrm>
            <a:off x="4889749" y="5700272"/>
            <a:ext cx="1287532" cy="369332"/>
          </a:xfrm>
          <a:prstGeom prst="rect">
            <a:avLst/>
          </a:prstGeom>
          <a:noFill/>
        </p:spPr>
        <p:txBody>
          <a:bodyPr wrap="none" rtlCol="0">
            <a:spAutoFit/>
          </a:bodyPr>
          <a:lstStyle/>
          <a:p>
            <a:r>
              <a:rPr lang="en-US" dirty="0"/>
              <a:t>2031-2050</a:t>
            </a:r>
          </a:p>
        </p:txBody>
      </p:sp>
      <p:sp>
        <p:nvSpPr>
          <p:cNvPr id="13" name="TextBox 12"/>
          <p:cNvSpPr txBox="1"/>
          <p:nvPr/>
        </p:nvSpPr>
        <p:spPr>
          <a:xfrm>
            <a:off x="7061885" y="5697575"/>
            <a:ext cx="1287532" cy="369332"/>
          </a:xfrm>
          <a:prstGeom prst="rect">
            <a:avLst/>
          </a:prstGeom>
          <a:noFill/>
        </p:spPr>
        <p:txBody>
          <a:bodyPr wrap="none" rtlCol="0">
            <a:spAutoFit/>
          </a:bodyPr>
          <a:lstStyle/>
          <a:p>
            <a:r>
              <a:rPr lang="en-US" dirty="0"/>
              <a:t>2051-2070</a:t>
            </a:r>
          </a:p>
        </p:txBody>
      </p:sp>
      <p:sp>
        <p:nvSpPr>
          <p:cNvPr id="15" name="TextBox 14"/>
          <p:cNvSpPr txBox="1"/>
          <p:nvPr/>
        </p:nvSpPr>
        <p:spPr>
          <a:xfrm>
            <a:off x="8229600" y="5697575"/>
            <a:ext cx="1287532" cy="369332"/>
          </a:xfrm>
          <a:prstGeom prst="rect">
            <a:avLst/>
          </a:prstGeom>
          <a:noFill/>
        </p:spPr>
        <p:txBody>
          <a:bodyPr wrap="none" rtlCol="0">
            <a:spAutoFit/>
          </a:bodyPr>
          <a:lstStyle/>
          <a:p>
            <a:r>
              <a:rPr lang="en-US" dirty="0"/>
              <a:t>2071-2090</a:t>
            </a:r>
          </a:p>
        </p:txBody>
      </p:sp>
    </p:spTree>
    <p:extLst>
      <p:ext uri="{BB962C8B-B14F-4D97-AF65-F5344CB8AC3E}">
        <p14:creationId xmlns:p14="http://schemas.microsoft.com/office/powerpoint/2010/main" val="3541621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DCAC-2352-4D07-90EB-9ABFD028E4BF}"/>
              </a:ext>
            </a:extLst>
          </p:cNvPr>
          <p:cNvSpPr>
            <a:spLocks noGrp="1"/>
          </p:cNvSpPr>
          <p:nvPr>
            <p:ph type="title"/>
          </p:nvPr>
        </p:nvSpPr>
        <p:spPr>
          <a:xfrm>
            <a:off x="684213" y="455613"/>
            <a:ext cx="7997825" cy="733302"/>
          </a:xfrm>
        </p:spPr>
        <p:txBody>
          <a:bodyPr/>
          <a:lstStyle/>
          <a:p>
            <a:r>
              <a:rPr lang="en-US" sz="2600" b="1" dirty="0"/>
              <a:t>SOC quantile regression </a:t>
            </a:r>
            <a:r>
              <a:rPr lang="en-US" sz="2600" dirty="0"/>
              <a:t>- soil parameters</a:t>
            </a:r>
          </a:p>
        </p:txBody>
      </p:sp>
      <p:sp>
        <p:nvSpPr>
          <p:cNvPr id="3" name="Content Placeholder 2">
            <a:extLst>
              <a:ext uri="{FF2B5EF4-FFF2-40B4-BE49-F238E27FC236}">
                <a16:creationId xmlns:a16="http://schemas.microsoft.com/office/drawing/2014/main" id="{738AA166-15C1-4DB2-88CD-1A2A41EC8A8B}"/>
              </a:ext>
            </a:extLst>
          </p:cNvPr>
          <p:cNvSpPr>
            <a:spLocks noGrp="1"/>
          </p:cNvSpPr>
          <p:nvPr>
            <p:ph idx="1"/>
          </p:nvPr>
        </p:nvSpPr>
        <p:spPr>
          <a:xfrm>
            <a:off x="914400" y="1212785"/>
            <a:ext cx="7123957" cy="3077628"/>
          </a:xfrm>
        </p:spPr>
        <p:txBody>
          <a:bodyPr>
            <a:normAutofit fontScale="55000" lnSpcReduction="20000"/>
          </a:bodyPr>
          <a:lstStyle/>
          <a:p>
            <a:pPr>
              <a:buFont typeface="Wingdings" panose="05000000000000000000" pitchFamily="2" charset="2"/>
              <a:buChar char="§"/>
            </a:pPr>
            <a:r>
              <a:rPr lang="en-US" dirty="0"/>
              <a:t>Available water capacity of the soil profile (mm), effective soil depth assumed, potential amount of water in soil which is available for plants, and which can soil hold over periods without rainfall;</a:t>
            </a:r>
          </a:p>
          <a:p>
            <a:pPr>
              <a:buFont typeface="Wingdings" panose="05000000000000000000" pitchFamily="2" charset="2"/>
              <a:buChar char="§"/>
            </a:pPr>
            <a:r>
              <a:rPr lang="en-US" dirty="0"/>
              <a:t>Elevation - mean altitude of the grid/</a:t>
            </a:r>
            <a:r>
              <a:rPr lang="en-US" dirty="0" err="1"/>
              <a:t>SimU</a:t>
            </a:r>
            <a:r>
              <a:rPr lang="en-US" dirty="0"/>
              <a:t> (m)</a:t>
            </a:r>
          </a:p>
          <a:p>
            <a:pPr>
              <a:buFont typeface="Wingdings" panose="05000000000000000000" pitchFamily="2" charset="2"/>
              <a:buChar char="§"/>
            </a:pPr>
            <a:r>
              <a:rPr lang="en-US" dirty="0"/>
              <a:t>Bulk density (g.cm-3) of topsoil layer;</a:t>
            </a:r>
          </a:p>
          <a:p>
            <a:pPr>
              <a:buFont typeface="Wingdings" panose="05000000000000000000" pitchFamily="2" charset="2"/>
              <a:buChar char="§"/>
            </a:pPr>
            <a:r>
              <a:rPr lang="en-US" dirty="0"/>
              <a:t>Effective soil profile depth (cm), soil profile depth lowered by volume of stones (i.e., inert volume not holding water, not containing nutrients, and with no roots);</a:t>
            </a:r>
          </a:p>
          <a:p>
            <a:pPr>
              <a:buFont typeface="Wingdings" panose="05000000000000000000" pitchFamily="2" charset="2"/>
              <a:buChar char="§"/>
            </a:pPr>
            <a:r>
              <a:rPr lang="en-US" dirty="0"/>
              <a:t>Sand and clay content;</a:t>
            </a:r>
          </a:p>
          <a:p>
            <a:pPr>
              <a:buFont typeface="Wingdings" panose="05000000000000000000" pitchFamily="2" charset="2"/>
              <a:buChar char="§"/>
            </a:pPr>
            <a:r>
              <a:rPr lang="en-US" dirty="0"/>
              <a:t>Concentration of soil organic carbon in top soil;</a:t>
            </a:r>
          </a:p>
          <a:p>
            <a:pPr>
              <a:buFont typeface="Wingdings" panose="05000000000000000000" pitchFamily="2" charset="2"/>
              <a:buChar char="§"/>
            </a:pPr>
            <a:r>
              <a:rPr lang="en-US" dirty="0"/>
              <a:t>Etc.</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44877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966" y="76200"/>
            <a:ext cx="9159955" cy="9925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hangingPunct="0"/>
            <a:r>
              <a:rPr lang="en-US" sz="2600" dirty="0">
                <a:solidFill>
                  <a:srgbClr val="C00000"/>
                </a:solidFill>
                <a:latin typeface="Arial" pitchFamily="34" charset="0"/>
                <a:ea typeface="+mj-ea"/>
                <a:cs typeface="Arial" pitchFamily="34" charset="0"/>
              </a:rPr>
              <a:t>Systemic interdependencies: </a:t>
            </a:r>
            <a:r>
              <a:rPr lang="en-US" sz="2600" b="1" dirty="0">
                <a:solidFill>
                  <a:srgbClr val="C00000"/>
                </a:solidFill>
                <a:latin typeface="Arial" pitchFamily="34" charset="0"/>
                <a:ea typeface="+mj-ea"/>
                <a:cs typeface="Arial" pitchFamily="34" charset="0"/>
              </a:rPr>
              <a:t>GLOBIOM</a:t>
            </a:r>
            <a:r>
              <a:rPr lang="en-US" sz="2600" dirty="0">
                <a:solidFill>
                  <a:srgbClr val="C00000"/>
                </a:solidFill>
                <a:latin typeface="Arial" pitchFamily="34" charset="0"/>
                <a:ea typeface="+mj-ea"/>
                <a:cs typeface="Arial" pitchFamily="34" charset="0"/>
              </a:rPr>
              <a:t> land use and food security model</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725" y="1905000"/>
            <a:ext cx="6593141" cy="526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5422" y="3657600"/>
            <a:ext cx="971378" cy="2729908"/>
            <a:chOff x="357809" y="1581405"/>
            <a:chExt cx="1295171" cy="3639878"/>
          </a:xfrm>
        </p:grpSpPr>
        <p:sp>
          <p:nvSpPr>
            <p:cNvPr id="4" name="Oval 3"/>
            <p:cNvSpPr/>
            <p:nvPr/>
          </p:nvSpPr>
          <p:spPr>
            <a:xfrm>
              <a:off x="357809" y="1581405"/>
              <a:ext cx="1295171" cy="1434472"/>
            </a:xfrm>
            <a:prstGeom prst="ellipse">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Stochastic</a:t>
              </a:r>
              <a:r>
                <a:rPr lang="de-AT" sz="900" dirty="0">
                  <a:solidFill>
                    <a:schemeClr val="tx1"/>
                  </a:solidFill>
                </a:rPr>
                <a:t> </a:t>
              </a:r>
              <a:r>
                <a:rPr lang="de-AT" sz="900" dirty="0" err="1">
                  <a:solidFill>
                    <a:schemeClr val="tx1"/>
                  </a:solidFill>
                </a:rPr>
                <a:t>yields</a:t>
              </a:r>
              <a:endParaRPr lang="de-AT" sz="900" dirty="0">
                <a:solidFill>
                  <a:schemeClr val="tx1"/>
                </a:solidFill>
              </a:endParaRPr>
            </a:p>
            <a:p>
              <a:pPr algn="ctr"/>
              <a:endParaRPr lang="de-AT" sz="900" dirty="0">
                <a:solidFill>
                  <a:schemeClr val="tx1"/>
                </a:solidFill>
              </a:endParaRPr>
            </a:p>
            <a:p>
              <a:pPr algn="ctr"/>
              <a:r>
                <a:rPr lang="de-AT" sz="1050" dirty="0">
                  <a:solidFill>
                    <a:schemeClr val="tx1"/>
                  </a:solidFill>
                </a:rPr>
                <a:t>W(s)</a:t>
              </a:r>
            </a:p>
            <a:p>
              <a:pPr algn="ctr"/>
              <a:r>
                <a:rPr lang="de-AT" sz="900" dirty="0">
                  <a:solidFill>
                    <a:schemeClr val="tx1"/>
                  </a:solidFill>
                </a:rPr>
                <a:t>s=1,…,n</a:t>
              </a:r>
              <a:endParaRPr lang="en-US" sz="900" dirty="0">
                <a:solidFill>
                  <a:schemeClr val="tx1"/>
                </a:solidFill>
              </a:endParaRPr>
            </a:p>
          </p:txBody>
        </p:sp>
        <p:sp>
          <p:nvSpPr>
            <p:cNvPr id="6" name="Oval 5"/>
            <p:cNvSpPr/>
            <p:nvPr/>
          </p:nvSpPr>
          <p:spPr>
            <a:xfrm>
              <a:off x="357810" y="2800605"/>
              <a:ext cx="1295170" cy="1434472"/>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Stochastic</a:t>
              </a:r>
              <a:r>
                <a:rPr lang="de-AT" sz="900" dirty="0">
                  <a:solidFill>
                    <a:schemeClr val="tx1"/>
                  </a:solidFill>
                </a:rPr>
                <a:t> </a:t>
              </a:r>
              <a:r>
                <a:rPr lang="de-AT" sz="900" dirty="0" err="1">
                  <a:solidFill>
                    <a:schemeClr val="tx1"/>
                  </a:solidFill>
                </a:rPr>
                <a:t>costs</a:t>
              </a:r>
              <a:endParaRPr lang="en-US" sz="900" dirty="0">
                <a:solidFill>
                  <a:schemeClr val="tx1"/>
                </a:solidFill>
              </a:endParaRPr>
            </a:p>
          </p:txBody>
        </p:sp>
        <p:sp>
          <p:nvSpPr>
            <p:cNvPr id="7" name="Oval 6"/>
            <p:cNvSpPr/>
            <p:nvPr/>
          </p:nvSpPr>
          <p:spPr>
            <a:xfrm>
              <a:off x="357809" y="3786811"/>
              <a:ext cx="1295169" cy="1434472"/>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Stochastic</a:t>
              </a:r>
              <a:r>
                <a:rPr lang="de-AT" sz="900" dirty="0">
                  <a:solidFill>
                    <a:schemeClr val="tx1"/>
                  </a:solidFill>
                </a:rPr>
                <a:t> </a:t>
              </a:r>
              <a:r>
                <a:rPr lang="de-AT" sz="900" dirty="0" err="1">
                  <a:solidFill>
                    <a:schemeClr val="tx1"/>
                  </a:solidFill>
                </a:rPr>
                <a:t>convertion</a:t>
              </a:r>
              <a:r>
                <a:rPr lang="de-AT" sz="900" dirty="0">
                  <a:solidFill>
                    <a:schemeClr val="tx1"/>
                  </a:solidFill>
                </a:rPr>
                <a:t> </a:t>
              </a:r>
              <a:r>
                <a:rPr lang="de-AT" sz="900" dirty="0" err="1">
                  <a:solidFill>
                    <a:schemeClr val="tx1"/>
                  </a:solidFill>
                </a:rPr>
                <a:t>coefficients</a:t>
              </a:r>
              <a:endParaRPr lang="en-US" sz="900" dirty="0">
                <a:solidFill>
                  <a:schemeClr val="tx1"/>
                </a:solidFill>
              </a:endParaRPr>
            </a:p>
          </p:txBody>
        </p:sp>
      </p:grpSp>
      <p:grpSp>
        <p:nvGrpSpPr>
          <p:cNvPr id="3" name="Group 2"/>
          <p:cNvGrpSpPr/>
          <p:nvPr/>
        </p:nvGrpSpPr>
        <p:grpSpPr>
          <a:xfrm>
            <a:off x="7929113" y="2602470"/>
            <a:ext cx="1195664" cy="3471184"/>
            <a:chOff x="10570755" y="657365"/>
            <a:chExt cx="1315049" cy="4628245"/>
          </a:xfrm>
        </p:grpSpPr>
        <p:sp>
          <p:nvSpPr>
            <p:cNvPr id="8" name="Oval 7"/>
            <p:cNvSpPr/>
            <p:nvPr/>
          </p:nvSpPr>
          <p:spPr>
            <a:xfrm>
              <a:off x="10570755" y="65736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tx1"/>
                  </a:solidFill>
                </a:rPr>
                <a:t>Nutrition </a:t>
              </a:r>
              <a:r>
                <a:rPr lang="de-AT" sz="900" dirty="0" err="1">
                  <a:solidFill>
                    <a:schemeClr val="tx1"/>
                  </a:solidFill>
                </a:rPr>
                <a:t>norms</a:t>
              </a:r>
              <a:endParaRPr lang="en-US" sz="900" dirty="0">
                <a:solidFill>
                  <a:schemeClr val="tx1"/>
                </a:solidFill>
              </a:endParaRPr>
            </a:p>
          </p:txBody>
        </p:sp>
        <p:sp>
          <p:nvSpPr>
            <p:cNvPr id="9" name="Oval 8"/>
            <p:cNvSpPr/>
            <p:nvPr/>
          </p:nvSpPr>
          <p:spPr>
            <a:xfrm>
              <a:off x="10590635" y="222774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Environmnetal</a:t>
              </a:r>
              <a:r>
                <a:rPr lang="de-AT" sz="900" dirty="0">
                  <a:solidFill>
                    <a:schemeClr val="tx1"/>
                  </a:solidFill>
                </a:rPr>
                <a:t> </a:t>
              </a:r>
              <a:r>
                <a:rPr lang="de-AT" sz="900" dirty="0" err="1">
                  <a:solidFill>
                    <a:schemeClr val="tx1"/>
                  </a:solidFill>
                </a:rPr>
                <a:t>norms</a:t>
              </a:r>
              <a:endParaRPr lang="en-US" sz="900" dirty="0">
                <a:solidFill>
                  <a:schemeClr val="tx1"/>
                </a:solidFill>
              </a:endParaRPr>
            </a:p>
          </p:txBody>
        </p:sp>
        <p:sp>
          <p:nvSpPr>
            <p:cNvPr id="10" name="Oval 9"/>
            <p:cNvSpPr/>
            <p:nvPr/>
          </p:nvSpPr>
          <p:spPr>
            <a:xfrm>
              <a:off x="10570758" y="3851138"/>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Energy-water</a:t>
              </a:r>
              <a:r>
                <a:rPr lang="de-AT" sz="900" dirty="0">
                  <a:solidFill>
                    <a:schemeClr val="tx1"/>
                  </a:solidFill>
                </a:rPr>
                <a:t>-</a:t>
              </a:r>
            </a:p>
            <a:p>
              <a:pPr algn="ctr"/>
              <a:r>
                <a:rPr lang="de-AT" sz="900" dirty="0">
                  <a:solidFill>
                    <a:schemeClr val="tx1"/>
                  </a:solidFill>
                </a:rPr>
                <a:t>Etc. </a:t>
              </a:r>
              <a:r>
                <a:rPr lang="de-AT" sz="900" dirty="0" err="1">
                  <a:solidFill>
                    <a:schemeClr val="tx1"/>
                  </a:solidFill>
                </a:rPr>
                <a:t>norms</a:t>
              </a:r>
              <a:endParaRPr lang="en-US" sz="900" dirty="0">
                <a:solidFill>
                  <a:schemeClr val="tx1"/>
                </a:solidFill>
              </a:endParaRPr>
            </a:p>
          </p:txBody>
        </p:sp>
      </p:grpSp>
      <p:sp>
        <p:nvSpPr>
          <p:cNvPr id="11" name="Rectangle 10"/>
          <p:cNvSpPr/>
          <p:nvPr/>
        </p:nvSpPr>
        <p:spPr>
          <a:xfrm>
            <a:off x="9962" y="2325458"/>
            <a:ext cx="1174668" cy="1255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99"/>
              </a:solidFill>
            </a:endParaRPr>
          </a:p>
          <a:p>
            <a:pPr algn="ctr"/>
            <a:r>
              <a:rPr lang="en-US" dirty="0">
                <a:solidFill>
                  <a:srgbClr val="003399"/>
                </a:solidFill>
              </a:rPr>
              <a:t>Stochastic events/ generators</a:t>
            </a:r>
          </a:p>
          <a:p>
            <a:pPr algn="ctr"/>
            <a:endParaRPr lang="en-US" dirty="0">
              <a:solidFill>
                <a:srgbClr val="003399"/>
              </a:solidFill>
            </a:endParaRPr>
          </a:p>
        </p:txBody>
      </p:sp>
      <p:sp>
        <p:nvSpPr>
          <p:cNvPr id="15" name="Slide Number Placeholder 1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3</a:t>
            </a:fld>
            <a:endParaRPr lang="en-US"/>
          </a:p>
        </p:txBody>
      </p:sp>
      <p:sp>
        <p:nvSpPr>
          <p:cNvPr id="14" name="Content Placeholder 2">
            <a:extLst>
              <a:ext uri="{FF2B5EF4-FFF2-40B4-BE49-F238E27FC236}">
                <a16:creationId xmlns:a16="http://schemas.microsoft.com/office/drawing/2014/main" id="{BE8A4D62-8932-45CC-9D74-60D77CEDE75E}"/>
              </a:ext>
            </a:extLst>
          </p:cNvPr>
          <p:cNvSpPr>
            <a:spLocks noGrp="1"/>
          </p:cNvSpPr>
          <p:nvPr>
            <p:ph idx="1"/>
          </p:nvPr>
        </p:nvSpPr>
        <p:spPr>
          <a:xfrm>
            <a:off x="76200" y="1125782"/>
            <a:ext cx="8905438" cy="4525963"/>
          </a:xfrm>
        </p:spPr>
        <p:txBody>
          <a:bodyPr/>
          <a:lstStyle/>
          <a:p>
            <a:pPr>
              <a:buFont typeface="Wingdings" panose="05000000000000000000" pitchFamily="2" charset="2"/>
              <a:buChar char="§"/>
            </a:pPr>
            <a:r>
              <a:rPr lang="en-US" sz="1800" dirty="0"/>
              <a:t>Complex interdependencies, tradeoffs, threshold constraints, non-smooth feedbacks</a:t>
            </a:r>
          </a:p>
          <a:p>
            <a:pPr>
              <a:buFont typeface="Wingdings" panose="05000000000000000000" pitchFamily="2" charset="2"/>
              <a:buChar char="§"/>
            </a:pPr>
            <a:r>
              <a:rPr lang="en-US" sz="1800" dirty="0"/>
              <a:t>Non-normal uncertainties, possible extreme events, exceedances of vital thresholds</a:t>
            </a:r>
          </a:p>
        </p:txBody>
      </p:sp>
    </p:spTree>
    <p:extLst>
      <p:ext uri="{BB962C8B-B14F-4D97-AF65-F5344CB8AC3E}">
        <p14:creationId xmlns:p14="http://schemas.microsoft.com/office/powerpoint/2010/main" val="387144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BF19-F371-43F5-AD74-AA87CBE85CF8}"/>
              </a:ext>
            </a:extLst>
          </p:cNvPr>
          <p:cNvSpPr>
            <a:spLocks noGrp="1"/>
          </p:cNvSpPr>
          <p:nvPr>
            <p:ph type="title"/>
          </p:nvPr>
        </p:nvSpPr>
        <p:spPr>
          <a:xfrm>
            <a:off x="573087" y="250568"/>
            <a:ext cx="7997825" cy="1143000"/>
          </a:xfrm>
        </p:spPr>
        <p:txBody>
          <a:bodyPr>
            <a:normAutofit/>
          </a:bodyPr>
          <a:lstStyle/>
          <a:p>
            <a:r>
              <a:rPr lang="en-US" sz="2800" dirty="0"/>
              <a:t>Selected results: Soil organic carbon (a) and Yield (maize) (b) t/ha, in a grid cell</a:t>
            </a:r>
          </a:p>
        </p:txBody>
      </p:sp>
      <p:sp>
        <p:nvSpPr>
          <p:cNvPr id="3" name="Content Placeholder 2">
            <a:extLst>
              <a:ext uri="{FF2B5EF4-FFF2-40B4-BE49-F238E27FC236}">
                <a16:creationId xmlns:a16="http://schemas.microsoft.com/office/drawing/2014/main" id="{7E16C94E-1149-4A57-ADF5-2C355BA80513}"/>
              </a:ext>
            </a:extLst>
          </p:cNvPr>
          <p:cNvSpPr>
            <a:spLocks noGrp="1"/>
          </p:cNvSpPr>
          <p:nvPr>
            <p:ph idx="1"/>
          </p:nvPr>
        </p:nvSpPr>
        <p:spPr>
          <a:xfrm>
            <a:off x="1440181" y="2591457"/>
            <a:ext cx="6577928" cy="2738628"/>
          </a:xfrm>
        </p:spPr>
        <p:txBody>
          <a:bodyPr/>
          <a:lstStyle/>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b="1" u="sng" dirty="0"/>
          </a:p>
          <a:p>
            <a:endParaRPr lang="en-US" u="sng" dirty="0"/>
          </a:p>
        </p:txBody>
      </p:sp>
      <p:pic>
        <p:nvPicPr>
          <p:cNvPr id="5" name="Picture 4">
            <a:extLst>
              <a:ext uri="{FF2B5EF4-FFF2-40B4-BE49-F238E27FC236}">
                <a16:creationId xmlns:a16="http://schemas.microsoft.com/office/drawing/2014/main" id="{54BB0787-9892-4F22-8658-A47BEC8FFB70}"/>
              </a:ext>
            </a:extLst>
          </p:cNvPr>
          <p:cNvPicPr>
            <a:picLocks noChangeAspect="1"/>
          </p:cNvPicPr>
          <p:nvPr/>
        </p:nvPicPr>
        <p:blipFill>
          <a:blip r:embed="rId2"/>
          <a:stretch>
            <a:fillRect/>
          </a:stretch>
        </p:blipFill>
        <p:spPr>
          <a:xfrm>
            <a:off x="107565" y="1465588"/>
            <a:ext cx="2836310" cy="1700477"/>
          </a:xfrm>
          <a:prstGeom prst="rect">
            <a:avLst/>
          </a:prstGeom>
        </p:spPr>
      </p:pic>
      <p:pic>
        <p:nvPicPr>
          <p:cNvPr id="11" name="Picture 10">
            <a:extLst>
              <a:ext uri="{FF2B5EF4-FFF2-40B4-BE49-F238E27FC236}">
                <a16:creationId xmlns:a16="http://schemas.microsoft.com/office/drawing/2014/main" id="{1A0E3BBD-EA49-4A7E-8C5B-EF875F063E88}"/>
              </a:ext>
            </a:extLst>
          </p:cNvPr>
          <p:cNvPicPr>
            <a:picLocks noChangeAspect="1"/>
          </p:cNvPicPr>
          <p:nvPr/>
        </p:nvPicPr>
        <p:blipFill>
          <a:blip r:embed="rId3"/>
          <a:stretch>
            <a:fillRect/>
          </a:stretch>
        </p:blipFill>
        <p:spPr>
          <a:xfrm>
            <a:off x="2990884" y="1465588"/>
            <a:ext cx="2899982" cy="1700477"/>
          </a:xfrm>
          <a:prstGeom prst="rect">
            <a:avLst/>
          </a:prstGeom>
        </p:spPr>
      </p:pic>
      <p:pic>
        <p:nvPicPr>
          <p:cNvPr id="12" name="Picture 11">
            <a:extLst>
              <a:ext uri="{FF2B5EF4-FFF2-40B4-BE49-F238E27FC236}">
                <a16:creationId xmlns:a16="http://schemas.microsoft.com/office/drawing/2014/main" id="{0BA37F9D-872E-4C4C-BDC3-6902AF24A2F9}"/>
              </a:ext>
            </a:extLst>
          </p:cNvPr>
          <p:cNvPicPr>
            <a:picLocks noChangeAspect="1"/>
          </p:cNvPicPr>
          <p:nvPr/>
        </p:nvPicPr>
        <p:blipFill>
          <a:blip r:embed="rId4"/>
          <a:stretch>
            <a:fillRect/>
          </a:stretch>
        </p:blipFill>
        <p:spPr>
          <a:xfrm>
            <a:off x="5937874" y="1447800"/>
            <a:ext cx="3086939" cy="1718265"/>
          </a:xfrm>
          <a:prstGeom prst="rect">
            <a:avLst/>
          </a:prstGeom>
        </p:spPr>
      </p:pic>
      <p:pic>
        <p:nvPicPr>
          <p:cNvPr id="8" name="Picture 7">
            <a:extLst>
              <a:ext uri="{FF2B5EF4-FFF2-40B4-BE49-F238E27FC236}">
                <a16:creationId xmlns:a16="http://schemas.microsoft.com/office/drawing/2014/main" id="{798491B1-AE38-4AFB-89BE-EF597AD20859}"/>
              </a:ext>
            </a:extLst>
          </p:cNvPr>
          <p:cNvPicPr>
            <a:picLocks noChangeAspect="1"/>
          </p:cNvPicPr>
          <p:nvPr/>
        </p:nvPicPr>
        <p:blipFill>
          <a:blip r:embed="rId5"/>
          <a:stretch>
            <a:fillRect/>
          </a:stretch>
        </p:blipFill>
        <p:spPr>
          <a:xfrm>
            <a:off x="76200" y="3886200"/>
            <a:ext cx="2826411" cy="1552832"/>
          </a:xfrm>
          <a:prstGeom prst="rect">
            <a:avLst/>
          </a:prstGeom>
        </p:spPr>
      </p:pic>
      <p:sp>
        <p:nvSpPr>
          <p:cNvPr id="9" name="Content Placeholder 2">
            <a:extLst>
              <a:ext uri="{FF2B5EF4-FFF2-40B4-BE49-F238E27FC236}">
                <a16:creationId xmlns:a16="http://schemas.microsoft.com/office/drawing/2014/main" id="{58007A1E-83A4-41C3-9B45-F87EB0D95BF3}"/>
              </a:ext>
            </a:extLst>
          </p:cNvPr>
          <p:cNvSpPr txBox="1">
            <a:spLocks/>
          </p:cNvSpPr>
          <p:nvPr/>
        </p:nvSpPr>
        <p:spPr>
          <a:xfrm>
            <a:off x="33410" y="1037172"/>
            <a:ext cx="9110590" cy="3077628"/>
          </a:xfrm>
          <a:prstGeom prst="rect">
            <a:avLst/>
          </a:prstGeom>
        </p:spPr>
        <p:txBody>
          <a:bodyPr vert="horz" lIns="82296" tIns="82296" rIns="82296" bIns="6858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t>(a)</a:t>
            </a:r>
          </a:p>
          <a:p>
            <a:endParaRPr lang="en-US" sz="1600" dirty="0"/>
          </a:p>
          <a:p>
            <a:endParaRPr lang="en-US" sz="1600" dirty="0"/>
          </a:p>
          <a:p>
            <a:endParaRPr lang="en-US" sz="1600" dirty="0"/>
          </a:p>
          <a:p>
            <a:endParaRPr lang="en-US" sz="1600" dirty="0"/>
          </a:p>
          <a:p>
            <a:r>
              <a:rPr lang="en-US" sz="1600" dirty="0"/>
              <a:t>(b)</a:t>
            </a:r>
          </a:p>
          <a:p>
            <a:endParaRPr lang="en-US" sz="1600" dirty="0"/>
          </a:p>
          <a:p>
            <a:endParaRPr lang="en-US" sz="1600" dirty="0"/>
          </a:p>
          <a:p>
            <a:endParaRPr lang="en-US" sz="1600" dirty="0"/>
          </a:p>
          <a:p>
            <a:endParaRPr lang="en-US" sz="1600" dirty="0"/>
          </a:p>
          <a:p>
            <a:r>
              <a:rPr lang="en-US" sz="1600" dirty="0"/>
              <a:t>BAU_30                                N100_R30                             N100_90   </a:t>
            </a:r>
          </a:p>
          <a:p>
            <a:endParaRPr lang="en-US" sz="1600" dirty="0"/>
          </a:p>
        </p:txBody>
      </p:sp>
      <p:pic>
        <p:nvPicPr>
          <p:cNvPr id="10" name="Picture 9">
            <a:extLst>
              <a:ext uri="{FF2B5EF4-FFF2-40B4-BE49-F238E27FC236}">
                <a16:creationId xmlns:a16="http://schemas.microsoft.com/office/drawing/2014/main" id="{01B3ACA9-BAF0-4C33-B494-288AE746128E}"/>
              </a:ext>
            </a:extLst>
          </p:cNvPr>
          <p:cNvPicPr>
            <a:picLocks noChangeAspect="1"/>
          </p:cNvPicPr>
          <p:nvPr/>
        </p:nvPicPr>
        <p:blipFill>
          <a:blip r:embed="rId6"/>
          <a:stretch>
            <a:fillRect/>
          </a:stretch>
        </p:blipFill>
        <p:spPr>
          <a:xfrm>
            <a:off x="2977328" y="3886200"/>
            <a:ext cx="3057305" cy="1554918"/>
          </a:xfrm>
          <a:prstGeom prst="rect">
            <a:avLst/>
          </a:prstGeom>
        </p:spPr>
      </p:pic>
      <p:pic>
        <p:nvPicPr>
          <p:cNvPr id="13" name="Picture 12">
            <a:extLst>
              <a:ext uri="{FF2B5EF4-FFF2-40B4-BE49-F238E27FC236}">
                <a16:creationId xmlns:a16="http://schemas.microsoft.com/office/drawing/2014/main" id="{55263D5E-849A-49D6-9EAE-5FDA069109B8}"/>
              </a:ext>
            </a:extLst>
          </p:cNvPr>
          <p:cNvPicPr>
            <a:picLocks noChangeAspect="1"/>
          </p:cNvPicPr>
          <p:nvPr/>
        </p:nvPicPr>
        <p:blipFill>
          <a:blip r:embed="rId7"/>
          <a:stretch>
            <a:fillRect/>
          </a:stretch>
        </p:blipFill>
        <p:spPr>
          <a:xfrm>
            <a:off x="6151554" y="3886200"/>
            <a:ext cx="2900697" cy="1538490"/>
          </a:xfrm>
          <a:prstGeom prst="rect">
            <a:avLst/>
          </a:prstGeom>
        </p:spPr>
      </p:pic>
    </p:spTree>
    <p:extLst>
      <p:ext uri="{BB962C8B-B14F-4D97-AF65-F5344CB8AC3E}">
        <p14:creationId xmlns:p14="http://schemas.microsoft.com/office/powerpoint/2010/main" val="117926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173F-D48F-438A-AA7D-4D85BF72674C}"/>
              </a:ext>
            </a:extLst>
          </p:cNvPr>
          <p:cNvSpPr>
            <a:spLocks noGrp="1"/>
          </p:cNvSpPr>
          <p:nvPr>
            <p:ph type="title"/>
          </p:nvPr>
        </p:nvSpPr>
        <p:spPr>
          <a:xfrm>
            <a:off x="272361" y="1244276"/>
            <a:ext cx="6577928" cy="1008952"/>
          </a:xfrm>
        </p:spPr>
        <p:txBody>
          <a:bodyPr>
            <a:normAutofit fontScale="90000"/>
          </a:bodyPr>
          <a:lstStyle/>
          <a:p>
            <a:r>
              <a:rPr lang="en-US" dirty="0"/>
              <a:t>Yield and SOC,</a:t>
            </a:r>
            <a:br>
              <a:rPr lang="en-US" dirty="0"/>
            </a:br>
            <a:r>
              <a:rPr lang="en-US" dirty="0"/>
              <a:t>grid cell level</a:t>
            </a:r>
          </a:p>
        </p:txBody>
      </p:sp>
      <p:pic>
        <p:nvPicPr>
          <p:cNvPr id="4" name="Picture 3">
            <a:extLst>
              <a:ext uri="{FF2B5EF4-FFF2-40B4-BE49-F238E27FC236}">
                <a16:creationId xmlns:a16="http://schemas.microsoft.com/office/drawing/2014/main" id="{60927C79-9E24-4B7C-9442-8D195623F5BA}"/>
              </a:ext>
            </a:extLst>
          </p:cNvPr>
          <p:cNvPicPr>
            <a:picLocks noChangeAspect="1"/>
          </p:cNvPicPr>
          <p:nvPr/>
        </p:nvPicPr>
        <p:blipFill>
          <a:blip r:embed="rId2"/>
          <a:stretch>
            <a:fillRect/>
          </a:stretch>
        </p:blipFill>
        <p:spPr>
          <a:xfrm>
            <a:off x="3429000" y="1152240"/>
            <a:ext cx="5549265" cy="2475502"/>
          </a:xfrm>
          <a:prstGeom prst="rect">
            <a:avLst/>
          </a:prstGeom>
        </p:spPr>
      </p:pic>
      <p:pic>
        <p:nvPicPr>
          <p:cNvPr id="5" name="Picture 4">
            <a:extLst>
              <a:ext uri="{FF2B5EF4-FFF2-40B4-BE49-F238E27FC236}">
                <a16:creationId xmlns:a16="http://schemas.microsoft.com/office/drawing/2014/main" id="{C8EC9727-D45F-4F81-9EA5-DE52CDCF4F73}"/>
              </a:ext>
            </a:extLst>
          </p:cNvPr>
          <p:cNvPicPr>
            <a:picLocks noChangeAspect="1"/>
          </p:cNvPicPr>
          <p:nvPr/>
        </p:nvPicPr>
        <p:blipFill>
          <a:blip r:embed="rId3"/>
          <a:stretch>
            <a:fillRect/>
          </a:stretch>
        </p:blipFill>
        <p:spPr>
          <a:xfrm>
            <a:off x="3429000" y="3640454"/>
            <a:ext cx="5543550" cy="2531746"/>
          </a:xfrm>
          <a:prstGeom prst="rect">
            <a:avLst/>
          </a:prstGeom>
        </p:spPr>
      </p:pic>
      <p:sp>
        <p:nvSpPr>
          <p:cNvPr id="6" name="Content Placeholder 2">
            <a:extLst>
              <a:ext uri="{FF2B5EF4-FFF2-40B4-BE49-F238E27FC236}">
                <a16:creationId xmlns:a16="http://schemas.microsoft.com/office/drawing/2014/main" id="{6F7339A5-5B21-431A-B8C2-B9863978125A}"/>
              </a:ext>
            </a:extLst>
          </p:cNvPr>
          <p:cNvSpPr txBox="1">
            <a:spLocks/>
          </p:cNvSpPr>
          <p:nvPr/>
        </p:nvSpPr>
        <p:spPr>
          <a:xfrm>
            <a:off x="162225" y="3291006"/>
            <a:ext cx="9110590" cy="1322116"/>
          </a:xfrm>
          <a:prstGeom prst="rect">
            <a:avLst/>
          </a:prstGeom>
        </p:spPr>
        <p:txBody>
          <a:bodyPr vert="horz" lIns="82296" tIns="82296" rIns="82296" bIns="6858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050" dirty="0">
                <a:latin typeface="Times New Roman" panose="02020603050405020304" pitchFamily="18" charset="0"/>
                <a:cs typeface="Times New Roman" panose="02020603050405020304" pitchFamily="18" charset="0"/>
              </a:rPr>
              <a:t>N100_30, AUT, </a:t>
            </a:r>
            <a:r>
              <a:rPr lang="en-US" sz="1050" dirty="0" err="1">
                <a:latin typeface="Times New Roman" panose="02020603050405020304" pitchFamily="18" charset="0"/>
                <a:cs typeface="Times New Roman" panose="02020603050405020304" pitchFamily="18" charset="0"/>
              </a:rPr>
              <a:t>SimUID</a:t>
            </a:r>
            <a:r>
              <a:rPr lang="en-US" sz="1050" dirty="0">
                <a:latin typeface="Times New Roman" panose="02020603050405020304" pitchFamily="18" charset="0"/>
                <a:cs typeface="Times New Roman" panose="02020603050405020304" pitchFamily="18" charset="0"/>
              </a:rPr>
              <a:t> = 54</a:t>
            </a:r>
          </a:p>
          <a:p>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02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map of europe with different colors&#10;&#10;Description automatically generated">
            <a:extLst>
              <a:ext uri="{FF2B5EF4-FFF2-40B4-BE49-F238E27FC236}">
                <a16:creationId xmlns:a16="http://schemas.microsoft.com/office/drawing/2014/main" id="{633DE09D-F215-4FD5-8CC3-7422F45A00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8975" y="18535"/>
            <a:ext cx="7997825" cy="2665941"/>
          </a:xfrm>
        </p:spPr>
      </p:pic>
      <p:pic>
        <p:nvPicPr>
          <p:cNvPr id="15" name="Picture 14" descr="A map of europe with red and pink spots&#10;&#10;Description automatically generated">
            <a:extLst>
              <a:ext uri="{FF2B5EF4-FFF2-40B4-BE49-F238E27FC236}">
                <a16:creationId xmlns:a16="http://schemas.microsoft.com/office/drawing/2014/main" id="{7C1372F5-F8F3-41E2-B217-D491ADF3A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46" y="2057400"/>
            <a:ext cx="8229600" cy="2743200"/>
          </a:xfrm>
          <a:prstGeom prst="rect">
            <a:avLst/>
          </a:prstGeom>
        </p:spPr>
      </p:pic>
      <p:pic>
        <p:nvPicPr>
          <p:cNvPr id="17" name="Picture 16" descr="A map of europe with red and pink colors&#10;&#10;Description automatically generated">
            <a:extLst>
              <a:ext uri="{FF2B5EF4-FFF2-40B4-BE49-F238E27FC236}">
                <a16:creationId xmlns:a16="http://schemas.microsoft.com/office/drawing/2014/main" id="{246CDE7D-2153-4043-9D7B-66861A754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30" y="4096265"/>
            <a:ext cx="8229600" cy="2743200"/>
          </a:xfrm>
          <a:prstGeom prst="rect">
            <a:avLst/>
          </a:prstGeom>
        </p:spPr>
      </p:pic>
    </p:spTree>
    <p:extLst>
      <p:ext uri="{BB962C8B-B14F-4D97-AF65-F5344CB8AC3E}">
        <p14:creationId xmlns:p14="http://schemas.microsoft.com/office/powerpoint/2010/main" val="3725876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europe with red spots&#10;&#10;Description automatically generated">
            <a:extLst>
              <a:ext uri="{FF2B5EF4-FFF2-40B4-BE49-F238E27FC236}">
                <a16:creationId xmlns:a16="http://schemas.microsoft.com/office/drawing/2014/main" id="{2C732F84-26D6-4C0D-93F1-381C627664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0"/>
            <a:ext cx="7997825" cy="2665941"/>
          </a:xfrm>
        </p:spPr>
      </p:pic>
      <p:pic>
        <p:nvPicPr>
          <p:cNvPr id="7" name="Picture 6" descr="A map of europe with red and yellow spots&#10;&#10;Description automatically generated">
            <a:extLst>
              <a:ext uri="{FF2B5EF4-FFF2-40B4-BE49-F238E27FC236}">
                <a16:creationId xmlns:a16="http://schemas.microsoft.com/office/drawing/2014/main" id="{0711ABC7-A742-4D97-B5E2-E6B18F37E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57400"/>
            <a:ext cx="8229600" cy="2743200"/>
          </a:xfrm>
          <a:prstGeom prst="rect">
            <a:avLst/>
          </a:prstGeom>
        </p:spPr>
      </p:pic>
      <p:pic>
        <p:nvPicPr>
          <p:cNvPr id="9" name="Picture 8" descr="A map of europe with different colored maps&#10;&#10;Description automatically generated">
            <a:extLst>
              <a:ext uri="{FF2B5EF4-FFF2-40B4-BE49-F238E27FC236}">
                <a16:creationId xmlns:a16="http://schemas.microsoft.com/office/drawing/2014/main" id="{5B33EEDF-EE89-4A1A-BEE4-04AD07B6C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22952"/>
            <a:ext cx="8229600" cy="2743200"/>
          </a:xfrm>
          <a:prstGeom prst="rect">
            <a:avLst/>
          </a:prstGeom>
        </p:spPr>
      </p:pic>
    </p:spTree>
    <p:extLst>
      <p:ext uri="{BB962C8B-B14F-4D97-AF65-F5344CB8AC3E}">
        <p14:creationId xmlns:p14="http://schemas.microsoft.com/office/powerpoint/2010/main" val="79744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BCAC-34A2-4C47-9793-12DB8724FF4A}"/>
              </a:ext>
            </a:extLst>
          </p:cNvPr>
          <p:cNvSpPr>
            <a:spLocks noGrp="1"/>
          </p:cNvSpPr>
          <p:nvPr>
            <p:ph type="title"/>
          </p:nvPr>
        </p:nvSpPr>
        <p:spPr/>
        <p:txBody>
          <a:bodyPr/>
          <a:lstStyle/>
          <a:p>
            <a:r>
              <a:rPr lang="en-US" dirty="0"/>
              <a:t>Summary statistics</a:t>
            </a:r>
          </a:p>
        </p:txBody>
      </p:sp>
      <p:pic>
        <p:nvPicPr>
          <p:cNvPr id="5" name="Picture 4">
            <a:extLst>
              <a:ext uri="{FF2B5EF4-FFF2-40B4-BE49-F238E27FC236}">
                <a16:creationId xmlns:a16="http://schemas.microsoft.com/office/drawing/2014/main" id="{8BE5EF23-BAD7-4799-8C14-C51B68E83588}"/>
              </a:ext>
            </a:extLst>
          </p:cNvPr>
          <p:cNvPicPr>
            <a:picLocks noChangeAspect="1"/>
          </p:cNvPicPr>
          <p:nvPr/>
        </p:nvPicPr>
        <p:blipFill>
          <a:blip r:embed="rId2"/>
          <a:stretch>
            <a:fillRect/>
          </a:stretch>
        </p:blipFill>
        <p:spPr>
          <a:xfrm>
            <a:off x="5009828" y="1126639"/>
            <a:ext cx="4020368" cy="4604723"/>
          </a:xfrm>
          <a:prstGeom prst="rect">
            <a:avLst/>
          </a:prstGeom>
        </p:spPr>
      </p:pic>
    </p:spTree>
    <p:extLst>
      <p:ext uri="{BB962C8B-B14F-4D97-AF65-F5344CB8AC3E}">
        <p14:creationId xmlns:p14="http://schemas.microsoft.com/office/powerpoint/2010/main" val="3162742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13D1-62C0-4F44-A171-0B279B484A18}"/>
              </a:ext>
            </a:extLst>
          </p:cNvPr>
          <p:cNvSpPr>
            <a:spLocks noGrp="1"/>
          </p:cNvSpPr>
          <p:nvPr>
            <p:ph type="title"/>
          </p:nvPr>
        </p:nvSpPr>
        <p:spPr/>
        <p:txBody>
          <a:bodyPr>
            <a:normAutofit fontScale="90000"/>
          </a:bodyPr>
          <a:lstStyle/>
          <a:p>
            <a:r>
              <a:rPr lang="en-US" dirty="0"/>
              <a:t>Effects of climate change on soil properties</a:t>
            </a:r>
          </a:p>
        </p:txBody>
      </p:sp>
      <p:sp>
        <p:nvSpPr>
          <p:cNvPr id="3" name="Content Placeholder 2">
            <a:extLst>
              <a:ext uri="{FF2B5EF4-FFF2-40B4-BE49-F238E27FC236}">
                <a16:creationId xmlns:a16="http://schemas.microsoft.com/office/drawing/2014/main" id="{F7E202FD-6870-4C1A-9A1E-CF8E22736C54}"/>
              </a:ext>
            </a:extLst>
          </p:cNvPr>
          <p:cNvSpPr>
            <a:spLocks noGrp="1"/>
          </p:cNvSpPr>
          <p:nvPr>
            <p:ph idx="1"/>
          </p:nvPr>
        </p:nvSpPr>
        <p:spPr>
          <a:xfrm>
            <a:off x="709048" y="2591457"/>
            <a:ext cx="7309061" cy="3409293"/>
          </a:xfrm>
        </p:spPr>
        <p:txBody>
          <a:bodyPr>
            <a:normAutofit fontScale="55000" lnSpcReduction="20000"/>
          </a:bodyPr>
          <a:lstStyle/>
          <a:p>
            <a:pPr algn="l"/>
            <a:r>
              <a:rPr lang="en-US" dirty="0">
                <a:latin typeface="Times New Roman" panose="02020603050405020304" pitchFamily="18" charset="0"/>
                <a:cs typeface="Times New Roman" panose="02020603050405020304" pitchFamily="18" charset="0"/>
              </a:rPr>
              <a:t>Climate change affects soil structure, stability, topsoil water holding capacity, nutrients availability and soil erosion;</a:t>
            </a:r>
          </a:p>
          <a:p>
            <a:pPr algn="l"/>
            <a:r>
              <a:rPr lang="en-US" dirty="0">
                <a:latin typeface="Times New Roman" panose="02020603050405020304" pitchFamily="18" charset="0"/>
                <a:cs typeface="Times New Roman" panose="02020603050405020304" pitchFamily="18" charset="0"/>
              </a:rPr>
              <a:t>The loss of soil carbon can be accelerated by the temperature increase and changing precipitation patterns;</a:t>
            </a:r>
          </a:p>
          <a:p>
            <a:pPr algn="l"/>
            <a:r>
              <a:rPr lang="en-US" dirty="0">
                <a:latin typeface="Times New Roman" panose="02020603050405020304" pitchFamily="18" charset="0"/>
                <a:cs typeface="Times New Roman" panose="02020603050405020304" pitchFamily="18" charset="0"/>
              </a:rPr>
              <a:t>More extreme and persistent weather conditions may not allow soils to recover from the single extreme; </a:t>
            </a:r>
          </a:p>
          <a:p>
            <a:pPr algn="l"/>
            <a:r>
              <a:rPr lang="en-US" dirty="0">
                <a:latin typeface="Times New Roman" panose="02020603050405020304" pitchFamily="18" charset="0"/>
                <a:cs typeface="Times New Roman" panose="02020603050405020304" pitchFamily="18" charset="0"/>
              </a:rPr>
              <a:t>Indirect impacts – growth rates, water use efficiency, etc.</a:t>
            </a:r>
          </a:p>
          <a:p>
            <a:pPr algn="l"/>
            <a:r>
              <a:rPr lang="en-US" dirty="0">
                <a:latin typeface="Times New Roman" panose="02020603050405020304" pitchFamily="18" charset="0"/>
                <a:cs typeface="Times New Roman" panose="02020603050405020304" pitchFamily="18" charset="0"/>
              </a:rPr>
              <a:t>Assuming constant inputs of carbon to soils from vegetation, different estimate predict that expected changes in temperature, precipitation and evaporation will cause significant change in organic matter turnover and CO2 dynamics;</a:t>
            </a:r>
          </a:p>
          <a:p>
            <a:pPr algn="l"/>
            <a:r>
              <a:rPr lang="en-US" dirty="0">
                <a:latin typeface="Times New Roman" panose="02020603050405020304" pitchFamily="18" charset="0"/>
                <a:cs typeface="Times New Roman" panose="02020603050405020304" pitchFamily="18" charset="0"/>
              </a:rPr>
              <a:t>Increased productivity can lead to greater inputs of carbon to soil, increase of organics</a:t>
            </a: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57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82FC-AB56-4E4B-B33E-CE296EB97F93}"/>
              </a:ext>
            </a:extLst>
          </p:cNvPr>
          <p:cNvSpPr>
            <a:spLocks noGrp="1"/>
          </p:cNvSpPr>
          <p:nvPr>
            <p:ph type="title"/>
          </p:nvPr>
        </p:nvSpPr>
        <p:spPr/>
        <p:txBody>
          <a:bodyPr>
            <a:normAutofit fontScale="90000"/>
          </a:bodyPr>
          <a:lstStyle/>
          <a:p>
            <a:r>
              <a:rPr lang="en-US" dirty="0"/>
              <a:t>Climate change: changing patterns of temperature and precipitation</a:t>
            </a:r>
          </a:p>
        </p:txBody>
      </p:sp>
      <p:sp>
        <p:nvSpPr>
          <p:cNvPr id="3" name="Content Placeholder 2">
            <a:extLst>
              <a:ext uri="{FF2B5EF4-FFF2-40B4-BE49-F238E27FC236}">
                <a16:creationId xmlns:a16="http://schemas.microsoft.com/office/drawing/2014/main" id="{56736D6B-6FE9-49B0-B30C-9F579BE7A530}"/>
              </a:ext>
            </a:extLst>
          </p:cNvPr>
          <p:cNvSpPr>
            <a:spLocks noGrp="1"/>
          </p:cNvSpPr>
          <p:nvPr>
            <p:ph idx="1"/>
          </p:nvPr>
        </p:nvSpPr>
        <p:spPr>
          <a:xfrm>
            <a:off x="379710" y="2732559"/>
            <a:ext cx="8601559" cy="3041529"/>
          </a:xfrm>
        </p:spPr>
        <p:txBody>
          <a:bodyPr>
            <a:normAutofit fontScale="62500" lnSpcReduction="20000"/>
          </a:bodyPr>
          <a:lstStyle/>
          <a:p>
            <a:r>
              <a:rPr lang="en-US" dirty="0"/>
              <a:t>Areas under increased rainfall can lead to increased peat formation and methane release;</a:t>
            </a:r>
          </a:p>
          <a:p>
            <a:r>
              <a:rPr lang="en-US" dirty="0"/>
              <a:t>Areas under decreased rainfall can undergo peat, CO2 loss, increased moisture deficit affecting foraging patterns, reproduction and survivability of soil invertebrates;</a:t>
            </a:r>
          </a:p>
          <a:p>
            <a:r>
              <a:rPr lang="en-US" dirty="0"/>
              <a:t>Under increased CO2 concentration, increase productivity can be expected, greater inputs of carbon to soil, increasing SOM;</a:t>
            </a:r>
          </a:p>
          <a:p>
            <a:r>
              <a:rPr lang="en-US" dirty="0"/>
              <a:t>How changes in temperature and precipitation (moisture) affect SOM turnover and SOC accumulation</a:t>
            </a:r>
          </a:p>
          <a:p>
            <a:r>
              <a:rPr lang="en-US" dirty="0"/>
              <a:t>However, socio-economic and land use practice trends can have a dominating role in soil health, its recovery, stability, resilience</a:t>
            </a:r>
          </a:p>
        </p:txBody>
      </p:sp>
    </p:spTree>
    <p:extLst>
      <p:ext uri="{BB962C8B-B14F-4D97-AF65-F5344CB8AC3E}">
        <p14:creationId xmlns:p14="http://schemas.microsoft.com/office/powerpoint/2010/main" val="408233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EE84-797D-4F90-9E11-7310F3C81FC2}"/>
              </a:ext>
            </a:extLst>
          </p:cNvPr>
          <p:cNvSpPr>
            <a:spLocks noGrp="1"/>
          </p:cNvSpPr>
          <p:nvPr>
            <p:ph type="title"/>
          </p:nvPr>
        </p:nvSpPr>
        <p:spPr/>
        <p:txBody>
          <a:bodyPr/>
          <a:lstStyle/>
          <a:p>
            <a:r>
              <a:rPr lang="en-US" dirty="0"/>
              <a:t>Soil structure</a:t>
            </a:r>
          </a:p>
        </p:txBody>
      </p:sp>
      <p:sp>
        <p:nvSpPr>
          <p:cNvPr id="3" name="Content Placeholder 2">
            <a:extLst>
              <a:ext uri="{FF2B5EF4-FFF2-40B4-BE49-F238E27FC236}">
                <a16:creationId xmlns:a16="http://schemas.microsoft.com/office/drawing/2014/main" id="{959A9673-E706-4CB4-9FEE-6DFE041FDDDF}"/>
              </a:ext>
            </a:extLst>
          </p:cNvPr>
          <p:cNvSpPr>
            <a:spLocks noGrp="1"/>
          </p:cNvSpPr>
          <p:nvPr>
            <p:ph idx="1"/>
          </p:nvPr>
        </p:nvSpPr>
        <p:spPr>
          <a:xfrm>
            <a:off x="716168" y="1166018"/>
            <a:ext cx="7997825" cy="4525963"/>
          </a:xfrm>
        </p:spPr>
        <p:txBody>
          <a:bodyPr/>
          <a:lstStyle/>
          <a:p>
            <a:r>
              <a:rPr lang="en-US" dirty="0"/>
              <a:t>The nature and quality of the soil structure is influenced by the amount of organic matter present, inorganic constituents of the soil matrix, cultivation methods and natural physical processes</a:t>
            </a:r>
          </a:p>
          <a:p>
            <a:r>
              <a:rPr lang="en-US" dirty="0"/>
              <a:t>Decline in SOM leads to a decrease in soil aggregate stability, infiltration rates, susceptibility to compaction and erosion, etc.</a:t>
            </a:r>
          </a:p>
          <a:p>
            <a:r>
              <a:rPr lang="en-US" dirty="0"/>
              <a:t>Texture is the representation of the sand-silt-clay percentages in the soil</a:t>
            </a:r>
          </a:p>
        </p:txBody>
      </p:sp>
    </p:spTree>
    <p:extLst>
      <p:ext uri="{BB962C8B-B14F-4D97-AF65-F5344CB8AC3E}">
        <p14:creationId xmlns:p14="http://schemas.microsoft.com/office/powerpoint/2010/main" val="818954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2CF7-A03A-4904-B839-2FE67C6005D1}"/>
              </a:ext>
            </a:extLst>
          </p:cNvPr>
          <p:cNvSpPr>
            <a:spLocks noGrp="1"/>
          </p:cNvSpPr>
          <p:nvPr>
            <p:ph type="title"/>
          </p:nvPr>
        </p:nvSpPr>
        <p:spPr/>
        <p:txBody>
          <a:bodyPr/>
          <a:lstStyle/>
          <a:p>
            <a:r>
              <a:rPr lang="en-US" dirty="0"/>
              <a:t>Soil water and temperature</a:t>
            </a:r>
          </a:p>
        </p:txBody>
      </p:sp>
      <p:sp>
        <p:nvSpPr>
          <p:cNvPr id="3" name="Content Placeholder 2">
            <a:extLst>
              <a:ext uri="{FF2B5EF4-FFF2-40B4-BE49-F238E27FC236}">
                <a16:creationId xmlns:a16="http://schemas.microsoft.com/office/drawing/2014/main" id="{DBF4B06F-C432-4EA7-B2A8-B63F79197B1E}"/>
              </a:ext>
            </a:extLst>
          </p:cNvPr>
          <p:cNvSpPr>
            <a:spLocks noGrp="1"/>
          </p:cNvSpPr>
          <p:nvPr>
            <p:ph idx="1"/>
          </p:nvPr>
        </p:nvSpPr>
        <p:spPr>
          <a:xfrm>
            <a:off x="523045" y="1219200"/>
            <a:ext cx="7936742" cy="2738628"/>
          </a:xfrm>
        </p:spPr>
        <p:txBody>
          <a:bodyPr/>
          <a:lstStyle/>
          <a:p>
            <a:r>
              <a:rPr lang="en-US" dirty="0"/>
              <a:t>Soil temperature is one of the important drivers of the soil processes</a:t>
            </a:r>
          </a:p>
          <a:p>
            <a:r>
              <a:rPr lang="en-US" dirty="0"/>
              <a:t>Soil water is a fast-changing indicator, it depends on precipitation, temperature (</a:t>
            </a:r>
            <a:r>
              <a:rPr lang="en-US" dirty="0" err="1"/>
              <a:t>evapotranspitation</a:t>
            </a:r>
            <a:r>
              <a:rPr lang="en-US" dirty="0"/>
              <a:t>), and the land use practices;</a:t>
            </a:r>
          </a:p>
          <a:p>
            <a:r>
              <a:rPr lang="en-US" dirty="0"/>
              <a:t>Warmer soil temperature causes decomposition of organic matter, increased microbiological activity, faster nutrients release, increase nitrification rate</a:t>
            </a:r>
          </a:p>
        </p:txBody>
      </p:sp>
    </p:spTree>
    <p:extLst>
      <p:ext uri="{BB962C8B-B14F-4D97-AF65-F5344CB8AC3E}">
        <p14:creationId xmlns:p14="http://schemas.microsoft.com/office/powerpoint/2010/main" val="19961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8191B-0FE2-44F8-B5CB-9F44C1E6EE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300" y="2286000"/>
            <a:ext cx="6629400" cy="5113898"/>
          </a:xfrm>
          <a:prstGeom prst="rect">
            <a:avLst/>
          </a:prstGeom>
          <a:noFill/>
          <a:ln>
            <a:noFill/>
          </a:ln>
        </p:spPr>
      </p:pic>
      <p:sp>
        <p:nvSpPr>
          <p:cNvPr id="5" name="Rectangle 4">
            <a:extLst>
              <a:ext uri="{FF2B5EF4-FFF2-40B4-BE49-F238E27FC236}">
                <a16:creationId xmlns:a16="http://schemas.microsoft.com/office/drawing/2014/main" id="{AC7BB51F-8501-4F56-9E3D-6CD50AD0E189}"/>
              </a:ext>
            </a:extLst>
          </p:cNvPr>
          <p:cNvSpPr/>
          <p:nvPr/>
        </p:nvSpPr>
        <p:spPr>
          <a:xfrm>
            <a:off x="457200" y="217054"/>
            <a:ext cx="8153400" cy="492443"/>
          </a:xfrm>
          <a:prstGeom prst="rect">
            <a:avLst/>
          </a:prstGeom>
        </p:spPr>
        <p:txBody>
          <a:bodyPr wrap="square">
            <a:spAutoFit/>
          </a:bodyPr>
          <a:lstStyle/>
          <a:p>
            <a:r>
              <a:rPr lang="en-US" sz="2600" b="1" dirty="0">
                <a:solidFill>
                  <a:srgbClr val="C00000"/>
                </a:solidFill>
                <a:latin typeface="Arial "/>
                <a:cs typeface="Calibri" pitchFamily="34" charset="0"/>
              </a:rPr>
              <a:t>Crop yields</a:t>
            </a:r>
            <a:r>
              <a:rPr lang="en-US" sz="2600" dirty="0">
                <a:solidFill>
                  <a:srgbClr val="C00000"/>
                </a:solidFill>
                <a:latin typeface="Arial "/>
                <a:cs typeface="Calibri" pitchFamily="34" charset="0"/>
              </a:rPr>
              <a:t> - Non-normal probability distributions </a:t>
            </a:r>
          </a:p>
        </p:txBody>
      </p:sp>
      <p:sp>
        <p:nvSpPr>
          <p:cNvPr id="6" name="Content Placeholder 2">
            <a:extLst>
              <a:ext uri="{FF2B5EF4-FFF2-40B4-BE49-F238E27FC236}">
                <a16:creationId xmlns:a16="http://schemas.microsoft.com/office/drawing/2014/main" id="{735C6D2A-20B0-4D53-9926-7D01CDC190E1}"/>
              </a:ext>
            </a:extLst>
          </p:cNvPr>
          <p:cNvSpPr>
            <a:spLocks noGrp="1"/>
          </p:cNvSpPr>
          <p:nvPr>
            <p:ph idx="1"/>
          </p:nvPr>
        </p:nvSpPr>
        <p:spPr>
          <a:xfrm>
            <a:off x="517640" y="838200"/>
            <a:ext cx="7997825" cy="4525963"/>
          </a:xfrm>
        </p:spPr>
        <p:txBody>
          <a:bodyPr/>
          <a:lstStyle/>
          <a:p>
            <a:pPr marL="0" indent="0">
              <a:buNone/>
            </a:pPr>
            <a:r>
              <a:rPr lang="en-US" sz="1800" dirty="0"/>
              <a:t>Because of:</a:t>
            </a:r>
          </a:p>
          <a:p>
            <a:pPr>
              <a:buFont typeface="Wingdings" panose="05000000000000000000" pitchFamily="2" charset="2"/>
              <a:buChar char="§"/>
            </a:pPr>
            <a:r>
              <a:rPr lang="en-US" sz="1800" dirty="0"/>
              <a:t>stochastic precipitation, temperature, soil radiation </a:t>
            </a:r>
          </a:p>
          <a:p>
            <a:pPr>
              <a:buFont typeface="Wingdings" panose="05000000000000000000" pitchFamily="2" charset="2"/>
              <a:buChar char="§"/>
            </a:pPr>
            <a:r>
              <a:rPr lang="en-US" sz="1800" dirty="0"/>
              <a:t>dynamically changing soil properties</a:t>
            </a:r>
          </a:p>
          <a:p>
            <a:pPr>
              <a:buFont typeface="Wingdings" panose="05000000000000000000" pitchFamily="2" charset="2"/>
              <a:buChar char="§"/>
            </a:pPr>
            <a:r>
              <a:rPr lang="en-US" sz="1800" dirty="0"/>
              <a:t>land use practices, economic factors, etc.</a:t>
            </a:r>
          </a:p>
        </p:txBody>
      </p:sp>
    </p:spTree>
    <p:extLst>
      <p:ext uri="{BB962C8B-B14F-4D97-AF65-F5344CB8AC3E}">
        <p14:creationId xmlns:p14="http://schemas.microsoft.com/office/powerpoint/2010/main" val="311690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966" y="76200"/>
            <a:ext cx="9159955" cy="9925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hangingPunct="0"/>
            <a:r>
              <a:rPr lang="en-US" sz="2600" dirty="0">
                <a:solidFill>
                  <a:srgbClr val="C00000"/>
                </a:solidFill>
                <a:latin typeface="Arial" pitchFamily="34" charset="0"/>
                <a:ea typeface="+mj-ea"/>
                <a:cs typeface="Arial" pitchFamily="34" charset="0"/>
              </a:rPr>
              <a:t>Systemic interdependencies: </a:t>
            </a:r>
            <a:r>
              <a:rPr lang="en-US" sz="2600" b="1" dirty="0">
                <a:solidFill>
                  <a:srgbClr val="C00000"/>
                </a:solidFill>
                <a:latin typeface="Arial" pitchFamily="34" charset="0"/>
                <a:ea typeface="+mj-ea"/>
                <a:cs typeface="Arial" pitchFamily="34" charset="0"/>
              </a:rPr>
              <a:t>GLOBIOM</a:t>
            </a:r>
            <a:r>
              <a:rPr lang="en-US" sz="2600" dirty="0">
                <a:solidFill>
                  <a:srgbClr val="C00000"/>
                </a:solidFill>
                <a:latin typeface="Arial" pitchFamily="34" charset="0"/>
                <a:ea typeface="+mj-ea"/>
                <a:cs typeface="Arial" pitchFamily="34" charset="0"/>
              </a:rPr>
              <a:t> land use model</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725" y="1981200"/>
            <a:ext cx="6593141" cy="526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5422" y="3657600"/>
            <a:ext cx="971378" cy="2729908"/>
            <a:chOff x="357809" y="1581405"/>
            <a:chExt cx="1295171" cy="3639878"/>
          </a:xfrm>
        </p:grpSpPr>
        <p:sp>
          <p:nvSpPr>
            <p:cNvPr id="4" name="Oval 3"/>
            <p:cNvSpPr/>
            <p:nvPr/>
          </p:nvSpPr>
          <p:spPr>
            <a:xfrm>
              <a:off x="357809" y="1581405"/>
              <a:ext cx="1295171" cy="1434472"/>
            </a:xfrm>
            <a:prstGeom prst="ellipse">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Stochastic</a:t>
              </a:r>
              <a:r>
                <a:rPr lang="de-AT" sz="900" dirty="0">
                  <a:solidFill>
                    <a:schemeClr val="tx1"/>
                  </a:solidFill>
                </a:rPr>
                <a:t> </a:t>
              </a:r>
              <a:r>
                <a:rPr lang="de-AT" sz="900" dirty="0" err="1">
                  <a:solidFill>
                    <a:schemeClr val="tx1"/>
                  </a:solidFill>
                </a:rPr>
                <a:t>yields</a:t>
              </a:r>
              <a:endParaRPr lang="de-AT" sz="900" dirty="0">
                <a:solidFill>
                  <a:schemeClr val="tx1"/>
                </a:solidFill>
              </a:endParaRPr>
            </a:p>
            <a:p>
              <a:pPr algn="ctr"/>
              <a:endParaRPr lang="de-AT" sz="900" dirty="0">
                <a:solidFill>
                  <a:schemeClr val="tx1"/>
                </a:solidFill>
              </a:endParaRPr>
            </a:p>
            <a:p>
              <a:pPr algn="ctr"/>
              <a:r>
                <a:rPr lang="de-AT" sz="1050" dirty="0">
                  <a:solidFill>
                    <a:schemeClr val="tx1"/>
                  </a:solidFill>
                </a:rPr>
                <a:t>W(s)</a:t>
              </a:r>
            </a:p>
            <a:p>
              <a:pPr algn="ctr"/>
              <a:r>
                <a:rPr lang="de-AT" sz="900" dirty="0">
                  <a:solidFill>
                    <a:schemeClr val="tx1"/>
                  </a:solidFill>
                </a:rPr>
                <a:t>s=1,…,n</a:t>
              </a:r>
              <a:endParaRPr lang="en-US" sz="900" dirty="0">
                <a:solidFill>
                  <a:schemeClr val="tx1"/>
                </a:solidFill>
              </a:endParaRPr>
            </a:p>
          </p:txBody>
        </p:sp>
        <p:sp>
          <p:nvSpPr>
            <p:cNvPr id="6" name="Oval 5"/>
            <p:cNvSpPr/>
            <p:nvPr/>
          </p:nvSpPr>
          <p:spPr>
            <a:xfrm>
              <a:off x="357810" y="2800605"/>
              <a:ext cx="1295170" cy="1434472"/>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Stochastic</a:t>
              </a:r>
              <a:r>
                <a:rPr lang="de-AT" sz="900" dirty="0">
                  <a:solidFill>
                    <a:schemeClr val="tx1"/>
                  </a:solidFill>
                </a:rPr>
                <a:t> </a:t>
              </a:r>
              <a:r>
                <a:rPr lang="de-AT" sz="900" dirty="0" err="1">
                  <a:solidFill>
                    <a:schemeClr val="tx1"/>
                  </a:solidFill>
                </a:rPr>
                <a:t>costs</a:t>
              </a:r>
              <a:endParaRPr lang="en-US" sz="900" dirty="0">
                <a:solidFill>
                  <a:schemeClr val="tx1"/>
                </a:solidFill>
              </a:endParaRPr>
            </a:p>
          </p:txBody>
        </p:sp>
        <p:sp>
          <p:nvSpPr>
            <p:cNvPr id="7" name="Oval 6"/>
            <p:cNvSpPr/>
            <p:nvPr/>
          </p:nvSpPr>
          <p:spPr>
            <a:xfrm>
              <a:off x="357809" y="3786811"/>
              <a:ext cx="1295169" cy="1434472"/>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Stochastic</a:t>
              </a:r>
              <a:r>
                <a:rPr lang="de-AT" sz="900" dirty="0">
                  <a:solidFill>
                    <a:schemeClr val="tx1"/>
                  </a:solidFill>
                </a:rPr>
                <a:t> </a:t>
              </a:r>
              <a:r>
                <a:rPr lang="de-AT" sz="900" dirty="0" err="1">
                  <a:solidFill>
                    <a:schemeClr val="tx1"/>
                  </a:solidFill>
                </a:rPr>
                <a:t>convertion</a:t>
              </a:r>
              <a:r>
                <a:rPr lang="de-AT" sz="900" dirty="0">
                  <a:solidFill>
                    <a:schemeClr val="tx1"/>
                  </a:solidFill>
                </a:rPr>
                <a:t> </a:t>
              </a:r>
              <a:r>
                <a:rPr lang="de-AT" sz="900" dirty="0" err="1">
                  <a:solidFill>
                    <a:schemeClr val="tx1"/>
                  </a:solidFill>
                </a:rPr>
                <a:t>coefficients</a:t>
              </a:r>
              <a:endParaRPr lang="en-US" sz="900" dirty="0">
                <a:solidFill>
                  <a:schemeClr val="tx1"/>
                </a:solidFill>
              </a:endParaRPr>
            </a:p>
          </p:txBody>
        </p:sp>
      </p:grpSp>
      <p:grpSp>
        <p:nvGrpSpPr>
          <p:cNvPr id="3" name="Group 2"/>
          <p:cNvGrpSpPr/>
          <p:nvPr/>
        </p:nvGrpSpPr>
        <p:grpSpPr>
          <a:xfrm>
            <a:off x="7929113" y="2602470"/>
            <a:ext cx="1195664" cy="3471184"/>
            <a:chOff x="10570755" y="657365"/>
            <a:chExt cx="1315049" cy="4628245"/>
          </a:xfrm>
        </p:grpSpPr>
        <p:sp>
          <p:nvSpPr>
            <p:cNvPr id="8" name="Oval 7"/>
            <p:cNvSpPr/>
            <p:nvPr/>
          </p:nvSpPr>
          <p:spPr>
            <a:xfrm>
              <a:off x="10570755" y="65736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tx1"/>
                  </a:solidFill>
                </a:rPr>
                <a:t>Nutrition </a:t>
              </a:r>
              <a:r>
                <a:rPr lang="de-AT" sz="900" dirty="0" err="1">
                  <a:solidFill>
                    <a:schemeClr val="tx1"/>
                  </a:solidFill>
                </a:rPr>
                <a:t>norms</a:t>
              </a:r>
              <a:endParaRPr lang="en-US" sz="900" dirty="0">
                <a:solidFill>
                  <a:schemeClr val="tx1"/>
                </a:solidFill>
              </a:endParaRPr>
            </a:p>
          </p:txBody>
        </p:sp>
        <p:sp>
          <p:nvSpPr>
            <p:cNvPr id="9" name="Oval 8"/>
            <p:cNvSpPr/>
            <p:nvPr/>
          </p:nvSpPr>
          <p:spPr>
            <a:xfrm>
              <a:off x="10590635" y="222774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Environmnetal</a:t>
              </a:r>
              <a:r>
                <a:rPr lang="de-AT" sz="900" dirty="0">
                  <a:solidFill>
                    <a:schemeClr val="tx1"/>
                  </a:solidFill>
                </a:rPr>
                <a:t> </a:t>
              </a:r>
              <a:r>
                <a:rPr lang="de-AT" sz="900" dirty="0" err="1">
                  <a:solidFill>
                    <a:schemeClr val="tx1"/>
                  </a:solidFill>
                </a:rPr>
                <a:t>norms</a:t>
              </a:r>
              <a:endParaRPr lang="en-US" sz="900" dirty="0">
                <a:solidFill>
                  <a:schemeClr val="tx1"/>
                </a:solidFill>
              </a:endParaRPr>
            </a:p>
          </p:txBody>
        </p:sp>
        <p:sp>
          <p:nvSpPr>
            <p:cNvPr id="10" name="Oval 9"/>
            <p:cNvSpPr/>
            <p:nvPr/>
          </p:nvSpPr>
          <p:spPr>
            <a:xfrm>
              <a:off x="10570758" y="3851138"/>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Energy-water</a:t>
              </a:r>
              <a:r>
                <a:rPr lang="de-AT" sz="900" dirty="0">
                  <a:solidFill>
                    <a:schemeClr val="tx1"/>
                  </a:solidFill>
                </a:rPr>
                <a:t>-</a:t>
              </a:r>
            </a:p>
            <a:p>
              <a:pPr algn="ctr"/>
              <a:r>
                <a:rPr lang="de-AT" sz="900" dirty="0">
                  <a:solidFill>
                    <a:schemeClr val="tx1"/>
                  </a:solidFill>
                </a:rPr>
                <a:t>Etc. </a:t>
              </a:r>
              <a:r>
                <a:rPr lang="de-AT" sz="900" dirty="0" err="1">
                  <a:solidFill>
                    <a:schemeClr val="tx1"/>
                  </a:solidFill>
                </a:rPr>
                <a:t>norms</a:t>
              </a:r>
              <a:endParaRPr lang="en-US" sz="900" dirty="0">
                <a:solidFill>
                  <a:schemeClr val="tx1"/>
                </a:solidFill>
              </a:endParaRPr>
            </a:p>
          </p:txBody>
        </p:sp>
      </p:grpSp>
      <p:sp>
        <p:nvSpPr>
          <p:cNvPr id="11" name="Rectangle 10"/>
          <p:cNvSpPr/>
          <p:nvPr/>
        </p:nvSpPr>
        <p:spPr>
          <a:xfrm>
            <a:off x="9962" y="2286000"/>
            <a:ext cx="1282172"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99"/>
              </a:solidFill>
            </a:endParaRPr>
          </a:p>
          <a:p>
            <a:pPr algn="ctr"/>
            <a:r>
              <a:rPr lang="en-US" dirty="0">
                <a:solidFill>
                  <a:srgbClr val="003399"/>
                </a:solidFill>
              </a:rPr>
              <a:t>Stochastic events/ generators</a:t>
            </a:r>
          </a:p>
          <a:p>
            <a:pPr algn="ctr"/>
            <a:endParaRPr lang="en-US" dirty="0">
              <a:solidFill>
                <a:srgbClr val="003399"/>
              </a:solidFill>
            </a:endParaRPr>
          </a:p>
        </p:txBody>
      </p:sp>
      <p:sp>
        <p:nvSpPr>
          <p:cNvPr id="15" name="Slide Number Placeholder 1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5</a:t>
            </a:fld>
            <a:endParaRPr lang="en-US"/>
          </a:p>
        </p:txBody>
      </p:sp>
      <p:sp>
        <p:nvSpPr>
          <p:cNvPr id="14" name="Content Placeholder 2">
            <a:extLst>
              <a:ext uri="{FF2B5EF4-FFF2-40B4-BE49-F238E27FC236}">
                <a16:creationId xmlns:a16="http://schemas.microsoft.com/office/drawing/2014/main" id="{BE8A4D62-8932-45CC-9D74-60D77CEDE75E}"/>
              </a:ext>
            </a:extLst>
          </p:cNvPr>
          <p:cNvSpPr>
            <a:spLocks noGrp="1"/>
          </p:cNvSpPr>
          <p:nvPr>
            <p:ph idx="1"/>
          </p:nvPr>
        </p:nvSpPr>
        <p:spPr>
          <a:xfrm>
            <a:off x="95422" y="609600"/>
            <a:ext cx="8905438" cy="1458508"/>
          </a:xfrm>
        </p:spPr>
        <p:txBody>
          <a:bodyPr/>
          <a:lstStyle/>
          <a:p>
            <a:pPr>
              <a:buFont typeface="Wingdings" panose="05000000000000000000" pitchFamily="2" charset="2"/>
              <a:buChar char="§"/>
            </a:pPr>
            <a:r>
              <a:rPr lang="en-US" sz="1800" dirty="0"/>
              <a:t>Complex interdependencies, tradeoffs, threshold constraints, non-smooth feedbacks</a:t>
            </a:r>
          </a:p>
          <a:p>
            <a:pPr>
              <a:buFont typeface="Wingdings" panose="05000000000000000000" pitchFamily="2" charset="2"/>
              <a:buChar char="§"/>
            </a:pPr>
            <a:r>
              <a:rPr lang="en-US" sz="1800" dirty="0">
                <a:solidFill>
                  <a:srgbClr val="C00000"/>
                </a:solidFill>
              </a:rPr>
              <a:t>Food-water-energy-environmental NEXUS and security constraints</a:t>
            </a:r>
            <a:r>
              <a:rPr lang="en-US" sz="1800" dirty="0"/>
              <a:t> (</a:t>
            </a:r>
            <a:r>
              <a:rPr lang="en-US" sz="1800" b="1" dirty="0"/>
              <a:t>FAO definition</a:t>
            </a:r>
            <a:r>
              <a:rPr lang="en-US" sz="1800" dirty="0">
                <a:solidFill>
                  <a:srgbClr val="C00000"/>
                </a:solidFill>
              </a:rPr>
              <a:t> – in sufficient amounts of high quality at acceptable prices in any circumstances - quality probabilistic constraints</a:t>
            </a:r>
            <a:r>
              <a:rPr lang="en-US" sz="1800" dirty="0"/>
              <a:t>)</a:t>
            </a:r>
          </a:p>
          <a:p>
            <a:pPr>
              <a:buFont typeface="Wingdings" panose="05000000000000000000" pitchFamily="2" charset="2"/>
              <a:buChar char="§"/>
            </a:pPr>
            <a:r>
              <a:rPr lang="en-US" sz="1800" dirty="0"/>
              <a:t>Non-normal uncertainties, possible extreme events, exceedances of vital thresholds</a:t>
            </a:r>
          </a:p>
        </p:txBody>
      </p:sp>
      <p:graphicFrame>
        <p:nvGraphicFramePr>
          <p:cNvPr id="16" name="Objet 12">
            <a:extLst>
              <a:ext uri="{FF2B5EF4-FFF2-40B4-BE49-F238E27FC236}">
                <a16:creationId xmlns:a16="http://schemas.microsoft.com/office/drawing/2014/main" id="{FA238BD8-BD10-475E-A96D-EC97FB080980}"/>
              </a:ext>
            </a:extLst>
          </p:cNvPr>
          <p:cNvGraphicFramePr>
            <a:graphicFrameLocks noChangeAspect="1"/>
          </p:cNvGraphicFramePr>
          <p:nvPr>
            <p:extLst>
              <p:ext uri="{D42A27DB-BD31-4B8C-83A1-F6EECF244321}">
                <p14:modId xmlns:p14="http://schemas.microsoft.com/office/powerpoint/2010/main" val="2406938289"/>
              </p:ext>
            </p:extLst>
          </p:nvPr>
        </p:nvGraphicFramePr>
        <p:xfrm>
          <a:off x="-8549" y="3425264"/>
          <a:ext cx="1380149" cy="1430845"/>
        </p:xfrm>
        <a:graphic>
          <a:graphicData uri="http://schemas.openxmlformats.org/presentationml/2006/ole">
            <mc:AlternateContent xmlns:mc="http://schemas.openxmlformats.org/markup-compatibility/2006">
              <mc:Choice xmlns:v="urn:schemas-microsoft-com:vml" Requires="v">
                <p:oleObj name="Presentation" r:id="rId4" imgW="2515796" imgH="1940613" progId="">
                  <p:embed/>
                </p:oleObj>
              </mc:Choice>
              <mc:Fallback>
                <p:oleObj name="Presentation" r:id="rId4" imgW="2515796" imgH="1940613" progId="">
                  <p:embed/>
                  <p:pic>
                    <p:nvPicPr>
                      <p:cNvPr id="6" name="Objet 12"/>
                      <p:cNvPicPr>
                        <a:picLocks noChangeAspect="1" noChangeArrowheads="1"/>
                      </p:cNvPicPr>
                      <p:nvPr/>
                    </p:nvPicPr>
                    <p:blipFill>
                      <a:blip r:embed="rId5">
                        <a:extLst>
                          <a:ext uri="{28A0092B-C50C-407E-A947-70E740481C1C}">
                            <a14:useLocalDpi xmlns:a14="http://schemas.microsoft.com/office/drawing/2010/main" val="0"/>
                          </a:ext>
                        </a:extLst>
                      </a:blip>
                      <a:srcRect l="4361" t="8482" r="40335" b="23563"/>
                      <a:stretch>
                        <a:fillRect/>
                      </a:stretch>
                    </p:blipFill>
                    <p:spPr bwMode="auto">
                      <a:xfrm>
                        <a:off x="-8549" y="3425264"/>
                        <a:ext cx="1380149" cy="143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702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173F-2459-444B-815A-E92BDD1468D7}"/>
              </a:ext>
            </a:extLst>
          </p:cNvPr>
          <p:cNvSpPr>
            <a:spLocks noGrp="1"/>
          </p:cNvSpPr>
          <p:nvPr>
            <p:ph type="title"/>
          </p:nvPr>
        </p:nvSpPr>
        <p:spPr>
          <a:xfrm>
            <a:off x="573087" y="161924"/>
            <a:ext cx="7997825" cy="1143000"/>
          </a:xfrm>
          <a:noFill/>
          <a:ln w="9525">
            <a:noFill/>
            <a:miter lim="800000"/>
            <a:headEnd/>
            <a:tailEnd/>
          </a:ln>
        </p:spPr>
        <p:txBody>
          <a:bodyPr vert="horz" wrap="square" lIns="0" tIns="0" rIns="0" bIns="0" numCol="1" anchor="t" anchorCtr="0" compatLnSpc="1">
            <a:prstTxWarp prst="textNoShape">
              <a:avLst/>
            </a:prstTxWarp>
          </a:bodyPr>
          <a:lstStyle/>
          <a:p>
            <a:r>
              <a:rPr lang="en-US" sz="2600" dirty="0">
                <a:solidFill>
                  <a:srgbClr val="C00000"/>
                </a:solidFill>
              </a:rPr>
              <a:t>The Environmental Policy Integrated Climate-based global gridded crop model (EPIC-IIASA)</a:t>
            </a:r>
            <a:br>
              <a:rPr lang="en-US" sz="2600" dirty="0">
                <a:solidFill>
                  <a:srgbClr val="C00000"/>
                </a:solidFill>
              </a:rPr>
            </a:br>
            <a:endParaRPr lang="en-US" sz="2600" dirty="0">
              <a:solidFill>
                <a:srgbClr val="C00000"/>
              </a:solidFill>
            </a:endParaRPr>
          </a:p>
        </p:txBody>
      </p:sp>
      <p:sp>
        <p:nvSpPr>
          <p:cNvPr id="3" name="Content Placeholder 2">
            <a:extLst>
              <a:ext uri="{FF2B5EF4-FFF2-40B4-BE49-F238E27FC236}">
                <a16:creationId xmlns:a16="http://schemas.microsoft.com/office/drawing/2014/main" id="{BC83FA1A-ABAD-4F07-8B36-A9A4FDD760E9}"/>
              </a:ext>
            </a:extLst>
          </p:cNvPr>
          <p:cNvSpPr>
            <a:spLocks noGrp="1"/>
          </p:cNvSpPr>
          <p:nvPr>
            <p:ph idx="1"/>
          </p:nvPr>
        </p:nvSpPr>
        <p:spPr>
          <a:xfrm>
            <a:off x="552643" y="1304924"/>
            <a:ext cx="7997825" cy="4525963"/>
          </a:xfrm>
        </p:spPr>
        <p:txBody>
          <a:bodyPr/>
          <a:lstStyle/>
          <a:p>
            <a:pPr algn="just"/>
            <a:r>
              <a:rPr lang="en-US" sz="2000" dirty="0"/>
              <a:t>Analysis of interactions between land use practices, climate change, soil health, land productivity:</a:t>
            </a:r>
          </a:p>
          <a:p>
            <a:pPr lvl="1" algn="just"/>
            <a:r>
              <a:rPr lang="en-US" sz="2000" dirty="0">
                <a:solidFill>
                  <a:srgbClr val="C00000"/>
                </a:solidFill>
              </a:rPr>
              <a:t>Bio-physical process-based models (e.g., EPIC)</a:t>
            </a:r>
          </a:p>
          <a:p>
            <a:pPr lvl="1" algn="just"/>
            <a:r>
              <a:rPr lang="en-US" sz="2000" dirty="0"/>
              <a:t>Statistical and machine learning models</a:t>
            </a:r>
          </a:p>
          <a:p>
            <a:pPr algn="just"/>
            <a:r>
              <a:rPr lang="en-US" sz="2000" dirty="0"/>
              <a:t>EPIC (The Environmental Policy Integrated Climate-based global gridded crop model) is used to assess the main global agricultural systems in response to management interventions such as cropping practices, fertilization and irrigation practices or conservation and organic agriculture options, and changing environment, including climate change and soil degradation. </a:t>
            </a:r>
          </a:p>
          <a:p>
            <a:pPr algn="just"/>
            <a:r>
              <a:rPr lang="en-US" sz="2000" dirty="0"/>
              <a:t>Furthermore, EPIC-IIASA is used to compare cropland management systems and their effects on environmental indicators like water availability, nitrogen and phosphorus levels in soil, and greenhouse gas emissions.</a:t>
            </a:r>
          </a:p>
        </p:txBody>
      </p:sp>
    </p:spTree>
    <p:extLst>
      <p:ext uri="{BB962C8B-B14F-4D97-AF65-F5344CB8AC3E}">
        <p14:creationId xmlns:p14="http://schemas.microsoft.com/office/powerpoint/2010/main" val="197412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545" y="228600"/>
            <a:ext cx="8153400" cy="523220"/>
          </a:xfrm>
          <a:prstGeom prst="rect">
            <a:avLst/>
          </a:prstGeom>
        </p:spPr>
        <p:txBody>
          <a:bodyPr wrap="square">
            <a:spAutoFit/>
          </a:bodyPr>
          <a:lstStyle/>
          <a:p>
            <a:r>
              <a:rPr lang="sk-SK" sz="2800" b="1" dirty="0">
                <a:solidFill>
                  <a:srgbClr val="003399"/>
                </a:solidFill>
                <a:latin typeface="Arial "/>
                <a:cs typeface="Calibri" pitchFamily="34" charset="0"/>
              </a:rPr>
              <a:t>EPIC</a:t>
            </a:r>
            <a:r>
              <a:rPr lang="sk-SK" sz="2800" dirty="0">
                <a:solidFill>
                  <a:srgbClr val="003399"/>
                </a:solidFill>
                <a:latin typeface="Arial "/>
                <a:cs typeface="Calibri" pitchFamily="34" charset="0"/>
              </a:rPr>
              <a:t> (</a:t>
            </a:r>
            <a:r>
              <a:rPr lang="en-US" sz="2800" dirty="0">
                <a:solidFill>
                  <a:srgbClr val="003399"/>
                </a:solidFill>
                <a:latin typeface="Arial "/>
                <a:cs typeface="Calibri" pitchFamily="34" charset="0"/>
              </a:rPr>
              <a:t>Environmental Policy Integrated Climate</a:t>
            </a:r>
            <a:r>
              <a:rPr lang="sk-SK" sz="2800" dirty="0">
                <a:solidFill>
                  <a:srgbClr val="003399"/>
                </a:solidFill>
                <a:latin typeface="Arial "/>
                <a:cs typeface="Calibri" pitchFamily="34" charset="0"/>
              </a:rPr>
              <a:t>)</a:t>
            </a:r>
            <a:endParaRPr lang="en-US" sz="2800" dirty="0">
              <a:solidFill>
                <a:srgbClr val="003399"/>
              </a:solidFill>
              <a:latin typeface="Arial "/>
              <a:cs typeface="Calibri" pitchFamily="34" charset="0"/>
            </a:endParaRPr>
          </a:p>
        </p:txBody>
      </p:sp>
      <p:pic>
        <p:nvPicPr>
          <p:cNvPr id="20"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015456" y="751820"/>
            <a:ext cx="4666744" cy="427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62000" y="5305961"/>
            <a:ext cx="8077200" cy="1323439"/>
          </a:xfrm>
          <a:prstGeom prst="rect">
            <a:avLst/>
          </a:prstGeom>
          <a:solidFill>
            <a:srgbClr val="0969DD"/>
          </a:solidFill>
        </p:spPr>
        <p:txBody>
          <a:bodyPr wrap="square" rtlCol="0">
            <a:spAutoFit/>
          </a:bodyPr>
          <a:lstStyle/>
          <a:p>
            <a:pPr marL="285750" indent="-285750">
              <a:buFont typeface="Arial" pitchFamily="34" charset="0"/>
              <a:buChar char="•"/>
            </a:pPr>
            <a:r>
              <a:rPr lang="en-US" sz="2000" dirty="0">
                <a:solidFill>
                  <a:schemeClr val="bg1"/>
                </a:solidFill>
                <a:latin typeface="Calibri" panose="020F0502020204030204" pitchFamily="34" charset="0"/>
                <a:cs typeface="Calibri" pitchFamily="34" charset="0"/>
              </a:rPr>
              <a:t>complex agro-ecosystem model developed by USDA (</a:t>
            </a:r>
            <a:r>
              <a:rPr lang="en-US" sz="2000" i="1" dirty="0">
                <a:solidFill>
                  <a:schemeClr val="bg1"/>
                </a:solidFill>
                <a:latin typeface="Calibri" panose="020F0502020204030204" pitchFamily="34" charset="0"/>
                <a:cs typeface="Calibri" pitchFamily="34" charset="0"/>
              </a:rPr>
              <a:t>Williams et al. 1996</a:t>
            </a:r>
            <a:r>
              <a:rPr lang="en-US" sz="2000" dirty="0">
                <a:solidFill>
                  <a:schemeClr val="bg1"/>
                </a:solidFill>
                <a:latin typeface="Calibri" panose="020F0502020204030204" pitchFamily="34" charset="0"/>
                <a:cs typeface="Calibri" pitchFamily="34" charset="0"/>
              </a:rPr>
              <a:t>)</a:t>
            </a:r>
          </a:p>
          <a:p>
            <a:pPr marL="285750" indent="-285750">
              <a:buFont typeface="Arial" pitchFamily="34" charset="0"/>
              <a:buChar char="•"/>
            </a:pPr>
            <a:endParaRPr lang="en-US" sz="2000" dirty="0">
              <a:solidFill>
                <a:schemeClr val="bg1"/>
              </a:solidFill>
              <a:latin typeface="Calibri" panose="020F0502020204030204" pitchFamily="34" charset="0"/>
              <a:cs typeface="Calibri" pitchFamily="34" charset="0"/>
            </a:endParaRPr>
          </a:p>
          <a:p>
            <a:pPr marL="285750" indent="-285750">
              <a:buFont typeface="Arial" pitchFamily="34" charset="0"/>
              <a:buChar char="•"/>
            </a:pPr>
            <a:r>
              <a:rPr lang="en-US" sz="2000" dirty="0">
                <a:solidFill>
                  <a:schemeClr val="bg1"/>
                </a:solidFill>
                <a:latin typeface="Calibri" panose="020F0502020204030204" pitchFamily="34" charset="0"/>
                <a:cs typeface="Calibri" pitchFamily="34" charset="0"/>
              </a:rPr>
              <a:t>mechanistic model operating on daily basis using data on weather, site, soil, and crop management </a:t>
            </a:r>
          </a:p>
        </p:txBody>
      </p:sp>
      <p:sp>
        <p:nvSpPr>
          <p:cNvPr id="3" name="Arrow: Right 2">
            <a:extLst>
              <a:ext uri="{FF2B5EF4-FFF2-40B4-BE49-F238E27FC236}">
                <a16:creationId xmlns:a16="http://schemas.microsoft.com/office/drawing/2014/main" id="{0D6B7669-1D55-49B9-9AA0-A86BCA9AF9AE}"/>
              </a:ext>
            </a:extLst>
          </p:cNvPr>
          <p:cNvSpPr/>
          <p:nvPr/>
        </p:nvSpPr>
        <p:spPr>
          <a:xfrm>
            <a:off x="151711" y="1028581"/>
            <a:ext cx="2233734" cy="69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Climate change</a:t>
            </a:r>
          </a:p>
        </p:txBody>
      </p:sp>
      <p:sp>
        <p:nvSpPr>
          <p:cNvPr id="6" name="Arrow: Right 5">
            <a:extLst>
              <a:ext uri="{FF2B5EF4-FFF2-40B4-BE49-F238E27FC236}">
                <a16:creationId xmlns:a16="http://schemas.microsoft.com/office/drawing/2014/main" id="{E4467284-1E20-4FD4-A6E4-E2799C6D1069}"/>
              </a:ext>
            </a:extLst>
          </p:cNvPr>
          <p:cNvSpPr/>
          <p:nvPr/>
        </p:nvSpPr>
        <p:spPr>
          <a:xfrm>
            <a:off x="152400" y="2133600"/>
            <a:ext cx="2233734" cy="69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9900"/>
                </a:solidFill>
              </a:rPr>
              <a:t>Land-soil practices</a:t>
            </a:r>
          </a:p>
        </p:txBody>
      </p:sp>
    </p:spTree>
    <p:extLst>
      <p:ext uri="{BB962C8B-B14F-4D97-AF65-F5344CB8AC3E}">
        <p14:creationId xmlns:p14="http://schemas.microsoft.com/office/powerpoint/2010/main" val="341771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BD57-FD7B-4E43-A1C5-DBC810843DD1}"/>
              </a:ext>
            </a:extLst>
          </p:cNvPr>
          <p:cNvSpPr>
            <a:spLocks noGrp="1"/>
          </p:cNvSpPr>
          <p:nvPr>
            <p:ph type="title"/>
          </p:nvPr>
        </p:nvSpPr>
        <p:spPr>
          <a:xfrm>
            <a:off x="684212" y="152400"/>
            <a:ext cx="7997825" cy="1143000"/>
          </a:xfrm>
        </p:spPr>
        <p:txBody>
          <a:bodyPr/>
          <a:lstStyle/>
          <a:p>
            <a:r>
              <a:rPr lang="en-US" sz="2600" dirty="0">
                <a:solidFill>
                  <a:srgbClr val="C00000"/>
                </a:solidFill>
              </a:rPr>
              <a:t>Soil properties and productivity under climate change</a:t>
            </a:r>
          </a:p>
        </p:txBody>
      </p:sp>
      <p:sp>
        <p:nvSpPr>
          <p:cNvPr id="3" name="Content Placeholder 2">
            <a:extLst>
              <a:ext uri="{FF2B5EF4-FFF2-40B4-BE49-F238E27FC236}">
                <a16:creationId xmlns:a16="http://schemas.microsoft.com/office/drawing/2014/main" id="{055C7C57-A97F-4C98-95A8-918491A854C6}"/>
              </a:ext>
            </a:extLst>
          </p:cNvPr>
          <p:cNvSpPr>
            <a:spLocks noGrp="1"/>
          </p:cNvSpPr>
          <p:nvPr>
            <p:ph idx="1"/>
          </p:nvPr>
        </p:nvSpPr>
        <p:spPr>
          <a:xfrm>
            <a:off x="671202" y="914400"/>
            <a:ext cx="7997825" cy="4525963"/>
          </a:xfrm>
        </p:spPr>
        <p:txBody>
          <a:bodyPr/>
          <a:lstStyle/>
          <a:p>
            <a:pPr algn="l"/>
            <a:r>
              <a:rPr lang="en-US" sz="2000" dirty="0"/>
              <a:t>Soil formation is driven by natural and anthropogenic forces: </a:t>
            </a:r>
          </a:p>
          <a:p>
            <a:pPr lvl="1"/>
            <a:r>
              <a:rPr lang="en-US" sz="2000" dirty="0"/>
              <a:t>climate, relief, parent materials, …, </a:t>
            </a:r>
          </a:p>
          <a:p>
            <a:pPr lvl="1"/>
            <a:r>
              <a:rPr lang="en-US" sz="2000" dirty="0"/>
              <a:t>land use and land management practices, …</a:t>
            </a:r>
          </a:p>
          <a:p>
            <a:pPr algn="l"/>
            <a:r>
              <a:rPr lang="en-US" sz="2000" dirty="0"/>
              <a:t>Climate is one of the most important factors affecting soil characteristics</a:t>
            </a:r>
          </a:p>
          <a:p>
            <a:pPr algn="l"/>
            <a:r>
              <a:rPr lang="en-US" sz="2000" dirty="0"/>
              <a:t>Climate change is manifested, e.g., in changing patters of temperature and precipitation events or even anomalies</a:t>
            </a:r>
          </a:p>
          <a:p>
            <a:pPr algn="l"/>
            <a:r>
              <a:rPr lang="en-US" sz="2000" dirty="0"/>
              <a:t>More frequent and less severe (or more severe and less frequent) can affect:</a:t>
            </a:r>
          </a:p>
          <a:p>
            <a:pPr lvl="1">
              <a:buFont typeface="Courier New" panose="02070309020205020404" pitchFamily="49" charset="0"/>
              <a:buChar char="o"/>
            </a:pPr>
            <a:r>
              <a:rPr lang="en-US" sz="2000" dirty="0"/>
              <a:t>soil structure,</a:t>
            </a:r>
          </a:p>
          <a:p>
            <a:pPr lvl="1">
              <a:buFont typeface="Courier New" panose="02070309020205020404" pitchFamily="49" charset="0"/>
              <a:buChar char="o"/>
            </a:pPr>
            <a:r>
              <a:rPr lang="en-US" sz="2000" dirty="0"/>
              <a:t>stability,</a:t>
            </a:r>
          </a:p>
          <a:p>
            <a:pPr lvl="1">
              <a:buFont typeface="Courier New" panose="02070309020205020404" pitchFamily="49" charset="0"/>
              <a:buChar char="o"/>
            </a:pPr>
            <a:r>
              <a:rPr lang="en-US" sz="2000" dirty="0"/>
              <a:t>topsoil water holding capacity,</a:t>
            </a:r>
          </a:p>
          <a:p>
            <a:pPr lvl="1">
              <a:buFont typeface="Courier New" panose="02070309020205020404" pitchFamily="49" charset="0"/>
              <a:buChar char="o"/>
            </a:pPr>
            <a:r>
              <a:rPr lang="en-US" sz="2000" dirty="0"/>
              <a:t>nutrients balance (loss, leaching, availability)</a:t>
            </a:r>
          </a:p>
          <a:p>
            <a:pPr lvl="1">
              <a:buFont typeface="Courier New" panose="02070309020205020404" pitchFamily="49" charset="0"/>
              <a:buChar char="o"/>
            </a:pPr>
            <a:r>
              <a:rPr lang="en-US" sz="2000" dirty="0"/>
              <a:t>erosion </a:t>
            </a:r>
          </a:p>
          <a:p>
            <a:pPr algn="l"/>
            <a:endParaRPr lang="en-US" sz="2000" dirty="0"/>
          </a:p>
        </p:txBody>
      </p:sp>
    </p:spTree>
    <p:extLst>
      <p:ext uri="{BB962C8B-B14F-4D97-AF65-F5344CB8AC3E}">
        <p14:creationId xmlns:p14="http://schemas.microsoft.com/office/powerpoint/2010/main" val="235107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DBBE55-BF82-4541-87C0-8A7F2E52C7F6}"/>
              </a:ext>
            </a:extLst>
          </p:cNvPr>
          <p:cNvSpPr>
            <a:spLocks noGrp="1"/>
          </p:cNvSpPr>
          <p:nvPr>
            <p:ph type="title"/>
          </p:nvPr>
        </p:nvSpPr>
        <p:spPr>
          <a:xfrm>
            <a:off x="685800" y="304800"/>
            <a:ext cx="7997825" cy="1143000"/>
          </a:xfrm>
        </p:spPr>
        <p:txBody>
          <a:bodyPr/>
          <a:lstStyle/>
          <a:p>
            <a:r>
              <a:rPr lang="en-US" sz="3000" dirty="0">
                <a:solidFill>
                  <a:srgbClr val="C00000"/>
                </a:solidFill>
              </a:rPr>
              <a:t>Soil productivity and soil health preservation, soil conservation and nutrients management</a:t>
            </a:r>
          </a:p>
        </p:txBody>
      </p:sp>
      <p:sp>
        <p:nvSpPr>
          <p:cNvPr id="5" name="Content Placeholder 2">
            <a:extLst>
              <a:ext uri="{FF2B5EF4-FFF2-40B4-BE49-F238E27FC236}">
                <a16:creationId xmlns:a16="http://schemas.microsoft.com/office/drawing/2014/main" id="{7F864FBA-E3B8-49FB-AF3A-C5FC4F8A78A9}"/>
              </a:ext>
            </a:extLst>
          </p:cNvPr>
          <p:cNvSpPr>
            <a:spLocks noGrp="1"/>
          </p:cNvSpPr>
          <p:nvPr>
            <p:ph idx="1"/>
          </p:nvPr>
        </p:nvSpPr>
        <p:spPr>
          <a:xfrm>
            <a:off x="573087" y="1676400"/>
            <a:ext cx="7997825" cy="4525963"/>
          </a:xfrm>
        </p:spPr>
        <p:txBody>
          <a:bodyPr/>
          <a:lstStyle/>
          <a:p>
            <a:pPr algn="just"/>
            <a:r>
              <a:rPr lang="en-US" sz="1800" dirty="0"/>
              <a:t>Soil productivity is essential for food security;</a:t>
            </a:r>
          </a:p>
          <a:p>
            <a:pPr algn="just"/>
            <a:r>
              <a:rPr lang="en-US" sz="1800" dirty="0"/>
              <a:t>The potential for increased erosion due to higher precipitation events (i.e., water erosion) or extreme droughts (i.e., wind erosion) caused by climate change is significant;</a:t>
            </a:r>
          </a:p>
          <a:p>
            <a:pPr algn="just"/>
            <a:r>
              <a:rPr lang="en-US" sz="1800" dirty="0"/>
              <a:t>Erosion can compromise soil health and reduce soil productivity. Soil productivity can be reduced by 4–30% per every 10 cm of soil lost, and that the loss of productivity from the next 10 cm of soils that is then lost, will be much higher since the most productive and healthy soils are at the surface (Bakker et al., 2004);</a:t>
            </a:r>
          </a:p>
          <a:p>
            <a:pPr algn="just"/>
            <a:r>
              <a:rPr lang="en-US" sz="1800" dirty="0"/>
              <a:t>On average, </a:t>
            </a:r>
            <a:r>
              <a:rPr lang="en-US" sz="1800" b="1" dirty="0"/>
              <a:t>soil productivity is reduced with depth</a:t>
            </a:r>
            <a:r>
              <a:rPr lang="en-US" sz="1800" dirty="0"/>
              <a:t>, since the lower soil layers have lower </a:t>
            </a:r>
            <a:r>
              <a:rPr lang="en-US" sz="1800" dirty="0">
                <a:hlinkClick r:id="rId2" tooltip="Learn more about soil organic matter from ScienceDirect's AI-generated Topic Pages">
                  <a:extLst>
                    <a:ext uri="{A12FA001-AC4F-418D-AE19-62706E023703}">
                      <ahyp:hlinkClr xmlns:ahyp="http://schemas.microsoft.com/office/drawing/2018/hyperlinkcolor" val="tx"/>
                    </a:ext>
                  </a:extLst>
                </a:hlinkClick>
              </a:rPr>
              <a:t>soil organic matter</a:t>
            </a:r>
            <a:r>
              <a:rPr lang="en-US" sz="1800" dirty="0"/>
              <a:t> and nutrient content;</a:t>
            </a:r>
          </a:p>
          <a:p>
            <a:pPr algn="just"/>
            <a:r>
              <a:rPr lang="en-US" sz="1800" b="1" dirty="0"/>
              <a:t>Conservation practices</a:t>
            </a:r>
            <a:r>
              <a:rPr lang="en-US" sz="1800" dirty="0"/>
              <a:t>, including reduced tillage, residues recycling, cover crops, crop rotation are critical for soil and water conservation to have an opportunity to adapt to a changing climate while maintaining food security;</a:t>
            </a:r>
          </a:p>
          <a:p>
            <a:pPr algn="just"/>
            <a:r>
              <a:rPr lang="en-US" sz="1800" b="1" dirty="0"/>
              <a:t>Optimal portfolio of cost-effective land use and soil practices</a:t>
            </a:r>
          </a:p>
        </p:txBody>
      </p:sp>
    </p:spTree>
    <p:extLst>
      <p:ext uri="{BB962C8B-B14F-4D97-AF65-F5344CB8AC3E}">
        <p14:creationId xmlns:p14="http://schemas.microsoft.com/office/powerpoint/2010/main" val="4100155805"/>
      </p:ext>
    </p:extLst>
  </p:cSld>
  <p:clrMapOvr>
    <a:masterClrMapping/>
  </p:clrMapOvr>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iiasa-pptx-template-dark-&amp;-light</Template>
  <TotalTime>9843</TotalTime>
  <Words>3617</Words>
  <Application>Microsoft Office PowerPoint</Application>
  <PresentationFormat>On-screen Show (4:3)</PresentationFormat>
  <Paragraphs>309</Paragraphs>
  <Slides>38</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9" baseType="lpstr">
      <vt:lpstr>Arial</vt:lpstr>
      <vt:lpstr>Arial </vt:lpstr>
      <vt:lpstr>Arial Narrow</vt:lpstr>
      <vt:lpstr>Calibri</vt:lpstr>
      <vt:lpstr>Corbel</vt:lpstr>
      <vt:lpstr>Courier New</vt:lpstr>
      <vt:lpstr>Times New Roman</vt:lpstr>
      <vt:lpstr>Wingdings</vt:lpstr>
      <vt:lpstr>iiasa-pptx-template-dark-&amp;-light</vt:lpstr>
      <vt:lpstr>iiasa-light-version</vt:lpstr>
      <vt:lpstr>Presentation</vt:lpstr>
      <vt:lpstr>Robust meta-model for investigating crop yields and Soil Organic Carbon  dynamics and probability distributions depending on land use practices, soil characteristics and climate change:</vt:lpstr>
      <vt:lpstr>PowerPoint Presentation</vt:lpstr>
      <vt:lpstr>PowerPoint Presentation</vt:lpstr>
      <vt:lpstr>PowerPoint Presentation</vt:lpstr>
      <vt:lpstr>PowerPoint Presentation</vt:lpstr>
      <vt:lpstr>The Environmental Policy Integrated Climate-based global gridded crop model (EPIC-IIASA) </vt:lpstr>
      <vt:lpstr>PowerPoint Presentation</vt:lpstr>
      <vt:lpstr>Soil properties and productivity under climate change</vt:lpstr>
      <vt:lpstr>Soil productivity and soil health preservation, soil conservation and nutrients management</vt:lpstr>
      <vt:lpstr>PowerPoint Presentation</vt:lpstr>
      <vt:lpstr>PowerPoint Presentation</vt:lpstr>
      <vt:lpstr>PowerPoint Presentation</vt:lpstr>
      <vt:lpstr>PowerPoint Presentation</vt:lpstr>
      <vt:lpstr>PowerPoint Presentation</vt:lpstr>
      <vt:lpstr>PowerPoint Presentation</vt:lpstr>
      <vt:lpstr>Input variables</vt:lpstr>
      <vt:lpstr>PowerPoint Presentation</vt:lpstr>
      <vt:lpstr>PowerPoint Presentation</vt:lpstr>
      <vt:lpstr>PowerPoint Presentation</vt:lpstr>
      <vt:lpstr>PowerPoint Presentation</vt:lpstr>
      <vt:lpstr>PowerPoint Presentation</vt:lpstr>
      <vt:lpstr>Indicators response to land management: Nutrients and residue retention share</vt:lpstr>
      <vt:lpstr>SOM and SOC: Indicators of soil health</vt:lpstr>
      <vt:lpstr>Selected results</vt:lpstr>
      <vt:lpstr>PowerPoint Presentation</vt:lpstr>
      <vt:lpstr>Crop yield loss as the difference between the 25th and the median of the crop yield (a), and as the difference between the 25th and the average of the crop yield (b), from 2000 to 2050, in percentage terms, for rainfed maize, RCP26</vt:lpstr>
      <vt:lpstr>Selected results: the dynamics of crop yields quantiles</vt:lpstr>
      <vt:lpstr>PowerPoint Presentation</vt:lpstr>
      <vt:lpstr>SOC quantile regression - soil parameters</vt:lpstr>
      <vt:lpstr>Selected results: Soil organic carbon (a) and Yield (maize) (b) t/ha, in a grid cell</vt:lpstr>
      <vt:lpstr>Yield and SOC, grid cell level</vt:lpstr>
      <vt:lpstr>PowerPoint Presentation</vt:lpstr>
      <vt:lpstr>PowerPoint Presentation</vt:lpstr>
      <vt:lpstr>Summary statistics</vt:lpstr>
      <vt:lpstr>Effects of climate change on soil properties</vt:lpstr>
      <vt:lpstr>Climate change: changing patterns of temperature and precipitation</vt:lpstr>
      <vt:lpstr>Soil structure</vt:lpstr>
      <vt:lpstr>Soil water and temperature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BALKOVIC Juraj</dc:creator>
  <cp:lastModifiedBy>ERMOLIEVA Tatiana</cp:lastModifiedBy>
  <cp:revision>225</cp:revision>
  <cp:lastPrinted>2014-03-04T10:52:10Z</cp:lastPrinted>
  <dcterms:created xsi:type="dcterms:W3CDTF">2014-03-03T14:28:42Z</dcterms:created>
  <dcterms:modified xsi:type="dcterms:W3CDTF">2023-10-20T10:01:09Z</dcterms:modified>
</cp:coreProperties>
</file>