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5"/>
    <p:sldMasterId id="2147483673" r:id="rId6"/>
  </p:sldMasterIdLst>
  <p:notesMasterIdLst>
    <p:notesMasterId r:id="rId19"/>
  </p:notesMasterIdLst>
  <p:handoutMasterIdLst>
    <p:handoutMasterId r:id="rId20"/>
  </p:handoutMasterIdLst>
  <p:sldIdLst>
    <p:sldId id="256" r:id="rId7"/>
    <p:sldId id="383" r:id="rId8"/>
    <p:sldId id="561" r:id="rId9"/>
    <p:sldId id="559" r:id="rId10"/>
    <p:sldId id="327" r:id="rId11"/>
    <p:sldId id="364" r:id="rId12"/>
    <p:sldId id="341" r:id="rId13"/>
    <p:sldId id="363" r:id="rId14"/>
    <p:sldId id="343" r:id="rId15"/>
    <p:sldId id="360" r:id="rId16"/>
    <p:sldId id="555" r:id="rId17"/>
    <p:sldId id="550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lav Purohit" initials="PP" lastIdx="7" clrIdx="0">
    <p:extLst>
      <p:ext uri="{19B8F6BF-5375-455C-9EA6-DF929625EA0E}">
        <p15:presenceInfo xmlns:p15="http://schemas.microsoft.com/office/powerpoint/2012/main" userId="Pallav Purohit" providerId="None"/>
      </p:ext>
    </p:extLst>
  </p:cmAuthor>
  <p:cmAuthor id="2" name="Wang Xu" initials="WX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579C"/>
    <a:srgbClr val="00589E"/>
    <a:srgbClr val="2455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5" autoAdjust="0"/>
    <p:restoredTop sz="94762" autoAdjust="0"/>
  </p:normalViewPr>
  <p:slideViewPr>
    <p:cSldViewPr snapToGrid="0" snapToObjects="1">
      <p:cViewPr varScale="1">
        <p:scale>
          <a:sx n="62" d="100"/>
          <a:sy n="62" d="100"/>
        </p:scale>
        <p:origin x="76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3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8CE3CE-7885-5440-B7D2-D1C38EEABC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F54EA1-D6B4-7C47-AF7F-6ED3655198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2D56F-4014-E440-B414-1949875DC54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EAEB30-D659-F04F-8BCA-7E5755820E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60766-B385-064C-89E0-D696CB68EF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23E2-02F7-644F-99F5-08AC3BA5E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C332E-8893-FE4E-9A25-93BB30EFA0DA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7A1DD-B70C-B048-99CA-ED8542287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07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077FB0-A84E-44F7-84F1-3FE7990649E7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62000"/>
            <a:ext cx="6648450" cy="37401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70" y="4731062"/>
            <a:ext cx="4985491" cy="442562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86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06113" y="987427"/>
            <a:ext cx="7485887" cy="4873625"/>
          </a:xfrm>
        </p:spPr>
        <p:txBody>
          <a:bodyPr anchor="t"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95EF8D4-5B50-564A-8E71-ACB42B8E14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58DE6F-BC6E-364C-91D6-6B9C603C2F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49228810-255C-0747-AA61-5D5198D3E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9AD2DE6-E43E-6044-9983-6D2115FA619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52B94EC-F0DD-424C-89D2-77C6BEBC3ED1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260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365127"/>
            <a:ext cx="1098804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4BCE835-694B-EC4D-AD29-A3BF23C073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58B064A-C26D-E948-B1F9-58944195EE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2031FA7-02D1-0645-9048-0AAD35E90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4CA250E-03C6-8C4E-BBC0-826FF05131DA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847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623777"/>
            <a:ext cx="2628900" cy="5553186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0FA3B52-24C6-BC49-B1FB-EF1DE3CE3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A7668D43-9CA0-B748-8221-47607963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57BDEB2-5457-E84E-8E88-F426D3C1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5C47300C-EC0E-C540-9F6D-E0FAFDE5A53E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743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Fin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0FB13B4-4775-4053-913C-537D75D95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61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2712" y="2255548"/>
            <a:ext cx="9659112" cy="125441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Thank you for your time.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2712" y="3712465"/>
            <a:ext cx="8196072" cy="1029657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lang="en-US" sz="2400" kern="12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Questions.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D0272A-EBA9-4B7B-A259-F6B18F1BC8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396524"/>
            <a:ext cx="12192000" cy="14614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9B395C8-E03A-E04C-AA88-72B24AADC6B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32062" y="276512"/>
            <a:ext cx="2086125" cy="59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24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4B53-71BD-4ED7-86F7-7B9808A4FE52}" type="datetime1">
              <a:rPr lang="en-US" smtClean="0"/>
              <a:t>4/14/2024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6E469-D91A-4AA4-A715-C1E6975802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012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purple background with circles and dots&#10;&#10;Description automatically generated">
            <a:extLst>
              <a:ext uri="{FF2B5EF4-FFF2-40B4-BE49-F238E27FC236}">
                <a16:creationId xmlns:a16="http://schemas.microsoft.com/office/drawing/2014/main" id="{7B1716C1-8020-3612-A7B8-9A745C6920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49FB89-A2B5-EE5D-BF40-03B2BC86D52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5313" y="531551"/>
            <a:ext cx="2662678" cy="74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74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- blue">
    <p:bg>
      <p:bgPr>
        <a:solidFill>
          <a:srgbClr val="2455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658179"/>
            <a:ext cx="9610344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FD36E0-C784-AE4E-B42C-F7764C6BD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383D7C-0821-A040-BE0C-B5DB8952DD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bg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69E957-E916-EA41-8D86-9462424C7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bg1">
                    <a:lumMod val="75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7A3CF0F-84E4-6B4C-8061-CBDA76F9578E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23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1" y="5977289"/>
            <a:ext cx="3362425" cy="88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F46396B-BD90-784C-8FFE-EBB3D077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132D8BEC-2F74-8547-9F2C-AEAE0B302DD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B0283A15-47DF-8047-8B83-438FA552B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58E8B80-D0B3-954F-9A62-484C9A10FE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5A7A159-61E3-F34D-BDFE-786A3716E78E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678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7942F0-6E2E-9B45-9065-E71C5FD39597}"/>
              </a:ext>
            </a:extLst>
          </p:cNvPr>
          <p:cNvSpPr/>
          <p:nvPr userDrawn="1"/>
        </p:nvSpPr>
        <p:spPr>
          <a:xfrm>
            <a:off x="1" y="5948414"/>
            <a:ext cx="3362425" cy="909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C56797FB-FF82-0F4F-A928-D7AF36F544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C27DB8A-983A-204A-A0E1-0B2509737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C3EFC6A2-0789-BB4B-9701-8038DFBF83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876024C-E78F-814A-ADD4-B2037FCE1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D70FC8-38B2-444E-B516-7ADB558AE1AD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7604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B8A4A04-F540-E24D-9FF5-8F7FC90CDCFA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E89C228-C4FD-7644-ABB7-614954C945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258748" y="6352806"/>
            <a:ext cx="274320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60B89FE-026E-7249-A3EB-8B2B89BCD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ooter Placeholder 7">
            <a:extLst>
              <a:ext uri="{FF2B5EF4-FFF2-40B4-BE49-F238E27FC236}">
                <a16:creationId xmlns:a16="http://schemas.microsoft.com/office/drawing/2014/main" id="{5E2E5CD6-A1EE-A841-BFBB-519F206ED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6C81B30-170B-8F41-A120-A0E8F4AD1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8F35602-6DF8-FA4C-913E-5087BE681252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90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919986"/>
            <a:ext cx="9610344" cy="590931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3675065"/>
            <a:ext cx="9195816" cy="1500187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54AF39-23DB-0740-938A-1A583332B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58748" y="6352806"/>
            <a:ext cx="2743200" cy="365125"/>
          </a:xfrm>
        </p:spPr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7748E00D-B3B4-FE4D-A3E5-E8C8A25CA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4E4032-E757-2144-A88B-ABFF9C43B7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CD20A10C-7199-9A43-9E33-D2CFF3EF3E35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7186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4416571-A315-1846-A578-44521F40228B}"/>
              </a:ext>
            </a:extLst>
          </p:cNvPr>
          <p:cNvSpPr/>
          <p:nvPr userDrawn="1"/>
        </p:nvSpPr>
        <p:spPr>
          <a:xfrm>
            <a:off x="1" y="5919538"/>
            <a:ext cx="3362425" cy="93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BA7FE-773F-2D4C-A1FD-78D273094D0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BFC3704-1948-F84D-88BE-17DA7F453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DBAF8AC-F4B9-2C4F-BBF0-BD58FB50FE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97E7983D-B1A4-B148-B1D4-C4B621AD15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4D641DC-C795-FB4C-A620-1AA5DBA9AD60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2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AAB9D64-C20B-5146-B8DD-95B5D606E73E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7AD2AC-979A-0344-8551-A78B382E67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9580541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4F5CED-483C-A348-8E33-D2AA0F23C5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D53A157-7BBA-5749-8237-8C9901613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7">
            <a:extLst>
              <a:ext uri="{FF2B5EF4-FFF2-40B4-BE49-F238E27FC236}">
                <a16:creationId xmlns:a16="http://schemas.microsoft.com/office/drawing/2014/main" id="{3953BB51-3F9C-E747-ACA8-03C6016EBB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247E92-8FF0-A341-9976-E6095D27EF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AF3F4D1-5627-0E47-8C6F-F427AD3A5899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6073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C34238B-024D-294E-AD4C-68C413D97E1A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761617"/>
            <a:ext cx="5574792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572D3F-74B7-B64C-800D-13CA52163CD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D7F9956-5A00-5A40-8899-32D1F8796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0031E1D5-F0A3-EF45-84AA-C0225E109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0305433C-0038-FC49-AAE7-4AE15259F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144665FA-05BC-CD44-A1DF-E6326C33833B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033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292FE64-D177-274B-901F-D336A79314A8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761617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784319"/>
            <a:ext cx="3675889" cy="435133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CB989F8-C842-5E4D-A070-A6209E35FC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49E4815-2057-AE40-A83C-99001B97A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7">
            <a:extLst>
              <a:ext uri="{FF2B5EF4-FFF2-40B4-BE49-F238E27FC236}">
                <a16:creationId xmlns:a16="http://schemas.microsoft.com/office/drawing/2014/main" id="{2E2EF048-87C8-2B43-AA12-7E550A2A45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40068E4E-9680-554C-B740-1BBB275546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F6CF48-A0F8-5845-9A39-E5C104FB6B62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120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0DF604-D9D6-5045-B588-839447328165}"/>
              </a:ext>
            </a:extLst>
          </p:cNvPr>
          <p:cNvSpPr/>
          <p:nvPr userDrawn="1"/>
        </p:nvSpPr>
        <p:spPr>
          <a:xfrm>
            <a:off x="7404875" y="-1"/>
            <a:ext cx="4787125" cy="1518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6C0CE20-2FA8-D441-A594-2E5923EEB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712" y="1681163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9AD1BB0-F11D-AB4E-A5C2-D6877E27F0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76" y="1681163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2982180-1554-0149-9361-2E4524F2E5A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075AC00-972C-AE42-811E-B2A50B01A5A4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660904"/>
            <a:ext cx="5574792" cy="345205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3EDE99-ADAF-CC49-8A11-DA767186AC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FAC88BB-6435-5741-AECC-C64CD1B8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7"/>
            <a:ext cx="10991088" cy="11984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Footer Placeholder 7">
            <a:extLst>
              <a:ext uri="{FF2B5EF4-FFF2-40B4-BE49-F238E27FC236}">
                <a16:creationId xmlns:a16="http://schemas.microsoft.com/office/drawing/2014/main" id="{470C4FCD-395E-D94C-AECA-9EC451BFD0A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46DBF9A0-D8B4-7745-ACB6-B5E35D853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1452587-3E27-3E42-B498-5BF5A36E76C8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40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919C029-BE25-FE49-940D-EDB32D765A9A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9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BA2C8-6FAC-B54C-9845-66F221B9BB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FA112B-E57E-7B4A-8833-D3D8FEC4EC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10591185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A8C8EE7-3B3F-3F41-B5AD-67185982E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4BCAD86-58E8-C64B-B919-51804E097B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4675424-66C5-6140-A915-8C73CF29DE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AADC4A-2D9B-404C-87E3-30E17209CD4D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4198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C397A8-4C6E-3540-A9FF-B8B3F768B7B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254496" y="1594884"/>
            <a:ext cx="5574792" cy="451807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D4E4AF7-5B90-4A4A-9190-EF7AF1E8A7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B1DBDDF-7B8D-E049-BE5A-2AC650B2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27FBAFA6-39D8-1045-BD48-582B332251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27990A56-77DE-384E-846A-6EC5056915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45810750-C3CA-724F-A294-F4B81220FBF5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027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2712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A1345C7-1E5A-5D47-B21E-CC22DE822A7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58056" y="1573619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782DDE3-B15D-5C47-980A-E974C39F852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153400" y="1596321"/>
            <a:ext cx="3675889" cy="4539336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8FC52E0-46F2-2443-B309-D4A67BCEE7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B7B320-CA87-A342-9115-47E9E4F9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ooter Placeholder 7">
            <a:extLst>
              <a:ext uri="{FF2B5EF4-FFF2-40B4-BE49-F238E27FC236}">
                <a16:creationId xmlns:a16="http://schemas.microsoft.com/office/drawing/2014/main" id="{58D14D24-78FD-A045-8D62-111F0EEE4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B93BEA1-60BB-9942-B17D-B28C034417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A1C4601-FAEE-7F47-8D32-2FB7BEE4EF27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225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712" y="1482692"/>
            <a:ext cx="563486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1482692"/>
            <a:ext cx="56205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22BEFAE-1CA8-3D42-9FE8-259F2F4B7E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62712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33EADF-0DCB-FF42-8ACF-2E14F284BCD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54496" y="2462432"/>
            <a:ext cx="5574792" cy="362648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000"/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23357-BF2B-1446-9B75-489DB9B4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90E8D-9016-4C42-8F5F-E450B003AB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9CBCAFA1-511A-EE41-B15A-62ABD068967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ABEB7C4-26A5-2A49-A685-310121897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251D470C-87EF-8344-8A91-81F2BBE33F55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3119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2" y="253225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579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4071B-8956-1F45-8413-D77E451409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37A5CF-4029-5441-9751-E360C7BA0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CA39AD3-F023-5741-9EB7-A0EBA4530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919C029-BE25-FE49-940D-EDB32D765A9A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26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05F8A-53F2-9A4F-89B7-679F5D96AB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89F830C8-3B22-4D44-AD5B-EAC20E22F9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81969A2-10C2-C546-977D-603DF985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5C84C3E-9D9F-D140-BC88-4B305970049C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36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3" y="987427"/>
            <a:ext cx="6949439" cy="4873625"/>
          </a:xfrm>
        </p:spPr>
        <p:txBody>
          <a:bodyPr/>
          <a:lstStyle>
            <a:lvl1pPr>
              <a:defRPr sz="2400"/>
            </a:lvl1pPr>
            <a:lvl2pPr>
              <a:defRPr sz="2000" b="0">
                <a:solidFill>
                  <a:schemeClr val="tx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0FED4CC-B694-4F4C-8AC8-7D4040DFB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B4412EC-2A2F-F34F-AFA3-D552E85C92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4904" y="2194560"/>
            <a:ext cx="3932237" cy="367442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4C3DC-0931-ED45-859D-7DC2E02D58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E3CEEAF4-4B04-7F42-81A2-3D6474988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89A40C2-EB4C-F849-86CB-ACD53C9F5BD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B585A70-CF92-4D44-8FAF-6C05CD381F31}" type="datetime1">
              <a:rPr lang="en-US" altLang="zh-CN" smtClean="0"/>
              <a:t>4/14/2024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600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677042"/>
            <a:ext cx="10658856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1752F-D51E-0D41-BBC4-900B79948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14BBBCD-90CB-2F47-9BDE-CEED80DD9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294169"/>
            <a:ext cx="9084295" cy="230400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0FC6A6E5-0961-9C4C-B8BE-9D50C43E024E}" type="datetime1">
              <a:rPr lang="en-US" altLang="zh-CN" smtClean="0"/>
              <a:t>4/14/2024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420DCE6-B4EA-8444-92C3-D609C5C13BC3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5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4" r:id="rId4"/>
    <p:sldLayoutId id="2147483672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84" r:id="rId13"/>
    <p:sldLayoutId id="2147483686" r:id="rId14"/>
    <p:sldLayoutId id="214748369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1E07DA8-F1F3-4A5A-BC63-BCDC6C459C20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0289448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0ED6A-9B85-4407-9D45-1136FF687F8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27520" y="3464"/>
            <a:ext cx="4564481" cy="685453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825625"/>
            <a:ext cx="106558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2480010-F678-B344-A032-37DB46F81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365126"/>
            <a:ext cx="10658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D8510D3-7480-FA40-B714-28425739DA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748" y="6352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38B0777-827F-8D42-90B1-61394C340E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7">
            <a:extLst>
              <a:ext uri="{FF2B5EF4-FFF2-40B4-BE49-F238E27FC236}">
                <a16:creationId xmlns:a16="http://schemas.microsoft.com/office/drawing/2014/main" id="{8C025A19-EC4F-5D46-BAED-915B844A7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2485" y="6514242"/>
            <a:ext cx="9296375" cy="24622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Xu Wang_YSSP internal presentation</a:t>
            </a:r>
            <a:endParaRPr lang="en-GB" dirty="0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01290F5-EF9B-6848-BD94-0DC63C6147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0338" y="6373280"/>
            <a:ext cx="9084295" cy="1430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 b="0" i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8BCFA55-CB16-7842-98EE-FE6FDBD98482}" type="datetime1">
              <a:rPr lang="en-US" altLang="zh-CN" smtClean="0"/>
              <a:t>4/14/2024</a:t>
            </a:fld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3F24A-72E1-514B-A669-66B08B9447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73704" y="161471"/>
            <a:ext cx="459381" cy="65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3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9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579C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urohit@iiasa.ac.at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8789D42-9161-88FF-704D-3881731A3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320492"/>
              </p:ext>
            </p:extLst>
          </p:nvPr>
        </p:nvGraphicFramePr>
        <p:xfrm>
          <a:off x="640810" y="1956681"/>
          <a:ext cx="10889929" cy="469392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6415274">
                  <a:extLst>
                    <a:ext uri="{9D8B030D-6E8A-4147-A177-3AD203B41FA5}">
                      <a16:colId xmlns:a16="http://schemas.microsoft.com/office/drawing/2014/main" val="1922222833"/>
                    </a:ext>
                  </a:extLst>
                </a:gridCol>
                <a:gridCol w="4474655">
                  <a:extLst>
                    <a:ext uri="{9D8B030D-6E8A-4147-A177-3AD203B41FA5}">
                      <a16:colId xmlns:a16="http://schemas.microsoft.com/office/drawing/2014/main" val="2974881730"/>
                    </a:ext>
                  </a:extLst>
                </a:gridCol>
              </a:tblGrid>
              <a:tr h="1293223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0" u="none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Cost-effective emission reductions to improve air quality in South Asia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800" b="0" u="none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u="sng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Pallav Purohit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, Markus Amann, Gregor Kiesewetter, Wolfgang Schöpp, Fabian Wagner, Zbigniew Klimont, Chris Heyes, Adriana </a:t>
                      </a:r>
                      <a:r>
                        <a:rPr lang="en-US" sz="2400" b="0" i="0" dirty="0" err="1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Gomez-Sanabria</a:t>
                      </a: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, Parul Srivastava, and Jens Borken-Kleefeld 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i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EGU General Assembly 2024</a:t>
                      </a:r>
                    </a:p>
                  </a:txBody>
                  <a:tcPr marL="45720" marR="4572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0116532"/>
                  </a:ext>
                </a:extLst>
              </a:tr>
              <a:tr h="35269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bg1"/>
                          </a:solidFill>
                          <a:latin typeface="Source Sans Pro" panose="020B0503030403020204" pitchFamily="34" charset="0"/>
                          <a:ea typeface="Source Sans Pro" panose="020B0503030403020204" pitchFamily="34" charset="0"/>
                          <a:cs typeface="Tahoma" panose="020B0604030504040204" pitchFamily="34" charset="0"/>
                        </a:rPr>
                        <a:t>15 April 2024</a:t>
                      </a: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bg1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864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57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7EC65F-BEF7-410B-BA28-2B44317E80BC}"/>
              </a:ext>
            </a:extLst>
          </p:cNvPr>
          <p:cNvGraphicFramePr>
            <a:graphicFrameLocks noGrp="1"/>
          </p:cNvGraphicFramePr>
          <p:nvPr/>
        </p:nvGraphicFramePr>
        <p:xfrm>
          <a:off x="752952" y="1466079"/>
          <a:ext cx="10613071" cy="519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92216">
                  <a:extLst>
                    <a:ext uri="{9D8B030D-6E8A-4147-A177-3AD203B41FA5}">
                      <a16:colId xmlns:a16="http://schemas.microsoft.com/office/drawing/2014/main" val="356176857"/>
                    </a:ext>
                  </a:extLst>
                </a:gridCol>
                <a:gridCol w="1666425">
                  <a:extLst>
                    <a:ext uri="{9D8B030D-6E8A-4147-A177-3AD203B41FA5}">
                      <a16:colId xmlns:a16="http://schemas.microsoft.com/office/drawing/2014/main" val="4081073478"/>
                    </a:ext>
                  </a:extLst>
                </a:gridCol>
                <a:gridCol w="6454430">
                  <a:extLst>
                    <a:ext uri="{9D8B030D-6E8A-4147-A177-3AD203B41FA5}">
                      <a16:colId xmlns:a16="http://schemas.microsoft.com/office/drawing/2014/main" val="187025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Sector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Key emission reduction measure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6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Household  cookstoves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IGP, BD, PK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 to electricity, LPG in remote areas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5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Solid waste management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IN, BD, PK, NP, LK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Enforced ban of open trash burning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Improving collection efficiency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Recycling of paper, plastics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175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Large industries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IND, PK</a:t>
                      </a:r>
                    </a:p>
                    <a:p>
                      <a:endParaRPr lang="en-US" sz="1600" dirty="0"/>
                    </a:p>
                    <a:p>
                      <a:r>
                        <a:rPr lang="en-US" sz="1600" dirty="0"/>
                        <a:t>Non-IGP, PK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High efficiency well-maintained PM filters,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control of fugitive PM emissions, </a:t>
                      </a:r>
                      <a:endParaRPr lang="LID4096" sz="1600" dirty="0"/>
                    </a:p>
                    <a:p>
                      <a:r>
                        <a:rPr lang="en-US" sz="1600" dirty="0"/>
                        <a:t>SO</a:t>
                      </a:r>
                      <a:r>
                        <a:rPr lang="en-US" sz="1600" baseline="-25000" dirty="0"/>
                        <a:t>2</a:t>
                      </a:r>
                      <a:r>
                        <a:rPr lang="en-US" sz="1600" dirty="0"/>
                        <a:t> and NO</a:t>
                      </a:r>
                      <a:r>
                        <a:rPr lang="en-US" sz="1600" baseline="-25000" dirty="0"/>
                        <a:t>x</a:t>
                      </a:r>
                      <a:r>
                        <a:rPr lang="en-US" sz="1600" dirty="0"/>
                        <a:t> controls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573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Residential and commercial -other sources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Access to electricity and replacement of kerosene lamps with LED lamps,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PM filters in restaurants, electric cremation, etc. 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6362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Electricity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PK</a:t>
                      </a:r>
                    </a:p>
                    <a:p>
                      <a:r>
                        <a:rPr lang="en-US" sz="1600" dirty="0"/>
                        <a:t>PK, IN, BD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Flue gas desulfurization </a:t>
                      </a:r>
                    </a:p>
                    <a:p>
                      <a:r>
                        <a:rPr lang="en-US" sz="1600" dirty="0"/>
                        <a:t>Fewer blackouts, modern diesel generators 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882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Agriculture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IGP, PK</a:t>
                      </a:r>
                    </a:p>
                    <a:p>
                      <a:r>
                        <a:rPr lang="en-US" sz="1600" dirty="0"/>
                        <a:t>IGP, PK, BD, NP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efficient application of urea fertilizer</a:t>
                      </a:r>
                    </a:p>
                    <a:p>
                      <a:r>
                        <a:rPr lang="en-US" sz="1600" dirty="0"/>
                        <a:t>Ban of open burning of agricultural residues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75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Brick kilns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PK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Replacement of traditional kilns with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Zig-Zag and vertical shaft brick kilns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70078"/>
                  </a:ext>
                </a:extLst>
              </a:tr>
            </a:tbl>
          </a:graphicData>
        </a:graphic>
      </p:graphicFrame>
      <p:sp>
        <p:nvSpPr>
          <p:cNvPr id="6" name="Title 3">
            <a:extLst>
              <a:ext uri="{FF2B5EF4-FFF2-40B4-BE49-F238E27FC236}">
                <a16:creationId xmlns:a16="http://schemas.microsoft.com/office/drawing/2014/main" id="{665D9102-98E0-403A-85F5-5B79BECB8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</p:spPr>
        <p:txBody>
          <a:bodyPr>
            <a:normAutofit fontScale="90000"/>
          </a:bodyPr>
          <a:lstStyle/>
          <a:p>
            <a:r>
              <a:rPr lang="en-US" sz="3400" b="0" dirty="0"/>
              <a:t>Priority cost-effective measures for the ‘Towards WHO </a:t>
            </a:r>
            <a:br>
              <a:rPr lang="en-US" sz="3400" b="0" dirty="0"/>
            </a:br>
            <a:r>
              <a:rPr lang="en-US" sz="3400" b="0" dirty="0"/>
              <a:t>Interim Targets’ option</a:t>
            </a:r>
            <a:br>
              <a:rPr lang="en-US" b="0" dirty="0"/>
            </a:br>
            <a:r>
              <a:rPr lang="en-US" sz="2200" b="0" dirty="0"/>
              <a:t>(ranked by decreasing exposure reduction potential in SAR)</a:t>
            </a:r>
          </a:p>
        </p:txBody>
      </p:sp>
    </p:spTree>
    <p:extLst>
      <p:ext uri="{BB962C8B-B14F-4D97-AF65-F5344CB8AC3E}">
        <p14:creationId xmlns:p14="http://schemas.microsoft.com/office/powerpoint/2010/main" val="2005997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B3E59-3164-4324-B6C5-C4853D958E5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Many different sources contribute to PM</a:t>
            </a:r>
            <a:r>
              <a:rPr lang="en-US" baseline="-25000" dirty="0"/>
              <a:t>2.5</a:t>
            </a:r>
            <a:r>
              <a:rPr lang="en-US" dirty="0"/>
              <a:t> pollution in ambient air </a:t>
            </a:r>
            <a:br>
              <a:rPr lang="en-US" dirty="0"/>
            </a:br>
            <a:r>
              <a:rPr lang="en-US" dirty="0"/>
              <a:t>- thus, cost-effective AQM needs to balance across these sources.</a:t>
            </a: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There is limited scope for cities and States to achieve major reductions of PM</a:t>
            </a:r>
            <a:r>
              <a:rPr lang="en-US" baseline="-25000" dirty="0"/>
              <a:t>2.5</a:t>
            </a:r>
            <a:r>
              <a:rPr lang="en-US" dirty="0"/>
              <a:t> on their own.</a:t>
            </a: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Recent environmental policies will decouple emissions from GDP growth, </a:t>
            </a:r>
            <a:br>
              <a:rPr lang="en-US" dirty="0"/>
            </a:br>
            <a:r>
              <a:rPr lang="en-US" dirty="0"/>
              <a:t>but will not be sufficient to deliver large reductions in ambient PM</a:t>
            </a:r>
            <a:r>
              <a:rPr lang="en-US" baseline="-25000" dirty="0"/>
              <a:t>2.5</a:t>
            </a:r>
            <a:r>
              <a:rPr lang="en-US" dirty="0"/>
              <a:t> in the South Asia Region. </a:t>
            </a: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There is scope for further measures beyond current policies that could approach the WHO Interim Targets (IT-1) for PM</a:t>
            </a:r>
            <a:r>
              <a:rPr lang="en-US" baseline="-25000" dirty="0"/>
              <a:t>2.5</a:t>
            </a:r>
            <a:r>
              <a:rPr lang="en-US" dirty="0"/>
              <a:t>.</a:t>
            </a:r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endParaRPr lang="en-US" dirty="0"/>
          </a:p>
          <a:p>
            <a:pPr marL="457200" indent="-457200">
              <a:lnSpc>
                <a:spcPct val="118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Cost-effective approaches can achieve significant cost savings compared to conventional approaches; however, they require cooperation within airsheds.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AC1A26-3CA6-4546-9BB4-AE2CC34CE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key messages</a:t>
            </a:r>
          </a:p>
        </p:txBody>
      </p:sp>
    </p:spTree>
    <p:extLst>
      <p:ext uri="{BB962C8B-B14F-4D97-AF65-F5344CB8AC3E}">
        <p14:creationId xmlns:p14="http://schemas.microsoft.com/office/powerpoint/2010/main" val="2739872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FA08A-7235-420E-B7B1-F808E2512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32255"/>
            <a:ext cx="12192000" cy="1325563"/>
          </a:xfrm>
        </p:spPr>
        <p:txBody>
          <a:bodyPr>
            <a:noAutofit/>
          </a:bodyPr>
          <a:lstStyle/>
          <a:p>
            <a:r>
              <a:rPr lang="en-US" sz="8000" dirty="0"/>
              <a:t> Thank you!</a:t>
            </a:r>
            <a:br>
              <a:rPr lang="en-US" sz="8000" dirty="0"/>
            </a:br>
            <a:r>
              <a:rPr lang="en-US" sz="8000" dirty="0"/>
              <a:t>                  </a:t>
            </a:r>
            <a:r>
              <a:rPr lang="en-US" sz="4000" dirty="0"/>
              <a:t>E-mail: </a:t>
            </a:r>
            <a:r>
              <a:rPr lang="en-US" sz="4000" dirty="0">
                <a:hlinkClick r:id="rId2"/>
              </a:rPr>
              <a:t>purohit@iiasa.ac.at</a:t>
            </a:r>
            <a:endParaRPr lang="en-US" sz="72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8EFDE5-110E-4AE1-A0B3-B33AE3FF0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99825" y="6514242"/>
            <a:ext cx="9296375" cy="2462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GB" sz="6400" dirty="0"/>
              <a:t>Pallav PUROHIT, Ph.D.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Senior Research Scholar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Pollution Management (PM) Research Group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Energy, Climate, and Environment (ECE) Program</a:t>
            </a:r>
          </a:p>
          <a:p>
            <a:pPr>
              <a:lnSpc>
                <a:spcPct val="120000"/>
              </a:lnSpc>
            </a:pPr>
            <a:r>
              <a:rPr lang="en-GB" sz="6400" dirty="0"/>
              <a:t>International Institute for Applied Systems Analysis (IIASA)</a:t>
            </a:r>
          </a:p>
          <a:p>
            <a:pPr>
              <a:lnSpc>
                <a:spcPct val="120000"/>
              </a:lnSpc>
            </a:pPr>
            <a:r>
              <a:rPr lang="en-GB" sz="6400" dirty="0" err="1"/>
              <a:t>Schlossplatz</a:t>
            </a:r>
            <a:r>
              <a:rPr lang="en-GB" sz="6400" dirty="0"/>
              <a:t> 1, A-2361, Laxenburg, Austria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55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67163" y="1939157"/>
            <a:ext cx="5513676" cy="1561787"/>
            <a:chOff x="4346401" y="1412776"/>
            <a:chExt cx="5513674" cy="1561787"/>
          </a:xfrm>
        </p:grpSpPr>
        <p:sp>
          <p:nvSpPr>
            <p:cNvPr id="36" name="AutoShape 20"/>
            <p:cNvSpPr>
              <a:spLocks noChangeArrowheads="1"/>
            </p:cNvSpPr>
            <p:nvPr/>
          </p:nvSpPr>
          <p:spPr bwMode="auto">
            <a:xfrm rot="19886484">
              <a:off x="5247978" y="1956009"/>
              <a:ext cx="1567315" cy="295737"/>
            </a:xfrm>
            <a:prstGeom prst="rightArrow">
              <a:avLst>
                <a:gd name="adj1" fmla="val 50000"/>
                <a:gd name="adj2" fmla="val 78453"/>
              </a:avLst>
            </a:prstGeom>
            <a:solidFill>
              <a:srgbClr val="3333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46401" y="1412776"/>
              <a:ext cx="5513674" cy="1561787"/>
              <a:chOff x="2822401" y="1412776"/>
              <a:chExt cx="5513674" cy="156178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822401" y="1827454"/>
                <a:ext cx="5513674" cy="1147109"/>
                <a:chOff x="2822401" y="1827454"/>
                <a:chExt cx="5513674" cy="1147109"/>
              </a:xfrm>
            </p:grpSpPr>
            <p:sp>
              <p:nvSpPr>
                <p:cNvPr id="32" name="AutoShape 20"/>
                <p:cNvSpPr>
                  <a:spLocks noChangeArrowheads="1"/>
                </p:cNvSpPr>
                <p:nvPr/>
              </p:nvSpPr>
              <p:spPr bwMode="auto">
                <a:xfrm rot="19886484">
                  <a:off x="2822401" y="2678826"/>
                  <a:ext cx="2494306" cy="295737"/>
                </a:xfrm>
                <a:prstGeom prst="rightArrow">
                  <a:avLst>
                    <a:gd name="adj1" fmla="val 50000"/>
                    <a:gd name="adj2" fmla="val 78453"/>
                  </a:avLst>
                </a:prstGeom>
                <a:solidFill>
                  <a:srgbClr val="3333FF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600" dirty="0">
                    <a:solidFill>
                      <a:srgbClr val="FF0000"/>
                    </a:solidFill>
                    <a:latin typeface="+mj-lt"/>
                  </a:endParaRP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5197075" y="1827454"/>
                  <a:ext cx="31390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dirty="0">
                      <a:solidFill>
                        <a:prstClr val="white"/>
                      </a:solidFill>
                      <a:latin typeface="+mj-lt"/>
                    </a:rPr>
                    <a:t>National emission ceilings</a:t>
                  </a:r>
                  <a:endParaRPr lang="en-GB" sz="2000" dirty="0">
                    <a:solidFill>
                      <a:prstClr val="white"/>
                    </a:solidFill>
                    <a:latin typeface="+mj-lt"/>
                  </a:endParaRPr>
                </a:p>
              </p:txBody>
            </p:sp>
          </p:grpSp>
          <p:sp>
            <p:nvSpPr>
              <p:cNvPr id="9" name="Vertical Scroll 8"/>
              <p:cNvSpPr/>
              <p:nvPr/>
            </p:nvSpPr>
            <p:spPr>
              <a:xfrm>
                <a:off x="5076056" y="1412776"/>
                <a:ext cx="3168352" cy="1133209"/>
              </a:xfrm>
              <a:prstGeom prst="verticalScroll">
                <a:avLst/>
              </a:prstGeom>
              <a:solidFill>
                <a:srgbClr val="3333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tabLst>
                    <a:tab pos="2606609" algn="l"/>
                  </a:tabLst>
                </a:pPr>
                <a:r>
                  <a:rPr lang="en-US" b="1" dirty="0">
                    <a:solidFill>
                      <a:prstClr val="white"/>
                    </a:solidFill>
                    <a:latin typeface="+mj-lt"/>
                  </a:rPr>
                  <a:t>Decision making on air quality and GHG management</a:t>
                </a:r>
                <a:endParaRPr lang="en-GB" b="1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82145" y="6115971"/>
            <a:ext cx="4529397" cy="587215"/>
            <a:chOff x="4183063" y="5589589"/>
            <a:chExt cx="4529397" cy="587214"/>
          </a:xfrm>
        </p:grpSpPr>
        <p:sp>
          <p:nvSpPr>
            <p:cNvPr id="125964" name="AutoShape 12"/>
            <p:cNvSpPr>
              <a:spLocks noChangeArrowheads="1"/>
            </p:cNvSpPr>
            <p:nvPr/>
          </p:nvSpPr>
          <p:spPr bwMode="auto">
            <a:xfrm>
              <a:off x="5235655" y="5589589"/>
              <a:ext cx="3476805" cy="587214"/>
            </a:xfrm>
            <a:prstGeom prst="flowChartInputOutpu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5962" name="Text Box 10"/>
            <p:cNvSpPr txBox="1">
              <a:spLocks noChangeArrowheads="1"/>
            </p:cNvSpPr>
            <p:nvPr/>
          </p:nvSpPr>
          <p:spPr bwMode="auto">
            <a:xfrm>
              <a:off x="6288072" y="5713920"/>
              <a:ext cx="1694420" cy="31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0000"/>
                </a:lnSpc>
              </a:pPr>
              <a:r>
                <a:rPr lang="en-US" dirty="0">
                  <a:solidFill>
                    <a:prstClr val="black"/>
                  </a:solidFill>
                  <a:latin typeface="+mj-lt"/>
                  <a:cs typeface="Arial" charset="0"/>
                </a:rPr>
                <a:t>Policy targets</a:t>
              </a:r>
            </a:p>
          </p:txBody>
        </p:sp>
        <p:sp>
          <p:nvSpPr>
            <p:cNvPr id="125963" name="AutoShape 11"/>
            <p:cNvSpPr>
              <a:spLocks noChangeArrowheads="1"/>
            </p:cNvSpPr>
            <p:nvPr/>
          </p:nvSpPr>
          <p:spPr bwMode="auto">
            <a:xfrm>
              <a:off x="4183063" y="5763512"/>
              <a:ext cx="1361046" cy="249238"/>
            </a:xfrm>
            <a:prstGeom prst="rightArrow">
              <a:avLst>
                <a:gd name="adj1" fmla="val 50000"/>
                <a:gd name="adj2" fmla="val 117675"/>
              </a:avLst>
            </a:prstGeom>
            <a:solidFill>
              <a:schemeClr val="bg1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02781" y="3599718"/>
            <a:ext cx="3009107" cy="652115"/>
            <a:chOff x="4203700" y="3073338"/>
            <a:chExt cx="3009106" cy="652114"/>
          </a:xfrm>
          <a:solidFill>
            <a:srgbClr val="C00000"/>
          </a:solidFill>
        </p:grpSpPr>
        <p:sp>
          <p:nvSpPr>
            <p:cNvPr id="125974" name="AutoShape 22"/>
            <p:cNvSpPr>
              <a:spLocks noChangeArrowheads="1"/>
            </p:cNvSpPr>
            <p:nvPr/>
          </p:nvSpPr>
          <p:spPr bwMode="auto">
            <a:xfrm flipH="1">
              <a:off x="4203700" y="3073338"/>
              <a:ext cx="3009106" cy="247650"/>
            </a:xfrm>
            <a:prstGeom prst="rightArrow">
              <a:avLst>
                <a:gd name="adj1" fmla="val 50000"/>
                <a:gd name="adj2" fmla="val 12241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5975" name="Rectangle 23"/>
            <p:cNvSpPr>
              <a:spLocks noChangeArrowheads="1"/>
            </p:cNvSpPr>
            <p:nvPr/>
          </p:nvSpPr>
          <p:spPr bwMode="auto">
            <a:xfrm>
              <a:off x="7052569" y="3184525"/>
              <a:ext cx="157488" cy="54092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07144" y="2505761"/>
            <a:ext cx="3187701" cy="4145740"/>
            <a:chOff x="1008063" y="1979380"/>
            <a:chExt cx="3187701" cy="4145739"/>
          </a:xfrm>
        </p:grpSpPr>
        <p:sp>
          <p:nvSpPr>
            <p:cNvPr id="125956" name="Text Box 4"/>
            <p:cNvSpPr txBox="1">
              <a:spLocks noChangeArrowheads="1"/>
            </p:cNvSpPr>
            <p:nvPr/>
          </p:nvSpPr>
          <p:spPr bwMode="auto">
            <a:xfrm>
              <a:off x="1008064" y="3906839"/>
              <a:ext cx="1585912" cy="313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Emissions</a:t>
              </a:r>
            </a:p>
          </p:txBody>
        </p:sp>
        <p:sp>
          <p:nvSpPr>
            <p:cNvPr id="125957" name="Text Box 5"/>
            <p:cNvSpPr txBox="1">
              <a:spLocks noChangeArrowheads="1"/>
            </p:cNvSpPr>
            <p:nvPr/>
          </p:nvSpPr>
          <p:spPr bwMode="auto">
            <a:xfrm>
              <a:off x="1008064" y="2461379"/>
              <a:ext cx="3187700" cy="101842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5400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no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Emission control options: ~2000 measures, </a:t>
              </a:r>
              <a:b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</a:b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co-control of 10 air pollutants and 6 GHGs)</a:t>
              </a:r>
            </a:p>
          </p:txBody>
        </p:sp>
        <p:sp>
          <p:nvSpPr>
            <p:cNvPr id="125958" name="Text Box 6"/>
            <p:cNvSpPr txBox="1">
              <a:spLocks noChangeArrowheads="1"/>
            </p:cNvSpPr>
            <p:nvPr/>
          </p:nvSpPr>
          <p:spPr bwMode="auto">
            <a:xfrm>
              <a:off x="1008064" y="4724400"/>
              <a:ext cx="3151187" cy="313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Atmospheric dispersion</a:t>
              </a:r>
            </a:p>
          </p:txBody>
        </p:sp>
        <p:sp>
          <p:nvSpPr>
            <p:cNvPr id="125959" name="Text Box 7"/>
            <p:cNvSpPr txBox="1">
              <a:spLocks noChangeArrowheads="1"/>
            </p:cNvSpPr>
            <p:nvPr/>
          </p:nvSpPr>
          <p:spPr bwMode="auto">
            <a:xfrm>
              <a:off x="2719388" y="3916363"/>
              <a:ext cx="1463675" cy="3139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Costs</a:t>
              </a:r>
            </a:p>
          </p:txBody>
        </p:sp>
        <p:sp>
          <p:nvSpPr>
            <p:cNvPr id="125960" name="AutoShape 8"/>
            <p:cNvSpPr>
              <a:spLocks noChangeArrowheads="1"/>
            </p:cNvSpPr>
            <p:nvPr/>
          </p:nvSpPr>
          <p:spPr bwMode="auto">
            <a:xfrm>
              <a:off x="2379663" y="1979380"/>
              <a:ext cx="452438" cy="481998"/>
            </a:xfrm>
            <a:prstGeom prst="downArrow">
              <a:avLst>
                <a:gd name="adj1" fmla="val 50000"/>
                <a:gd name="adj2" fmla="val 2815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prstClr val="black"/>
                </a:solidFill>
                <a:latin typeface="+mj-lt"/>
              </a:endParaRPr>
            </a:p>
          </p:txBody>
        </p:sp>
        <p:sp>
          <p:nvSpPr>
            <p:cNvPr id="125966" name="AutoShape 14"/>
            <p:cNvSpPr>
              <a:spLocks noChangeArrowheads="1"/>
            </p:cNvSpPr>
            <p:nvPr/>
          </p:nvSpPr>
          <p:spPr bwMode="auto">
            <a:xfrm>
              <a:off x="1645444" y="5038332"/>
              <a:ext cx="452437" cy="529032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25967" name="AutoShape 15"/>
            <p:cNvSpPr>
              <a:spLocks noChangeArrowheads="1"/>
            </p:cNvSpPr>
            <p:nvPr/>
          </p:nvSpPr>
          <p:spPr bwMode="auto">
            <a:xfrm>
              <a:off x="1634331" y="4220770"/>
              <a:ext cx="452438" cy="508393"/>
            </a:xfrm>
            <a:prstGeom prst="downArrow">
              <a:avLst>
                <a:gd name="adj1" fmla="val 50000"/>
                <a:gd name="adj2" fmla="val 25088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25968" name="AutoShape 16"/>
            <p:cNvSpPr>
              <a:spLocks noChangeArrowheads="1"/>
            </p:cNvSpPr>
            <p:nvPr/>
          </p:nvSpPr>
          <p:spPr bwMode="auto">
            <a:xfrm>
              <a:off x="1634331" y="3479799"/>
              <a:ext cx="452438" cy="42386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25977" name="AutoShape 25"/>
            <p:cNvSpPr>
              <a:spLocks noChangeArrowheads="1"/>
            </p:cNvSpPr>
            <p:nvPr/>
          </p:nvSpPr>
          <p:spPr bwMode="auto">
            <a:xfrm>
              <a:off x="3225006" y="3481188"/>
              <a:ext cx="452437" cy="43815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00206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1600" dirty="0">
                <a:solidFill>
                  <a:srgbClr val="002060"/>
                </a:solidFill>
                <a:latin typeface="+mj-lt"/>
              </a:endParaRPr>
            </a:p>
          </p:txBody>
        </p:sp>
        <p:sp>
          <p:nvSpPr>
            <p:cNvPr id="125980" name="Text Box 28"/>
            <p:cNvSpPr txBox="1">
              <a:spLocks noChangeArrowheads="1"/>
            </p:cNvSpPr>
            <p:nvPr/>
          </p:nvSpPr>
          <p:spPr bwMode="auto">
            <a:xfrm>
              <a:off x="1008063" y="5589588"/>
              <a:ext cx="3163887" cy="5355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srgbClr val="002060"/>
                  </a:solidFill>
                  <a:latin typeface="+mj-lt"/>
                  <a:cs typeface="Arial" charset="0"/>
                </a:rPr>
                <a:t>Health, ecosystems and climate impact indicators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862324" y="4251833"/>
            <a:ext cx="3951146" cy="1864136"/>
            <a:chOff x="4163242" y="3725452"/>
            <a:chExt cx="3951146" cy="1864136"/>
          </a:xfrm>
          <a:solidFill>
            <a:srgbClr val="C00000"/>
          </a:solidFill>
        </p:grpSpPr>
        <p:sp>
          <p:nvSpPr>
            <p:cNvPr id="125971" name="AutoShape 19"/>
            <p:cNvSpPr>
              <a:spLocks noChangeArrowheads="1"/>
            </p:cNvSpPr>
            <p:nvPr/>
          </p:nvSpPr>
          <p:spPr bwMode="auto">
            <a:xfrm>
              <a:off x="6918882" y="5209828"/>
              <a:ext cx="366713" cy="379760"/>
            </a:xfrm>
            <a:prstGeom prst="upArrow">
              <a:avLst>
                <a:gd name="adj1" fmla="val 50000"/>
                <a:gd name="adj2" fmla="val 65368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5972" name="AutoShape 20"/>
            <p:cNvSpPr>
              <a:spLocks noChangeArrowheads="1"/>
            </p:cNvSpPr>
            <p:nvPr/>
          </p:nvSpPr>
          <p:spPr bwMode="auto">
            <a:xfrm>
              <a:off x="4186282" y="3969060"/>
              <a:ext cx="2276512" cy="257175"/>
            </a:xfrm>
            <a:prstGeom prst="rightArrow">
              <a:avLst>
                <a:gd name="adj1" fmla="val 50000"/>
                <a:gd name="adj2" fmla="val 104919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125973" name="AutoShape 21"/>
            <p:cNvSpPr>
              <a:spLocks noChangeArrowheads="1"/>
            </p:cNvSpPr>
            <p:nvPr/>
          </p:nvSpPr>
          <p:spPr bwMode="auto">
            <a:xfrm>
              <a:off x="4163242" y="4765819"/>
              <a:ext cx="2308262" cy="259591"/>
            </a:xfrm>
            <a:prstGeom prst="rightArrow">
              <a:avLst>
                <a:gd name="adj1" fmla="val 50000"/>
                <a:gd name="adj2" fmla="val 122182"/>
              </a:avLst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 dirty="0">
                <a:solidFill>
                  <a:srgbClr val="FF0000"/>
                </a:solidFill>
                <a:latin typeface="+mj-lt"/>
              </a:endParaRPr>
            </a:p>
          </p:txBody>
        </p:sp>
        <p:pic>
          <p:nvPicPr>
            <p:cNvPr id="2050" name="Picture 2" descr="C:\Users\amann\AppData\Local\Microsoft\Windows\Temporary Internet Files\Content.IE5\4DH18125\qubodup-Cog-cogwheel-gear-Zahnrad-6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4002" y="3725452"/>
              <a:ext cx="1467744" cy="1467744"/>
            </a:xfrm>
            <a:prstGeom prst="rect">
              <a:avLst/>
            </a:prstGeom>
            <a:noFill/>
          </p:spPr>
        </p:pic>
        <p:sp>
          <p:nvSpPr>
            <p:cNvPr id="125970" name="Text Box 18"/>
            <p:cNvSpPr txBox="1">
              <a:spLocks noChangeArrowheads="1"/>
            </p:cNvSpPr>
            <p:nvPr/>
          </p:nvSpPr>
          <p:spPr bwMode="auto">
            <a:xfrm>
              <a:off x="6156176" y="4280855"/>
              <a:ext cx="1958212" cy="31393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dirty="0">
                  <a:solidFill>
                    <a:prstClr val="white"/>
                  </a:solidFill>
                  <a:latin typeface="+mj-lt"/>
                  <a:cs typeface="Arial" charset="0"/>
                </a:rPr>
                <a:t>Optimization</a:t>
              </a:r>
            </a:p>
          </p:txBody>
        </p:sp>
      </p:grp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8083" y="323360"/>
            <a:ext cx="11397667" cy="1065931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The GAINS Model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+mj-lt"/>
              </a:rPr>
            </a:b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(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G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reenhouse gas -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ir Pollution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IN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teractions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and 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ynergies)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113568" y="1982267"/>
            <a:ext cx="949614" cy="405945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>
              <a:latin typeface="+mj-lt"/>
            </a:endParaRPr>
          </a:p>
        </p:txBody>
      </p:sp>
      <p:sp>
        <p:nvSpPr>
          <p:cNvPr id="15" name="Flowchart: Data 14"/>
          <p:cNvSpPr/>
          <p:nvPr/>
        </p:nvSpPr>
        <p:spPr>
          <a:xfrm>
            <a:off x="3696258" y="1964543"/>
            <a:ext cx="3162409" cy="612648"/>
          </a:xfrm>
          <a:prstGeom prst="flowChartInputOutp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  <a:latin typeface="+mj-lt"/>
                <a:cs typeface="Arial" charset="0"/>
              </a:rPr>
              <a:t>Energy activity projections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F105B56-F891-4543-8860-AA5DBA776B2F}"/>
              </a:ext>
            </a:extLst>
          </p:cNvPr>
          <p:cNvSpPr/>
          <p:nvPr/>
        </p:nvSpPr>
        <p:spPr>
          <a:xfrm>
            <a:off x="318083" y="1433119"/>
            <a:ext cx="2795697" cy="28187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Exogenous projections 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Global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IEA WEO/ETP, 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MESSAGE/SSP, 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GCAM,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POLES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Regional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PRIMES, </a:t>
            </a:r>
          </a:p>
          <a:p>
            <a:pPr marL="742950" lvl="1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AIMS</a:t>
            </a:r>
          </a:p>
          <a:p>
            <a:pPr marL="285750" indent="-285750" algn="just">
              <a:buFontTx/>
              <a:buChar char="-"/>
            </a:pPr>
            <a:r>
              <a:rPr lang="en-US" sz="1600" dirty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National/local partners</a:t>
            </a:r>
          </a:p>
        </p:txBody>
      </p:sp>
    </p:spTree>
    <p:extLst>
      <p:ext uri="{BB962C8B-B14F-4D97-AF65-F5344CB8AC3E}">
        <p14:creationId xmlns:p14="http://schemas.microsoft.com/office/powerpoint/2010/main" val="170037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>
            <a:extLst>
              <a:ext uri="{FF2B5EF4-FFF2-40B4-BE49-F238E27FC236}">
                <a16:creationId xmlns:a16="http://schemas.microsoft.com/office/drawing/2014/main" id="{32EF66D4-8E20-40CC-8BD3-FE7A9A1E5479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4498" y="1499639"/>
            <a:ext cx="6251290" cy="526256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28EC40FF-7B3D-158B-0C6C-1477932E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991088" cy="1102884"/>
          </a:xfrm>
        </p:spPr>
        <p:txBody>
          <a:bodyPr>
            <a:normAutofit/>
          </a:bodyPr>
          <a:lstStyle/>
          <a:p>
            <a:r>
              <a:rPr lang="en-US" dirty="0"/>
              <a:t>There is large diversity in ambient levels </a:t>
            </a:r>
            <a:br>
              <a:rPr lang="en-US" dirty="0"/>
            </a:br>
            <a:r>
              <a:rPr lang="en-US" dirty="0"/>
              <a:t>of PM</a:t>
            </a:r>
            <a:r>
              <a:rPr lang="en-US" baseline="-25000" dirty="0"/>
              <a:t>2.5</a:t>
            </a:r>
            <a:r>
              <a:rPr lang="en-US" dirty="0"/>
              <a:t> across the region</a:t>
            </a:r>
          </a:p>
        </p:txBody>
      </p:sp>
    </p:spTree>
    <p:extLst>
      <p:ext uri="{BB962C8B-B14F-4D97-AF65-F5344CB8AC3E}">
        <p14:creationId xmlns:p14="http://schemas.microsoft.com/office/powerpoint/2010/main" val="4032439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5004A32-6938-4066-93EA-B018E8E9967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4160" y="2501024"/>
            <a:ext cx="10596562" cy="339692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7D393BF-A859-4858-8F90-BBDAAC62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712" y="262270"/>
            <a:ext cx="10062682" cy="1102884"/>
          </a:xfrm>
        </p:spPr>
        <p:txBody>
          <a:bodyPr>
            <a:normAutofit/>
          </a:bodyPr>
          <a:lstStyle/>
          <a:p>
            <a:r>
              <a:rPr lang="en-US" sz="2800" dirty="0"/>
              <a:t>Natural and human sources contribute to PM</a:t>
            </a:r>
            <a:r>
              <a:rPr lang="en-US" sz="2800" baseline="-25000" dirty="0"/>
              <a:t>2.5</a:t>
            </a:r>
            <a:r>
              <a:rPr lang="en-US" sz="2800" dirty="0"/>
              <a:t> in ambient air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7A362D-3799-45A9-9FAE-767FEF1CF76F}"/>
              </a:ext>
            </a:extLst>
          </p:cNvPr>
          <p:cNvSpPr txBox="1"/>
          <p:nvPr/>
        </p:nvSpPr>
        <p:spPr>
          <a:xfrm>
            <a:off x="1357668" y="6004113"/>
            <a:ext cx="86204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comparison: WHO Guideline for PM</a:t>
            </a:r>
            <a:r>
              <a:rPr lang="en-U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5 µg/m³, WHO Target Level 1 for PM</a:t>
            </a:r>
            <a:r>
              <a:rPr lang="en-US" sz="1600" baseline="-25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2.5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 µg/m³ </a:t>
            </a:r>
            <a:endParaRPr lang="LID4096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C8520B2-EB85-4B75-B492-D414F25F101C}"/>
              </a:ext>
            </a:extLst>
          </p:cNvPr>
          <p:cNvSpPr txBox="1">
            <a:spLocks/>
          </p:cNvSpPr>
          <p:nvPr/>
        </p:nvSpPr>
        <p:spPr>
          <a:xfrm>
            <a:off x="628098" y="1561172"/>
            <a:ext cx="3232895" cy="968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600" dirty="0"/>
              <a:t>PM</a:t>
            </a:r>
            <a:r>
              <a:rPr lang="en-US" sz="1600" baseline="-25000" dirty="0"/>
              <a:t>2.5</a:t>
            </a:r>
            <a:r>
              <a:rPr lang="en-US" sz="1600" dirty="0"/>
              <a:t> from natural sources     (soil dust, sea salt)</a:t>
            </a:r>
          </a:p>
          <a:p>
            <a:pPr algn="ctr">
              <a:lnSpc>
                <a:spcPct val="100000"/>
              </a:lnSpc>
            </a:pPr>
            <a:endParaRPr lang="en-US" sz="1600" dirty="0"/>
          </a:p>
          <a:p>
            <a:pPr algn="ctr"/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A7BE772-1803-4C3F-BA38-FDFDF1C074A1}"/>
              </a:ext>
            </a:extLst>
          </p:cNvPr>
          <p:cNvSpPr txBox="1">
            <a:spLocks/>
          </p:cNvSpPr>
          <p:nvPr/>
        </p:nvSpPr>
        <p:spPr>
          <a:xfrm>
            <a:off x="3910301" y="1561172"/>
            <a:ext cx="3232896" cy="9505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1600" dirty="0"/>
              <a:t>Primary PM</a:t>
            </a:r>
            <a:r>
              <a:rPr lang="en-US" sz="1600" baseline="-25000" dirty="0"/>
              <a:t>2.5</a:t>
            </a:r>
            <a:r>
              <a:rPr lang="en-US" sz="1600" dirty="0"/>
              <a:t> from human activities (soot, fly ash,      mineral and road dust) 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2BE72BAE-4895-4C58-8EE1-9BE0CC804821}"/>
              </a:ext>
            </a:extLst>
          </p:cNvPr>
          <p:cNvSpPr txBox="1">
            <a:spLocks/>
          </p:cNvSpPr>
          <p:nvPr/>
        </p:nvSpPr>
        <p:spPr>
          <a:xfrm>
            <a:off x="7218625" y="1566456"/>
            <a:ext cx="3232896" cy="9505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600" dirty="0"/>
              <a:t>Secondary PM</a:t>
            </a:r>
            <a:r>
              <a:rPr lang="en-US" sz="1600" baseline="-25000" dirty="0"/>
              <a:t>2.5</a:t>
            </a:r>
            <a:r>
              <a:rPr lang="en-US" sz="1600" dirty="0"/>
              <a:t> from human (formed from SO</a:t>
            </a:r>
            <a:r>
              <a:rPr lang="en-US" sz="1600" baseline="-25000" dirty="0"/>
              <a:t>2</a:t>
            </a:r>
            <a:r>
              <a:rPr lang="en-US" sz="1600" dirty="0"/>
              <a:t>, NO</a:t>
            </a:r>
            <a:r>
              <a:rPr lang="en-US" sz="1600" baseline="-25000" dirty="0"/>
              <a:t>x</a:t>
            </a:r>
            <a:r>
              <a:rPr lang="en-US" sz="1600" dirty="0"/>
              <a:t>, NH</a:t>
            </a:r>
            <a:r>
              <a:rPr lang="en-US" sz="1600" baseline="-25000" dirty="0"/>
              <a:t>3 </a:t>
            </a:r>
            <a:r>
              <a:rPr lang="en-US" sz="1600" dirty="0"/>
              <a:t>  and VOC emissions)</a:t>
            </a:r>
          </a:p>
          <a:p>
            <a:pPr algn="ctr"/>
            <a:r>
              <a:rPr lang="en-US" sz="1600" dirty="0"/>
              <a:t>         </a:t>
            </a:r>
            <a:endParaRPr lang="LID4096" sz="1600" dirty="0"/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64502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549EB-B373-40D9-A37E-40C9C0FE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06" y="212356"/>
            <a:ext cx="11143391" cy="768146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579C"/>
                </a:solidFill>
              </a:rPr>
              <a:t>PM</a:t>
            </a:r>
            <a:r>
              <a:rPr lang="en-US" b="0" baseline="-25000" dirty="0">
                <a:solidFill>
                  <a:srgbClr val="00579C"/>
                </a:solidFill>
              </a:rPr>
              <a:t>2.5</a:t>
            </a:r>
            <a:r>
              <a:rPr lang="en-US" b="0" dirty="0">
                <a:solidFill>
                  <a:srgbClr val="00579C"/>
                </a:solidFill>
              </a:rPr>
              <a:t> pollution originates from many different sectors</a:t>
            </a:r>
            <a:endParaRPr lang="LID4096" b="0" dirty="0">
              <a:solidFill>
                <a:srgbClr val="00579C"/>
              </a:solidFill>
            </a:endParaRP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384DCBDF-0925-4FB2-9006-C4616CBBC87D}"/>
              </a:ext>
            </a:extLst>
          </p:cNvPr>
          <p:cNvGraphicFramePr>
            <a:graphicFrameLocks noGrp="1"/>
          </p:cNvGraphicFramePr>
          <p:nvPr/>
        </p:nvGraphicFramePr>
        <p:xfrm>
          <a:off x="491899" y="1611520"/>
          <a:ext cx="2221676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1676">
                  <a:extLst>
                    <a:ext uri="{9D8B030D-6E8A-4147-A177-3AD203B41FA5}">
                      <a16:colId xmlns:a16="http://schemas.microsoft.com/office/drawing/2014/main" val="3744217140"/>
                    </a:ext>
                  </a:extLst>
                </a:gridCol>
              </a:tblGrid>
              <a:tr h="175283">
                <a:tc>
                  <a:txBody>
                    <a:bodyPr/>
                    <a:lstStyle/>
                    <a:p>
                      <a:pPr algn="ctr">
                        <a:tabLst>
                          <a:tab pos="2508250" algn="l"/>
                          <a:tab pos="26035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Power generation</a:t>
                      </a:r>
                      <a:endParaRPr lang="LID4096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276975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F30D1149-F9BD-4738-B071-A0259DD9EA77}"/>
              </a:ext>
            </a:extLst>
          </p:cNvPr>
          <p:cNvGraphicFramePr>
            <a:graphicFrameLocks noGrp="1"/>
          </p:cNvGraphicFramePr>
          <p:nvPr/>
        </p:nvGraphicFramePr>
        <p:xfrm>
          <a:off x="6099351" y="1642297"/>
          <a:ext cx="2168104" cy="30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104">
                  <a:extLst>
                    <a:ext uri="{9D8B030D-6E8A-4147-A177-3AD203B41FA5}">
                      <a16:colId xmlns:a16="http://schemas.microsoft.com/office/drawing/2014/main" val="3744217140"/>
                    </a:ext>
                  </a:extLst>
                </a:gridCol>
              </a:tblGrid>
              <a:tr h="175283">
                <a:tc>
                  <a:txBody>
                    <a:bodyPr/>
                    <a:lstStyle/>
                    <a:p>
                      <a:pPr algn="ctr">
                        <a:tabLst>
                          <a:tab pos="2508250" algn="l"/>
                          <a:tab pos="2603500" algn="l"/>
                        </a:tabLs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+mj-lt"/>
                        </a:rPr>
                        <a:t>Mobile sources</a:t>
                      </a:r>
                      <a:endParaRPr lang="LID4096" sz="1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27697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A1C95E-74D9-4CE9-BBAC-26ACA15094A8}"/>
              </a:ext>
            </a:extLst>
          </p:cNvPr>
          <p:cNvSpPr txBox="1"/>
          <p:nvPr/>
        </p:nvSpPr>
        <p:spPr>
          <a:xfrm>
            <a:off x="3198095" y="1639320"/>
            <a:ext cx="22859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Large industries</a:t>
            </a:r>
            <a:endParaRPr lang="LID4096" sz="1400" dirty="0">
              <a:latin typeface="+mj-lt"/>
            </a:endParaRPr>
          </a:p>
        </p:txBody>
      </p:sp>
      <p:pic>
        <p:nvPicPr>
          <p:cNvPr id="9" name="Picture 8" descr="Map&#10;&#10;Description automatically generated">
            <a:extLst>
              <a:ext uri="{FF2B5EF4-FFF2-40B4-BE49-F238E27FC236}">
                <a16:creationId xmlns:a16="http://schemas.microsoft.com/office/drawing/2014/main" id="{051A0E52-5564-4140-B26A-FA55CD2FA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6859" r="19323" b="10316"/>
          <a:stretch/>
        </p:blipFill>
        <p:spPr>
          <a:xfrm>
            <a:off x="491544" y="1978312"/>
            <a:ext cx="2249000" cy="1994400"/>
          </a:xfrm>
          <a:prstGeom prst="rect">
            <a:avLst/>
          </a:prstGeom>
        </p:spPr>
      </p:pic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C80ED7F5-ACED-45B5-9C67-690E3D2488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4" t="7409" b="10374"/>
          <a:stretch/>
        </p:blipFill>
        <p:spPr>
          <a:xfrm>
            <a:off x="11229537" y="2431008"/>
            <a:ext cx="958300" cy="3220479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2A7B77C2-1E47-4485-9677-88D5C9B5D9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7" t="8152" r="19807" b="9991"/>
          <a:stretch/>
        </p:blipFill>
        <p:spPr>
          <a:xfrm>
            <a:off x="3237043" y="1969304"/>
            <a:ext cx="2267810" cy="1994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8C21DAB-ED13-471D-BEFC-3F4F1DF1D789}"/>
              </a:ext>
            </a:extLst>
          </p:cNvPr>
          <p:cNvGrpSpPr/>
          <p:nvPr/>
        </p:nvGrpSpPr>
        <p:grpSpPr>
          <a:xfrm>
            <a:off x="8714186" y="1485433"/>
            <a:ext cx="2297284" cy="2517253"/>
            <a:chOff x="6001402" y="1455459"/>
            <a:chExt cx="2297284" cy="251725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43A3AF-BA29-4B4A-9107-13C197267EF5}"/>
                </a:ext>
              </a:extLst>
            </p:cNvPr>
            <p:cNvSpPr txBox="1"/>
            <p:nvPr/>
          </p:nvSpPr>
          <p:spPr>
            <a:xfrm>
              <a:off x="6001402" y="1455459"/>
              <a:ext cx="22490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Small industries</a:t>
              </a:r>
              <a:br>
                <a:rPr lang="en-US" sz="1400" dirty="0">
                  <a:solidFill>
                    <a:schemeClr val="tx1"/>
                  </a:solidFill>
                  <a:latin typeface="+mj-lt"/>
                </a:rPr>
              </a:br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(incl. brick kilns)</a:t>
              </a:r>
            </a:p>
          </p:txBody>
        </p:sp>
        <p:pic>
          <p:nvPicPr>
            <p:cNvPr id="12" name="Picture 11" descr="Map&#10;&#10;Description automatically generated">
              <a:extLst>
                <a:ext uri="{FF2B5EF4-FFF2-40B4-BE49-F238E27FC236}">
                  <a16:creationId xmlns:a16="http://schemas.microsoft.com/office/drawing/2014/main" id="{26F8D362-4DB2-4581-8FE1-0F92022E6B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09" t="7265" r="20117" b="10577"/>
            <a:stretch/>
          </p:blipFill>
          <p:spPr>
            <a:xfrm>
              <a:off x="6057359" y="1978312"/>
              <a:ext cx="2241327" cy="1994400"/>
            </a:xfrm>
            <a:prstGeom prst="rect">
              <a:avLst/>
            </a:prstGeom>
          </p:spPr>
        </p:pic>
      </p:grpSp>
      <p:pic>
        <p:nvPicPr>
          <p:cNvPr id="13" name="Picture 12" descr="Map&#10;&#10;Description automatically generated">
            <a:extLst>
              <a:ext uri="{FF2B5EF4-FFF2-40B4-BE49-F238E27FC236}">
                <a16:creationId xmlns:a16="http://schemas.microsoft.com/office/drawing/2014/main" id="{C8683314-4FA1-4F3E-831C-3A55ECD26A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0" t="7265" r="20117" b="10952"/>
          <a:stretch/>
        </p:blipFill>
        <p:spPr>
          <a:xfrm>
            <a:off x="6099351" y="1969304"/>
            <a:ext cx="2247025" cy="199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762E3D8-EB88-4E78-8DC6-69BE04EF1C71}"/>
              </a:ext>
            </a:extLst>
          </p:cNvPr>
          <p:cNvGrpSpPr/>
          <p:nvPr/>
        </p:nvGrpSpPr>
        <p:grpSpPr>
          <a:xfrm>
            <a:off x="3288471" y="4048815"/>
            <a:ext cx="2201312" cy="2548835"/>
            <a:chOff x="3288471" y="4048815"/>
            <a:chExt cx="2201312" cy="254883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C59B6BA-1EBF-400F-8AE8-F3292C0EE8D7}"/>
                </a:ext>
              </a:extLst>
            </p:cNvPr>
            <p:cNvSpPr txBox="1"/>
            <p:nvPr/>
          </p:nvSpPr>
          <p:spPr>
            <a:xfrm>
              <a:off x="3288471" y="4048815"/>
              <a:ext cx="219556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kern="1200" dirty="0"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rPr>
                <a:t>Open burning of </a:t>
              </a:r>
            </a:p>
            <a:p>
              <a:pPr algn="ctr"/>
              <a:r>
                <a:rPr lang="en-US" sz="1400" b="0" kern="1200" dirty="0">
                  <a:solidFill>
                    <a:schemeClr val="tx1"/>
                  </a:solidFill>
                  <a:effectLst/>
                  <a:latin typeface="+mj-lt"/>
                  <a:ea typeface="+mn-ea"/>
                  <a:cs typeface="+mn-cs"/>
                </a:rPr>
                <a:t>municipal waste</a:t>
              </a:r>
              <a:endParaRPr lang="LID4096" sz="1400" dirty="0">
                <a:latin typeface="+mj-lt"/>
              </a:endParaRPr>
            </a:p>
          </p:txBody>
        </p:sp>
        <p:pic>
          <p:nvPicPr>
            <p:cNvPr id="16" name="Picture 15" descr="Map&#10;&#10;Description automatically generated">
              <a:extLst>
                <a:ext uri="{FF2B5EF4-FFF2-40B4-BE49-F238E27FC236}">
                  <a16:creationId xmlns:a16="http://schemas.microsoft.com/office/drawing/2014/main" id="{ED489953-1516-4D6B-964E-8637ACD01E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11" t="7178" r="20296" b="10234"/>
            <a:stretch/>
          </p:blipFill>
          <p:spPr>
            <a:xfrm>
              <a:off x="3288471" y="4603250"/>
              <a:ext cx="2201312" cy="199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1FC14ED-DED8-4665-AC41-F2D479FF2F80}"/>
              </a:ext>
            </a:extLst>
          </p:cNvPr>
          <p:cNvGrpSpPr/>
          <p:nvPr/>
        </p:nvGrpSpPr>
        <p:grpSpPr>
          <a:xfrm>
            <a:off x="6096000" y="4073814"/>
            <a:ext cx="2225153" cy="2523836"/>
            <a:chOff x="6096000" y="4073814"/>
            <a:chExt cx="2225153" cy="252383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D3F5E5-D42C-494E-B74A-3477B6EDAD6D}"/>
                </a:ext>
              </a:extLst>
            </p:cNvPr>
            <p:cNvSpPr txBox="1"/>
            <p:nvPr/>
          </p:nvSpPr>
          <p:spPr>
            <a:xfrm>
              <a:off x="6139077" y="4073814"/>
              <a:ext cx="215960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Open burning of agricultural residues</a:t>
              </a:r>
            </a:p>
          </p:txBody>
        </p:sp>
        <p:pic>
          <p:nvPicPr>
            <p:cNvPr id="19" name="Picture 18" descr="Map&#10;&#10;Description automatically generated">
              <a:extLst>
                <a:ext uri="{FF2B5EF4-FFF2-40B4-BE49-F238E27FC236}">
                  <a16:creationId xmlns:a16="http://schemas.microsoft.com/office/drawing/2014/main" id="{DE1EE5A4-2E39-46D5-862E-5F902C2947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2" t="6531" r="19465" b="10273"/>
            <a:stretch/>
          </p:blipFill>
          <p:spPr>
            <a:xfrm>
              <a:off x="6096000" y="4603250"/>
              <a:ext cx="2225153" cy="199440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DF00A3B-3E60-4995-93BB-04CA9A66A082}"/>
              </a:ext>
            </a:extLst>
          </p:cNvPr>
          <p:cNvGrpSpPr/>
          <p:nvPr/>
        </p:nvGrpSpPr>
        <p:grpSpPr>
          <a:xfrm>
            <a:off x="8746851" y="4094544"/>
            <a:ext cx="2247025" cy="2503106"/>
            <a:chOff x="8746851" y="4094544"/>
            <a:chExt cx="2247025" cy="25031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F368F38-18DB-438B-81D6-DD422D236191}"/>
                </a:ext>
              </a:extLst>
            </p:cNvPr>
            <p:cNvSpPr txBox="1"/>
            <p:nvPr/>
          </p:nvSpPr>
          <p:spPr>
            <a:xfrm>
              <a:off x="8746851" y="4094544"/>
              <a:ext cx="223195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  <a:latin typeface="+mj-lt"/>
                </a:rPr>
                <a:t>Fertilizer use and livestock</a:t>
              </a:r>
              <a:endParaRPr lang="LID4096" sz="1400" b="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22" name="Picture 21" descr="Map&#10;&#10;Description automatically generated">
              <a:extLst>
                <a:ext uri="{FF2B5EF4-FFF2-40B4-BE49-F238E27FC236}">
                  <a16:creationId xmlns:a16="http://schemas.microsoft.com/office/drawing/2014/main" id="{FBC2D508-935F-41A8-BF2E-6CE0F0F0A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8" t="7042" r="20370" b="10476"/>
            <a:stretch/>
          </p:blipFill>
          <p:spPr>
            <a:xfrm>
              <a:off x="8783990" y="4603250"/>
              <a:ext cx="2209886" cy="19944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892F52-B9F9-4365-9AD8-6448D63A614B}"/>
              </a:ext>
            </a:extLst>
          </p:cNvPr>
          <p:cNvGrpSpPr/>
          <p:nvPr/>
        </p:nvGrpSpPr>
        <p:grpSpPr>
          <a:xfrm>
            <a:off x="491544" y="4007952"/>
            <a:ext cx="2247109" cy="2511494"/>
            <a:chOff x="491544" y="4007952"/>
            <a:chExt cx="2247109" cy="251149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D6092A9-F068-4D8D-A663-5FA233337449}"/>
                </a:ext>
              </a:extLst>
            </p:cNvPr>
            <p:cNvSpPr txBox="1"/>
            <p:nvPr/>
          </p:nvSpPr>
          <p:spPr>
            <a:xfrm>
              <a:off x="491544" y="4007952"/>
              <a:ext cx="219855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0" dirty="0">
                  <a:solidFill>
                    <a:schemeClr val="tx1"/>
                  </a:solidFill>
                  <a:latin typeface="+mj-lt"/>
                </a:rPr>
                <a:t> Residential and commercial</a:t>
              </a:r>
              <a:endParaRPr lang="LID4096" sz="1400" dirty="0">
                <a:latin typeface="+mj-lt"/>
              </a:endParaRPr>
            </a:p>
          </p:txBody>
        </p:sp>
        <p:pic>
          <p:nvPicPr>
            <p:cNvPr id="25" name="Picture 24" descr="Map&#10;&#10;Description automatically generated">
              <a:extLst>
                <a:ext uri="{FF2B5EF4-FFF2-40B4-BE49-F238E27FC236}">
                  <a16:creationId xmlns:a16="http://schemas.microsoft.com/office/drawing/2014/main" id="{D438F76C-79D0-486F-BC5C-4FDA84A55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60" t="7517" r="19991" b="10379"/>
            <a:stretch/>
          </p:blipFill>
          <p:spPr>
            <a:xfrm>
              <a:off x="493435" y="4525046"/>
              <a:ext cx="2245218" cy="199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5415A3E-4488-4F5B-8CFC-75C2940197F2}"/>
              </a:ext>
            </a:extLst>
          </p:cNvPr>
          <p:cNvSpPr txBox="1"/>
          <p:nvPr/>
        </p:nvSpPr>
        <p:spPr>
          <a:xfrm>
            <a:off x="3553674" y="1178093"/>
            <a:ext cx="5011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Sectoral contributions to PM</a:t>
            </a:r>
            <a:r>
              <a:rPr lang="en-US" baseline="-25000" dirty="0">
                <a:latin typeface="+mj-lt"/>
              </a:rPr>
              <a:t>2.5</a:t>
            </a:r>
            <a:r>
              <a:rPr lang="en-US" dirty="0">
                <a:latin typeface="+mj-lt"/>
              </a:rPr>
              <a:t> in ambient air - 2018</a:t>
            </a:r>
            <a:endParaRPr lang="LID4096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44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E436CA-5924-4789-963D-895F96E2E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9" y="1161247"/>
            <a:ext cx="9403378" cy="4860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337A27C-0E40-4C9B-829D-AEDE42FE1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28" y="121396"/>
            <a:ext cx="10662920" cy="738665"/>
          </a:xfrm>
        </p:spPr>
        <p:txBody>
          <a:bodyPr>
            <a:noAutofit/>
          </a:bodyPr>
          <a:lstStyle/>
          <a:p>
            <a:r>
              <a:rPr lang="en-US" sz="2400" b="0" dirty="0"/>
              <a:t>Future air quality will be determined by policy interventions </a:t>
            </a:r>
            <a:br>
              <a:rPr lang="en-US" sz="2400" b="0" dirty="0"/>
            </a:br>
            <a:r>
              <a:rPr lang="en-US" sz="2400" b="0" dirty="0"/>
              <a:t>and their enforcement</a:t>
            </a:r>
            <a:endParaRPr lang="LID4096" sz="2400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A93DD-CABF-44B3-842E-23594B276557}"/>
              </a:ext>
            </a:extLst>
          </p:cNvPr>
          <p:cNvSpPr txBox="1"/>
          <p:nvPr/>
        </p:nvSpPr>
        <p:spPr>
          <a:xfrm>
            <a:off x="9939627" y="1812330"/>
            <a:ext cx="89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2018</a:t>
            </a:r>
            <a:endParaRPr lang="LID4096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1FF2D1CA-7566-459F-9C5E-87C0B0FA02FC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952189"/>
          <a:ext cx="8653154" cy="380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79">
                  <a:extLst>
                    <a:ext uri="{9D8B030D-6E8A-4147-A177-3AD203B41FA5}">
                      <a16:colId xmlns:a16="http://schemas.microsoft.com/office/drawing/2014/main" val="894961900"/>
                    </a:ext>
                  </a:extLst>
                </a:gridCol>
                <a:gridCol w="210222">
                  <a:extLst>
                    <a:ext uri="{9D8B030D-6E8A-4147-A177-3AD203B41FA5}">
                      <a16:colId xmlns:a16="http://schemas.microsoft.com/office/drawing/2014/main" val="237704898"/>
                    </a:ext>
                  </a:extLst>
                </a:gridCol>
                <a:gridCol w="3762207">
                  <a:extLst>
                    <a:ext uri="{9D8B030D-6E8A-4147-A177-3AD203B41FA5}">
                      <a16:colId xmlns:a16="http://schemas.microsoft.com/office/drawing/2014/main" val="4204626548"/>
                    </a:ext>
                  </a:extLst>
                </a:gridCol>
                <a:gridCol w="210222">
                  <a:extLst>
                    <a:ext uri="{9D8B030D-6E8A-4147-A177-3AD203B41FA5}">
                      <a16:colId xmlns:a16="http://schemas.microsoft.com/office/drawing/2014/main" val="3969472281"/>
                    </a:ext>
                  </a:extLst>
                </a:gridCol>
                <a:gridCol w="2626424">
                  <a:extLst>
                    <a:ext uri="{9D8B030D-6E8A-4147-A177-3AD203B41FA5}">
                      <a16:colId xmlns:a16="http://schemas.microsoft.com/office/drawing/2014/main" val="2482132266"/>
                    </a:ext>
                  </a:extLst>
                </a:gridCol>
              </a:tblGrid>
              <a:tr h="38066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India - IGP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India – non-IGP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Other countries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253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B242A0BE-ADEB-4EF8-8CE8-38585C2DCBE8}"/>
              </a:ext>
            </a:extLst>
          </p:cNvPr>
          <p:cNvGrpSpPr/>
          <p:nvPr/>
        </p:nvGrpSpPr>
        <p:grpSpPr>
          <a:xfrm>
            <a:off x="1357811" y="1243302"/>
            <a:ext cx="9403376" cy="4860000"/>
            <a:chOff x="1331684" y="1193644"/>
            <a:chExt cx="9403376" cy="4860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AB8F0E-2363-40F5-9EDF-61DBDFCED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31684" y="1193644"/>
              <a:ext cx="9403376" cy="4860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07B988A-F415-42BD-91B8-880D082B4ACB}"/>
                </a:ext>
              </a:extLst>
            </p:cNvPr>
            <p:cNvSpPr txBox="1"/>
            <p:nvPr/>
          </p:nvSpPr>
          <p:spPr>
            <a:xfrm>
              <a:off x="9948336" y="1659789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2030</a:t>
              </a:r>
              <a:endParaRPr lang="LID4096" dirty="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46F93D0-FA7C-4CDD-9BE8-66CE5B28198B}"/>
              </a:ext>
            </a:extLst>
          </p:cNvPr>
          <p:cNvSpPr/>
          <p:nvPr/>
        </p:nvSpPr>
        <p:spPr>
          <a:xfrm>
            <a:off x="1245971" y="6305413"/>
            <a:ext cx="284878" cy="15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8A1F24-F250-4B15-B21D-CF4F75BCEA76}"/>
              </a:ext>
            </a:extLst>
          </p:cNvPr>
          <p:cNvSpPr/>
          <p:nvPr/>
        </p:nvSpPr>
        <p:spPr>
          <a:xfrm>
            <a:off x="6767088" y="6323593"/>
            <a:ext cx="284878" cy="156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7CCE4C-60AB-489C-8B74-95B8615C699D}"/>
              </a:ext>
            </a:extLst>
          </p:cNvPr>
          <p:cNvSpPr/>
          <p:nvPr/>
        </p:nvSpPr>
        <p:spPr>
          <a:xfrm>
            <a:off x="6767088" y="6129886"/>
            <a:ext cx="284878" cy="1564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69B6D84F-8C0D-4B25-8006-CDE866DAC75C}"/>
              </a:ext>
            </a:extLst>
          </p:cNvPr>
          <p:cNvSpPr/>
          <p:nvPr/>
        </p:nvSpPr>
        <p:spPr>
          <a:xfrm>
            <a:off x="1316555" y="6129886"/>
            <a:ext cx="143710" cy="96286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3308B-4FE0-438E-BB73-8FB20387E7CA}"/>
              </a:ext>
            </a:extLst>
          </p:cNvPr>
          <p:cNvSpPr txBox="1"/>
          <p:nvPr/>
        </p:nvSpPr>
        <p:spPr>
          <a:xfrm>
            <a:off x="1521725" y="6063462"/>
            <a:ext cx="10102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2018                                                                                                         Contributions from natural sources                                </a:t>
            </a:r>
            <a:br>
              <a:rPr lang="en-US" sz="1400" dirty="0"/>
            </a:br>
            <a:r>
              <a:rPr lang="en-US" sz="1400" dirty="0"/>
              <a:t>2030 - Avoided through economic policies and 2015 legislation             Reductions from full implementation of 2018 legislation</a:t>
            </a:r>
          </a:p>
          <a:p>
            <a:endParaRPr lang="LID4096" sz="1400" dirty="0"/>
          </a:p>
        </p:txBody>
      </p:sp>
    </p:spTree>
    <p:extLst>
      <p:ext uri="{BB962C8B-B14F-4D97-AF65-F5344CB8AC3E}">
        <p14:creationId xmlns:p14="http://schemas.microsoft.com/office/powerpoint/2010/main" val="397664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CFF64D-528C-4104-95F9-D98BE7C6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88" y="0"/>
            <a:ext cx="10515600" cy="738665"/>
          </a:xfrm>
        </p:spPr>
        <p:txBody>
          <a:bodyPr/>
          <a:lstStyle/>
          <a:p>
            <a:r>
              <a:rPr lang="en-US" sz="2500" b="0" dirty="0"/>
              <a:t>Technical potential for additional exposure reductions in 2030</a:t>
            </a:r>
            <a:endParaRPr lang="LID4096" sz="2500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FC8560-2B47-4311-941C-2192B5175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99" y="1132054"/>
            <a:ext cx="9403378" cy="486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35C4B-2CD3-416A-9C23-BEBD0909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99" y="1132054"/>
            <a:ext cx="9403378" cy="48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BB07BF-0913-4DF3-B3EE-7F6A8D29B475}"/>
              </a:ext>
            </a:extLst>
          </p:cNvPr>
          <p:cNvSpPr txBox="1"/>
          <p:nvPr/>
        </p:nvSpPr>
        <p:spPr>
          <a:xfrm>
            <a:off x="1727641" y="5994888"/>
            <a:ext cx="938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2018                                                                                                               Contributions from natural sources                                </a:t>
            </a:r>
            <a:br>
              <a:rPr lang="en-US" sz="1200" dirty="0"/>
            </a:br>
            <a:r>
              <a:rPr lang="en-US" sz="1200" dirty="0"/>
              <a:t>Avoided through economic policies and 2015 legislation                                Reductions from full implementation of 2018 legislation</a:t>
            </a:r>
          </a:p>
          <a:p>
            <a:r>
              <a:rPr lang="en-US" sz="1200" dirty="0"/>
              <a:t>Technical potential from further measures within the same State                   Scope for further technical measures in other regions</a:t>
            </a:r>
            <a:endParaRPr lang="LID4096" sz="12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6BBF2F-4AC8-4949-8299-3F849E322F74}"/>
              </a:ext>
            </a:extLst>
          </p:cNvPr>
          <p:cNvSpPr/>
          <p:nvPr/>
        </p:nvSpPr>
        <p:spPr>
          <a:xfrm>
            <a:off x="1442763" y="6231696"/>
            <a:ext cx="284878" cy="1564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A8E1C7-6F95-49E2-8F81-A43E98B965A2}"/>
              </a:ext>
            </a:extLst>
          </p:cNvPr>
          <p:cNvSpPr/>
          <p:nvPr/>
        </p:nvSpPr>
        <p:spPr>
          <a:xfrm>
            <a:off x="1442763" y="6425402"/>
            <a:ext cx="284878" cy="15641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DF4AADD-E5FC-4444-9AE1-6C9FD78F0E58}"/>
              </a:ext>
            </a:extLst>
          </p:cNvPr>
          <p:cNvSpPr/>
          <p:nvPr/>
        </p:nvSpPr>
        <p:spPr>
          <a:xfrm>
            <a:off x="6500167" y="6258855"/>
            <a:ext cx="284878" cy="15641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6861E3-D6FC-4CA5-82CC-2124B8691439}"/>
              </a:ext>
            </a:extLst>
          </p:cNvPr>
          <p:cNvSpPr/>
          <p:nvPr/>
        </p:nvSpPr>
        <p:spPr>
          <a:xfrm>
            <a:off x="6500167" y="6452562"/>
            <a:ext cx="284878" cy="15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99A6265-C070-4607-A93E-075E8DD807C2}"/>
              </a:ext>
            </a:extLst>
          </p:cNvPr>
          <p:cNvSpPr/>
          <p:nvPr/>
        </p:nvSpPr>
        <p:spPr>
          <a:xfrm>
            <a:off x="6500167" y="6065148"/>
            <a:ext cx="284878" cy="1564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1" name="Flowchart: Decision 20">
            <a:extLst>
              <a:ext uri="{FF2B5EF4-FFF2-40B4-BE49-F238E27FC236}">
                <a16:creationId xmlns:a16="http://schemas.microsoft.com/office/drawing/2014/main" id="{FF623C55-186C-489B-AE6F-052E349E503E}"/>
              </a:ext>
            </a:extLst>
          </p:cNvPr>
          <p:cNvSpPr/>
          <p:nvPr/>
        </p:nvSpPr>
        <p:spPr>
          <a:xfrm>
            <a:off x="1522470" y="6065148"/>
            <a:ext cx="143710" cy="96286"/>
          </a:xfrm>
          <a:prstGeom prst="flowChartDecisi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07B3F013-F763-4B01-B4E8-D3759EEFEB70}"/>
              </a:ext>
            </a:extLst>
          </p:cNvPr>
          <p:cNvGraphicFramePr>
            <a:graphicFrameLocks noGrp="1"/>
          </p:cNvGraphicFramePr>
          <p:nvPr/>
        </p:nvGraphicFramePr>
        <p:xfrm>
          <a:off x="1943100" y="781712"/>
          <a:ext cx="86492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4079">
                  <a:extLst>
                    <a:ext uri="{9D8B030D-6E8A-4147-A177-3AD203B41FA5}">
                      <a16:colId xmlns:a16="http://schemas.microsoft.com/office/drawing/2014/main" val="8949619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7704898"/>
                    </a:ext>
                  </a:extLst>
                </a:gridCol>
                <a:gridCol w="3762207">
                  <a:extLst>
                    <a:ext uri="{9D8B030D-6E8A-4147-A177-3AD203B41FA5}">
                      <a16:colId xmlns:a16="http://schemas.microsoft.com/office/drawing/2014/main" val="420462654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969472281"/>
                    </a:ext>
                  </a:extLst>
                </a:gridCol>
                <a:gridCol w="2626424">
                  <a:extLst>
                    <a:ext uri="{9D8B030D-6E8A-4147-A177-3AD203B41FA5}">
                      <a16:colId xmlns:a16="http://schemas.microsoft.com/office/drawing/2014/main" val="24821322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India - IGP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India – non-IGP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+mj-lt"/>
                        </a:rPr>
                        <a:t>Other countries</a:t>
                      </a:r>
                      <a:endParaRPr lang="LID4096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97253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1963C76-9A7E-4B4B-ADAA-99357C7D606C}"/>
              </a:ext>
            </a:extLst>
          </p:cNvPr>
          <p:cNvSpPr txBox="1"/>
          <p:nvPr/>
        </p:nvSpPr>
        <p:spPr>
          <a:xfrm>
            <a:off x="9939627" y="16589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2030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65689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6B44B1B-FEFD-43A9-9C21-CD07FAB62FDE}"/>
              </a:ext>
            </a:extLst>
          </p:cNvPr>
          <p:cNvSpPr txBox="1">
            <a:spLocks/>
          </p:cNvSpPr>
          <p:nvPr/>
        </p:nvSpPr>
        <p:spPr>
          <a:xfrm>
            <a:off x="838200" y="136526"/>
            <a:ext cx="10515600" cy="1072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0" dirty="0"/>
              <a:t>Costs and population exposure of further measures in 2030 </a:t>
            </a:r>
            <a:endParaRPr lang="LID4096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D0D8E8-0D51-4619-B620-6076E14C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000" y="1377000"/>
            <a:ext cx="8695944" cy="550468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4501EF0-1885-4484-BE12-0E9F5DDD566A}"/>
              </a:ext>
            </a:extLst>
          </p:cNvPr>
          <p:cNvGrpSpPr/>
          <p:nvPr/>
        </p:nvGrpSpPr>
        <p:grpSpPr>
          <a:xfrm>
            <a:off x="1704000" y="1377000"/>
            <a:ext cx="8695944" cy="5504688"/>
            <a:chOff x="1250722" y="2461572"/>
            <a:chExt cx="8695944" cy="55046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15D64BB-B532-48E0-A7DF-1EF5F09C7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0722" y="2461572"/>
              <a:ext cx="8695944" cy="5504688"/>
            </a:xfrm>
            <a:prstGeom prst="rect">
              <a:avLst/>
            </a:prstGeom>
          </p:spPr>
        </p:pic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899C3F5B-B1DC-4DAD-957B-A46338174F05}"/>
                </a:ext>
              </a:extLst>
            </p:cNvPr>
            <p:cNvSpPr/>
            <p:nvPr/>
          </p:nvSpPr>
          <p:spPr>
            <a:xfrm>
              <a:off x="4725589" y="3411653"/>
              <a:ext cx="2301854" cy="1288296"/>
            </a:xfrm>
            <a:prstGeom prst="wedgeRoundRectCallout">
              <a:avLst>
                <a:gd name="adj1" fmla="val -16308"/>
                <a:gd name="adj2" fmla="val 9279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Ad-hoc selection of measures: </a:t>
              </a:r>
              <a:br>
                <a:rPr lang="en-US" sz="1400" dirty="0"/>
              </a:br>
              <a:r>
                <a:rPr lang="en-US" sz="1400" dirty="0"/>
                <a:t>Further controls of large point sources, LPG programs, electric cars, etc. </a:t>
              </a:r>
              <a:endParaRPr lang="LID4096" sz="140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C7B2AE7-D17F-4B7C-99CA-24A908E42D1B}"/>
              </a:ext>
            </a:extLst>
          </p:cNvPr>
          <p:cNvGrpSpPr/>
          <p:nvPr/>
        </p:nvGrpSpPr>
        <p:grpSpPr>
          <a:xfrm>
            <a:off x="1704000" y="1377000"/>
            <a:ext cx="8695944" cy="5504688"/>
            <a:chOff x="-5069825" y="-273839"/>
            <a:chExt cx="8695944" cy="550468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994EC3-44FA-4D97-B46A-953C6C377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5069825" y="-273839"/>
              <a:ext cx="8695944" cy="5504688"/>
            </a:xfrm>
            <a:prstGeom prst="rect">
              <a:avLst/>
            </a:prstGeom>
          </p:spPr>
        </p:pic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4D5E3372-7BF2-464B-A7CB-4B5EC32A839E}"/>
                </a:ext>
              </a:extLst>
            </p:cNvPr>
            <p:cNvSpPr/>
            <p:nvPr/>
          </p:nvSpPr>
          <p:spPr>
            <a:xfrm>
              <a:off x="-2703816" y="745972"/>
              <a:ext cx="2255520" cy="837957"/>
            </a:xfrm>
            <a:prstGeom prst="wedgeRoundRectCallout">
              <a:avLst>
                <a:gd name="adj1" fmla="val -37723"/>
                <a:gd name="adj2" fmla="val 13433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WHO Interim Target 1: </a:t>
              </a:r>
              <a:br>
                <a:rPr lang="en-US" sz="1400" dirty="0"/>
              </a:br>
              <a:r>
                <a:rPr lang="en-US" sz="1400" dirty="0"/>
                <a:t>Bring exposure below  WHO IT 1 (35 µg/m³) everywhere</a:t>
              </a:r>
              <a:endParaRPr lang="LID4096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B3E071B-C001-4200-8A37-7E9786C43164}"/>
              </a:ext>
            </a:extLst>
          </p:cNvPr>
          <p:cNvGrpSpPr/>
          <p:nvPr/>
        </p:nvGrpSpPr>
        <p:grpSpPr>
          <a:xfrm>
            <a:off x="1704000" y="1377000"/>
            <a:ext cx="8695944" cy="5504688"/>
            <a:chOff x="-1608783" y="1037603"/>
            <a:chExt cx="8695944" cy="5504688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9037189-3E82-4C18-835D-00FF9CB05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608783" y="1037603"/>
              <a:ext cx="8695944" cy="5504688"/>
            </a:xfrm>
            <a:prstGeom prst="rect">
              <a:avLst/>
            </a:prstGeom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6D11CD9D-A99F-4A3C-B190-C34E2ABBA38D}"/>
                </a:ext>
              </a:extLst>
            </p:cNvPr>
            <p:cNvSpPr/>
            <p:nvPr/>
          </p:nvSpPr>
          <p:spPr>
            <a:xfrm>
              <a:off x="1564730" y="1923698"/>
              <a:ext cx="2636857" cy="1023843"/>
            </a:xfrm>
            <a:prstGeom prst="wedgeRoundRectCallout">
              <a:avLst>
                <a:gd name="adj1" fmla="val -46324"/>
                <a:gd name="adj2" fmla="val 156880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/>
                <a:t>Towards WHO Interim Targets:</a:t>
              </a:r>
            </a:p>
            <a:p>
              <a:pPr algn="ctr"/>
              <a:r>
                <a:rPr lang="en-US" sz="1400" dirty="0"/>
                <a:t>Move everywhere 90% towards the next lower </a:t>
              </a:r>
            </a:p>
            <a:p>
              <a:pPr algn="ctr"/>
              <a:r>
                <a:rPr lang="en-US" sz="1400" dirty="0"/>
                <a:t>WHO Interim Target</a:t>
              </a:r>
              <a:endParaRPr lang="LID4096" sz="14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3CE69BB9-9ACF-4D99-8954-58998C80E9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4000" y="1377000"/>
            <a:ext cx="8695944" cy="550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236C2F-34DB-4017-BA8D-E4543594F661}"/>
              </a:ext>
            </a:extLst>
          </p:cNvPr>
          <p:cNvSpPr txBox="1"/>
          <p:nvPr/>
        </p:nvSpPr>
        <p:spPr>
          <a:xfrm>
            <a:off x="2418623" y="1042898"/>
            <a:ext cx="846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</a:rPr>
              <a:t>     India IGP                                                                                India – non-IGP</a:t>
            </a:r>
            <a:endParaRPr lang="LID4096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56314-153E-45CF-9182-DD7FADCDF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76" y="1474224"/>
            <a:ext cx="4054599" cy="54457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E99B82-8ACA-47C5-A43A-F9AA2C4A69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253" y="1412230"/>
            <a:ext cx="4054600" cy="544577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C7D3AB5-7017-4A81-8531-662B1A13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195" y="291504"/>
            <a:ext cx="10628586" cy="793373"/>
          </a:xfrm>
        </p:spPr>
        <p:txBody>
          <a:bodyPr>
            <a:normAutofit/>
          </a:bodyPr>
          <a:lstStyle/>
          <a:p>
            <a:r>
              <a:rPr lang="en-US" sz="2400" b="0" dirty="0"/>
              <a:t>‘Towards WHO Interim Targets’: Impacts of key measures on exposure</a:t>
            </a:r>
            <a:br>
              <a:rPr lang="en-US" sz="2400" b="0" dirty="0"/>
            </a:br>
            <a:r>
              <a:rPr lang="en-US" sz="1600" b="0" dirty="0"/>
              <a:t>Note: this includes the impacts of measures taken in other regions</a:t>
            </a:r>
            <a:endParaRPr lang="LID4096" sz="2400" b="0" dirty="0"/>
          </a:p>
        </p:txBody>
      </p:sp>
    </p:spTree>
    <p:extLst>
      <p:ext uri="{BB962C8B-B14F-4D97-AF65-F5344CB8AC3E}">
        <p14:creationId xmlns:p14="http://schemas.microsoft.com/office/powerpoint/2010/main" val="4157365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54A1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FB4EE621-5097-1245-A4F5-8FBE2839CC67}"/>
    </a:ext>
  </a:extLst>
</a:theme>
</file>

<file path=ppt/theme/theme2.xml><?xml version="1.0" encoding="utf-8"?>
<a:theme xmlns:a="http://schemas.openxmlformats.org/drawingml/2006/main" name="IIASA alternatives">
  <a:themeElements>
    <a:clrScheme name="Custom 1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61C6C0"/>
      </a:accent2>
      <a:accent3>
        <a:srgbClr val="207F6E"/>
      </a:accent3>
      <a:accent4>
        <a:srgbClr val="FCBB40"/>
      </a:accent4>
      <a:accent5>
        <a:srgbClr val="EE696B"/>
      </a:accent5>
      <a:accent6>
        <a:srgbClr val="684C94"/>
      </a:accent6>
      <a:hlink>
        <a:srgbClr val="61ADC0"/>
      </a:hlink>
      <a:folHlink>
        <a:srgbClr val="617FC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5" id="{99397B5B-1068-9647-8AF4-F0CD404C4C4E}" vid="{11CFE96F-7000-6746-8225-94DCB5E6FE3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6814371-4dd9-40ea-9cc7-40b39613c6ae">T2EJA6NA5JU7-1903484182-91</_dlc_DocId>
    <_dlc_DocIdUrl xmlns="06814371-4dd9-40ea-9cc7-40b39613c6ae">
      <Url>https://iiasahub.sharepoint.com/sites/intranet/ercl/_layouts/15/DocIdRedir.aspx?ID=T2EJA6NA5JU7-1903484182-91</Url>
      <Description>T2EJA6NA5JU7-1903484182-91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9E5D021178B04082DE841A61810ABC" ma:contentTypeVersion="6" ma:contentTypeDescription="Create a new document." ma:contentTypeScope="" ma:versionID="bf37d4ac1dddfc53a56261334840b7df">
  <xsd:schema xmlns:xsd="http://www.w3.org/2001/XMLSchema" xmlns:xs="http://www.w3.org/2001/XMLSchema" xmlns:p="http://schemas.microsoft.com/office/2006/metadata/properties" xmlns:ns2="0689c177-5e19-464b-8532-40aa8fde3a94" xmlns:ns3="06814371-4dd9-40ea-9cc7-40b39613c6ae" xmlns:ns4="749ef8e9-4186-4c55-b2d4-b1c3f2fa9400" targetNamespace="http://schemas.microsoft.com/office/2006/metadata/properties" ma:root="true" ma:fieldsID="382a45c066b9cd32e8d486b5ba424e80" ns2:_="" ns3:_="" ns4:_="">
    <xsd:import namespace="0689c177-5e19-464b-8532-40aa8fde3a94"/>
    <xsd:import namespace="06814371-4dd9-40ea-9cc7-40b39613c6ae"/>
    <xsd:import namespace="749ef8e9-4186-4c55-b2d4-b1c3f2fa940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9c177-5e19-464b-8532-40aa8fde3a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14371-4dd9-40ea-9cc7-40b39613c6ae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ef8e9-4186-4c55-b2d4-b1c3f2fa9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D93C57-A7ED-44E6-88BF-DA3984EE19E6}">
  <ds:schemaRefs>
    <ds:schemaRef ds:uri="06814371-4dd9-40ea-9cc7-40b39613c6ae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49ef8e9-4186-4c55-b2d4-b1c3f2fa9400"/>
    <ds:schemaRef ds:uri="0689c177-5e19-464b-8532-40aa8fde3a94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E794EA7-8E28-4624-885F-9EF05194D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42633-460B-4F10-AED0-D9CC98DDA49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FE961F14-CA64-4A5B-8D0E-270958149F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89c177-5e19-464b-8532-40aa8fde3a94"/>
    <ds:schemaRef ds:uri="06814371-4dd9-40ea-9cc7-40b39613c6ae"/>
    <ds:schemaRef ds:uri="749ef8e9-4186-4c55-b2d4-b1c3f2fa9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PodHandler.ashx</Template>
  <TotalTime>62915</TotalTime>
  <Words>822</Words>
  <Application>Microsoft Office PowerPoint</Application>
  <PresentationFormat>Widescreen</PresentationFormat>
  <Paragraphs>116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Courier New</vt:lpstr>
      <vt:lpstr>Source Sans Pro</vt:lpstr>
      <vt:lpstr>Tahoma</vt:lpstr>
      <vt:lpstr>Wingdings</vt:lpstr>
      <vt:lpstr>Office Theme</vt:lpstr>
      <vt:lpstr>IIASA alternatives</vt:lpstr>
      <vt:lpstr>PowerPoint Presentation</vt:lpstr>
      <vt:lpstr>The GAINS Model  (Greenhouse gas - Air Pollution INteractions and Synergies)</vt:lpstr>
      <vt:lpstr>There is large diversity in ambient levels  of PM2.5 across the region</vt:lpstr>
      <vt:lpstr>Natural and human sources contribute to PM2.5 in ambient air</vt:lpstr>
      <vt:lpstr>PM2.5 pollution originates from many different sectors</vt:lpstr>
      <vt:lpstr>Future air quality will be determined by policy interventions  and their enforcement</vt:lpstr>
      <vt:lpstr>Technical potential for additional exposure reductions in 2030</vt:lpstr>
      <vt:lpstr>PowerPoint Presentation</vt:lpstr>
      <vt:lpstr>‘Towards WHO Interim Targets’: Impacts of key measures on exposure Note: this includes the impacts of measures taken in other regions</vt:lpstr>
      <vt:lpstr>Priority cost-effective measures for the ‘Towards WHO  Interim Targets’ option (ranked by decreasing exposure reduction potential in SAR)</vt:lpstr>
      <vt:lpstr>Five key messages</vt:lpstr>
      <vt:lpstr> Thank you!                   E-mail: purohit@iiasa.ac.at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HUBER Tanja</dc:creator>
  <cp:lastModifiedBy>PUROHIT Pallav</cp:lastModifiedBy>
  <cp:revision>855</cp:revision>
  <cp:lastPrinted>2024-04-14T15:01:24Z</cp:lastPrinted>
  <dcterms:created xsi:type="dcterms:W3CDTF">2019-05-17T07:14:44Z</dcterms:created>
  <dcterms:modified xsi:type="dcterms:W3CDTF">2024-04-15T05:21:02Z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0x0101040097C92BAA327FB344B60BEC1DFEEB15C4</vt:lpwstr>
  </property>
  <property fmtid="{D5CDD505-2E9C-101B-9397-08002B2CF9AE}" pid="3" name="_dlc_DocIdItemGuid">
    <vt:lpwstr>21d70297-cd61-47d2-9611-414a1fcff47b</vt:lpwstr>
  </property>
</Properties>
</file>