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56" r:id="rId5"/>
    <p:sldId id="278" r:id="rId6"/>
    <p:sldId id="258" r:id="rId7"/>
    <p:sldId id="282" r:id="rId8"/>
    <p:sldId id="286" r:id="rId9"/>
    <p:sldId id="295" r:id="rId10"/>
    <p:sldId id="288" r:id="rId11"/>
    <p:sldId id="289" r:id="rId12"/>
    <p:sldId id="296" r:id="rId13"/>
    <p:sldId id="297" r:id="rId14"/>
    <p:sldId id="290" r:id="rId15"/>
    <p:sldId id="291" r:id="rId16"/>
    <p:sldId id="292" r:id="rId17"/>
    <p:sldId id="294"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3" autoAdjust="0"/>
    <p:restoredTop sz="61321" autoAdjust="0"/>
  </p:normalViewPr>
  <p:slideViewPr>
    <p:cSldViewPr snapToGrid="0">
      <p:cViewPr varScale="1">
        <p:scale>
          <a:sx n="35" d="100"/>
          <a:sy n="35" d="100"/>
        </p:scale>
        <p:origin x="1052" y="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059F93-E769-48F8-BE32-7E5A744DB0B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CC3CD8F-76F5-4E33-9AE2-E8F191A7E7BF}">
      <dgm:prSet custT="1"/>
      <dgm:spPr/>
      <dgm:t>
        <a:bodyPr/>
        <a:lstStyle/>
        <a:p>
          <a:pPr algn="just"/>
          <a:r>
            <a:rPr lang="en-US" sz="1800" b="1" i="0" dirty="0">
              <a:latin typeface="Tahoma" panose="020B0604030504040204" pitchFamily="34" charset="0"/>
              <a:ea typeface="Tahoma" panose="020B0604030504040204" pitchFamily="34" charset="0"/>
              <a:cs typeface="Tahoma" panose="020B0604030504040204" pitchFamily="34" charset="0"/>
            </a:rPr>
            <a:t>Lack of (local) data: </a:t>
          </a:r>
          <a:r>
            <a:rPr lang="en-US" sz="1800" b="0" i="0" dirty="0">
              <a:latin typeface="Tahoma" panose="020B0604030504040204" pitchFamily="34" charset="0"/>
              <a:ea typeface="Tahoma" panose="020B0604030504040204" pitchFamily="34" charset="0"/>
              <a:cs typeface="Tahoma" panose="020B0604030504040204" pitchFamily="34" charset="0"/>
            </a:rPr>
            <a:t>The lack of data can result in the use of algorithms that were trained using data that does not consider specific local circumstances. </a:t>
          </a:r>
          <a:endParaRPr lang="en-US" sz="1800" dirty="0">
            <a:latin typeface="Tahoma" panose="020B0604030504040204" pitchFamily="34" charset="0"/>
            <a:ea typeface="Tahoma" panose="020B0604030504040204" pitchFamily="34" charset="0"/>
            <a:cs typeface="Tahoma" panose="020B0604030504040204" pitchFamily="34" charset="0"/>
          </a:endParaRPr>
        </a:p>
      </dgm:t>
    </dgm:pt>
    <dgm:pt modelId="{DE1AF53D-BD52-42E1-ADD9-A444104C75FB}" type="parTrans" cxnId="{BB98E3A2-9596-4753-B40E-4F589EF703A2}">
      <dgm:prSet/>
      <dgm:spPr/>
      <dgm:t>
        <a:bodyPr/>
        <a:lstStyle/>
        <a:p>
          <a:endParaRPr lang="en-US"/>
        </a:p>
      </dgm:t>
    </dgm:pt>
    <dgm:pt modelId="{365B75D6-7B78-406C-9EDF-5C93A50544F8}" type="sibTrans" cxnId="{BB98E3A2-9596-4753-B40E-4F589EF703A2}">
      <dgm:prSet/>
      <dgm:spPr/>
      <dgm:t>
        <a:bodyPr/>
        <a:lstStyle/>
        <a:p>
          <a:endParaRPr lang="en-US"/>
        </a:p>
      </dgm:t>
    </dgm:pt>
    <dgm:pt modelId="{FFBB3459-FF13-4C46-877C-AD1D3F4A0037}">
      <dgm:prSet custT="1"/>
      <dgm:spPr/>
      <dgm:t>
        <a:bodyPr/>
        <a:lstStyle/>
        <a:p>
          <a:pPr algn="just"/>
          <a:r>
            <a:rPr lang="en-US" sz="1800" b="1" i="0" dirty="0">
              <a:latin typeface="Tahoma" panose="020B0604030504040204" pitchFamily="34" charset="0"/>
              <a:ea typeface="Tahoma" panose="020B0604030504040204" pitchFamily="34" charset="0"/>
              <a:cs typeface="Tahoma" panose="020B0604030504040204" pitchFamily="34" charset="0"/>
            </a:rPr>
            <a:t>Societal biases: </a:t>
          </a:r>
          <a:r>
            <a:rPr lang="en-US" sz="1800" b="0" i="0" dirty="0">
              <a:latin typeface="Tahoma" panose="020B0604030504040204" pitchFamily="34" charset="0"/>
              <a:ea typeface="Tahoma" panose="020B0604030504040204" pitchFamily="34" charset="0"/>
              <a:cs typeface="Tahoma" panose="020B0604030504040204" pitchFamily="34" charset="0"/>
            </a:rPr>
            <a:t>AI, in all its forms, can exhibit and emphasize biases that exist in society, such as race, color, gender, disability and ethnic origin. </a:t>
          </a:r>
          <a:endParaRPr lang="en-US" sz="1800" dirty="0">
            <a:latin typeface="Tahoma" panose="020B0604030504040204" pitchFamily="34" charset="0"/>
            <a:ea typeface="Tahoma" panose="020B0604030504040204" pitchFamily="34" charset="0"/>
            <a:cs typeface="Tahoma" panose="020B0604030504040204" pitchFamily="34" charset="0"/>
          </a:endParaRPr>
        </a:p>
      </dgm:t>
    </dgm:pt>
    <dgm:pt modelId="{5D0BA7EA-E06D-416B-B8B3-D4ACF8F10CB5}" type="parTrans" cxnId="{BC868752-58BD-4D6D-A5B5-4EC7776401F3}">
      <dgm:prSet/>
      <dgm:spPr/>
      <dgm:t>
        <a:bodyPr/>
        <a:lstStyle/>
        <a:p>
          <a:endParaRPr lang="en-US"/>
        </a:p>
      </dgm:t>
    </dgm:pt>
    <dgm:pt modelId="{C9EBFD66-DDA1-4428-B970-3AF2C0C4A7AB}" type="sibTrans" cxnId="{BC868752-58BD-4D6D-A5B5-4EC7776401F3}">
      <dgm:prSet/>
      <dgm:spPr/>
      <dgm:t>
        <a:bodyPr/>
        <a:lstStyle/>
        <a:p>
          <a:endParaRPr lang="en-US"/>
        </a:p>
      </dgm:t>
    </dgm:pt>
    <dgm:pt modelId="{E1090CA9-DCC8-47F1-BCCC-6AFF13D75D43}">
      <dgm:prSet custT="1"/>
      <dgm:spPr/>
      <dgm:t>
        <a:bodyPr/>
        <a:lstStyle/>
        <a:p>
          <a:pPr algn="just"/>
          <a:r>
            <a:rPr lang="en-US" sz="1800" b="1" i="0" dirty="0">
              <a:latin typeface="Tahoma" panose="020B0604030504040204" pitchFamily="34" charset="0"/>
              <a:ea typeface="Tahoma" panose="020B0604030504040204" pitchFamily="34" charset="0"/>
              <a:cs typeface="Tahoma" panose="020B0604030504040204" pitchFamily="34" charset="0"/>
            </a:rPr>
            <a:t>Lack of public engagement: </a:t>
          </a:r>
          <a:r>
            <a:rPr lang="en-US" sz="1800" b="0" i="0" dirty="0">
              <a:latin typeface="Tahoma" panose="020B0604030504040204" pitchFamily="34" charset="0"/>
              <a:ea typeface="Tahoma" panose="020B0604030504040204" pitchFamily="34" charset="0"/>
              <a:cs typeface="Tahoma" panose="020B0604030504040204" pitchFamily="34" charset="0"/>
            </a:rPr>
            <a:t>AI typically lacks public engagement, which is important to ensure representativeness, reduce biases and enhance the quality of AI results. </a:t>
          </a:r>
          <a:endParaRPr lang="en-US" sz="1800" dirty="0">
            <a:latin typeface="Tahoma" panose="020B0604030504040204" pitchFamily="34" charset="0"/>
            <a:ea typeface="Tahoma" panose="020B0604030504040204" pitchFamily="34" charset="0"/>
            <a:cs typeface="Tahoma" panose="020B0604030504040204" pitchFamily="34" charset="0"/>
          </a:endParaRPr>
        </a:p>
      </dgm:t>
    </dgm:pt>
    <dgm:pt modelId="{FB4C77CE-E81F-4397-96C8-B1845F994776}" type="parTrans" cxnId="{C99F5242-3990-4BE9-9393-51C33AE64F5B}">
      <dgm:prSet/>
      <dgm:spPr/>
      <dgm:t>
        <a:bodyPr/>
        <a:lstStyle/>
        <a:p>
          <a:endParaRPr lang="en-US"/>
        </a:p>
      </dgm:t>
    </dgm:pt>
    <dgm:pt modelId="{D9D3C5DC-F808-4253-90C0-01A07B64CE7C}" type="sibTrans" cxnId="{C99F5242-3990-4BE9-9393-51C33AE64F5B}">
      <dgm:prSet/>
      <dgm:spPr/>
      <dgm:t>
        <a:bodyPr/>
        <a:lstStyle/>
        <a:p>
          <a:endParaRPr lang="en-US"/>
        </a:p>
      </dgm:t>
    </dgm:pt>
    <dgm:pt modelId="{CAAD26C4-F9B1-4E7D-B440-44F24B2FD1EA}" type="pres">
      <dgm:prSet presAssocID="{A2059F93-E769-48F8-BE32-7E5A744DB0BA}" presName="root" presStyleCnt="0">
        <dgm:presLayoutVars>
          <dgm:dir/>
          <dgm:resizeHandles val="exact"/>
        </dgm:presLayoutVars>
      </dgm:prSet>
      <dgm:spPr/>
    </dgm:pt>
    <dgm:pt modelId="{12134554-A5C7-41C5-99EF-B149BF143AE8}" type="pres">
      <dgm:prSet presAssocID="{DCC3CD8F-76F5-4E33-9AE2-E8F191A7E7BF}" presName="compNode" presStyleCnt="0"/>
      <dgm:spPr/>
    </dgm:pt>
    <dgm:pt modelId="{DFCC0F0A-35AB-4646-B036-1A1E5A9E5516}" type="pres">
      <dgm:prSet presAssocID="{DCC3CD8F-76F5-4E33-9AE2-E8F191A7E7BF}" presName="bgRect" presStyleLbl="bgShp" presStyleIdx="0" presStyleCnt="3"/>
      <dgm:spPr/>
    </dgm:pt>
    <dgm:pt modelId="{F4959842-4048-49DE-966F-9D46816D6152}" type="pres">
      <dgm:prSet presAssocID="{DCC3CD8F-76F5-4E33-9AE2-E8F191A7E7B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A96FC296-C19F-4CA7-9466-A51E90A5D009}" type="pres">
      <dgm:prSet presAssocID="{DCC3CD8F-76F5-4E33-9AE2-E8F191A7E7BF}" presName="spaceRect" presStyleCnt="0"/>
      <dgm:spPr/>
    </dgm:pt>
    <dgm:pt modelId="{5BB71645-29D7-4419-98D7-9EB9E36F8C19}" type="pres">
      <dgm:prSet presAssocID="{DCC3CD8F-76F5-4E33-9AE2-E8F191A7E7BF}" presName="parTx" presStyleLbl="revTx" presStyleIdx="0" presStyleCnt="3">
        <dgm:presLayoutVars>
          <dgm:chMax val="0"/>
          <dgm:chPref val="0"/>
        </dgm:presLayoutVars>
      </dgm:prSet>
      <dgm:spPr/>
    </dgm:pt>
    <dgm:pt modelId="{46689F60-3A36-4203-9129-833EDEBED92D}" type="pres">
      <dgm:prSet presAssocID="{365B75D6-7B78-406C-9EDF-5C93A50544F8}" presName="sibTrans" presStyleCnt="0"/>
      <dgm:spPr/>
    </dgm:pt>
    <dgm:pt modelId="{1E8E180F-29B7-4F20-B9BF-09449A89A890}" type="pres">
      <dgm:prSet presAssocID="{FFBB3459-FF13-4C46-877C-AD1D3F4A0037}" presName="compNode" presStyleCnt="0"/>
      <dgm:spPr/>
    </dgm:pt>
    <dgm:pt modelId="{59BF1788-29FE-41D9-81A1-E556ECF6C858}" type="pres">
      <dgm:prSet presAssocID="{FFBB3459-FF13-4C46-877C-AD1D3F4A0037}" presName="bgRect" presStyleLbl="bgShp" presStyleIdx="1" presStyleCnt="3"/>
      <dgm:spPr/>
    </dgm:pt>
    <dgm:pt modelId="{16E168EF-2296-443F-8A18-FFCAF806580F}" type="pres">
      <dgm:prSet presAssocID="{FFBB3459-FF13-4C46-877C-AD1D3F4A00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16A8FCA2-9395-4267-BD7F-5D8890622595}" type="pres">
      <dgm:prSet presAssocID="{FFBB3459-FF13-4C46-877C-AD1D3F4A0037}" presName="spaceRect" presStyleCnt="0"/>
      <dgm:spPr/>
    </dgm:pt>
    <dgm:pt modelId="{C8F81253-6F2C-4E72-BE4C-843A9B50C837}" type="pres">
      <dgm:prSet presAssocID="{FFBB3459-FF13-4C46-877C-AD1D3F4A0037}" presName="parTx" presStyleLbl="revTx" presStyleIdx="1" presStyleCnt="3">
        <dgm:presLayoutVars>
          <dgm:chMax val="0"/>
          <dgm:chPref val="0"/>
        </dgm:presLayoutVars>
      </dgm:prSet>
      <dgm:spPr/>
    </dgm:pt>
    <dgm:pt modelId="{CFC51A9A-3C0B-4F56-ACBB-F73B2177B0B8}" type="pres">
      <dgm:prSet presAssocID="{C9EBFD66-DDA1-4428-B970-3AF2C0C4A7AB}" presName="sibTrans" presStyleCnt="0"/>
      <dgm:spPr/>
    </dgm:pt>
    <dgm:pt modelId="{2FC09AAB-4D27-4238-B198-786A3460ECFB}" type="pres">
      <dgm:prSet presAssocID="{E1090CA9-DCC8-47F1-BCCC-6AFF13D75D43}" presName="compNode" presStyleCnt="0"/>
      <dgm:spPr/>
    </dgm:pt>
    <dgm:pt modelId="{74CB6981-6188-4AE0-AB7C-4D2391A8F25E}" type="pres">
      <dgm:prSet presAssocID="{E1090CA9-DCC8-47F1-BCCC-6AFF13D75D43}" presName="bgRect" presStyleLbl="bgShp" presStyleIdx="2" presStyleCnt="3"/>
      <dgm:spPr/>
    </dgm:pt>
    <dgm:pt modelId="{0465259B-AEDE-4FD8-AE8E-7F9738B4CE5D}" type="pres">
      <dgm:prSet presAssocID="{E1090CA9-DCC8-47F1-BCCC-6AFF13D75D4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74C0E52D-3ACC-4D62-B759-8BEEDF581D12}" type="pres">
      <dgm:prSet presAssocID="{E1090CA9-DCC8-47F1-BCCC-6AFF13D75D43}" presName="spaceRect" presStyleCnt="0"/>
      <dgm:spPr/>
    </dgm:pt>
    <dgm:pt modelId="{292D1724-FE69-46C1-8149-F039BB787904}" type="pres">
      <dgm:prSet presAssocID="{E1090CA9-DCC8-47F1-BCCC-6AFF13D75D43}" presName="parTx" presStyleLbl="revTx" presStyleIdx="2" presStyleCnt="3">
        <dgm:presLayoutVars>
          <dgm:chMax val="0"/>
          <dgm:chPref val="0"/>
        </dgm:presLayoutVars>
      </dgm:prSet>
      <dgm:spPr/>
    </dgm:pt>
  </dgm:ptLst>
  <dgm:cxnLst>
    <dgm:cxn modelId="{022F5C29-0B23-4B07-A913-7E4EBFE5C2EA}" type="presOf" srcId="{FFBB3459-FF13-4C46-877C-AD1D3F4A0037}" destId="{C8F81253-6F2C-4E72-BE4C-843A9B50C837}" srcOrd="0" destOrd="0" presId="urn:microsoft.com/office/officeart/2018/2/layout/IconVerticalSolidList"/>
    <dgm:cxn modelId="{C99F5242-3990-4BE9-9393-51C33AE64F5B}" srcId="{A2059F93-E769-48F8-BE32-7E5A744DB0BA}" destId="{E1090CA9-DCC8-47F1-BCCC-6AFF13D75D43}" srcOrd="2" destOrd="0" parTransId="{FB4C77CE-E81F-4397-96C8-B1845F994776}" sibTransId="{D9D3C5DC-F808-4253-90C0-01A07B64CE7C}"/>
    <dgm:cxn modelId="{BC144A63-7A84-4482-959A-3D1EA4D16DFD}" type="presOf" srcId="{DCC3CD8F-76F5-4E33-9AE2-E8F191A7E7BF}" destId="{5BB71645-29D7-4419-98D7-9EB9E36F8C19}" srcOrd="0" destOrd="0" presId="urn:microsoft.com/office/officeart/2018/2/layout/IconVerticalSolidList"/>
    <dgm:cxn modelId="{BC868752-58BD-4D6D-A5B5-4EC7776401F3}" srcId="{A2059F93-E769-48F8-BE32-7E5A744DB0BA}" destId="{FFBB3459-FF13-4C46-877C-AD1D3F4A0037}" srcOrd="1" destOrd="0" parTransId="{5D0BA7EA-E06D-416B-B8B3-D4ACF8F10CB5}" sibTransId="{C9EBFD66-DDA1-4428-B970-3AF2C0C4A7AB}"/>
    <dgm:cxn modelId="{BB98E3A2-9596-4753-B40E-4F589EF703A2}" srcId="{A2059F93-E769-48F8-BE32-7E5A744DB0BA}" destId="{DCC3CD8F-76F5-4E33-9AE2-E8F191A7E7BF}" srcOrd="0" destOrd="0" parTransId="{DE1AF53D-BD52-42E1-ADD9-A444104C75FB}" sibTransId="{365B75D6-7B78-406C-9EDF-5C93A50544F8}"/>
    <dgm:cxn modelId="{A67D72E2-58E0-4F10-B9A0-80C4D1FA4A9A}" type="presOf" srcId="{A2059F93-E769-48F8-BE32-7E5A744DB0BA}" destId="{CAAD26C4-F9B1-4E7D-B440-44F24B2FD1EA}" srcOrd="0" destOrd="0" presId="urn:microsoft.com/office/officeart/2018/2/layout/IconVerticalSolidList"/>
    <dgm:cxn modelId="{7ED63BE3-3783-471F-BDE2-8F3581FBEB55}" type="presOf" srcId="{E1090CA9-DCC8-47F1-BCCC-6AFF13D75D43}" destId="{292D1724-FE69-46C1-8149-F039BB787904}" srcOrd="0" destOrd="0" presId="urn:microsoft.com/office/officeart/2018/2/layout/IconVerticalSolidList"/>
    <dgm:cxn modelId="{BB005582-8D5C-478A-9D92-9B92993DF50F}" type="presParOf" srcId="{CAAD26C4-F9B1-4E7D-B440-44F24B2FD1EA}" destId="{12134554-A5C7-41C5-99EF-B149BF143AE8}" srcOrd="0" destOrd="0" presId="urn:microsoft.com/office/officeart/2018/2/layout/IconVerticalSolidList"/>
    <dgm:cxn modelId="{509E443A-D1A5-4E45-9947-6F717E470133}" type="presParOf" srcId="{12134554-A5C7-41C5-99EF-B149BF143AE8}" destId="{DFCC0F0A-35AB-4646-B036-1A1E5A9E5516}" srcOrd="0" destOrd="0" presId="urn:microsoft.com/office/officeart/2018/2/layout/IconVerticalSolidList"/>
    <dgm:cxn modelId="{9F4FDD0E-375B-4E6C-A189-CA6103BE3EE3}" type="presParOf" srcId="{12134554-A5C7-41C5-99EF-B149BF143AE8}" destId="{F4959842-4048-49DE-966F-9D46816D6152}" srcOrd="1" destOrd="0" presId="urn:microsoft.com/office/officeart/2018/2/layout/IconVerticalSolidList"/>
    <dgm:cxn modelId="{58E2C45A-D9AC-4968-8F37-6975A181FBCE}" type="presParOf" srcId="{12134554-A5C7-41C5-99EF-B149BF143AE8}" destId="{A96FC296-C19F-4CA7-9466-A51E90A5D009}" srcOrd="2" destOrd="0" presId="urn:microsoft.com/office/officeart/2018/2/layout/IconVerticalSolidList"/>
    <dgm:cxn modelId="{EA0BB360-482E-4BF8-9A2D-96AD516B928E}" type="presParOf" srcId="{12134554-A5C7-41C5-99EF-B149BF143AE8}" destId="{5BB71645-29D7-4419-98D7-9EB9E36F8C19}" srcOrd="3" destOrd="0" presId="urn:microsoft.com/office/officeart/2018/2/layout/IconVerticalSolidList"/>
    <dgm:cxn modelId="{EB4BA6D7-CAD1-4147-BC01-9931731CE9E6}" type="presParOf" srcId="{CAAD26C4-F9B1-4E7D-B440-44F24B2FD1EA}" destId="{46689F60-3A36-4203-9129-833EDEBED92D}" srcOrd="1" destOrd="0" presId="urn:microsoft.com/office/officeart/2018/2/layout/IconVerticalSolidList"/>
    <dgm:cxn modelId="{152C2A64-7A0B-4E67-A654-8DF56DA3F127}" type="presParOf" srcId="{CAAD26C4-F9B1-4E7D-B440-44F24B2FD1EA}" destId="{1E8E180F-29B7-4F20-B9BF-09449A89A890}" srcOrd="2" destOrd="0" presId="urn:microsoft.com/office/officeart/2018/2/layout/IconVerticalSolidList"/>
    <dgm:cxn modelId="{F3202F88-3D96-4E5F-9E23-64D9C753B08D}" type="presParOf" srcId="{1E8E180F-29B7-4F20-B9BF-09449A89A890}" destId="{59BF1788-29FE-41D9-81A1-E556ECF6C858}" srcOrd="0" destOrd="0" presId="urn:microsoft.com/office/officeart/2018/2/layout/IconVerticalSolidList"/>
    <dgm:cxn modelId="{3F4E6E72-DCC9-4992-B8A5-CE383B4E984A}" type="presParOf" srcId="{1E8E180F-29B7-4F20-B9BF-09449A89A890}" destId="{16E168EF-2296-443F-8A18-FFCAF806580F}" srcOrd="1" destOrd="0" presId="urn:microsoft.com/office/officeart/2018/2/layout/IconVerticalSolidList"/>
    <dgm:cxn modelId="{22E6FCBC-9E50-4FE1-A0B0-EEFF6A5CDC42}" type="presParOf" srcId="{1E8E180F-29B7-4F20-B9BF-09449A89A890}" destId="{16A8FCA2-9395-4267-BD7F-5D8890622595}" srcOrd="2" destOrd="0" presId="urn:microsoft.com/office/officeart/2018/2/layout/IconVerticalSolidList"/>
    <dgm:cxn modelId="{0C7B1EB3-CE26-4502-8192-6A62BF55E6AB}" type="presParOf" srcId="{1E8E180F-29B7-4F20-B9BF-09449A89A890}" destId="{C8F81253-6F2C-4E72-BE4C-843A9B50C837}" srcOrd="3" destOrd="0" presId="urn:microsoft.com/office/officeart/2018/2/layout/IconVerticalSolidList"/>
    <dgm:cxn modelId="{82C3C620-82DC-4721-B583-3C614261D571}" type="presParOf" srcId="{CAAD26C4-F9B1-4E7D-B440-44F24B2FD1EA}" destId="{CFC51A9A-3C0B-4F56-ACBB-F73B2177B0B8}" srcOrd="3" destOrd="0" presId="urn:microsoft.com/office/officeart/2018/2/layout/IconVerticalSolidList"/>
    <dgm:cxn modelId="{6A6C33C7-B685-4EFF-B936-963103EA1C45}" type="presParOf" srcId="{CAAD26C4-F9B1-4E7D-B440-44F24B2FD1EA}" destId="{2FC09AAB-4D27-4238-B198-786A3460ECFB}" srcOrd="4" destOrd="0" presId="urn:microsoft.com/office/officeart/2018/2/layout/IconVerticalSolidList"/>
    <dgm:cxn modelId="{B11E18F9-94AC-4F67-AE60-10074C0EC41A}" type="presParOf" srcId="{2FC09AAB-4D27-4238-B198-786A3460ECFB}" destId="{74CB6981-6188-4AE0-AB7C-4D2391A8F25E}" srcOrd="0" destOrd="0" presId="urn:microsoft.com/office/officeart/2018/2/layout/IconVerticalSolidList"/>
    <dgm:cxn modelId="{D5AEF665-A1DE-4BEF-979E-9A95F8D9FC38}" type="presParOf" srcId="{2FC09AAB-4D27-4238-B198-786A3460ECFB}" destId="{0465259B-AEDE-4FD8-AE8E-7F9738B4CE5D}" srcOrd="1" destOrd="0" presId="urn:microsoft.com/office/officeart/2018/2/layout/IconVerticalSolidList"/>
    <dgm:cxn modelId="{452B8C99-B3E2-4B91-B147-60DD626C3ED5}" type="presParOf" srcId="{2FC09AAB-4D27-4238-B198-786A3460ECFB}" destId="{74C0E52D-3ACC-4D62-B759-8BEEDF581D12}" srcOrd="2" destOrd="0" presId="urn:microsoft.com/office/officeart/2018/2/layout/IconVerticalSolidList"/>
    <dgm:cxn modelId="{9835E48D-F533-4CFA-A2DB-574EB5C8359C}" type="presParOf" srcId="{2FC09AAB-4D27-4238-B198-786A3460ECFB}" destId="{292D1724-FE69-46C1-8149-F039BB7879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C0F0A-35AB-4646-B036-1A1E5A9E5516}">
      <dsp:nvSpPr>
        <dsp:cNvPr id="0" name=""/>
        <dsp:cNvSpPr/>
      </dsp:nvSpPr>
      <dsp:spPr>
        <a:xfrm>
          <a:off x="0" y="624"/>
          <a:ext cx="7137404" cy="14613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959842-4048-49DE-966F-9D46816D6152}">
      <dsp:nvSpPr>
        <dsp:cNvPr id="0" name=""/>
        <dsp:cNvSpPr/>
      </dsp:nvSpPr>
      <dsp:spPr>
        <a:xfrm>
          <a:off x="442051" y="329422"/>
          <a:ext cx="803729" cy="8037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B71645-29D7-4419-98D7-9EB9E36F8C19}">
      <dsp:nvSpPr>
        <dsp:cNvPr id="0" name=""/>
        <dsp:cNvSpPr/>
      </dsp:nvSpPr>
      <dsp:spPr>
        <a:xfrm>
          <a:off x="1687831" y="624"/>
          <a:ext cx="5449572" cy="146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57" tIns="154657" rIns="154657" bIns="154657" numCol="1" spcCol="1270" anchor="ctr" anchorCtr="0">
          <a:noAutofit/>
        </a:bodyPr>
        <a:lstStyle/>
        <a:p>
          <a:pPr marL="0" lvl="0" indent="0" algn="just" defTabSz="800100">
            <a:lnSpc>
              <a:spcPct val="90000"/>
            </a:lnSpc>
            <a:spcBef>
              <a:spcPct val="0"/>
            </a:spcBef>
            <a:spcAft>
              <a:spcPct val="35000"/>
            </a:spcAft>
            <a:buNone/>
          </a:pPr>
          <a:r>
            <a:rPr lang="en-US" sz="1800" b="1" i="0" kern="1200" dirty="0">
              <a:latin typeface="Tahoma" panose="020B0604030504040204" pitchFamily="34" charset="0"/>
              <a:ea typeface="Tahoma" panose="020B0604030504040204" pitchFamily="34" charset="0"/>
              <a:cs typeface="Tahoma" panose="020B0604030504040204" pitchFamily="34" charset="0"/>
            </a:rPr>
            <a:t>Lack of (local) data: </a:t>
          </a:r>
          <a:r>
            <a:rPr lang="en-US" sz="1800" b="0" i="0" kern="1200" dirty="0">
              <a:latin typeface="Tahoma" panose="020B0604030504040204" pitchFamily="34" charset="0"/>
              <a:ea typeface="Tahoma" panose="020B0604030504040204" pitchFamily="34" charset="0"/>
              <a:cs typeface="Tahoma" panose="020B0604030504040204" pitchFamily="34" charset="0"/>
            </a:rPr>
            <a:t>The lack of data can result in the use of algorithms that were trained using data that does not consider specific local circumstances. </a:t>
          </a:r>
          <a:endParaRPr lang="en-US" sz="1800" kern="1200" dirty="0">
            <a:latin typeface="Tahoma" panose="020B0604030504040204" pitchFamily="34" charset="0"/>
            <a:ea typeface="Tahoma" panose="020B0604030504040204" pitchFamily="34" charset="0"/>
            <a:cs typeface="Tahoma" panose="020B0604030504040204" pitchFamily="34" charset="0"/>
          </a:endParaRPr>
        </a:p>
      </dsp:txBody>
      <dsp:txXfrm>
        <a:off x="1687831" y="624"/>
        <a:ext cx="5449572" cy="1461325"/>
      </dsp:txXfrm>
    </dsp:sp>
    <dsp:sp modelId="{59BF1788-29FE-41D9-81A1-E556ECF6C858}">
      <dsp:nvSpPr>
        <dsp:cNvPr id="0" name=""/>
        <dsp:cNvSpPr/>
      </dsp:nvSpPr>
      <dsp:spPr>
        <a:xfrm>
          <a:off x="0" y="1827281"/>
          <a:ext cx="7137404" cy="14613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E168EF-2296-443F-8A18-FFCAF806580F}">
      <dsp:nvSpPr>
        <dsp:cNvPr id="0" name=""/>
        <dsp:cNvSpPr/>
      </dsp:nvSpPr>
      <dsp:spPr>
        <a:xfrm>
          <a:off x="442051" y="2156079"/>
          <a:ext cx="803729" cy="8037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F81253-6F2C-4E72-BE4C-843A9B50C837}">
      <dsp:nvSpPr>
        <dsp:cNvPr id="0" name=""/>
        <dsp:cNvSpPr/>
      </dsp:nvSpPr>
      <dsp:spPr>
        <a:xfrm>
          <a:off x="1687831" y="1827281"/>
          <a:ext cx="5449572" cy="146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57" tIns="154657" rIns="154657" bIns="154657" numCol="1" spcCol="1270" anchor="ctr" anchorCtr="0">
          <a:noAutofit/>
        </a:bodyPr>
        <a:lstStyle/>
        <a:p>
          <a:pPr marL="0" lvl="0" indent="0" algn="just" defTabSz="800100">
            <a:lnSpc>
              <a:spcPct val="90000"/>
            </a:lnSpc>
            <a:spcBef>
              <a:spcPct val="0"/>
            </a:spcBef>
            <a:spcAft>
              <a:spcPct val="35000"/>
            </a:spcAft>
            <a:buNone/>
          </a:pPr>
          <a:r>
            <a:rPr lang="en-US" sz="1800" b="1" i="0" kern="1200" dirty="0">
              <a:latin typeface="Tahoma" panose="020B0604030504040204" pitchFamily="34" charset="0"/>
              <a:ea typeface="Tahoma" panose="020B0604030504040204" pitchFamily="34" charset="0"/>
              <a:cs typeface="Tahoma" panose="020B0604030504040204" pitchFamily="34" charset="0"/>
            </a:rPr>
            <a:t>Societal biases: </a:t>
          </a:r>
          <a:r>
            <a:rPr lang="en-US" sz="1800" b="0" i="0" kern="1200" dirty="0">
              <a:latin typeface="Tahoma" panose="020B0604030504040204" pitchFamily="34" charset="0"/>
              <a:ea typeface="Tahoma" panose="020B0604030504040204" pitchFamily="34" charset="0"/>
              <a:cs typeface="Tahoma" panose="020B0604030504040204" pitchFamily="34" charset="0"/>
            </a:rPr>
            <a:t>AI, in all its forms, can exhibit and emphasize biases that exist in society, such as race, color, gender, disability and ethnic origin. </a:t>
          </a:r>
          <a:endParaRPr lang="en-US" sz="1800" kern="1200" dirty="0">
            <a:latin typeface="Tahoma" panose="020B0604030504040204" pitchFamily="34" charset="0"/>
            <a:ea typeface="Tahoma" panose="020B0604030504040204" pitchFamily="34" charset="0"/>
            <a:cs typeface="Tahoma" panose="020B0604030504040204" pitchFamily="34" charset="0"/>
          </a:endParaRPr>
        </a:p>
      </dsp:txBody>
      <dsp:txXfrm>
        <a:off x="1687831" y="1827281"/>
        <a:ext cx="5449572" cy="1461325"/>
      </dsp:txXfrm>
    </dsp:sp>
    <dsp:sp modelId="{74CB6981-6188-4AE0-AB7C-4D2391A8F25E}">
      <dsp:nvSpPr>
        <dsp:cNvPr id="0" name=""/>
        <dsp:cNvSpPr/>
      </dsp:nvSpPr>
      <dsp:spPr>
        <a:xfrm>
          <a:off x="0" y="3653938"/>
          <a:ext cx="7137404" cy="14613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5259B-AEDE-4FD8-AE8E-7F9738B4CE5D}">
      <dsp:nvSpPr>
        <dsp:cNvPr id="0" name=""/>
        <dsp:cNvSpPr/>
      </dsp:nvSpPr>
      <dsp:spPr>
        <a:xfrm>
          <a:off x="442051" y="3982737"/>
          <a:ext cx="803729" cy="8037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2D1724-FE69-46C1-8149-F039BB787904}">
      <dsp:nvSpPr>
        <dsp:cNvPr id="0" name=""/>
        <dsp:cNvSpPr/>
      </dsp:nvSpPr>
      <dsp:spPr>
        <a:xfrm>
          <a:off x="1687831" y="3653938"/>
          <a:ext cx="5449572" cy="146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657" tIns="154657" rIns="154657" bIns="154657" numCol="1" spcCol="1270" anchor="ctr" anchorCtr="0">
          <a:noAutofit/>
        </a:bodyPr>
        <a:lstStyle/>
        <a:p>
          <a:pPr marL="0" lvl="0" indent="0" algn="just" defTabSz="800100">
            <a:lnSpc>
              <a:spcPct val="90000"/>
            </a:lnSpc>
            <a:spcBef>
              <a:spcPct val="0"/>
            </a:spcBef>
            <a:spcAft>
              <a:spcPct val="35000"/>
            </a:spcAft>
            <a:buNone/>
          </a:pPr>
          <a:r>
            <a:rPr lang="en-US" sz="1800" b="1" i="0" kern="1200" dirty="0">
              <a:latin typeface="Tahoma" panose="020B0604030504040204" pitchFamily="34" charset="0"/>
              <a:ea typeface="Tahoma" panose="020B0604030504040204" pitchFamily="34" charset="0"/>
              <a:cs typeface="Tahoma" panose="020B0604030504040204" pitchFamily="34" charset="0"/>
            </a:rPr>
            <a:t>Lack of public engagement: </a:t>
          </a:r>
          <a:r>
            <a:rPr lang="en-US" sz="1800" b="0" i="0" kern="1200" dirty="0">
              <a:latin typeface="Tahoma" panose="020B0604030504040204" pitchFamily="34" charset="0"/>
              <a:ea typeface="Tahoma" panose="020B0604030504040204" pitchFamily="34" charset="0"/>
              <a:cs typeface="Tahoma" panose="020B0604030504040204" pitchFamily="34" charset="0"/>
            </a:rPr>
            <a:t>AI typically lacks public engagement, which is important to ensure representativeness, reduce biases and enhance the quality of AI results. </a:t>
          </a:r>
          <a:endParaRPr lang="en-US" sz="1800" kern="1200" dirty="0">
            <a:latin typeface="Tahoma" panose="020B0604030504040204" pitchFamily="34" charset="0"/>
            <a:ea typeface="Tahoma" panose="020B0604030504040204" pitchFamily="34" charset="0"/>
            <a:cs typeface="Tahoma" panose="020B0604030504040204" pitchFamily="34" charset="0"/>
          </a:endParaRPr>
        </a:p>
      </dsp:txBody>
      <dsp:txXfrm>
        <a:off x="1687831" y="3653938"/>
        <a:ext cx="5449572" cy="14613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2/19/2025</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2/19/2025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09AAA-3EF1-41B5-47C3-426AE5484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9E446-5330-2D61-9FD1-3DD47A79B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D1A695-AE5C-6C62-ACB6-624A63282F6F}"/>
              </a:ext>
            </a:extLst>
          </p:cNvPr>
          <p:cNvSpPr>
            <a:spLocks noGrp="1"/>
          </p:cNvSpPr>
          <p:nvPr>
            <p:ph type="body" idx="1"/>
          </p:nvPr>
        </p:nvSpPr>
        <p:spPr/>
        <p:txBody>
          <a:bodyPr/>
          <a:lstStyle/>
          <a:p>
            <a:pPr marL="0" indent="0" algn="l">
              <a:spcAft>
                <a:spcPts val="1800"/>
              </a:spcAft>
              <a:buFont typeface="Arial" panose="020B0604020202020204" pitchFamily="34" charset="0"/>
              <a:buNone/>
            </a:pPr>
            <a:endParaRPr lang="en-US" b="0" i="0" dirty="0">
              <a:solidFill>
                <a:srgbClr val="222222"/>
              </a:solidFill>
              <a:effectLst/>
              <a:latin typeface="Harding"/>
            </a:endParaRPr>
          </a:p>
        </p:txBody>
      </p:sp>
      <p:sp>
        <p:nvSpPr>
          <p:cNvPr id="4" name="Slide Number Placeholder 3">
            <a:extLst>
              <a:ext uri="{FF2B5EF4-FFF2-40B4-BE49-F238E27FC236}">
                <a16:creationId xmlns:a16="http://schemas.microsoft.com/office/drawing/2014/main" id="{030739FA-B5AF-63D8-4ADC-85C338056799}"/>
              </a:ext>
            </a:extLst>
          </p:cNvPr>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502844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3332867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12</a:t>
            </a:fld>
            <a:endParaRPr lang="en-US" dirty="0"/>
          </a:p>
        </p:txBody>
      </p:sp>
    </p:spTree>
    <p:extLst>
      <p:ext uri="{BB962C8B-B14F-4D97-AF65-F5344CB8AC3E}">
        <p14:creationId xmlns:p14="http://schemas.microsoft.com/office/powerpoint/2010/main" val="85766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13</a:t>
            </a:fld>
            <a:endParaRPr lang="en-US" dirty="0"/>
          </a:p>
        </p:txBody>
      </p:sp>
    </p:spTree>
    <p:extLst>
      <p:ext uri="{BB962C8B-B14F-4D97-AF65-F5344CB8AC3E}">
        <p14:creationId xmlns:p14="http://schemas.microsoft.com/office/powerpoint/2010/main" val="852352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14</a:t>
            </a:fld>
            <a:endParaRPr lang="en-US" dirty="0"/>
          </a:p>
        </p:txBody>
      </p:sp>
    </p:spTree>
    <p:extLst>
      <p:ext uri="{BB962C8B-B14F-4D97-AF65-F5344CB8AC3E}">
        <p14:creationId xmlns:p14="http://schemas.microsoft.com/office/powerpoint/2010/main" val="1089561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15</a:t>
            </a:fld>
            <a:endParaRPr lang="en-US" dirty="0"/>
          </a:p>
        </p:txBody>
      </p:sp>
    </p:spTree>
    <p:extLst>
      <p:ext uri="{BB962C8B-B14F-4D97-AF65-F5344CB8AC3E}">
        <p14:creationId xmlns:p14="http://schemas.microsoft.com/office/powerpoint/2010/main" val="70268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kern="1200" dirty="0">
              <a:solidFill>
                <a:srgbClr val="222222"/>
              </a:solidFill>
              <a:effectLst/>
              <a:latin typeface="Harding"/>
              <a:ea typeface="+mn-ea"/>
              <a:cs typeface="+mn-cs"/>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236659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774989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3060384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1495728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Aft>
                <a:spcPts val="1800"/>
              </a:spcAft>
              <a:buFont typeface="Arial" panose="020B0604020202020204" pitchFamily="34" charset="0"/>
              <a:buNone/>
            </a:pPr>
            <a:endParaRPr lang="en-US" b="0" i="0" dirty="0">
              <a:solidFill>
                <a:srgbClr val="222222"/>
              </a:solidFill>
              <a:effectLst/>
              <a:latin typeface="Harding"/>
            </a:endParaRPr>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4238441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1609336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raisl@iiasa.ac.a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mailto:fraisl@iiasa.ac.at"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www.iiasa.ac.a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1038/S41893-024-01489-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doi.org/10.1007/s11625-020-00833-7" TargetMode="Externa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s://www.paris21.org/knowledge-base/ai-through-lens-official-statistics-and-sdgs-what-are-benefits-and-risks" TargetMode="Externa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766116" y="1791730"/>
            <a:ext cx="11084013" cy="1637270"/>
          </a:xfrm>
        </p:spPr>
        <p:txBody>
          <a:bodyPr anchor="ctr"/>
          <a:lstStyle/>
          <a:p>
            <a:pPr algn="just">
              <a:spcAft>
                <a:spcPts val="1200"/>
              </a:spcAft>
            </a:pPr>
            <a:r>
              <a:rPr lang="en-US"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Leveraging the collaborative power of </a:t>
            </a:r>
            <a:r>
              <a:rPr lang="en-US" b="1"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AI</a:t>
            </a:r>
            <a:r>
              <a:rPr lang="en-US"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 and </a:t>
            </a:r>
            <a:r>
              <a:rPr lang="en-US" b="1"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citizen science </a:t>
            </a:r>
            <a:r>
              <a:rPr lang="en-US"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for sustainable </a:t>
            </a:r>
            <a:r>
              <a:rPr lang="en-US" b="1"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development</a:t>
            </a:r>
          </a:p>
        </p:txBody>
      </p:sp>
      <p:sp>
        <p:nvSpPr>
          <p:cNvPr id="4" name="TextBox 3">
            <a:extLst>
              <a:ext uri="{FF2B5EF4-FFF2-40B4-BE49-F238E27FC236}">
                <a16:creationId xmlns:a16="http://schemas.microsoft.com/office/drawing/2014/main" id="{522A24B7-0DF3-B3F9-41C9-42355B15D3FF}"/>
              </a:ext>
            </a:extLst>
          </p:cNvPr>
          <p:cNvSpPr txBox="1"/>
          <p:nvPr/>
        </p:nvSpPr>
        <p:spPr>
          <a:xfrm>
            <a:off x="766116" y="4819133"/>
            <a:ext cx="6098058" cy="1384995"/>
          </a:xfrm>
          <a:prstGeom prst="rect">
            <a:avLst/>
          </a:prstGeom>
          <a:noFill/>
        </p:spPr>
        <p:txBody>
          <a:bodyPr wrap="square">
            <a:spAutoFit/>
          </a:bodyPr>
          <a:lstStyle/>
          <a:p>
            <a:pPr>
              <a:lnSpc>
                <a:spcPct val="100000"/>
              </a:lnSpc>
              <a:spcBef>
                <a:spcPts val="0"/>
              </a:spcBef>
            </a:pPr>
            <a:r>
              <a:rPr lang="en-US" sz="1400" dirty="0">
                <a:latin typeface="Tahoma" panose="020B0604030504040204" pitchFamily="34" charset="0"/>
                <a:ea typeface="Tahoma" panose="020B0604030504040204" pitchFamily="34" charset="0"/>
                <a:cs typeface="Tahoma" panose="020B0604030504040204" pitchFamily="34" charset="0"/>
              </a:rPr>
              <a:t>Dr. Dilek Fraisl</a:t>
            </a:r>
          </a:p>
          <a:p>
            <a:pPr>
              <a:lnSpc>
                <a:spcPct val="100000"/>
              </a:lnSpc>
              <a:spcBef>
                <a:spcPts val="0"/>
              </a:spcBef>
            </a:pPr>
            <a:r>
              <a:rPr lang="en-US" sz="1400" dirty="0">
                <a:latin typeface="Tahoma" panose="020B0604030504040204" pitchFamily="34" charset="0"/>
                <a:ea typeface="Tahoma" panose="020B0604030504040204" pitchFamily="34" charset="0"/>
                <a:cs typeface="Tahoma" panose="020B0604030504040204" pitchFamily="34" charset="0"/>
              </a:rPr>
              <a:t>Senior Research Scholar </a:t>
            </a:r>
          </a:p>
          <a:p>
            <a:pPr>
              <a:lnSpc>
                <a:spcPct val="100000"/>
              </a:lnSpc>
              <a:spcBef>
                <a:spcPts val="0"/>
              </a:spcBef>
            </a:pPr>
            <a:r>
              <a:rPr lang="en-US" sz="1400" dirty="0">
                <a:latin typeface="Tahoma" panose="020B0604030504040204" pitchFamily="34" charset="0"/>
                <a:ea typeface="Tahoma" panose="020B0604030504040204" pitchFamily="34" charset="0"/>
                <a:cs typeface="Tahoma" panose="020B0604030504040204" pitchFamily="34" charset="0"/>
              </a:rPr>
              <a:t>International Institute for Applied Systems Analysis (IIASA)</a:t>
            </a:r>
          </a:p>
          <a:p>
            <a:pPr>
              <a:lnSpc>
                <a:spcPct val="100000"/>
              </a:lnSpc>
              <a:spcBef>
                <a:spcPts val="0"/>
              </a:spcBef>
            </a:pPr>
            <a:r>
              <a:rPr lang="en-US" sz="1400" dirty="0">
                <a:latin typeface="Tahoma" panose="020B0604030504040204" pitchFamily="34" charset="0"/>
                <a:ea typeface="Tahoma" panose="020B0604030504040204" pitchFamily="34" charset="0"/>
                <a:cs typeface="Tahoma" panose="020B0604030504040204" pitchFamily="34" charset="0"/>
              </a:rPr>
              <a:t>Managing Director</a:t>
            </a:r>
          </a:p>
          <a:p>
            <a:pPr>
              <a:lnSpc>
                <a:spcPct val="100000"/>
              </a:lnSpc>
              <a:spcBef>
                <a:spcPts val="0"/>
              </a:spcBef>
            </a:pPr>
            <a:r>
              <a:rPr lang="en-US" sz="1400" dirty="0">
                <a:latin typeface="Tahoma" panose="020B0604030504040204" pitchFamily="34" charset="0"/>
                <a:ea typeface="Tahoma" panose="020B0604030504040204" pitchFamily="34" charset="0"/>
                <a:cs typeface="Tahoma" panose="020B0604030504040204" pitchFamily="34" charset="0"/>
              </a:rPr>
              <a:t>Citizen Science Global Partnership (CSGP)</a:t>
            </a:r>
            <a:endParaRPr lang="en-US" sz="1400" dirty="0"/>
          </a:p>
          <a:p>
            <a:pPr>
              <a:lnSpc>
                <a:spcPct val="100000"/>
              </a:lnSpc>
              <a:spcBef>
                <a:spcPts val="0"/>
              </a:spcBef>
            </a:pPr>
            <a:r>
              <a:rPr lang="en-US" sz="1400" dirty="0">
                <a:latin typeface="Tahoma" panose="020B0604030504040204" pitchFamily="34" charset="0"/>
                <a:ea typeface="Tahoma" panose="020B0604030504040204" pitchFamily="34" charset="0"/>
                <a:cs typeface="Tahoma" panose="020B0604030504040204" pitchFamily="34" charset="0"/>
                <a:hlinkClick r:id="rId3"/>
              </a:rPr>
              <a:t>fraisl@iiasa.ac.at</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8F119143-AFDF-EE47-323B-E12CC347B9EC}"/>
              </a:ext>
            </a:extLst>
          </p:cNvPr>
          <p:cNvSpPr txBox="1">
            <a:spLocks/>
          </p:cNvSpPr>
          <p:nvPr/>
        </p:nvSpPr>
        <p:spPr>
          <a:xfrm>
            <a:off x="766116" y="3532782"/>
            <a:ext cx="10379677" cy="383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pPr>
              <a:spcAft>
                <a:spcPts val="1200"/>
              </a:spcAft>
            </a:pPr>
            <a:r>
              <a:rPr lang="en-US" sz="1800" dirty="0">
                <a:solidFill>
                  <a:srgbClr val="222222"/>
                </a:solidFill>
                <a:latin typeface="Tahoma" panose="020B0604030504040204" pitchFamily="34" charset="0"/>
                <a:ea typeface="Tahoma" panose="020B0604030504040204" pitchFamily="34" charset="0"/>
                <a:cs typeface="Tahoma" panose="020B0604030504040204" pitchFamily="34" charset="0"/>
              </a:rPr>
              <a:t>Dilek </a:t>
            </a:r>
            <a:r>
              <a:rPr lang="en-US" sz="1800" dirty="0" err="1">
                <a:solidFill>
                  <a:srgbClr val="222222"/>
                </a:solidFill>
                <a:latin typeface="Tahoma" panose="020B0604030504040204" pitchFamily="34" charset="0"/>
                <a:ea typeface="Tahoma" panose="020B0604030504040204" pitchFamily="34" charset="0"/>
                <a:cs typeface="Tahoma" panose="020B0604030504040204" pitchFamily="34" charset="0"/>
              </a:rPr>
              <a:t>fraisl</a:t>
            </a:r>
            <a:r>
              <a:rPr lang="en-US" sz="1800" dirty="0">
                <a:solidFill>
                  <a:srgbClr val="222222"/>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222222"/>
                </a:solidFill>
                <a:latin typeface="Tahoma" panose="020B0604030504040204" pitchFamily="34" charset="0"/>
                <a:ea typeface="Tahoma" panose="020B0604030504040204" pitchFamily="34" charset="0"/>
                <a:cs typeface="Tahoma" panose="020B0604030504040204" pitchFamily="34" charset="0"/>
              </a:rPr>
              <a:t>linda</a:t>
            </a:r>
            <a:r>
              <a:rPr lang="en-US" sz="1800" dirty="0">
                <a:solidFill>
                  <a:srgbClr val="222222"/>
                </a:solidFill>
                <a:latin typeface="Tahoma" panose="020B0604030504040204" pitchFamily="34" charset="0"/>
                <a:ea typeface="Tahoma" panose="020B0604030504040204" pitchFamily="34" charset="0"/>
                <a:cs typeface="Tahoma" panose="020B0604030504040204" pitchFamily="34" charset="0"/>
              </a:rPr>
              <a:t> see, </a:t>
            </a:r>
            <a:r>
              <a:rPr lang="en-US" sz="1800" dirty="0" err="1">
                <a:solidFill>
                  <a:srgbClr val="222222"/>
                </a:solidFill>
                <a:latin typeface="Tahoma" panose="020B0604030504040204" pitchFamily="34" charset="0"/>
                <a:ea typeface="Tahoma" panose="020B0604030504040204" pitchFamily="34" charset="0"/>
                <a:cs typeface="Tahoma" panose="020B0604030504040204" pitchFamily="34" charset="0"/>
              </a:rPr>
              <a:t>steffen</a:t>
            </a:r>
            <a:r>
              <a:rPr lang="en-US" sz="1800" dirty="0">
                <a:solidFill>
                  <a:srgbClr val="222222"/>
                </a:solidFill>
                <a:latin typeface="Tahoma" panose="020B0604030504040204" pitchFamily="34" charset="0"/>
                <a:ea typeface="Tahoma" panose="020B0604030504040204" pitchFamily="34" charset="0"/>
                <a:cs typeface="Tahoma" panose="020B0604030504040204" pitchFamily="34" charset="0"/>
              </a:rPr>
              <a:t> fritz, </a:t>
            </a:r>
            <a:r>
              <a:rPr lang="en-US" sz="1800" dirty="0" err="1">
                <a:solidFill>
                  <a:srgbClr val="222222"/>
                </a:solidFill>
                <a:latin typeface="Tahoma" panose="020B0604030504040204" pitchFamily="34" charset="0"/>
                <a:ea typeface="Tahoma" panose="020B0604030504040204" pitchFamily="34" charset="0"/>
                <a:cs typeface="Tahoma" panose="020B0604030504040204" pitchFamily="34" charset="0"/>
              </a:rPr>
              <a:t>muki</a:t>
            </a:r>
            <a:r>
              <a:rPr lang="en-US" sz="1800" dirty="0">
                <a:solidFill>
                  <a:srgbClr val="222222"/>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222222"/>
                </a:solidFill>
                <a:latin typeface="Tahoma" panose="020B0604030504040204" pitchFamily="34" charset="0"/>
                <a:ea typeface="Tahoma" panose="020B0604030504040204" pitchFamily="34" charset="0"/>
                <a:cs typeface="Tahoma" panose="020B0604030504040204" pitchFamily="34" charset="0"/>
              </a:rPr>
              <a:t>haklay</a:t>
            </a:r>
            <a:r>
              <a:rPr lang="en-US" sz="1800" dirty="0">
                <a:solidFill>
                  <a:srgbClr val="222222"/>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222222"/>
                </a:solidFill>
                <a:latin typeface="Tahoma" panose="020B0604030504040204" pitchFamily="34" charset="0"/>
                <a:ea typeface="Tahoma" panose="020B0604030504040204" pitchFamily="34" charset="0"/>
                <a:cs typeface="Tahoma" panose="020B0604030504040204" pitchFamily="34" charset="0"/>
              </a:rPr>
              <a:t>ian</a:t>
            </a:r>
            <a:r>
              <a:rPr lang="en-US" sz="1800" dirty="0">
                <a:solidFill>
                  <a:srgbClr val="222222"/>
                </a:solidFill>
                <a:latin typeface="Tahoma" panose="020B0604030504040204" pitchFamily="34" charset="0"/>
                <a:ea typeface="Tahoma" panose="020B0604030504040204" pitchFamily="34" charset="0"/>
                <a:cs typeface="Tahoma" panose="020B0604030504040204" pitchFamily="34" charset="0"/>
              </a:rPr>
              <a:t> </a:t>
            </a:r>
            <a:r>
              <a:rPr lang="en-US" sz="1800" dirty="0" err="1">
                <a:solidFill>
                  <a:srgbClr val="222222"/>
                </a:solidFill>
                <a:latin typeface="Tahoma" panose="020B0604030504040204" pitchFamily="34" charset="0"/>
                <a:ea typeface="Tahoma" panose="020B0604030504040204" pitchFamily="34" charset="0"/>
                <a:cs typeface="Tahoma" panose="020B0604030504040204" pitchFamily="34" charset="0"/>
              </a:rPr>
              <a:t>mccallum</a:t>
            </a:r>
            <a:endParaRPr lang="en-US" sz="1800" dirty="0">
              <a:solidFill>
                <a:srgbClr val="222222"/>
              </a:solidFill>
              <a:latin typeface="Tahoma" panose="020B0604030504040204" pitchFamily="34" charset="0"/>
              <a:ea typeface="Tahoma" panose="020B0604030504040204" pitchFamily="34" charset="0"/>
              <a:cs typeface="Tahoma" panose="020B0604030504040204" pitchFamily="34" charset="0"/>
            </a:endParaRPr>
          </a:p>
        </p:txBody>
      </p:sp>
      <p:pic>
        <p:nvPicPr>
          <p:cNvPr id="7" name="Google Shape;82;p11">
            <a:extLst>
              <a:ext uri="{FF2B5EF4-FFF2-40B4-BE49-F238E27FC236}">
                <a16:creationId xmlns:a16="http://schemas.microsoft.com/office/drawing/2014/main" id="{1EFF36BF-146C-68DD-DE1E-FD6D98BB1B64}"/>
              </a:ext>
            </a:extLst>
          </p:cNvPr>
          <p:cNvPicPr preferRelativeResize="0"/>
          <p:nvPr/>
        </p:nvPicPr>
        <p:blipFill>
          <a:blip r:embed="rId4">
            <a:alphaModFix/>
          </a:blip>
          <a:stretch>
            <a:fillRect/>
          </a:stretch>
        </p:blipFill>
        <p:spPr>
          <a:xfrm>
            <a:off x="269781" y="125739"/>
            <a:ext cx="2384875" cy="938500"/>
          </a:xfrm>
          <a:prstGeom prst="rect">
            <a:avLst/>
          </a:prstGeom>
          <a:noFill/>
          <a:ln>
            <a:noFill/>
          </a:ln>
        </p:spPr>
      </p:pic>
      <p:pic>
        <p:nvPicPr>
          <p:cNvPr id="9" name="Picture 8" descr="A logo on a black background&#10;&#10;AI-generated content may be incorrect.">
            <a:extLst>
              <a:ext uri="{FF2B5EF4-FFF2-40B4-BE49-F238E27FC236}">
                <a16:creationId xmlns:a16="http://schemas.microsoft.com/office/drawing/2014/main" id="{B63262E9-EEE2-F555-2F9E-4160320D6C9F}"/>
              </a:ext>
            </a:extLst>
          </p:cNvPr>
          <p:cNvPicPr>
            <a:picLocks noChangeAspect="1"/>
          </p:cNvPicPr>
          <p:nvPr/>
        </p:nvPicPr>
        <p:blipFill>
          <a:blip r:embed="rId5"/>
          <a:stretch>
            <a:fillRect/>
          </a:stretch>
        </p:blipFill>
        <p:spPr>
          <a:xfrm>
            <a:off x="10266911" y="147419"/>
            <a:ext cx="1757764" cy="1157471"/>
          </a:xfrm>
          <a:prstGeom prst="rect">
            <a:avLst/>
          </a:prstGeom>
        </p:spPr>
      </p:pic>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16366-E160-C621-263C-1F5CF8D18F8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28D336-C6D7-6B7B-E713-617D4A9F7A35}"/>
              </a:ext>
            </a:extLst>
          </p:cNvPr>
          <p:cNvSpPr>
            <a:spLocks noGrp="1"/>
          </p:cNvSpPr>
          <p:nvPr>
            <p:ph type="sldNum" sz="quarter" idx="12"/>
          </p:nvPr>
        </p:nvSpPr>
        <p:spPr/>
        <p:txBody>
          <a:bodyPr/>
          <a:lstStyle/>
          <a:p>
            <a:fld id="{A49DFD55-3C28-40EF-9E31-A92D2E4017FF}" type="slidenum">
              <a:rPr lang="en-US" smtClean="0"/>
              <a:pPr/>
              <a:t>10</a:t>
            </a:fld>
            <a:endParaRPr lang="en-US" dirty="0"/>
          </a:p>
        </p:txBody>
      </p:sp>
      <p:pic>
        <p:nvPicPr>
          <p:cNvPr id="3074" name="Picture 2" descr="figure 1">
            <a:extLst>
              <a:ext uri="{FF2B5EF4-FFF2-40B4-BE49-F238E27FC236}">
                <a16:creationId xmlns:a16="http://schemas.microsoft.com/office/drawing/2014/main" id="{CDDBC7F1-4BAC-418D-8110-AEE1DC77B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964" y="1473364"/>
            <a:ext cx="5482410" cy="47300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DF156A-5369-0F62-0E13-1697AE56C0AE}"/>
              </a:ext>
            </a:extLst>
          </p:cNvPr>
          <p:cNvSpPr txBox="1"/>
          <p:nvPr/>
        </p:nvSpPr>
        <p:spPr>
          <a:xfrm>
            <a:off x="1553862" y="397129"/>
            <a:ext cx="9678430" cy="923330"/>
          </a:xfrm>
          <a:prstGeom prst="rect">
            <a:avLst/>
          </a:prstGeom>
          <a:noFill/>
        </p:spPr>
        <p:txBody>
          <a:bodyPr wrap="square">
            <a:spAutoFit/>
          </a:bodyPr>
          <a:lstStyle/>
          <a:p>
            <a:pPr>
              <a:spcAft>
                <a:spcPts val="1200"/>
              </a:spcAft>
            </a:pPr>
            <a:r>
              <a:rPr lang="en-US" b="1" i="0" dirty="0">
                <a:solidFill>
                  <a:srgbClr val="222222"/>
                </a:solidFill>
                <a:effectLst/>
                <a:latin typeface="Harding"/>
              </a:rPr>
              <a:t>The current and future applications of AI in citizen science projects, benefits of combining AI and citizen science to address AI challenges, and ultimate benefits for the SDGs and sustainable development more broadly.</a:t>
            </a:r>
          </a:p>
        </p:txBody>
      </p:sp>
    </p:spTree>
    <p:extLst>
      <p:ext uri="{BB962C8B-B14F-4D97-AF65-F5344CB8AC3E}">
        <p14:creationId xmlns:p14="http://schemas.microsoft.com/office/powerpoint/2010/main" val="23886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07CE-B2A9-EB2E-5BF4-E732E4666CFC}"/>
              </a:ext>
            </a:extLst>
          </p:cNvPr>
          <p:cNvSpPr>
            <a:spLocks noGrp="1"/>
          </p:cNvSpPr>
          <p:nvPr>
            <p:ph type="title"/>
          </p:nvPr>
        </p:nvSpPr>
        <p:spPr>
          <a:xfrm>
            <a:off x="652850" y="2495021"/>
            <a:ext cx="3247662" cy="1917700"/>
          </a:xfrm>
        </p:spPr>
        <p:txBody>
          <a:bodyPr anchor="ctr">
            <a:normAutofit/>
          </a:bodyPr>
          <a:lstStyle/>
          <a:p>
            <a:r>
              <a:rPr lang="en-US" sz="2000" b="1" i="0" dirty="0">
                <a:effectLst/>
                <a:latin typeface="Tahoma" panose="020B0604030504040204" pitchFamily="34" charset="0"/>
                <a:ea typeface="Tahoma" panose="020B0604030504040204" pitchFamily="34" charset="0"/>
                <a:cs typeface="Tahoma" panose="020B0604030504040204" pitchFamily="34" charset="0"/>
              </a:rPr>
              <a:t>The need to integrate citizen science into AI</a:t>
            </a:r>
            <a:br>
              <a:rPr lang="en-US" b="1" i="0" dirty="0">
                <a:effectLst/>
              </a:rPr>
            </a:br>
            <a:endParaRPr lang="en-US" dirty="0"/>
          </a:p>
        </p:txBody>
      </p:sp>
      <p:sp>
        <p:nvSpPr>
          <p:cNvPr id="4" name="Slide Number Placeholder 3">
            <a:extLst>
              <a:ext uri="{FF2B5EF4-FFF2-40B4-BE49-F238E27FC236}">
                <a16:creationId xmlns:a16="http://schemas.microsoft.com/office/drawing/2014/main" id="{D507B95D-B392-FADF-742A-F1931C26EEA5}"/>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11</a:t>
            </a:fld>
            <a:endParaRPr lang="en-US"/>
          </a:p>
        </p:txBody>
      </p:sp>
      <p:graphicFrame>
        <p:nvGraphicFramePr>
          <p:cNvPr id="6" name="Table Placeholder 2">
            <a:extLst>
              <a:ext uri="{FF2B5EF4-FFF2-40B4-BE49-F238E27FC236}">
                <a16:creationId xmlns:a16="http://schemas.microsoft.com/office/drawing/2014/main" id="{27EF139C-4D8E-8674-158F-C4DF315A85C3}"/>
              </a:ext>
            </a:extLst>
          </p:cNvPr>
          <p:cNvGraphicFramePr/>
          <p:nvPr>
            <p:extLst>
              <p:ext uri="{D42A27DB-BD31-4B8C-83A1-F6EECF244321}">
                <p14:modId xmlns:p14="http://schemas.microsoft.com/office/powerpoint/2010/main" val="454886886"/>
              </p:ext>
            </p:extLst>
          </p:nvPr>
        </p:nvGraphicFramePr>
        <p:xfrm>
          <a:off x="4216396" y="895927"/>
          <a:ext cx="7137404" cy="5115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999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9BC89-E7AC-4E99-C892-79831A60DE55}"/>
              </a:ext>
            </a:extLst>
          </p:cNvPr>
          <p:cNvSpPr>
            <a:spLocks noGrp="1"/>
          </p:cNvSpPr>
          <p:nvPr>
            <p:ph type="title"/>
          </p:nvPr>
        </p:nvSpPr>
        <p:spPr/>
        <p:txBody>
          <a:bodyPr/>
          <a:lstStyle/>
          <a:p>
            <a:r>
              <a:rPr lang="en-US" b="1" i="0" dirty="0">
                <a:solidFill>
                  <a:srgbClr val="222222"/>
                </a:solidFill>
                <a:effectLst/>
                <a:latin typeface="Harding"/>
              </a:rPr>
              <a:t>Roadmap for citizen science and AI integration</a:t>
            </a:r>
            <a:endParaRPr lang="en-US" dirty="0"/>
          </a:p>
        </p:txBody>
      </p:sp>
      <p:sp>
        <p:nvSpPr>
          <p:cNvPr id="4" name="Slide Number Placeholder 3">
            <a:extLst>
              <a:ext uri="{FF2B5EF4-FFF2-40B4-BE49-F238E27FC236}">
                <a16:creationId xmlns:a16="http://schemas.microsoft.com/office/drawing/2014/main" id="{1C4AD281-B98A-730F-F730-6DF14C087A18}"/>
              </a:ext>
            </a:extLst>
          </p:cNvPr>
          <p:cNvSpPr>
            <a:spLocks noGrp="1"/>
          </p:cNvSpPr>
          <p:nvPr>
            <p:ph type="sldNum" sz="quarter" idx="12"/>
          </p:nvPr>
        </p:nvSpPr>
        <p:spPr/>
        <p:txBody>
          <a:bodyPr/>
          <a:lstStyle/>
          <a:p>
            <a:fld id="{A49DFD55-3C28-40EF-9E31-A92D2E4017FF}" type="slidenum">
              <a:rPr lang="en-US" smtClean="0"/>
              <a:pPr/>
              <a:t>12</a:t>
            </a:fld>
            <a:endParaRPr lang="en-US" dirty="0"/>
          </a:p>
        </p:txBody>
      </p:sp>
      <p:pic>
        <p:nvPicPr>
          <p:cNvPr id="4098" name="Picture 2" descr="Fig. 2">
            <a:extLst>
              <a:ext uri="{FF2B5EF4-FFF2-40B4-BE49-F238E27FC236}">
                <a16:creationId xmlns:a16="http://schemas.microsoft.com/office/drawing/2014/main" id="{11908696-48C5-8ADB-368E-169872EE5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95500"/>
            <a:ext cx="12192000" cy="266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667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0E09-53D7-8B2E-7EBF-D1C749A11BCA}"/>
              </a:ext>
            </a:extLst>
          </p:cNvPr>
          <p:cNvSpPr>
            <a:spLocks noGrp="1"/>
          </p:cNvSpPr>
          <p:nvPr>
            <p:ph type="title"/>
          </p:nvPr>
        </p:nvSpPr>
        <p:spPr>
          <a:xfrm>
            <a:off x="838200" y="1070811"/>
            <a:ext cx="10515600" cy="608302"/>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CHALLENGES AND RISKS</a:t>
            </a:r>
          </a:p>
        </p:txBody>
      </p:sp>
      <p:sp>
        <p:nvSpPr>
          <p:cNvPr id="3" name="Table Placeholder 2">
            <a:extLst>
              <a:ext uri="{FF2B5EF4-FFF2-40B4-BE49-F238E27FC236}">
                <a16:creationId xmlns:a16="http://schemas.microsoft.com/office/drawing/2014/main" id="{C44C64C2-C589-3C1D-3FFA-D41433EBE088}"/>
              </a:ext>
            </a:extLst>
          </p:cNvPr>
          <p:cNvSpPr>
            <a:spLocks noGrp="1"/>
          </p:cNvSpPr>
          <p:nvPr>
            <p:ph type="tbl" sz="quarter" idx="14"/>
          </p:nvPr>
        </p:nvSpPr>
        <p:spPr/>
        <p:txBody>
          <a:bodyPr>
            <a:normAutofit fontScale="92500" lnSpcReduction="10000"/>
          </a:bodyPr>
          <a:lstStyle/>
          <a:p>
            <a:pPr marL="342900" indent="-342900" algn="just">
              <a:buFont typeface="Arial" panose="020B0604020202020204" pitchFamily="34" charset="0"/>
              <a:buChar char="•"/>
            </a:pPr>
            <a:r>
              <a:rPr lang="en-US" dirty="0">
                <a:solidFill>
                  <a:srgbClr val="222222"/>
                </a:solidFill>
                <a:latin typeface="Tahoma" panose="020B0604030504040204" pitchFamily="34" charset="0"/>
                <a:ea typeface="Tahoma" panose="020B0604030504040204" pitchFamily="34" charset="0"/>
                <a:cs typeface="Tahoma" panose="020B0604030504040204" pitchFamily="34" charset="0"/>
              </a:rPr>
              <a:t>Citizen science has many challenges, e.g., </a:t>
            </a:r>
            <a:r>
              <a:rPr lang="en-US"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limited resources – funding, etc.</a:t>
            </a:r>
          </a:p>
          <a:p>
            <a:pPr marL="342900" indent="-342900" algn="just">
              <a:buFont typeface="Arial" panose="020B0604020202020204" pitchFamily="34" charset="0"/>
              <a:buChar char="•"/>
            </a:pPr>
            <a:r>
              <a:rPr lang="en-US" dirty="0">
                <a:solidFill>
                  <a:srgbClr val="222222"/>
                </a:solidFill>
                <a:latin typeface="Tahoma" panose="020B0604030504040204" pitchFamily="34" charset="0"/>
                <a:ea typeface="Tahoma" panose="020B0604030504040204" pitchFamily="34" charset="0"/>
                <a:cs typeface="Tahoma" panose="020B0604030504040204" pitchFamily="34" charset="0"/>
              </a:rPr>
              <a:t>S</a:t>
            </a:r>
            <a:r>
              <a:rPr lang="en-US"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ocietal biases related to AI may worsen if potential biases in citizen science projects are not mitigated during this integration.</a:t>
            </a:r>
            <a:endParaRPr lang="en-US" dirty="0">
              <a:solidFill>
                <a:srgbClr val="222222"/>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en-US"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For citizen science to effectively address the challenges and potential risks of AI, as well as leverage its potential to achieve sustainable development and the SDGs, there must be a greater focus on increasing engagement, particularly in the Global South. </a:t>
            </a:r>
            <a:endParaRPr lang="en-US" dirty="0">
              <a:solidFill>
                <a:srgbClr val="222222"/>
              </a:solidFill>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en-US"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The substantial data requirements of AI highlight the importance of open data for training models. For citizen science data to effectively address AI challenges, they should be openly accessible. </a:t>
            </a:r>
          </a:p>
          <a:p>
            <a:pPr marL="342900" indent="-342900" algn="just">
              <a:buFont typeface="Arial" panose="020B0604020202020204" pitchFamily="34" charset="0"/>
              <a:buChar char="•"/>
            </a:pPr>
            <a:r>
              <a:rPr lang="en-US" dirty="0">
                <a:solidFill>
                  <a:srgbClr val="222222"/>
                </a:solidFill>
                <a:latin typeface="Tahoma" panose="020B0604030504040204" pitchFamily="34" charset="0"/>
                <a:ea typeface="Tahoma" panose="020B0604030504040204" pitchFamily="34" charset="0"/>
                <a:cs typeface="Tahoma" panose="020B0604030504040204" pitchFamily="34" charset="0"/>
              </a:rPr>
              <a:t>T</a:t>
            </a:r>
            <a:r>
              <a:rPr lang="en-US"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he openness of AI is also an issue. The technical complexity of AI models and the dominance of corporations in the field create black boxes, hindering transparency in their decision-making.</a:t>
            </a:r>
          </a:p>
          <a:p>
            <a:pPr algn="just"/>
            <a:endParaRPr lang="en-US" dirty="0"/>
          </a:p>
          <a:p>
            <a:pPr algn="just"/>
            <a:endParaRPr lang="en-US" dirty="0"/>
          </a:p>
        </p:txBody>
      </p:sp>
      <p:sp>
        <p:nvSpPr>
          <p:cNvPr id="4" name="Slide Number Placeholder 3">
            <a:extLst>
              <a:ext uri="{FF2B5EF4-FFF2-40B4-BE49-F238E27FC236}">
                <a16:creationId xmlns:a16="http://schemas.microsoft.com/office/drawing/2014/main" id="{58329FF8-0E03-887D-01C0-A2DE3CD7FB2C}"/>
              </a:ext>
            </a:extLst>
          </p:cNvPr>
          <p:cNvSpPr>
            <a:spLocks noGrp="1"/>
          </p:cNvSpPr>
          <p:nvPr>
            <p:ph type="sldNum" sz="quarter" idx="12"/>
          </p:nvPr>
        </p:nvSpPr>
        <p:spPr/>
        <p:txBody>
          <a:bodyPr/>
          <a:lstStyle/>
          <a:p>
            <a:fld id="{A49DFD55-3C28-40EF-9E31-A92D2E4017FF}" type="slidenum">
              <a:rPr lang="en-US" smtClean="0"/>
              <a:pPr/>
              <a:t>13</a:t>
            </a:fld>
            <a:endParaRPr lang="en-US" dirty="0"/>
          </a:p>
        </p:txBody>
      </p:sp>
    </p:spTree>
    <p:extLst>
      <p:ext uri="{BB962C8B-B14F-4D97-AF65-F5344CB8AC3E}">
        <p14:creationId xmlns:p14="http://schemas.microsoft.com/office/powerpoint/2010/main" val="1058974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3850C-3A23-BC04-846E-45BF4BDBD7C0}"/>
              </a:ext>
            </a:extLst>
          </p:cNvPr>
          <p:cNvSpPr>
            <a:spLocks noGrp="1"/>
          </p:cNvSpPr>
          <p:nvPr>
            <p:ph type="title"/>
          </p:nvPr>
        </p:nvSpPr>
        <p:spPr>
          <a:xfrm>
            <a:off x="845302" y="858876"/>
            <a:ext cx="10515600" cy="1325563"/>
          </a:xfrm>
        </p:spPr>
        <p:txBody>
          <a:bodyPr/>
          <a:lstStyle/>
          <a:p>
            <a:pPr algn="l"/>
            <a:r>
              <a:rPr lang="en-US" dirty="0"/>
              <a:t>FINALLY…</a:t>
            </a:r>
          </a:p>
        </p:txBody>
      </p:sp>
      <p:sp>
        <p:nvSpPr>
          <p:cNvPr id="3" name="Table Placeholder 2">
            <a:extLst>
              <a:ext uri="{FF2B5EF4-FFF2-40B4-BE49-F238E27FC236}">
                <a16:creationId xmlns:a16="http://schemas.microsoft.com/office/drawing/2014/main" id="{3BD66918-E95B-A275-E836-30600156CE52}"/>
              </a:ext>
            </a:extLst>
          </p:cNvPr>
          <p:cNvSpPr>
            <a:spLocks noGrp="1"/>
          </p:cNvSpPr>
          <p:nvPr>
            <p:ph type="tbl" sz="quarter" idx="14"/>
          </p:nvPr>
        </p:nvSpPr>
        <p:spPr>
          <a:xfrm>
            <a:off x="845302" y="2903788"/>
            <a:ext cx="10515600" cy="1552073"/>
          </a:xfrm>
        </p:spPr>
        <p:txBody>
          <a:bodyPr/>
          <a:lstStyle/>
          <a:p>
            <a:pPr algn="just"/>
            <a:r>
              <a:rPr lang="en-US" dirty="0">
                <a:solidFill>
                  <a:srgbClr val="222222"/>
                </a:solidFill>
                <a:latin typeface="Harding"/>
              </a:rPr>
              <a:t>I</a:t>
            </a:r>
            <a:r>
              <a:rPr lang="en-US" b="0" i="0" dirty="0">
                <a:solidFill>
                  <a:srgbClr val="222222"/>
                </a:solidFill>
                <a:effectLst/>
                <a:latin typeface="Harding"/>
              </a:rPr>
              <a:t>n light of the recent adoption of the Pact for the Future, which encompasses a Global Digital Compact, the first global framework for digital cooperation and AI governance that highlights the importance of AI in achieving sustainability, we urge all relevant actors, especially the UN and policymakers, to embrace the perspective and vision outlined in this paper to promote the advancement of AI through citizen science.</a:t>
            </a:r>
            <a:endParaRPr lang="en-US" dirty="0"/>
          </a:p>
        </p:txBody>
      </p:sp>
      <p:sp>
        <p:nvSpPr>
          <p:cNvPr id="4" name="Slide Number Placeholder 3">
            <a:extLst>
              <a:ext uri="{FF2B5EF4-FFF2-40B4-BE49-F238E27FC236}">
                <a16:creationId xmlns:a16="http://schemas.microsoft.com/office/drawing/2014/main" id="{D0C8F99C-8D91-D955-49AE-6FF40852A8CD}"/>
              </a:ext>
            </a:extLst>
          </p:cNvPr>
          <p:cNvSpPr>
            <a:spLocks noGrp="1"/>
          </p:cNvSpPr>
          <p:nvPr>
            <p:ph type="sldNum" sz="quarter" idx="12"/>
          </p:nvPr>
        </p:nvSpPr>
        <p:spPr/>
        <p:txBody>
          <a:bodyPr/>
          <a:lstStyle/>
          <a:p>
            <a:fld id="{A49DFD55-3C28-40EF-9E31-A92D2E4017FF}" type="slidenum">
              <a:rPr lang="en-US" smtClean="0"/>
              <a:pPr/>
              <a:t>14</a:t>
            </a:fld>
            <a:endParaRPr lang="en-US" dirty="0"/>
          </a:p>
        </p:txBody>
      </p:sp>
    </p:spTree>
    <p:extLst>
      <p:ext uri="{BB962C8B-B14F-4D97-AF65-F5344CB8AC3E}">
        <p14:creationId xmlns:p14="http://schemas.microsoft.com/office/powerpoint/2010/main" val="1686731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415481" y="466557"/>
            <a:ext cx="4179570" cy="1524735"/>
          </a:xfrm>
        </p:spPr>
        <p:txBody>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415481" y="2323703"/>
            <a:ext cx="7644714" cy="4067740"/>
          </a:xfrm>
        </p:spPr>
        <p:txBody>
          <a:bodyPr>
            <a:noAutofit/>
          </a:bodyPr>
          <a:lstStyle/>
          <a:p>
            <a:pPr>
              <a:lnSpc>
                <a:spcPct val="100000"/>
              </a:lnSpc>
              <a:spcBef>
                <a:spcPts val="0"/>
              </a:spcBef>
            </a:pPr>
            <a:r>
              <a:rPr lang="en-US" dirty="0"/>
              <a:t>Dr. Dilek Fraisl</a:t>
            </a:r>
          </a:p>
          <a:p>
            <a:pPr>
              <a:lnSpc>
                <a:spcPct val="100000"/>
              </a:lnSpc>
              <a:spcBef>
                <a:spcPts val="0"/>
              </a:spcBef>
            </a:pPr>
            <a:endParaRPr lang="en-US" dirty="0"/>
          </a:p>
          <a:p>
            <a:pPr>
              <a:lnSpc>
                <a:spcPct val="100000"/>
              </a:lnSpc>
              <a:spcBef>
                <a:spcPts val="0"/>
              </a:spcBef>
            </a:pPr>
            <a:r>
              <a:rPr lang="en-US" dirty="0"/>
              <a:t>Senior Research Scholar </a:t>
            </a:r>
          </a:p>
          <a:p>
            <a:pPr>
              <a:lnSpc>
                <a:spcPct val="100000"/>
              </a:lnSpc>
              <a:spcBef>
                <a:spcPts val="0"/>
              </a:spcBef>
            </a:pPr>
            <a:r>
              <a:rPr lang="en-US" dirty="0"/>
              <a:t>International Institute for Applied Systems Analysis (IIASA)</a:t>
            </a:r>
          </a:p>
          <a:p>
            <a:pPr>
              <a:lnSpc>
                <a:spcPct val="100000"/>
              </a:lnSpc>
              <a:spcBef>
                <a:spcPts val="0"/>
              </a:spcBef>
            </a:pPr>
            <a:endParaRPr lang="en-US" dirty="0"/>
          </a:p>
          <a:p>
            <a:pPr>
              <a:lnSpc>
                <a:spcPct val="100000"/>
              </a:lnSpc>
              <a:spcBef>
                <a:spcPts val="0"/>
              </a:spcBef>
            </a:pPr>
            <a:r>
              <a:rPr lang="en-US" dirty="0"/>
              <a:t>Managing Director</a:t>
            </a:r>
          </a:p>
          <a:p>
            <a:pPr>
              <a:lnSpc>
                <a:spcPct val="100000"/>
              </a:lnSpc>
              <a:spcBef>
                <a:spcPts val="0"/>
              </a:spcBef>
            </a:pPr>
            <a:r>
              <a:rPr lang="en-US" dirty="0"/>
              <a:t>Citizen Science Global Partnership (CSGP)</a:t>
            </a:r>
          </a:p>
          <a:p>
            <a:pPr>
              <a:lnSpc>
                <a:spcPct val="100000"/>
              </a:lnSpc>
              <a:spcBef>
                <a:spcPts val="0"/>
              </a:spcBef>
            </a:pPr>
            <a:endParaRPr lang="en-US" dirty="0"/>
          </a:p>
          <a:p>
            <a:pPr>
              <a:lnSpc>
                <a:spcPct val="100000"/>
              </a:lnSpc>
              <a:spcBef>
                <a:spcPts val="0"/>
              </a:spcBef>
            </a:pPr>
            <a:r>
              <a:rPr lang="en-US" dirty="0">
                <a:hlinkClick r:id="rId3"/>
              </a:rPr>
              <a:t>fraisl@iiasa.ac.at</a:t>
            </a:r>
            <a:endParaRPr lang="en-US" dirty="0"/>
          </a:p>
          <a:p>
            <a:pPr>
              <a:lnSpc>
                <a:spcPct val="100000"/>
              </a:lnSpc>
              <a:spcBef>
                <a:spcPts val="0"/>
              </a:spcBef>
            </a:pPr>
            <a:r>
              <a:rPr lang="en-US" dirty="0"/>
              <a:t>Bluesky: </a:t>
            </a:r>
            <a:r>
              <a:rPr lang="en-US" dirty="0" err="1"/>
              <a:t>dilekfraisl.bsky.social</a:t>
            </a:r>
            <a:r>
              <a:rPr lang="en-US" dirty="0"/>
              <a:t> </a:t>
            </a:r>
          </a:p>
          <a:p>
            <a:pPr>
              <a:lnSpc>
                <a:spcPct val="100000"/>
              </a:lnSpc>
              <a:spcBef>
                <a:spcPts val="0"/>
              </a:spcBef>
            </a:pPr>
            <a:r>
              <a:rPr lang="en-US" dirty="0"/>
              <a:t>LinkedIn: linkedin.com/in/</a:t>
            </a:r>
            <a:r>
              <a:rPr lang="en-US" dirty="0" err="1"/>
              <a:t>dilekfraisl</a:t>
            </a:r>
            <a:endParaRPr lang="en-US" dirty="0"/>
          </a:p>
          <a:p>
            <a:pPr>
              <a:lnSpc>
                <a:spcPct val="100000"/>
              </a:lnSpc>
              <a:spcBef>
                <a:spcPts val="0"/>
              </a:spcBef>
            </a:pPr>
            <a:endParaRPr lang="en-US" dirty="0">
              <a:hlinkClick r:id="rId4"/>
            </a:endParaRPr>
          </a:p>
          <a:p>
            <a:pPr>
              <a:lnSpc>
                <a:spcPct val="100000"/>
              </a:lnSpc>
              <a:spcBef>
                <a:spcPts val="0"/>
              </a:spcBef>
            </a:pPr>
            <a:r>
              <a:rPr lang="en-US" dirty="0">
                <a:hlinkClick r:id="rId4"/>
              </a:rPr>
              <a:t>iiasa.ac.at</a:t>
            </a:r>
            <a:endParaRPr lang="en-US" dirty="0"/>
          </a:p>
          <a:p>
            <a:pPr>
              <a:lnSpc>
                <a:spcPct val="100000"/>
              </a:lnSpc>
              <a:spcBef>
                <a:spcPts val="0"/>
              </a:spcBef>
            </a:pPr>
            <a:r>
              <a:rPr lang="en-US" dirty="0"/>
              <a:t>citizenscienceglobal.org </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15</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140044" y="6045858"/>
            <a:ext cx="11911912" cy="552761"/>
          </a:xfrm>
        </p:spPr>
        <p:txBody>
          <a:bodyPr/>
          <a:lstStyle/>
          <a:p>
            <a:pPr algn="just"/>
            <a:r>
              <a:rPr lang="en-US" sz="1600" b="0" i="0" cap="none" dirty="0">
                <a:solidFill>
                  <a:srgbClr val="222222"/>
                </a:solidFill>
                <a:effectLst/>
                <a:latin typeface="Tahoma" panose="020B0604030504040204" pitchFamily="34" charset="0"/>
                <a:ea typeface="Tahoma" panose="020B0604030504040204" pitchFamily="34" charset="0"/>
                <a:cs typeface="Tahoma" panose="020B0604030504040204" pitchFamily="34" charset="0"/>
              </a:rPr>
              <a:t>Fraisl, D., See, L., Fritz, S. </a:t>
            </a:r>
            <a:r>
              <a:rPr lang="en-US" sz="1600" i="1" cap="none" dirty="0">
                <a:solidFill>
                  <a:srgbClr val="222222"/>
                </a:solidFill>
                <a:latin typeface="Tahoma" panose="020B0604030504040204" pitchFamily="34" charset="0"/>
                <a:ea typeface="Tahoma" panose="020B0604030504040204" pitchFamily="34" charset="0"/>
                <a:cs typeface="Tahoma" panose="020B0604030504040204" pitchFamily="34" charset="0"/>
              </a:rPr>
              <a:t>e</a:t>
            </a:r>
            <a:r>
              <a:rPr lang="en-US" sz="1600" b="0" i="1" cap="none" dirty="0">
                <a:solidFill>
                  <a:srgbClr val="222222"/>
                </a:solidFill>
                <a:effectLst/>
                <a:latin typeface="Tahoma" panose="020B0604030504040204" pitchFamily="34" charset="0"/>
                <a:ea typeface="Tahoma" panose="020B0604030504040204" pitchFamily="34" charset="0"/>
                <a:cs typeface="Tahoma" panose="020B0604030504040204" pitchFamily="34" charset="0"/>
              </a:rPr>
              <a:t>t </a:t>
            </a:r>
            <a:r>
              <a:rPr lang="en-US" sz="1600" i="1" cap="none" dirty="0">
                <a:solidFill>
                  <a:srgbClr val="222222"/>
                </a:solidFill>
                <a:latin typeface="Tahoma" panose="020B0604030504040204" pitchFamily="34" charset="0"/>
                <a:ea typeface="Tahoma" panose="020B0604030504040204" pitchFamily="34" charset="0"/>
                <a:cs typeface="Tahoma" panose="020B0604030504040204" pitchFamily="34" charset="0"/>
              </a:rPr>
              <a:t>a</a:t>
            </a:r>
            <a:r>
              <a:rPr lang="en-US" sz="1600" b="0" i="1" cap="none" dirty="0">
                <a:solidFill>
                  <a:srgbClr val="222222"/>
                </a:solidFill>
                <a:effectLst/>
                <a:latin typeface="Tahoma" panose="020B0604030504040204" pitchFamily="34" charset="0"/>
                <a:ea typeface="Tahoma" panose="020B0604030504040204" pitchFamily="34" charset="0"/>
                <a:cs typeface="Tahoma" panose="020B0604030504040204" pitchFamily="34" charset="0"/>
              </a:rPr>
              <a:t>l.</a:t>
            </a:r>
            <a:r>
              <a:rPr lang="en-US" sz="1600" b="0" i="0" cap="none" dirty="0">
                <a:solidFill>
                  <a:srgbClr val="222222"/>
                </a:solidFill>
                <a:effectLst/>
                <a:latin typeface="Tahoma" panose="020B0604030504040204" pitchFamily="34" charset="0"/>
                <a:ea typeface="Tahoma" panose="020B0604030504040204" pitchFamily="34" charset="0"/>
                <a:cs typeface="Tahoma" panose="020B0604030504040204" pitchFamily="34" charset="0"/>
              </a:rPr>
              <a:t> Leveraging The collaborative Power of AI and Citizen Science for </a:t>
            </a:r>
            <a:r>
              <a:rPr lang="en-US" sz="1600" cap="none" dirty="0">
                <a:solidFill>
                  <a:srgbClr val="222222"/>
                </a:solidFill>
                <a:latin typeface="Tahoma" panose="020B0604030504040204" pitchFamily="34" charset="0"/>
                <a:ea typeface="Tahoma" panose="020B0604030504040204" pitchFamily="34" charset="0"/>
                <a:cs typeface="Tahoma" panose="020B0604030504040204" pitchFamily="34" charset="0"/>
              </a:rPr>
              <a:t>s</a:t>
            </a:r>
            <a:r>
              <a:rPr lang="en-US" sz="1600" b="0" i="0" cap="none" dirty="0">
                <a:solidFill>
                  <a:srgbClr val="222222"/>
                </a:solidFill>
                <a:effectLst/>
                <a:latin typeface="Tahoma" panose="020B0604030504040204" pitchFamily="34" charset="0"/>
                <a:ea typeface="Tahoma" panose="020B0604030504040204" pitchFamily="34" charset="0"/>
                <a:cs typeface="Tahoma" panose="020B0604030504040204" pitchFamily="34" charset="0"/>
              </a:rPr>
              <a:t>ustainable development. </a:t>
            </a:r>
            <a:r>
              <a:rPr lang="en-US" sz="1600" b="0" i="1" cap="none" dirty="0">
                <a:solidFill>
                  <a:srgbClr val="222222"/>
                </a:solidFill>
                <a:effectLst/>
                <a:latin typeface="Tahoma" panose="020B0604030504040204" pitchFamily="34" charset="0"/>
                <a:ea typeface="Tahoma" panose="020B0604030504040204" pitchFamily="34" charset="0"/>
                <a:cs typeface="Tahoma" panose="020B0604030504040204" pitchFamily="34" charset="0"/>
              </a:rPr>
              <a:t>Nat Sustain</a:t>
            </a:r>
            <a:r>
              <a:rPr lang="en-US" sz="1600" b="0" i="0" cap="none" dirty="0">
                <a:solidFill>
                  <a:srgbClr val="222222"/>
                </a:solidFill>
                <a:effectLst/>
                <a:latin typeface="Tahoma" panose="020B0604030504040204" pitchFamily="34" charset="0"/>
                <a:ea typeface="Tahoma" panose="020B0604030504040204" pitchFamily="34" charset="0"/>
                <a:cs typeface="Tahoma" panose="020B0604030504040204" pitchFamily="34" charset="0"/>
              </a:rPr>
              <a:t> (2024). </a:t>
            </a:r>
            <a:r>
              <a:rPr lang="en-US" sz="1600" b="0" i="0" cap="none" dirty="0">
                <a:solidFill>
                  <a:srgbClr val="222222"/>
                </a:solidFill>
                <a:effectLst/>
                <a:latin typeface="Tahoma" panose="020B0604030504040204" pitchFamily="34" charset="0"/>
                <a:ea typeface="Tahoma" panose="020B0604030504040204" pitchFamily="34" charset="0"/>
                <a:cs typeface="Tahoma" panose="020B0604030504040204" pitchFamily="34" charset="0"/>
                <a:hlinkClick r:id="rId3"/>
              </a:rPr>
              <a:t>Https://Doi.Org/10.1038/S41893-024-01489-2</a:t>
            </a:r>
            <a:r>
              <a:rPr lang="en-US" sz="1600" b="0" i="0" cap="none" dirty="0">
                <a:solidFill>
                  <a:srgbClr val="222222"/>
                </a:solidFill>
                <a:effectLst/>
                <a:latin typeface="Tahoma" panose="020B0604030504040204" pitchFamily="34" charset="0"/>
                <a:ea typeface="Tahoma" panose="020B0604030504040204" pitchFamily="34" charset="0"/>
                <a:cs typeface="Tahoma" panose="020B0604030504040204" pitchFamily="34" charset="0"/>
              </a:rPr>
              <a:t> </a:t>
            </a:r>
            <a:endParaRPr lang="en-US" sz="1600" cap="none"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screenshot of a news article&#10;&#10;AI-generated content may be incorrect.">
            <a:extLst>
              <a:ext uri="{FF2B5EF4-FFF2-40B4-BE49-F238E27FC236}">
                <a16:creationId xmlns:a16="http://schemas.microsoft.com/office/drawing/2014/main" id="{EE1E7B60-183D-7D0A-6BC3-CC667FF92CDB}"/>
              </a:ext>
            </a:extLst>
          </p:cNvPr>
          <p:cNvPicPr>
            <a:picLocks noChangeAspect="1"/>
          </p:cNvPicPr>
          <p:nvPr/>
        </p:nvPicPr>
        <p:blipFill>
          <a:blip r:embed="rId4"/>
          <a:stretch>
            <a:fillRect/>
          </a:stretch>
        </p:blipFill>
        <p:spPr>
          <a:xfrm>
            <a:off x="2217246" y="646972"/>
            <a:ext cx="7436232" cy="4921503"/>
          </a:xfrm>
          <a:prstGeom prst="rect">
            <a:avLst/>
          </a:prstGeom>
          <a:ln>
            <a:solidFill>
              <a:schemeClr val="tx1">
                <a:lumMod val="95000"/>
                <a:lumOff val="5000"/>
              </a:schemeClr>
            </a:solidFill>
          </a:ln>
        </p:spPr>
      </p:pic>
    </p:spTree>
    <p:extLst>
      <p:ext uri="{BB962C8B-B14F-4D97-AF65-F5344CB8AC3E}">
        <p14:creationId xmlns:p14="http://schemas.microsoft.com/office/powerpoint/2010/main" val="608796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187969" y="506626"/>
            <a:ext cx="8001823" cy="1240359"/>
          </a:xfrm>
        </p:spPr>
        <p:txBody>
          <a:bodyPr>
            <a:normAutofit fontScale="90000"/>
          </a:bodyPr>
          <a:lstStyle/>
          <a:p>
            <a:pPr marL="0" lvl="0" indent="0" algn="ctr" rtl="0">
              <a:lnSpc>
                <a:spcPct val="100000"/>
              </a:lnSpc>
              <a:spcBef>
                <a:spcPts val="0"/>
              </a:spcBef>
              <a:spcAft>
                <a:spcPts val="0"/>
              </a:spcAft>
              <a:buNone/>
            </a:pPr>
            <a:r>
              <a:rPr lang="en-US" dirty="0">
                <a:latin typeface="Tahoma" panose="020B0604030504040204" pitchFamily="34" charset="0"/>
                <a:ea typeface="Tahoma" panose="020B0604030504040204" pitchFamily="34" charset="0"/>
                <a:cs typeface="Tahoma" panose="020B0604030504040204" pitchFamily="34" charset="0"/>
              </a:rPr>
              <a:t>Sustainable Development Goals (SDGs)</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17 Goals, 169 Targets, 231 INDICATORS</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a:t>
            </a:fld>
            <a:endParaRPr lang="en-US" dirty="0"/>
          </a:p>
        </p:txBody>
      </p:sp>
      <p:pic>
        <p:nvPicPr>
          <p:cNvPr id="6" name="Google Shape;52;p7">
            <a:extLst>
              <a:ext uri="{FF2B5EF4-FFF2-40B4-BE49-F238E27FC236}">
                <a16:creationId xmlns:a16="http://schemas.microsoft.com/office/drawing/2014/main" id="{C55E35A0-556A-09EE-FEC9-E7194688EC96}"/>
              </a:ext>
            </a:extLst>
          </p:cNvPr>
          <p:cNvPicPr preferRelativeResize="0"/>
          <p:nvPr/>
        </p:nvPicPr>
        <p:blipFill rotWithShape="1">
          <a:blip r:embed="rId3">
            <a:alphaModFix/>
          </a:blip>
          <a:srcRect t="22946"/>
          <a:stretch/>
        </p:blipFill>
        <p:spPr>
          <a:xfrm>
            <a:off x="1187968" y="2078621"/>
            <a:ext cx="8001823" cy="4359251"/>
          </a:xfrm>
          <a:prstGeom prst="rect">
            <a:avLst/>
          </a:prstGeom>
          <a:noFill/>
          <a:ln>
            <a:noFill/>
          </a:ln>
        </p:spPr>
      </p:pic>
    </p:spTree>
    <p:extLst>
      <p:ext uri="{BB962C8B-B14F-4D97-AF65-F5344CB8AC3E}">
        <p14:creationId xmlns:p14="http://schemas.microsoft.com/office/powerpoint/2010/main" val="357151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4</a:t>
            </a:fld>
            <a:endParaRPr lang="en-US" dirty="0"/>
          </a:p>
        </p:txBody>
      </p:sp>
      <p:sp>
        <p:nvSpPr>
          <p:cNvPr id="12" name="Google Shape;67;p9">
            <a:extLst>
              <a:ext uri="{FF2B5EF4-FFF2-40B4-BE49-F238E27FC236}">
                <a16:creationId xmlns:a16="http://schemas.microsoft.com/office/drawing/2014/main" id="{53B9D372-598C-A6AF-E634-5289E53CFAB2}"/>
              </a:ext>
            </a:extLst>
          </p:cNvPr>
          <p:cNvSpPr txBox="1">
            <a:spLocks/>
          </p:cNvSpPr>
          <p:nvPr/>
        </p:nvSpPr>
        <p:spPr>
          <a:xfrm>
            <a:off x="946097" y="5912502"/>
            <a:ext cx="10891676" cy="584100"/>
          </a:xfrm>
          <a:prstGeom prst="rect">
            <a:avLst/>
          </a:prstGeom>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spcBef>
                <a:spcPts val="0"/>
              </a:spcBef>
            </a:pPr>
            <a:r>
              <a:rPr lang="en-US" sz="12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data are still lacking for around half of the 92 environmental SDG indicators</a:t>
            </a:r>
            <a:endParaRPr lang="en-US" sz="1200" b="0" i="0" baseline="30000" dirty="0">
              <a:solidFill>
                <a:srgbClr val="006699"/>
              </a:solidFill>
              <a:effectLst/>
              <a:latin typeface="Tahoma" panose="020B0604030504040204" pitchFamily="34" charset="0"/>
              <a:ea typeface="Tahoma" panose="020B0604030504040204" pitchFamily="34" charset="0"/>
              <a:cs typeface="Tahoma" panose="020B0604030504040204" pitchFamily="34" charset="0"/>
            </a:endParaRPr>
          </a:p>
          <a:p>
            <a:pPr>
              <a:spcBef>
                <a:spcPts val="0"/>
              </a:spcBef>
            </a:pPr>
            <a:r>
              <a:rPr lang="en-US" sz="12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while only 15% of targets are on track to be met by 2030, with all SDG targets having insufficient data</a:t>
            </a:r>
            <a:endParaRPr lang="en-US" sz="1200" dirty="0">
              <a:latin typeface="Tahoma" panose="020B0604030504040204" pitchFamily="34" charset="0"/>
              <a:ea typeface="Tahoma" panose="020B0604030504040204" pitchFamily="34" charset="0"/>
              <a:cs typeface="Tahoma" panose="020B0604030504040204" pitchFamily="34" charset="0"/>
            </a:endParaRPr>
          </a:p>
        </p:txBody>
      </p:sp>
      <p:pic>
        <p:nvPicPr>
          <p:cNvPr id="19" name="Picture 18" descr="A graph of different colored bars&#10;&#10;AI-generated content may be incorrect.">
            <a:extLst>
              <a:ext uri="{FF2B5EF4-FFF2-40B4-BE49-F238E27FC236}">
                <a16:creationId xmlns:a16="http://schemas.microsoft.com/office/drawing/2014/main" id="{162EAA0B-C0C6-401E-F946-260362C7D171}"/>
              </a:ext>
            </a:extLst>
          </p:cNvPr>
          <p:cNvPicPr>
            <a:picLocks noChangeAspect="1"/>
          </p:cNvPicPr>
          <p:nvPr/>
        </p:nvPicPr>
        <p:blipFill>
          <a:blip r:embed="rId3"/>
          <a:stretch>
            <a:fillRect/>
          </a:stretch>
        </p:blipFill>
        <p:spPr>
          <a:xfrm>
            <a:off x="2807463" y="945497"/>
            <a:ext cx="6577073" cy="4967005"/>
          </a:xfrm>
          <a:prstGeom prst="rect">
            <a:avLst/>
          </a:prstGeom>
        </p:spPr>
      </p:pic>
      <p:sp>
        <p:nvSpPr>
          <p:cNvPr id="20" name="Google Shape;67;p9">
            <a:extLst>
              <a:ext uri="{FF2B5EF4-FFF2-40B4-BE49-F238E27FC236}">
                <a16:creationId xmlns:a16="http://schemas.microsoft.com/office/drawing/2014/main" id="{7680994F-DF61-D6C2-6F35-8CC8A00B9F99}"/>
              </a:ext>
            </a:extLst>
          </p:cNvPr>
          <p:cNvSpPr txBox="1">
            <a:spLocks/>
          </p:cNvSpPr>
          <p:nvPr/>
        </p:nvSpPr>
        <p:spPr>
          <a:xfrm>
            <a:off x="1122370" y="478992"/>
            <a:ext cx="4401100" cy="584100"/>
          </a:xfrm>
          <a:prstGeom prst="rect">
            <a:avLst/>
          </a:prstGeom>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spcBef>
                <a:spcPts val="0"/>
              </a:spcBef>
            </a:pPr>
            <a:r>
              <a:rPr lang="en-US" sz="1600" b="1" dirty="0">
                <a:latin typeface="Tahoma" panose="020B0604030504040204" pitchFamily="34" charset="0"/>
                <a:ea typeface="Tahoma" panose="020B0604030504040204" pitchFamily="34" charset="0"/>
                <a:cs typeface="Tahoma" panose="020B0604030504040204" pitchFamily="34" charset="0"/>
              </a:rPr>
              <a:t>SDG REPORT 2024</a:t>
            </a:r>
          </a:p>
        </p:txBody>
      </p:sp>
    </p:spTree>
    <p:extLst>
      <p:ext uri="{BB962C8B-B14F-4D97-AF65-F5344CB8AC3E}">
        <p14:creationId xmlns:p14="http://schemas.microsoft.com/office/powerpoint/2010/main" val="63692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21A974-0D90-2A97-1E80-54DA106671C8}"/>
              </a:ext>
            </a:extLst>
          </p:cNvPr>
          <p:cNvSpPr>
            <a:spLocks noGrp="1"/>
          </p:cNvSpPr>
          <p:nvPr>
            <p:ph type="sldNum" sz="quarter" idx="12"/>
          </p:nvPr>
        </p:nvSpPr>
        <p:spPr/>
        <p:txBody>
          <a:bodyPr/>
          <a:lstStyle/>
          <a:p>
            <a:fld id="{A49DFD55-3C28-40EF-9E31-A92D2E4017FF}" type="slidenum">
              <a:rPr lang="en-US" smtClean="0"/>
              <a:pPr/>
              <a:t>5</a:t>
            </a:fld>
            <a:endParaRPr lang="en-US" dirty="0"/>
          </a:p>
        </p:txBody>
      </p:sp>
      <p:pic>
        <p:nvPicPr>
          <p:cNvPr id="5" name="Google Shape;83;p11">
            <a:extLst>
              <a:ext uri="{FF2B5EF4-FFF2-40B4-BE49-F238E27FC236}">
                <a16:creationId xmlns:a16="http://schemas.microsoft.com/office/drawing/2014/main" id="{8103EE70-C21A-3E14-4DA6-732566C6637E}"/>
              </a:ext>
            </a:extLst>
          </p:cNvPr>
          <p:cNvPicPr preferRelativeResize="0"/>
          <p:nvPr/>
        </p:nvPicPr>
        <p:blipFill>
          <a:blip r:embed="rId3">
            <a:alphaModFix/>
          </a:blip>
          <a:stretch>
            <a:fillRect/>
          </a:stretch>
        </p:blipFill>
        <p:spPr>
          <a:xfrm>
            <a:off x="855243" y="1337195"/>
            <a:ext cx="4921225" cy="4618574"/>
          </a:xfrm>
          <a:prstGeom prst="rect">
            <a:avLst/>
          </a:prstGeom>
          <a:noFill/>
          <a:ln>
            <a:noFill/>
          </a:ln>
        </p:spPr>
      </p:pic>
      <p:pic>
        <p:nvPicPr>
          <p:cNvPr id="6" name="Google Shape;84;p11">
            <a:extLst>
              <a:ext uri="{FF2B5EF4-FFF2-40B4-BE49-F238E27FC236}">
                <a16:creationId xmlns:a16="http://schemas.microsoft.com/office/drawing/2014/main" id="{F69E0878-5DA0-F874-3BC8-6D2F2D238BB1}"/>
              </a:ext>
            </a:extLst>
          </p:cNvPr>
          <p:cNvPicPr preferRelativeResize="0"/>
          <p:nvPr/>
        </p:nvPicPr>
        <p:blipFill>
          <a:blip r:embed="rId4">
            <a:alphaModFix/>
          </a:blip>
          <a:stretch>
            <a:fillRect/>
          </a:stretch>
        </p:blipFill>
        <p:spPr>
          <a:xfrm>
            <a:off x="5881268" y="1527292"/>
            <a:ext cx="4985858" cy="4002525"/>
          </a:xfrm>
          <a:prstGeom prst="rect">
            <a:avLst/>
          </a:prstGeom>
          <a:noFill/>
          <a:ln>
            <a:noFill/>
          </a:ln>
        </p:spPr>
      </p:pic>
      <p:sp>
        <p:nvSpPr>
          <p:cNvPr id="8" name="Google Shape;81;p11">
            <a:extLst>
              <a:ext uri="{FF2B5EF4-FFF2-40B4-BE49-F238E27FC236}">
                <a16:creationId xmlns:a16="http://schemas.microsoft.com/office/drawing/2014/main" id="{FB13D7B7-E96E-8DF0-9058-470ADD61E3DB}"/>
              </a:ext>
            </a:extLst>
          </p:cNvPr>
          <p:cNvSpPr txBox="1">
            <a:spLocks noGrp="1"/>
          </p:cNvSpPr>
          <p:nvPr>
            <p:ph type="title"/>
          </p:nvPr>
        </p:nvSpPr>
        <p:spPr>
          <a:xfrm>
            <a:off x="210450" y="448468"/>
            <a:ext cx="11771100" cy="769237"/>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None/>
            </a:pPr>
            <a:r>
              <a:rPr lang="en-GB" sz="1400" dirty="0">
                <a:solidFill>
                  <a:schemeClr val="dk1"/>
                </a:solidFill>
                <a:latin typeface="Tahoma" panose="020B0604030504040204" pitchFamily="34" charset="0"/>
                <a:ea typeface="Tahoma" panose="020B0604030504040204" pitchFamily="34" charset="0"/>
                <a:cs typeface="Tahoma" panose="020B0604030504040204" pitchFamily="34" charset="0"/>
              </a:rPr>
              <a:t>The SDG indicators where citizen science </a:t>
            </a:r>
            <a:r>
              <a:rPr lang="en-GB" sz="1400" i="1" dirty="0">
                <a:solidFill>
                  <a:schemeClr val="dk1"/>
                </a:solidFill>
                <a:latin typeface="Tahoma" panose="020B0604030504040204" pitchFamily="34" charset="0"/>
                <a:ea typeface="Tahoma" panose="020B0604030504040204" pitchFamily="34" charset="0"/>
                <a:cs typeface="Tahoma" panose="020B0604030504040204" pitchFamily="34" charset="0"/>
              </a:rPr>
              <a:t>projects</a:t>
            </a:r>
            <a:r>
              <a:rPr lang="en-GB" sz="1400" dirty="0">
                <a:solidFill>
                  <a:schemeClr val="dk1"/>
                </a:solidFill>
                <a:latin typeface="Tahoma" panose="020B0604030504040204" pitchFamily="34" charset="0"/>
                <a:ea typeface="Tahoma" panose="020B0604030504040204" pitchFamily="34" charset="0"/>
                <a:cs typeface="Tahoma" panose="020B0604030504040204" pitchFamily="34" charset="0"/>
              </a:rPr>
              <a:t> are</a:t>
            </a:r>
            <a:endParaRPr sz="1400" dirty="0">
              <a:solidFill>
                <a:schemeClr val="dk1"/>
              </a:solidFill>
              <a:latin typeface="Tahoma" panose="020B0604030504040204" pitchFamily="34" charset="0"/>
              <a:ea typeface="Tahoma" panose="020B0604030504040204" pitchFamily="34" charset="0"/>
              <a:cs typeface="Tahoma" panose="020B0604030504040204" pitchFamily="34" charset="0"/>
            </a:endParaRPr>
          </a:p>
          <a:p>
            <a:pPr marL="0" lvl="0" indent="0" algn="ctr" rtl="0">
              <a:lnSpc>
                <a:spcPct val="100000"/>
              </a:lnSpc>
              <a:spcBef>
                <a:spcPts val="0"/>
              </a:spcBef>
              <a:spcAft>
                <a:spcPts val="0"/>
              </a:spcAft>
              <a:buNone/>
            </a:pPr>
            <a:r>
              <a:rPr lang="en-GB" sz="1400" dirty="0">
                <a:solidFill>
                  <a:schemeClr val="dk1"/>
                </a:solidFill>
                <a:latin typeface="Tahoma" panose="020B0604030504040204" pitchFamily="34" charset="0"/>
                <a:ea typeface="Tahoma" panose="020B0604030504040204" pitchFamily="34" charset="0"/>
                <a:cs typeface="Tahoma" panose="020B0604030504040204" pitchFamily="34" charset="0"/>
              </a:rPr>
              <a:t>‘already contributing’ (GREEN), ‘could contribute’ (YELLOW) or where there is ‘no alignment’ (GREY)</a:t>
            </a:r>
            <a:endParaRPr sz="14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F23006C4-E4D7-AA40-926E-C07EF8A1D583}"/>
              </a:ext>
            </a:extLst>
          </p:cNvPr>
          <p:cNvSpPr txBox="1"/>
          <p:nvPr/>
        </p:nvSpPr>
        <p:spPr>
          <a:xfrm>
            <a:off x="278645" y="6046762"/>
            <a:ext cx="11913355" cy="523220"/>
          </a:xfrm>
          <a:prstGeom prst="rect">
            <a:avLst/>
          </a:prstGeom>
          <a:noFill/>
        </p:spPr>
        <p:txBody>
          <a:bodyPr wrap="square">
            <a:spAutoFit/>
          </a:bodyPr>
          <a:lstStyle/>
          <a:p>
            <a:r>
              <a:rPr lang="en-US" sz="14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Fraisl, D., Campbell, J., See, L. </a:t>
            </a:r>
            <a:r>
              <a:rPr lang="en-US" sz="1400" b="0" i="1" dirty="0">
                <a:solidFill>
                  <a:srgbClr val="222222"/>
                </a:solidFill>
                <a:effectLst/>
                <a:latin typeface="Tahoma" panose="020B0604030504040204" pitchFamily="34" charset="0"/>
                <a:ea typeface="Tahoma" panose="020B0604030504040204" pitchFamily="34" charset="0"/>
                <a:cs typeface="Tahoma" panose="020B0604030504040204" pitchFamily="34" charset="0"/>
              </a:rPr>
              <a:t>et al.</a:t>
            </a:r>
            <a:r>
              <a:rPr lang="en-US" sz="14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 Mapping citizen science contributions to the UN sustainable development goals. </a:t>
            </a:r>
            <a:r>
              <a:rPr lang="en-US" sz="1400" b="0" i="1" dirty="0">
                <a:solidFill>
                  <a:srgbClr val="222222"/>
                </a:solidFill>
                <a:effectLst/>
                <a:latin typeface="Tahoma" panose="020B0604030504040204" pitchFamily="34" charset="0"/>
                <a:ea typeface="Tahoma" panose="020B0604030504040204" pitchFamily="34" charset="0"/>
                <a:cs typeface="Tahoma" panose="020B0604030504040204" pitchFamily="34" charset="0"/>
              </a:rPr>
              <a:t>Sustain Sci</a:t>
            </a:r>
            <a:r>
              <a:rPr lang="en-US" sz="14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 </a:t>
            </a:r>
            <a:r>
              <a:rPr lang="en-US" sz="1400" b="1"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15</a:t>
            </a:r>
            <a:r>
              <a:rPr lang="en-US" sz="14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 1735–1751 (2020). </a:t>
            </a:r>
            <a:r>
              <a:rPr lang="en-US" sz="1400" b="0" i="0" dirty="0">
                <a:solidFill>
                  <a:srgbClr val="222222"/>
                </a:solidFill>
                <a:effectLst/>
                <a:latin typeface="Tahoma" panose="020B0604030504040204" pitchFamily="34" charset="0"/>
                <a:ea typeface="Tahoma" panose="020B0604030504040204" pitchFamily="34" charset="0"/>
                <a:cs typeface="Tahoma" panose="020B0604030504040204" pitchFamily="34" charset="0"/>
                <a:hlinkClick r:id="rId5"/>
              </a:rPr>
              <a:t>https://doi.org/10.1007/s11625-020-00833-7</a:t>
            </a:r>
            <a:r>
              <a:rPr lang="en-US" sz="1400"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 </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90593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A370-F9BD-2445-4EE9-B2ED051E4EAE}"/>
              </a:ext>
            </a:extLst>
          </p:cNvPr>
          <p:cNvSpPr>
            <a:spLocks noGrp="1"/>
          </p:cNvSpPr>
          <p:nvPr>
            <p:ph type="title"/>
          </p:nvPr>
        </p:nvSpPr>
        <p:spPr>
          <a:xfrm>
            <a:off x="838200" y="136526"/>
            <a:ext cx="10515600" cy="1034549"/>
          </a:xfrm>
        </p:spPr>
        <p:txBody>
          <a:bodyPr>
            <a:normAutofit/>
          </a:bodyPr>
          <a:lstStyle/>
          <a:p>
            <a:r>
              <a:rPr lang="en-US" b="0" i="0" dirty="0">
                <a:solidFill>
                  <a:srgbClr val="282828"/>
                </a:solidFill>
                <a:effectLst/>
                <a:latin typeface="MuseoSans"/>
              </a:rPr>
              <a:t>Citizen science for monitoring the health and well-being related SDGs and the WHO’s Triple Billion Targets</a:t>
            </a:r>
            <a:endParaRPr lang="en-US" dirty="0"/>
          </a:p>
        </p:txBody>
      </p:sp>
      <p:sp>
        <p:nvSpPr>
          <p:cNvPr id="4" name="Slide Number Placeholder 3">
            <a:extLst>
              <a:ext uri="{FF2B5EF4-FFF2-40B4-BE49-F238E27FC236}">
                <a16:creationId xmlns:a16="http://schemas.microsoft.com/office/drawing/2014/main" id="{B56F7753-E38E-54DD-2905-6B25D0C85CF4}"/>
              </a:ext>
            </a:extLst>
          </p:cNvPr>
          <p:cNvSpPr>
            <a:spLocks noGrp="1"/>
          </p:cNvSpPr>
          <p:nvPr>
            <p:ph type="sldNum" sz="quarter" idx="12"/>
          </p:nvPr>
        </p:nvSpPr>
        <p:spPr/>
        <p:txBody>
          <a:bodyPr/>
          <a:lstStyle/>
          <a:p>
            <a:fld id="{A49DFD55-3C28-40EF-9E31-A92D2E4017FF}" type="slidenum">
              <a:rPr lang="en-US" smtClean="0"/>
              <a:pPr/>
              <a:t>6</a:t>
            </a:fld>
            <a:endParaRPr lang="en-US" dirty="0"/>
          </a:p>
        </p:txBody>
      </p:sp>
      <p:pic>
        <p:nvPicPr>
          <p:cNvPr id="1026" name="Picture 2">
            <a:extLst>
              <a:ext uri="{FF2B5EF4-FFF2-40B4-BE49-F238E27FC236}">
                <a16:creationId xmlns:a16="http://schemas.microsoft.com/office/drawing/2014/main" id="{F6329189-4960-90B4-351C-CFB6D529B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1719" y="1387627"/>
            <a:ext cx="7468562" cy="4594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AC653E1-3CC1-815F-7E5A-677BEC0467B5}"/>
              </a:ext>
            </a:extLst>
          </p:cNvPr>
          <p:cNvSpPr txBox="1"/>
          <p:nvPr/>
        </p:nvSpPr>
        <p:spPr>
          <a:xfrm>
            <a:off x="192505" y="6198254"/>
            <a:ext cx="11806990" cy="523220"/>
          </a:xfrm>
          <a:prstGeom prst="rect">
            <a:avLst/>
          </a:prstGeom>
          <a:noFill/>
        </p:spPr>
        <p:txBody>
          <a:bodyPr wrap="square">
            <a:spAutoFit/>
          </a:bodyPr>
          <a:lstStyle/>
          <a:p>
            <a:r>
              <a:rPr lang="en-GB" sz="1400" b="0" i="0" dirty="0">
                <a:solidFill>
                  <a:srgbClr val="000000"/>
                </a:solidFill>
                <a:effectLst/>
                <a:latin typeface="Tahoma" panose="020B0604030504040204" pitchFamily="34" charset="0"/>
              </a:rPr>
              <a:t>Fraisl, D., See, L., Estevez, D., </a:t>
            </a:r>
            <a:r>
              <a:rPr lang="en-GB" sz="1400" b="0" i="0" dirty="0" err="1">
                <a:solidFill>
                  <a:srgbClr val="000000"/>
                </a:solidFill>
                <a:effectLst/>
                <a:latin typeface="Tahoma" panose="020B0604030504040204" pitchFamily="34" charset="0"/>
              </a:rPr>
              <a:t>Tomaska</a:t>
            </a:r>
            <a:r>
              <a:rPr lang="en-GB" sz="1400" b="0" i="0" dirty="0">
                <a:solidFill>
                  <a:srgbClr val="000000"/>
                </a:solidFill>
                <a:effectLst/>
                <a:latin typeface="Tahoma" panose="020B0604030504040204" pitchFamily="34" charset="0"/>
              </a:rPr>
              <a:t>, N. &amp; MacFeely, S. Citizen science for monitoring the health and well-being related Sustainable Development Goals and the World Health Organization’s Triple Billion Targets. </a:t>
            </a:r>
            <a:r>
              <a:rPr lang="en-GB" sz="1400" b="0" i="1" dirty="0">
                <a:solidFill>
                  <a:srgbClr val="000000"/>
                </a:solidFill>
                <a:effectLst/>
                <a:latin typeface="Tahoma" panose="020B0604030504040204" pitchFamily="34" charset="0"/>
              </a:rPr>
              <a:t>Front. Public Health</a:t>
            </a:r>
            <a:r>
              <a:rPr lang="en-GB" sz="1400" b="0" i="0" dirty="0">
                <a:solidFill>
                  <a:srgbClr val="000000"/>
                </a:solidFill>
                <a:effectLst/>
                <a:latin typeface="Tahoma" panose="020B0604030504040204" pitchFamily="34" charset="0"/>
              </a:rPr>
              <a:t> </a:t>
            </a:r>
            <a:r>
              <a:rPr lang="en-GB" sz="1400" b="1" i="0" dirty="0">
                <a:solidFill>
                  <a:srgbClr val="000000"/>
                </a:solidFill>
                <a:effectLst/>
                <a:latin typeface="Tahoma" panose="020B0604030504040204" pitchFamily="34" charset="0"/>
              </a:rPr>
              <a:t>11</a:t>
            </a:r>
            <a:r>
              <a:rPr lang="en-GB" sz="1400" b="0" i="0" dirty="0">
                <a:solidFill>
                  <a:srgbClr val="000000"/>
                </a:solidFill>
                <a:effectLst/>
                <a:latin typeface="Tahoma" panose="020B0604030504040204" pitchFamily="34" charset="0"/>
              </a:rPr>
              <a:t>, 1202188 (2023).</a:t>
            </a:r>
            <a:endParaRPr lang="en-US" sz="1400" dirty="0"/>
          </a:p>
        </p:txBody>
      </p:sp>
    </p:spTree>
    <p:extLst>
      <p:ext uri="{BB962C8B-B14F-4D97-AF65-F5344CB8AC3E}">
        <p14:creationId xmlns:p14="http://schemas.microsoft.com/office/powerpoint/2010/main" val="4175524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82B8993-7E76-03B3-8442-6CBB10695239}"/>
              </a:ext>
            </a:extLst>
          </p:cNvPr>
          <p:cNvSpPr>
            <a:spLocks noGrp="1"/>
          </p:cNvSpPr>
          <p:nvPr>
            <p:ph type="sldNum" sz="quarter" idx="13"/>
          </p:nvPr>
        </p:nvSpPr>
        <p:spPr/>
        <p:txBody>
          <a:bodyPr/>
          <a:lstStyle/>
          <a:p>
            <a:fld id="{A49DFD55-3C28-40EF-9E31-A92D2E4017FF}" type="slidenum">
              <a:rPr lang="en-US" smtClean="0"/>
              <a:pPr/>
              <a:t>7</a:t>
            </a:fld>
            <a:endParaRPr lang="en-US" dirty="0"/>
          </a:p>
        </p:txBody>
      </p:sp>
      <p:pic>
        <p:nvPicPr>
          <p:cNvPr id="2050" name="Picture 2" descr="Fig. 1">
            <a:extLst>
              <a:ext uri="{FF2B5EF4-FFF2-40B4-BE49-F238E27FC236}">
                <a16:creationId xmlns:a16="http://schemas.microsoft.com/office/drawing/2014/main" id="{CFED53E8-00D0-4AB0-3E0A-165076CE2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787" y="1728345"/>
            <a:ext cx="7710616" cy="38663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85EEA76-C5B5-F06F-A469-2278D52E0E7F}"/>
              </a:ext>
            </a:extLst>
          </p:cNvPr>
          <p:cNvSpPr txBox="1"/>
          <p:nvPr/>
        </p:nvSpPr>
        <p:spPr>
          <a:xfrm>
            <a:off x="123568" y="562061"/>
            <a:ext cx="7710616" cy="1415772"/>
          </a:xfrm>
          <a:prstGeom prst="rect">
            <a:avLst/>
          </a:prstGeom>
          <a:noFill/>
        </p:spPr>
        <p:txBody>
          <a:bodyPr wrap="square">
            <a:spAutoFit/>
          </a:bodyPr>
          <a:lstStyle/>
          <a:p>
            <a:pPr algn="l">
              <a:spcAft>
                <a:spcPts val="1200"/>
              </a:spcAft>
            </a:pPr>
            <a:r>
              <a:rPr lang="en-US" sz="2400" i="0" dirty="0">
                <a:solidFill>
                  <a:srgbClr val="222222"/>
                </a:solidFill>
                <a:effectLst/>
                <a:latin typeface="Harding"/>
              </a:rPr>
              <a:t>Positive and negative impact of AI on the various SDGs</a:t>
            </a:r>
          </a:p>
          <a:p>
            <a:pPr>
              <a:spcAft>
                <a:spcPts val="1200"/>
              </a:spcAft>
            </a:pPr>
            <a:r>
              <a:rPr lang="en-US" b="0" i="0" dirty="0">
                <a:solidFill>
                  <a:srgbClr val="222222"/>
                </a:solidFill>
                <a:effectLst/>
                <a:latin typeface="Tahoma" panose="020B0604030504040204" pitchFamily="34" charset="0"/>
                <a:ea typeface="Tahoma" panose="020B0604030504040204" pitchFamily="34" charset="0"/>
                <a:cs typeface="Tahoma" panose="020B0604030504040204" pitchFamily="34" charset="0"/>
              </a:rPr>
              <a:t>AI can enable the accomplishment of 134 targets across all the goals…</a:t>
            </a:r>
            <a:endParaRPr lang="en-US" dirty="0">
              <a:latin typeface="Tahoma" panose="020B0604030504040204" pitchFamily="34" charset="0"/>
              <a:ea typeface="Tahoma" panose="020B0604030504040204" pitchFamily="34" charset="0"/>
              <a:cs typeface="Tahoma" panose="020B0604030504040204" pitchFamily="34" charset="0"/>
            </a:endParaRPr>
          </a:p>
          <a:p>
            <a:pPr algn="l">
              <a:spcAft>
                <a:spcPts val="1200"/>
              </a:spcAft>
            </a:pPr>
            <a:endParaRPr lang="en-US" sz="2400" i="0" dirty="0">
              <a:solidFill>
                <a:srgbClr val="222222"/>
              </a:solidFill>
              <a:effectLst/>
              <a:latin typeface="Harding"/>
            </a:endParaRPr>
          </a:p>
        </p:txBody>
      </p:sp>
      <p:sp>
        <p:nvSpPr>
          <p:cNvPr id="12" name="TextBox 11">
            <a:extLst>
              <a:ext uri="{FF2B5EF4-FFF2-40B4-BE49-F238E27FC236}">
                <a16:creationId xmlns:a16="http://schemas.microsoft.com/office/drawing/2014/main" id="{8B2F5B9F-C2C7-6E01-0968-D90AE1482568}"/>
              </a:ext>
            </a:extLst>
          </p:cNvPr>
          <p:cNvSpPr txBox="1"/>
          <p:nvPr/>
        </p:nvSpPr>
        <p:spPr>
          <a:xfrm>
            <a:off x="123568" y="5976033"/>
            <a:ext cx="11689492" cy="584775"/>
          </a:xfrm>
          <a:prstGeom prst="rect">
            <a:avLst/>
          </a:prstGeom>
          <a:noFill/>
        </p:spPr>
        <p:txBody>
          <a:bodyPr wrap="square">
            <a:spAutoFit/>
          </a:bodyPr>
          <a:lstStyle/>
          <a:p>
            <a:r>
              <a:rPr lang="en-US" sz="1600" b="0" i="0" dirty="0" err="1">
                <a:solidFill>
                  <a:srgbClr val="222222"/>
                </a:solidFill>
                <a:effectLst/>
                <a:latin typeface="-apple-system"/>
              </a:rPr>
              <a:t>Vinuesa</a:t>
            </a:r>
            <a:r>
              <a:rPr lang="en-US" sz="1600" b="0" i="0" dirty="0">
                <a:solidFill>
                  <a:srgbClr val="222222"/>
                </a:solidFill>
                <a:effectLst/>
                <a:latin typeface="-apple-system"/>
              </a:rPr>
              <a:t>, R., </a:t>
            </a:r>
            <a:r>
              <a:rPr lang="en-US" sz="1600" b="0" i="0" dirty="0" err="1">
                <a:solidFill>
                  <a:srgbClr val="222222"/>
                </a:solidFill>
                <a:effectLst/>
                <a:latin typeface="-apple-system"/>
              </a:rPr>
              <a:t>Azizpour</a:t>
            </a:r>
            <a:r>
              <a:rPr lang="en-US" sz="1600" b="0" i="0" dirty="0">
                <a:solidFill>
                  <a:srgbClr val="222222"/>
                </a:solidFill>
                <a:effectLst/>
                <a:latin typeface="-apple-system"/>
              </a:rPr>
              <a:t>, H., Leite, I. </a:t>
            </a:r>
            <a:r>
              <a:rPr lang="en-US" sz="1600" b="0" i="1" dirty="0">
                <a:solidFill>
                  <a:srgbClr val="222222"/>
                </a:solidFill>
                <a:effectLst/>
                <a:latin typeface="-apple-system"/>
              </a:rPr>
              <a:t>et al.</a:t>
            </a:r>
            <a:r>
              <a:rPr lang="en-US" sz="1600" b="0" i="0" dirty="0">
                <a:solidFill>
                  <a:srgbClr val="222222"/>
                </a:solidFill>
                <a:effectLst/>
                <a:latin typeface="-apple-system"/>
              </a:rPr>
              <a:t> The role of artificial intelligence in achieving the Sustainable Development Goals. </a:t>
            </a:r>
            <a:r>
              <a:rPr lang="en-US" sz="1600" b="0" i="1" dirty="0">
                <a:solidFill>
                  <a:srgbClr val="222222"/>
                </a:solidFill>
                <a:effectLst/>
                <a:latin typeface="-apple-system"/>
              </a:rPr>
              <a:t>Nat Commun</a:t>
            </a:r>
            <a:r>
              <a:rPr lang="en-US" sz="1600" b="0" i="0" dirty="0">
                <a:solidFill>
                  <a:srgbClr val="222222"/>
                </a:solidFill>
                <a:effectLst/>
                <a:latin typeface="-apple-system"/>
              </a:rPr>
              <a:t> </a:t>
            </a:r>
            <a:r>
              <a:rPr lang="en-US" sz="1600" b="1" i="0" dirty="0">
                <a:solidFill>
                  <a:srgbClr val="222222"/>
                </a:solidFill>
                <a:effectLst/>
                <a:latin typeface="-apple-system"/>
              </a:rPr>
              <a:t>11</a:t>
            </a:r>
            <a:r>
              <a:rPr lang="en-US" sz="1600" b="0" i="0" dirty="0">
                <a:solidFill>
                  <a:srgbClr val="222222"/>
                </a:solidFill>
                <a:effectLst/>
                <a:latin typeface="-apple-system"/>
              </a:rPr>
              <a:t>, 233 (2020). https://doi.org/10.1038/s41467-019-14108-y</a:t>
            </a:r>
            <a:endParaRPr lang="en-US" sz="1600" dirty="0"/>
          </a:p>
        </p:txBody>
      </p:sp>
    </p:spTree>
    <p:extLst>
      <p:ext uri="{BB962C8B-B14F-4D97-AF65-F5344CB8AC3E}">
        <p14:creationId xmlns:p14="http://schemas.microsoft.com/office/powerpoint/2010/main" val="100295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9F8B4A-0757-518C-3158-6B742B0DC0A2}"/>
              </a:ext>
            </a:extLst>
          </p:cNvPr>
          <p:cNvSpPr>
            <a:spLocks noGrp="1"/>
          </p:cNvSpPr>
          <p:nvPr>
            <p:ph type="sldNum" sz="quarter" idx="12"/>
          </p:nvPr>
        </p:nvSpPr>
        <p:spPr/>
        <p:txBody>
          <a:bodyPr/>
          <a:lstStyle/>
          <a:p>
            <a:fld id="{A49DFD55-3C28-40EF-9E31-A92D2E4017FF}" type="slidenum">
              <a:rPr lang="en-US" smtClean="0"/>
              <a:pPr/>
              <a:t>8</a:t>
            </a:fld>
            <a:endParaRPr lang="en-US" dirty="0"/>
          </a:p>
        </p:txBody>
      </p:sp>
      <p:pic>
        <p:nvPicPr>
          <p:cNvPr id="3074" name="Picture 2" descr="figure 1">
            <a:extLst>
              <a:ext uri="{FF2B5EF4-FFF2-40B4-BE49-F238E27FC236}">
                <a16:creationId xmlns:a16="http://schemas.microsoft.com/office/drawing/2014/main" id="{A4B8A5B2-E392-79B6-071E-4856D57B1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4964" y="1473364"/>
            <a:ext cx="5482410" cy="47300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6081E8F-5C00-A534-6CA9-7F6EC30C23F9}"/>
              </a:ext>
            </a:extLst>
          </p:cNvPr>
          <p:cNvSpPr txBox="1"/>
          <p:nvPr/>
        </p:nvSpPr>
        <p:spPr>
          <a:xfrm>
            <a:off x="1553862" y="397129"/>
            <a:ext cx="9678430" cy="923330"/>
          </a:xfrm>
          <a:prstGeom prst="rect">
            <a:avLst/>
          </a:prstGeom>
          <a:noFill/>
        </p:spPr>
        <p:txBody>
          <a:bodyPr wrap="square">
            <a:spAutoFit/>
          </a:bodyPr>
          <a:lstStyle/>
          <a:p>
            <a:pPr>
              <a:spcAft>
                <a:spcPts val="1200"/>
              </a:spcAft>
            </a:pPr>
            <a:r>
              <a:rPr lang="en-US" b="1" i="0" dirty="0">
                <a:solidFill>
                  <a:srgbClr val="222222"/>
                </a:solidFill>
                <a:effectLst/>
                <a:latin typeface="Harding"/>
              </a:rPr>
              <a:t>The current and future applications of AI in citizen science projects, benefits of combining AI and citizen science to address AI challenges, and ultimate benefits for the SDGs and sustainable development more broadly.</a:t>
            </a:r>
          </a:p>
        </p:txBody>
      </p:sp>
    </p:spTree>
    <p:extLst>
      <p:ext uri="{BB962C8B-B14F-4D97-AF65-F5344CB8AC3E}">
        <p14:creationId xmlns:p14="http://schemas.microsoft.com/office/powerpoint/2010/main" val="1182977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6A36D-6E9E-C1E6-E91C-3E52B55F665B}"/>
              </a:ext>
            </a:extLst>
          </p:cNvPr>
          <p:cNvSpPr>
            <a:spLocks noGrp="1"/>
          </p:cNvSpPr>
          <p:nvPr>
            <p:ph type="title"/>
          </p:nvPr>
        </p:nvSpPr>
        <p:spPr>
          <a:xfrm>
            <a:off x="838200" y="353551"/>
            <a:ext cx="10515600" cy="881692"/>
          </a:xfrm>
        </p:spPr>
        <p:txBody>
          <a:bodyPr/>
          <a:lstStyle/>
          <a:p>
            <a:r>
              <a:rPr lang="en-US" dirty="0"/>
              <a:t>Benefits and risks of artificial intelligence in the context of the Sustainable Development Goals</a:t>
            </a:r>
          </a:p>
        </p:txBody>
      </p:sp>
      <p:sp>
        <p:nvSpPr>
          <p:cNvPr id="4" name="Slide Number Placeholder 3">
            <a:extLst>
              <a:ext uri="{FF2B5EF4-FFF2-40B4-BE49-F238E27FC236}">
                <a16:creationId xmlns:a16="http://schemas.microsoft.com/office/drawing/2014/main" id="{2434A212-6BE4-E902-60D2-17A6F4BDB792}"/>
              </a:ext>
            </a:extLst>
          </p:cNvPr>
          <p:cNvSpPr>
            <a:spLocks noGrp="1"/>
          </p:cNvSpPr>
          <p:nvPr>
            <p:ph type="sldNum" sz="quarter" idx="12"/>
          </p:nvPr>
        </p:nvSpPr>
        <p:spPr/>
        <p:txBody>
          <a:bodyPr/>
          <a:lstStyle/>
          <a:p>
            <a:fld id="{A49DFD55-3C28-40EF-9E31-A92D2E4017FF}" type="slidenum">
              <a:rPr lang="en-US" smtClean="0"/>
              <a:pPr/>
              <a:t>9</a:t>
            </a:fld>
            <a:endParaRPr lang="en-US" dirty="0"/>
          </a:p>
        </p:txBody>
      </p:sp>
      <p:pic>
        <p:nvPicPr>
          <p:cNvPr id="6" name="Picture 5" descr="A cover of a book&#10;&#10;AI-generated content may be incorrect.">
            <a:extLst>
              <a:ext uri="{FF2B5EF4-FFF2-40B4-BE49-F238E27FC236}">
                <a16:creationId xmlns:a16="http://schemas.microsoft.com/office/drawing/2014/main" id="{9F2E365B-A7ED-E410-37FC-16D61DCDA2B3}"/>
              </a:ext>
            </a:extLst>
          </p:cNvPr>
          <p:cNvPicPr>
            <a:picLocks noChangeAspect="1"/>
          </p:cNvPicPr>
          <p:nvPr/>
        </p:nvPicPr>
        <p:blipFill>
          <a:blip r:embed="rId3"/>
          <a:stretch>
            <a:fillRect/>
          </a:stretch>
        </p:blipFill>
        <p:spPr>
          <a:xfrm>
            <a:off x="1431758" y="1235243"/>
            <a:ext cx="3308187" cy="4414759"/>
          </a:xfrm>
          <a:prstGeom prst="rect">
            <a:avLst/>
          </a:prstGeom>
          <a:solidFill>
            <a:schemeClr val="bg1"/>
          </a:solidFill>
          <a:ln>
            <a:solidFill>
              <a:schemeClr val="tx1"/>
            </a:solidFill>
          </a:ln>
        </p:spPr>
      </p:pic>
      <p:pic>
        <p:nvPicPr>
          <p:cNvPr id="8" name="Picture 7" descr="A diagram of benefits of ai&#10;&#10;AI-generated content may be incorrect.">
            <a:extLst>
              <a:ext uri="{FF2B5EF4-FFF2-40B4-BE49-F238E27FC236}">
                <a16:creationId xmlns:a16="http://schemas.microsoft.com/office/drawing/2014/main" id="{A28981DC-D6A8-778E-8FCD-57F060A26BED}"/>
              </a:ext>
            </a:extLst>
          </p:cNvPr>
          <p:cNvPicPr>
            <a:picLocks noChangeAspect="1"/>
          </p:cNvPicPr>
          <p:nvPr/>
        </p:nvPicPr>
        <p:blipFill>
          <a:blip r:embed="rId4"/>
          <a:stretch>
            <a:fillRect/>
          </a:stretch>
        </p:blipFill>
        <p:spPr>
          <a:xfrm>
            <a:off x="5012661" y="1797176"/>
            <a:ext cx="6433279" cy="3263647"/>
          </a:xfrm>
          <a:prstGeom prst="rect">
            <a:avLst/>
          </a:prstGeom>
          <a:ln>
            <a:solidFill>
              <a:schemeClr val="tx1"/>
            </a:solidFill>
          </a:ln>
        </p:spPr>
      </p:pic>
      <p:sp>
        <p:nvSpPr>
          <p:cNvPr id="10" name="TextBox 9">
            <a:extLst>
              <a:ext uri="{FF2B5EF4-FFF2-40B4-BE49-F238E27FC236}">
                <a16:creationId xmlns:a16="http://schemas.microsoft.com/office/drawing/2014/main" id="{DE235AFB-3920-4F52-87E1-BF5E759B0BA1}"/>
              </a:ext>
            </a:extLst>
          </p:cNvPr>
          <p:cNvSpPr txBox="1"/>
          <p:nvPr/>
        </p:nvSpPr>
        <p:spPr>
          <a:xfrm>
            <a:off x="473242" y="5958743"/>
            <a:ext cx="11245515" cy="738664"/>
          </a:xfrm>
          <a:prstGeom prst="rect">
            <a:avLst/>
          </a:prstGeom>
          <a:noFill/>
        </p:spPr>
        <p:txBody>
          <a:bodyPr wrap="square">
            <a:spAutoFit/>
          </a:bodyPr>
          <a:lstStyle/>
          <a:p>
            <a:r>
              <a:rPr lang="en-US" sz="1400" dirty="0"/>
              <a:t>Fraisl, D., See, L., </a:t>
            </a:r>
            <a:r>
              <a:rPr lang="en-US" sz="1400" dirty="0" err="1"/>
              <a:t>Fonteneau</a:t>
            </a:r>
            <a:r>
              <a:rPr lang="en-US" sz="1400" dirty="0"/>
              <a:t>, F., Jütting, J. (2024). AI through the lens of official statistics and the Sustainable Development Goals: The benefits and risks. PARIS21 Discussion paper 17. </a:t>
            </a:r>
            <a:r>
              <a:rPr lang="en-US" sz="1400" dirty="0">
                <a:hlinkClick r:id="rId5"/>
              </a:rPr>
              <a:t>https://www.paris21.org/knowledge-base/ai-through-lens-official-statistics-and-sdgs-what-are-benefits-and-risks</a:t>
            </a:r>
            <a:r>
              <a:rPr lang="en-US" sz="1400" dirty="0"/>
              <a:t> </a:t>
            </a:r>
          </a:p>
        </p:txBody>
      </p:sp>
    </p:spTree>
    <p:extLst>
      <p:ext uri="{BB962C8B-B14F-4D97-AF65-F5344CB8AC3E}">
        <p14:creationId xmlns:p14="http://schemas.microsoft.com/office/powerpoint/2010/main" val="1729893474"/>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{E7101EB2-D7E5-4CC3-893F-A13DEF075AA9}tf67328976_win32</Template>
  <TotalTime>2447</TotalTime>
  <Words>921</Words>
  <Application>Microsoft Office PowerPoint</Application>
  <PresentationFormat>Widescreen</PresentationFormat>
  <Paragraphs>81</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-apple-system</vt:lpstr>
      <vt:lpstr>Arial</vt:lpstr>
      <vt:lpstr>Calibri</vt:lpstr>
      <vt:lpstr>Harding</vt:lpstr>
      <vt:lpstr>MuseoSans</vt:lpstr>
      <vt:lpstr>Tahoma</vt:lpstr>
      <vt:lpstr>Tenorite</vt:lpstr>
      <vt:lpstr>Custom</vt:lpstr>
      <vt:lpstr>Leveraging the collaborative power of AI and citizen science for sustainable development</vt:lpstr>
      <vt:lpstr>Fraisl, D., See, L., Fritz, S. et al. Leveraging The collaborative Power of AI and Citizen Science for sustainable development. Nat Sustain (2024). Https://Doi.Org/10.1038/S41893-024-01489-2 </vt:lpstr>
      <vt:lpstr>Sustainable Development Goals (SDGs) 17 Goals, 169 Targets, 231 INDICATORS</vt:lpstr>
      <vt:lpstr>PowerPoint Presentation</vt:lpstr>
      <vt:lpstr>The SDG indicators where citizen science projects are ‘already contributing’ (GREEN), ‘could contribute’ (YELLOW) or where there is ‘no alignment’ (GREY)</vt:lpstr>
      <vt:lpstr>Citizen science for monitoring the health and well-being related SDGs and the WHO’s Triple Billion Targets</vt:lpstr>
      <vt:lpstr>PowerPoint Presentation</vt:lpstr>
      <vt:lpstr>PowerPoint Presentation</vt:lpstr>
      <vt:lpstr>Benefits and risks of artificial intelligence in the context of the Sustainable Development Goals</vt:lpstr>
      <vt:lpstr>PowerPoint Presentation</vt:lpstr>
      <vt:lpstr>The need to integrate citizen science into AI </vt:lpstr>
      <vt:lpstr>Roadmap for citizen science and AI integration</vt:lpstr>
      <vt:lpstr>CHALLENGES AND RISKS</vt:lpstr>
      <vt:lpstr>FINALLY…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FRAISL Dilek</dc:creator>
  <cp:lastModifiedBy>FRAISL Dilek</cp:lastModifiedBy>
  <cp:revision>43</cp:revision>
  <dcterms:created xsi:type="dcterms:W3CDTF">2025-02-15T06:31:56Z</dcterms:created>
  <dcterms:modified xsi:type="dcterms:W3CDTF">2025-02-19T16:29:30Z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