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5" r:id="rId2"/>
  </p:sldMasterIdLst>
  <p:notesMasterIdLst>
    <p:notesMasterId r:id="rId33"/>
  </p:notesMasterIdLst>
  <p:handoutMasterIdLst>
    <p:handoutMasterId r:id="rId34"/>
  </p:handoutMasterIdLst>
  <p:sldIdLst>
    <p:sldId id="258" r:id="rId3"/>
    <p:sldId id="261" r:id="rId4"/>
    <p:sldId id="321" r:id="rId5"/>
    <p:sldId id="271" r:id="rId6"/>
    <p:sldId id="272" r:id="rId7"/>
    <p:sldId id="273" r:id="rId8"/>
    <p:sldId id="274" r:id="rId9"/>
    <p:sldId id="275" r:id="rId10"/>
    <p:sldId id="276" r:id="rId11"/>
    <p:sldId id="322" r:id="rId12"/>
    <p:sldId id="331" r:id="rId13"/>
    <p:sldId id="333" r:id="rId14"/>
    <p:sldId id="338" r:id="rId15"/>
    <p:sldId id="340" r:id="rId16"/>
    <p:sldId id="342" r:id="rId17"/>
    <p:sldId id="343" r:id="rId18"/>
    <p:sldId id="330" r:id="rId19"/>
    <p:sldId id="329" r:id="rId20"/>
    <p:sldId id="326" r:id="rId21"/>
    <p:sldId id="327" r:id="rId22"/>
    <p:sldId id="328" r:id="rId23"/>
    <p:sldId id="297" r:id="rId24"/>
    <p:sldId id="308" r:id="rId25"/>
    <p:sldId id="309" r:id="rId26"/>
    <p:sldId id="278" r:id="rId27"/>
    <p:sldId id="325" r:id="rId28"/>
    <p:sldId id="301" r:id="rId29"/>
    <p:sldId id="317" r:id="rId30"/>
    <p:sldId id="287" r:id="rId31"/>
    <p:sldId id="31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3957" autoAdjust="0"/>
  </p:normalViewPr>
  <p:slideViewPr>
    <p:cSldViewPr>
      <p:cViewPr varScale="1">
        <p:scale>
          <a:sx n="114" d="100"/>
          <a:sy n="114" d="100"/>
        </p:scale>
        <p:origin x="-1136" y="-104"/>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3F4E72-50CF-4342-AFD3-0D7A43264916}" type="datetime1">
              <a:rPr lang="en-US" smtClean="0"/>
              <a:t>29/03/16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CAA7A3-792E-8740-90E6-33D217587445}" type="slidenum">
              <a:rPr lang="en-US" smtClean="0"/>
              <a:t>‹#›</a:t>
            </a:fld>
            <a:endParaRPr lang="en-US"/>
          </a:p>
        </p:txBody>
      </p:sp>
    </p:spTree>
    <p:extLst>
      <p:ext uri="{BB962C8B-B14F-4D97-AF65-F5344CB8AC3E}">
        <p14:creationId xmlns:p14="http://schemas.microsoft.com/office/powerpoint/2010/main" val="6658310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5C0AE-3602-C640-A58D-A23957CC1DC7}" type="datetime1">
              <a:rPr lang="en-US" smtClean="0"/>
              <a:t>29/03/16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F14ED-155B-2242-8C19-399843828240}" type="slidenum">
              <a:rPr lang="en-US" smtClean="0"/>
              <a:t>‹#›</a:t>
            </a:fld>
            <a:endParaRPr lang="en-US"/>
          </a:p>
        </p:txBody>
      </p:sp>
    </p:spTree>
    <p:extLst>
      <p:ext uri="{BB962C8B-B14F-4D97-AF65-F5344CB8AC3E}">
        <p14:creationId xmlns:p14="http://schemas.microsoft.com/office/powerpoint/2010/main" val="2879255835"/>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194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Convex</a:t>
            </a:r>
            <a:r>
              <a:rPr lang="en-US" baseline="0" dirty="0" smtClean="0"/>
              <a:t> update rule corresponds to a weighted sum</a:t>
            </a:r>
          </a:p>
          <a:p>
            <a:pPr marL="171450" indent="-171450">
              <a:buFontTx/>
              <a:buChar char="-"/>
            </a:pPr>
            <a:r>
              <a:rPr lang="en-US" baseline="0" dirty="0" smtClean="0"/>
              <a:t>Extending to an affine update rule makes the analysis very complicated</a:t>
            </a:r>
          </a:p>
          <a:p>
            <a:pPr marL="171450" indent="-171450">
              <a:buFontTx/>
              <a:buChar char="-"/>
            </a:pPr>
            <a:r>
              <a:rPr lang="en-US" baseline="0" dirty="0" smtClean="0"/>
              <a:t>We can again make an explicit link between the update rule and the transition rate matrix</a:t>
            </a:r>
            <a:endParaRPr lang="en-US" dirty="0"/>
          </a:p>
        </p:txBody>
      </p:sp>
    </p:spTree>
    <p:extLst>
      <p:ext uri="{BB962C8B-B14F-4D97-AF65-F5344CB8AC3E}">
        <p14:creationId xmlns:p14="http://schemas.microsoft.com/office/powerpoint/2010/main" val="212378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246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solved if invertible;</a:t>
            </a:r>
            <a:r>
              <a:rPr lang="en-US" baseline="0" dirty="0" smtClean="0"/>
              <a:t> if not invertible, then more complex solution based on Jordan form</a:t>
            </a:r>
            <a:endParaRPr lang="en-US" dirty="0"/>
          </a:p>
        </p:txBody>
      </p:sp>
    </p:spTree>
    <p:extLst>
      <p:ext uri="{BB962C8B-B14F-4D97-AF65-F5344CB8AC3E}">
        <p14:creationId xmlns:p14="http://schemas.microsoft.com/office/powerpoint/2010/main" val="85299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a:t>
            </a:r>
            <a:r>
              <a:rPr lang="en-US" baseline="0" dirty="0" smtClean="0"/>
              <a:t> asymptotic stability can be proven based on the </a:t>
            </a:r>
            <a:r>
              <a:rPr lang="en-US" baseline="0" dirty="0" err="1" smtClean="0"/>
              <a:t>Lyapunov</a:t>
            </a:r>
            <a:r>
              <a:rPr lang="en-US" baseline="0" dirty="0" smtClean="0"/>
              <a:t> theory; need to devise special </a:t>
            </a:r>
            <a:r>
              <a:rPr lang="en-US" baseline="0" dirty="0" err="1" smtClean="0"/>
              <a:t>Lyapunov</a:t>
            </a:r>
            <a:r>
              <a:rPr lang="en-US" baseline="0" dirty="0" smtClean="0"/>
              <a:t> functions for non-symmetric matrices</a:t>
            </a:r>
            <a:endParaRPr lang="en-US" dirty="0"/>
          </a:p>
        </p:txBody>
      </p:sp>
    </p:spTree>
    <p:extLst>
      <p:ext uri="{BB962C8B-B14F-4D97-AF65-F5344CB8AC3E}">
        <p14:creationId xmlns:p14="http://schemas.microsoft.com/office/powerpoint/2010/main" val="248554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problem we’ve been studying is strategic investment in protection</a:t>
            </a:r>
            <a:r>
              <a:rPr lang="en-US" baseline="0" dirty="0" smtClean="0"/>
              <a:t> in network systems.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Consider some examples: </a:t>
            </a:r>
            <a:r>
              <a:rPr lang="en-US" sz="1200" kern="1200" dirty="0" smtClean="0">
                <a:solidFill>
                  <a:schemeClr val="tx1"/>
                </a:solidFill>
                <a:effectLst/>
                <a:latin typeface="+mn-lt"/>
                <a:ea typeface="+mn-ea"/>
                <a:cs typeface="+mn-cs"/>
              </a:rPr>
              <a:t>In early 2015, a measles epidemic spread across the western part of the Unites States. It was reported that one of the causes was the unwillingness of parents to vaccinate their children. Indeed, some people may want to avoid the perceived risks of a vaccine’s side effects and free-ride on the “herd immunity” provided by the vaccination of other people. This raises the following question: what are the incentives to vaccinate against a contagious disease?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same type of question can be asked about other systems subject to the risk of contagion. What are the incentives to invest in computer security solutions to protect against the spread of malware? What incentives do airports have to invest in security equipment/personnel?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does the structure of interactions between individuals, computers or airports affect those incentives?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5D9A01-5C8A-DB43-9624-CAF9269A211F}" type="slidenum">
              <a:rPr lang="en-US" smtClean="0"/>
              <a:t>28</a:t>
            </a:fld>
            <a:endParaRPr lang="en-US"/>
          </a:p>
        </p:txBody>
      </p:sp>
    </p:spTree>
    <p:extLst>
      <p:ext uri="{BB962C8B-B14F-4D97-AF65-F5344CB8AC3E}">
        <p14:creationId xmlns:p14="http://schemas.microsoft.com/office/powerpoint/2010/main" val="13347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project, we develop a framework to study the incentives that agents have to invest in protection in networked systems.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set of interconnected agents can each fail individually or as a result of contagion. Depending on the application, failure can mean a human being contracting an infectious disease, a computer being infected by a virus or an airport being exposed to a security event (e.g. a suspicious luggage or passenger being checked in or being in transit).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agent must decide on whether to make a costly investment in protection against cascading failures. This investment can mean vaccination, investing in computer security solutions or airport security equipment, to name a few important examples. </a:t>
            </a:r>
            <a:endParaRPr lang="en-US" dirty="0" smtClean="0"/>
          </a:p>
          <a:p>
            <a:endParaRPr lang="en-US" dirty="0"/>
          </a:p>
        </p:txBody>
      </p:sp>
    </p:spTree>
    <p:extLst>
      <p:ext uri="{BB962C8B-B14F-4D97-AF65-F5344CB8AC3E}">
        <p14:creationId xmlns:p14="http://schemas.microsoft.com/office/powerpoint/2010/main" val="7082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solve for strategic equilibrium behavior using the tools of game theory.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relate equilibrium behavior to changes in the network structure, the type of application (vaccination vs. airport security) and other parameters.</a:t>
            </a:r>
          </a:p>
          <a:p>
            <a:endParaRPr lang="en-US" dirty="0" smtClean="0"/>
          </a:p>
          <a:p>
            <a:endParaRPr lang="en-US" dirty="0"/>
          </a:p>
        </p:txBody>
      </p:sp>
    </p:spTree>
    <p:extLst>
      <p:ext uri="{BB962C8B-B14F-4D97-AF65-F5344CB8AC3E}">
        <p14:creationId xmlns:p14="http://schemas.microsoft.com/office/powerpoint/2010/main" val="21912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51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4</a:t>
            </a:fld>
            <a:endParaRPr lang="ru-RU"/>
          </a:p>
        </p:txBody>
      </p:sp>
    </p:spTree>
    <p:extLst>
      <p:ext uri="{BB962C8B-B14F-4D97-AF65-F5344CB8AC3E}">
        <p14:creationId xmlns:p14="http://schemas.microsoft.com/office/powerpoint/2010/main" val="100788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E61223-4572-4179-8653-CB39C3A34DC7}" type="slidenum">
              <a:rPr lang="ru-RU" smtClean="0"/>
              <a:pPr/>
              <a:t>5</a:t>
            </a:fld>
            <a:endParaRPr lang="ru-RU"/>
          </a:p>
        </p:txBody>
      </p:sp>
    </p:spTree>
    <p:extLst>
      <p:ext uri="{BB962C8B-B14F-4D97-AF65-F5344CB8AC3E}">
        <p14:creationId xmlns:p14="http://schemas.microsoft.com/office/powerpoint/2010/main" val="320684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optimal allocation of land for producing certain crops and growing certain livestock given the uncertain weather conditions. Stochastic optimization techniques allow produce scenarios of production which are robust (insensitive) to a particular realization of weather (be it dry or vet year, for example). Special methods used here give more optimal solutions than scenario-by-scenario based methods </a:t>
            </a:r>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6</a:t>
            </a:fld>
            <a:endParaRPr lang="ru-RU"/>
          </a:p>
        </p:txBody>
      </p:sp>
    </p:spTree>
    <p:extLst>
      <p:ext uri="{BB962C8B-B14F-4D97-AF65-F5344CB8AC3E}">
        <p14:creationId xmlns:p14="http://schemas.microsoft.com/office/powerpoint/2010/main" val="119153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plot shows that all analyzed global</a:t>
            </a:r>
            <a:r>
              <a:rPr lang="en-US" baseline="0" dirty="0" smtClean="0"/>
              <a:t> trade networks are </a:t>
            </a:r>
            <a:r>
              <a:rPr lang="en-US" baseline="0" dirty="0" err="1" smtClean="0"/>
              <a:t>overredundant</a:t>
            </a:r>
            <a:r>
              <a:rPr lang="en-US" baseline="0" dirty="0" smtClean="0"/>
              <a:t> compared to the natural systems (food webs) which are more efficient. Over-redundant means that they have too many paths. </a:t>
            </a:r>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7</a:t>
            </a:fld>
            <a:endParaRPr lang="ru-RU"/>
          </a:p>
        </p:txBody>
      </p:sp>
    </p:spTree>
    <p:extLst>
      <p:ext uri="{BB962C8B-B14F-4D97-AF65-F5344CB8AC3E}">
        <p14:creationId xmlns:p14="http://schemas.microsoft.com/office/powerpoint/2010/main" val="51110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8</a:t>
            </a:fld>
            <a:endParaRPr lang="ru-RU"/>
          </a:p>
        </p:txBody>
      </p:sp>
    </p:spTree>
    <p:extLst>
      <p:ext uri="{BB962C8B-B14F-4D97-AF65-F5344CB8AC3E}">
        <p14:creationId xmlns:p14="http://schemas.microsoft.com/office/powerpoint/2010/main" val="32627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5CBB5-77EC-4D4B-ABCD-BB2818511792}" type="slidenum">
              <a:rPr lang="ru-RU" smtClean="0"/>
              <a:pPr/>
              <a:t>9</a:t>
            </a:fld>
            <a:endParaRPr lang="ru-RU"/>
          </a:p>
        </p:txBody>
      </p:sp>
    </p:spTree>
    <p:extLst>
      <p:ext uri="{BB962C8B-B14F-4D97-AF65-F5344CB8AC3E}">
        <p14:creationId xmlns:p14="http://schemas.microsoft.com/office/powerpoint/2010/main" val="110587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Classification</a:t>
            </a:r>
            <a:r>
              <a:rPr lang="en-US" baseline="0" dirty="0" smtClean="0"/>
              <a:t> of networks according to conservative and non-conservative update protocols: focus is on two special linear update rules and their effects on the stability and convergence. </a:t>
            </a:r>
          </a:p>
          <a:p>
            <a:pPr marL="171450" indent="-171450">
              <a:buFontTx/>
              <a:buChar char="-"/>
            </a:pPr>
            <a:r>
              <a:rPr lang="en-US" baseline="0" dirty="0" smtClean="0"/>
              <a:t>Representation by means of ODE’s</a:t>
            </a:r>
          </a:p>
          <a:p>
            <a:pPr marL="171450" indent="-171450">
              <a:buFontTx/>
              <a:buChar char="-"/>
            </a:pPr>
            <a:r>
              <a:rPr lang="en-US" dirty="0" smtClean="0"/>
              <a:t>Stability</a:t>
            </a:r>
            <a:r>
              <a:rPr lang="en-US" baseline="0" dirty="0" smtClean="0"/>
              <a:t> and convergence results for homogeneous equation</a:t>
            </a:r>
          </a:p>
          <a:p>
            <a:pPr marL="171450" indent="-171450">
              <a:buFontTx/>
              <a:buChar char="-"/>
            </a:pPr>
            <a:r>
              <a:rPr lang="en-US" dirty="0" smtClean="0"/>
              <a:t>Extend</a:t>
            </a:r>
            <a:r>
              <a:rPr lang="en-US" baseline="0" dirty="0" smtClean="0"/>
              <a:t> to inhomogeneous equation allowing for external inputs: two relevant examples </a:t>
            </a:r>
          </a:p>
          <a:p>
            <a:pPr marL="628650" lvl="1" indent="-171450">
              <a:buFontTx/>
              <a:buChar char="-"/>
            </a:pPr>
            <a:r>
              <a:rPr lang="en-US" baseline="0" dirty="0" smtClean="0"/>
              <a:t>Stubborn agents</a:t>
            </a:r>
          </a:p>
          <a:p>
            <a:pPr marL="628650" lvl="1" indent="-171450">
              <a:buFontTx/>
              <a:buChar char="-"/>
            </a:pPr>
            <a:r>
              <a:rPr lang="en-US" baseline="0" dirty="0" smtClean="0"/>
              <a:t>Dynamic learning</a:t>
            </a:r>
          </a:p>
          <a:p>
            <a:pPr marL="171450" lvl="0" indent="-171450">
              <a:buFontTx/>
              <a:buChar char="-"/>
            </a:pPr>
            <a:r>
              <a:rPr lang="en-US" baseline="0" dirty="0" smtClean="0"/>
              <a:t>Tools that will be of interest in this work are (</a:t>
            </a:r>
            <a:r>
              <a:rPr lang="en-US" baseline="0" dirty="0" err="1" smtClean="0"/>
              <a:t>i</a:t>
            </a:r>
            <a:r>
              <a:rPr lang="en-US" baseline="0" dirty="0" smtClean="0"/>
              <a:t>) probability theory (Markov chains and Markov decision processes), (ii) spectral graph theory (special matrices and their eigenvalue distribution), (iii) control theory and ultimately optimal control</a:t>
            </a:r>
          </a:p>
        </p:txBody>
      </p:sp>
    </p:spTree>
    <p:extLst>
      <p:ext uri="{BB962C8B-B14F-4D97-AF65-F5344CB8AC3E}">
        <p14:creationId xmlns:p14="http://schemas.microsoft.com/office/powerpoint/2010/main" val="225280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3.jpe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smtClean="0"/>
              <a:t>, date</a:t>
            </a:r>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hf sldNum="0" hdr="0" ftr="0" dt="0"/>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2"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Lst>
  <p:hf sldNum="0" hdr="0" ftr="0" dt="0"/>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emf"/><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9" Type="http://schemas.openxmlformats.org/officeDocument/2006/relationships/image" Target="../media/image52.emf"/><Relationship Id="rId10" Type="http://schemas.openxmlformats.org/officeDocument/2006/relationships/image" Target="../media/image53.emf"/><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jpeg"/><Relationship Id="rId8" Type="http://schemas.openxmlformats.org/officeDocument/2006/relationships/image" Target="../media/image65.jpeg"/><Relationship Id="rId1" Type="http://schemas.openxmlformats.org/officeDocument/2006/relationships/slideLayout" Target="../slideLayouts/slideLayout12.xml"/><Relationship Id="rId2" Type="http://schemas.openxmlformats.org/officeDocument/2006/relationships/image" Target="../media/image5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9.emf"/><Relationship Id="rId3"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tiff"/><Relationship Id="rId1" Type="http://schemas.openxmlformats.org/officeDocument/2006/relationships/slideLayout" Target="../slideLayouts/slideLayout12.xml"/><Relationship Id="rId2" Type="http://schemas.openxmlformats.org/officeDocument/2006/relationships/image" Target="../media/image7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20" Type="http://schemas.openxmlformats.org/officeDocument/2006/relationships/image" Target="../media/image24.gif"/><Relationship Id="rId21" Type="http://schemas.openxmlformats.org/officeDocument/2006/relationships/hyperlink" Target="http://www.iiasa.ac.at/web/home/research/researchPrograms/AdvancedSystemsAnalysis/-Jonas--Matthias.en.html" TargetMode="External"/><Relationship Id="rId22" Type="http://schemas.openxmlformats.org/officeDocument/2006/relationships/image" Target="../media/image25.gif"/><Relationship Id="rId23" Type="http://schemas.openxmlformats.org/officeDocument/2006/relationships/hyperlink" Target="http://www.iiasa.ac.at/staff/staff.php?type=auto&amp;visibility=visible&amp;search=true&amp;login=shchipts" TargetMode="External"/><Relationship Id="rId24" Type="http://schemas.openxmlformats.org/officeDocument/2006/relationships/image" Target="../media/image26.gif"/><Relationship Id="rId25" Type="http://schemas.openxmlformats.org/officeDocument/2006/relationships/hyperlink" Target="http://www.iiasa.ac.at/staff/staff.php?type=auto&amp;visibility=visible&amp;search=true&amp;login=skritek" TargetMode="External"/><Relationship Id="rId26" Type="http://schemas.openxmlformats.org/officeDocument/2006/relationships/image" Target="../media/image27.gif"/><Relationship Id="rId27" Type="http://schemas.openxmlformats.org/officeDocument/2006/relationships/hyperlink" Target="http://www.iiasa.ac.at/staff/staff.php?type=auto&amp;visibility=visible&amp;search=true&amp;login=stepanov" TargetMode="External"/><Relationship Id="rId28" Type="http://schemas.openxmlformats.org/officeDocument/2006/relationships/image" Target="../media/image28.gif"/><Relationship Id="rId29" Type="http://schemas.openxmlformats.org/officeDocument/2006/relationships/hyperlink" Target="http://www.iiasa.ac.at/staff/staff.php?type=auto&amp;visibility=visible&amp;search=true&amp;login=wildemee"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gif"/><Relationship Id="rId4" Type="http://schemas.openxmlformats.org/officeDocument/2006/relationships/image" Target="../media/image11.gif"/><Relationship Id="rId5" Type="http://schemas.openxmlformats.org/officeDocument/2006/relationships/image" Target="../media/image12.jpeg"/><Relationship Id="rId30" Type="http://schemas.openxmlformats.org/officeDocument/2006/relationships/image" Target="../media/image29.gif"/><Relationship Id="rId31" Type="http://schemas.openxmlformats.org/officeDocument/2006/relationships/image" Target="../media/image30.gif"/><Relationship Id="rId32" Type="http://schemas.openxmlformats.org/officeDocument/2006/relationships/image" Target="../media/image31.gif"/><Relationship Id="rId9" Type="http://schemas.openxmlformats.org/officeDocument/2006/relationships/image" Target="../media/image16.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gif"/><Relationship Id="rId33" Type="http://schemas.openxmlformats.org/officeDocument/2006/relationships/image" Target="../media/image32.gif"/><Relationship Id="rId34" Type="http://schemas.openxmlformats.org/officeDocument/2006/relationships/image" Target="../media/image33.gif"/><Relationship Id="rId35" Type="http://schemas.openxmlformats.org/officeDocument/2006/relationships/image" Target="../media/image34.gif"/><Relationship Id="rId10" Type="http://schemas.openxmlformats.org/officeDocument/2006/relationships/image" Target="../media/image17.gif"/><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gif"/><Relationship Id="rId14" Type="http://schemas.openxmlformats.org/officeDocument/2006/relationships/image" Target="../media/image21.jpeg"/><Relationship Id="rId15" Type="http://schemas.openxmlformats.org/officeDocument/2006/relationships/hyperlink" Target="http://www.iiasa.ac.at/staff/staff.php?type=auto&amp;visibility=visible&amp;search=true&amp;login=baklanov" TargetMode="External"/><Relationship Id="rId16" Type="http://schemas.openxmlformats.org/officeDocument/2006/relationships/image" Target="../media/image22.gif"/><Relationship Id="rId17" Type="http://schemas.openxmlformats.org/officeDocument/2006/relationships/hyperlink" Target="http://www.iiasa.ac.at/staff/staff.php?type=auto&amp;visibility=visible&amp;search=true&amp;login=havlikpe" TargetMode="External"/><Relationship Id="rId18" Type="http://schemas.openxmlformats.org/officeDocument/2006/relationships/image" Target="../media/image23.gif"/><Relationship Id="rId19" Type="http://schemas.openxmlformats.org/officeDocument/2006/relationships/hyperlink" Target="http://www.iiasa.ac.at/staff/staff.php?type=auto&amp;visibility=visible&amp;search=true&amp;login=jess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ctrTitle"/>
          </p:nvPr>
        </p:nvSpPr>
        <p:spPr/>
        <p:txBody>
          <a:bodyPr/>
          <a:lstStyle/>
          <a:p>
            <a:pPr algn="ctr"/>
            <a:r>
              <a:rPr lang="en-US" sz="2400" dirty="0"/>
              <a:t>Network resilience and systemic </a:t>
            </a:r>
            <a:r>
              <a:rPr lang="en-US" sz="2400" dirty="0" smtClean="0"/>
              <a:t>risk </a:t>
            </a:r>
            <a:r>
              <a:rPr lang="en-US" sz="2000" dirty="0" smtClean="0"/>
              <a:t>Methodological </a:t>
            </a:r>
            <a:r>
              <a:rPr lang="en-US" sz="2000" dirty="0"/>
              <a:t>approaches to address network </a:t>
            </a:r>
            <a:r>
              <a:rPr lang="en-US" sz="2000" dirty="0" smtClean="0"/>
              <a:t>resilience and opinion </a:t>
            </a:r>
            <a:r>
              <a:rPr lang="en-US" sz="2000" dirty="0"/>
              <a:t>dynamics</a:t>
            </a:r>
            <a:endParaRPr lang="en-US" sz="2000" dirty="0" smtClean="0"/>
          </a:p>
        </p:txBody>
      </p:sp>
      <p:sp>
        <p:nvSpPr>
          <p:cNvPr id="62466" name="Rectangle 3"/>
          <p:cNvSpPr>
            <a:spLocks noGrp="1" noChangeArrowheads="1"/>
          </p:cNvSpPr>
          <p:nvPr>
            <p:ph type="subTitle" idx="1"/>
          </p:nvPr>
        </p:nvSpPr>
        <p:spPr>
          <a:xfrm>
            <a:off x="2513013" y="4221088"/>
            <a:ext cx="6627812" cy="2160240"/>
          </a:xfrm>
        </p:spPr>
        <p:txBody>
          <a:bodyPr/>
          <a:lstStyle/>
          <a:p>
            <a:r>
              <a:rPr lang="en-US" sz="1800" dirty="0" smtClean="0"/>
              <a:t>Matthias </a:t>
            </a:r>
            <a:r>
              <a:rPr lang="en-US" sz="1800" dirty="0" err="1"/>
              <a:t>Wildemeersch</a:t>
            </a:r>
            <a:r>
              <a:rPr lang="en-US" sz="1800" dirty="0"/>
              <a:t>, Nikita </a:t>
            </a:r>
            <a:r>
              <a:rPr lang="en-US" sz="1800" dirty="0" err="1"/>
              <a:t>Strelkovsky</a:t>
            </a:r>
            <a:r>
              <a:rPr lang="en-US" sz="1800" dirty="0"/>
              <a:t>, </a:t>
            </a:r>
            <a:r>
              <a:rPr lang="en-US" sz="1800" dirty="0" smtClean="0"/>
              <a:t>and</a:t>
            </a:r>
          </a:p>
          <a:p>
            <a:r>
              <a:rPr lang="en-US" sz="1800" dirty="0" smtClean="0"/>
              <a:t>Sebastian </a:t>
            </a:r>
            <a:r>
              <a:rPr lang="en-US" sz="1800" dirty="0" err="1" smtClean="0"/>
              <a:t>Poledna</a:t>
            </a:r>
            <a:endParaRPr lang="en-US" sz="1800" dirty="0" smtClean="0"/>
          </a:p>
          <a:p>
            <a:endParaRPr lang="en-US" sz="1600" dirty="0" smtClean="0"/>
          </a:p>
          <a:p>
            <a:r>
              <a:rPr lang="en-US" sz="1600" dirty="0" smtClean="0"/>
              <a:t>Advanced Systems Analysis Program (ASA) – IIASA</a:t>
            </a:r>
          </a:p>
          <a:p>
            <a:pPr eaLnBrk="1" hangingPunct="1"/>
            <a:endParaRPr lang="en-US" sz="1600" dirty="0"/>
          </a:p>
          <a:p>
            <a:pPr eaLnBrk="1" hangingPunct="1"/>
            <a:r>
              <a:rPr lang="en-US" sz="1600" dirty="0" smtClean="0"/>
              <a:t>March 30, 2016</a:t>
            </a:r>
          </a:p>
          <a:p>
            <a:pPr eaLnBrk="1" hangingPunct="1"/>
            <a:r>
              <a:rPr lang="en-US" sz="1600" dirty="0" smtClean="0"/>
              <a:t>EMCSR</a:t>
            </a:r>
          </a:p>
          <a:p>
            <a:pPr eaLnBrk="1" hangingPunct="1"/>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Facts and figures</a:t>
            </a:r>
            <a:endParaRPr lang="en-US" sz="3200" dirty="0"/>
          </a:p>
        </p:txBody>
      </p:sp>
      <p:sp>
        <p:nvSpPr>
          <p:cNvPr id="3" name="Content Placeholder 2"/>
          <p:cNvSpPr>
            <a:spLocks noGrp="1"/>
          </p:cNvSpPr>
          <p:nvPr>
            <p:ph idx="1"/>
          </p:nvPr>
        </p:nvSpPr>
        <p:spPr/>
        <p:txBody>
          <a:bodyPr/>
          <a:lstStyle/>
          <a:p>
            <a:r>
              <a:rPr lang="en-US" sz="2000" dirty="0" smtClean="0"/>
              <a:t>Number of publications in 2015: 92</a:t>
            </a:r>
          </a:p>
          <a:p>
            <a:r>
              <a:rPr lang="en-US" sz="2000" dirty="0" smtClean="0"/>
              <a:t>Journals: </a:t>
            </a:r>
          </a:p>
          <a:p>
            <a:pPr lvl="1"/>
            <a:r>
              <a:rPr lang="en-US" sz="2000" dirty="0" smtClean="0"/>
              <a:t>SIAM Journal on Optimization</a:t>
            </a:r>
          </a:p>
          <a:p>
            <a:pPr lvl="1"/>
            <a:r>
              <a:rPr lang="en-US" sz="2000" dirty="0" smtClean="0"/>
              <a:t>PNAS</a:t>
            </a:r>
          </a:p>
          <a:p>
            <a:pPr lvl="1"/>
            <a:r>
              <a:rPr lang="en-US" sz="2000" dirty="0" smtClean="0"/>
              <a:t>Journal of Financial Stability</a:t>
            </a:r>
          </a:p>
          <a:p>
            <a:pPr lvl="1"/>
            <a:r>
              <a:rPr lang="en-US" sz="2000" dirty="0" smtClean="0"/>
              <a:t>Ecology and Society</a:t>
            </a:r>
          </a:p>
          <a:p>
            <a:pPr lvl="1"/>
            <a:r>
              <a:rPr lang="en-US" sz="2000" dirty="0" smtClean="0"/>
              <a:t>etc.</a:t>
            </a:r>
          </a:p>
        </p:txBody>
      </p:sp>
      <p:pic>
        <p:nvPicPr>
          <p:cNvPr id="5" name="Picture 4"/>
          <p:cNvPicPr>
            <a:picLocks noChangeAspect="1"/>
          </p:cNvPicPr>
          <p:nvPr/>
        </p:nvPicPr>
        <p:blipFill>
          <a:blip r:embed="rId2"/>
          <a:stretch>
            <a:fillRect/>
          </a:stretch>
        </p:blipFill>
        <p:spPr>
          <a:xfrm>
            <a:off x="6200080" y="1052736"/>
            <a:ext cx="2692400" cy="1930400"/>
          </a:xfrm>
          <a:prstGeom prst="rect">
            <a:avLst/>
          </a:prstGeom>
        </p:spPr>
      </p:pic>
    </p:spTree>
    <p:extLst>
      <p:ext uri="{BB962C8B-B14F-4D97-AF65-F5344CB8AC3E}">
        <p14:creationId xmlns:p14="http://schemas.microsoft.com/office/powerpoint/2010/main" val="406525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4213" y="2857500"/>
            <a:ext cx="7997825" cy="1143000"/>
          </a:xfrm>
        </p:spPr>
        <p:txBody>
          <a:bodyPr/>
          <a:lstStyle/>
          <a:p>
            <a:r>
              <a:rPr lang="en-US" sz="3200" dirty="0" smtClean="0"/>
              <a:t>Opinion dynamics and network control</a:t>
            </a:r>
            <a:br>
              <a:rPr lang="en-US" sz="3200" dirty="0" smtClean="0"/>
            </a:br>
            <a:r>
              <a:rPr lang="en-US" sz="2000" dirty="0" smtClean="0"/>
              <a:t>Matthias </a:t>
            </a:r>
            <a:r>
              <a:rPr lang="en-US" sz="2000" dirty="0" err="1" smtClean="0"/>
              <a:t>Wildemeersch</a:t>
            </a:r>
            <a:endParaRPr lang="en-US" sz="2000" dirty="0"/>
          </a:p>
        </p:txBody>
      </p:sp>
    </p:spTree>
    <p:extLst>
      <p:ext uri="{BB962C8B-B14F-4D97-AF65-F5344CB8AC3E}">
        <p14:creationId xmlns:p14="http://schemas.microsoft.com/office/powerpoint/2010/main" val="366629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p:txBody>
          <a:bodyPr/>
          <a:lstStyle/>
          <a:p>
            <a:r>
              <a:rPr lang="en-US" sz="2000" dirty="0" smtClean="0"/>
              <a:t>State of the art </a:t>
            </a:r>
          </a:p>
          <a:p>
            <a:pPr lvl="1"/>
            <a:r>
              <a:rPr lang="en-US" sz="2000" dirty="0" smtClean="0">
                <a:solidFill>
                  <a:schemeClr val="accent6"/>
                </a:solidFill>
              </a:rPr>
              <a:t>Multi-agent networks</a:t>
            </a:r>
          </a:p>
          <a:p>
            <a:pPr lvl="1"/>
            <a:r>
              <a:rPr lang="en-US" sz="2000" dirty="0" err="1" smtClean="0"/>
              <a:t>Markovian</a:t>
            </a:r>
            <a:r>
              <a:rPr lang="en-US" sz="2000" dirty="0" smtClean="0"/>
              <a:t> updating</a:t>
            </a:r>
          </a:p>
          <a:p>
            <a:pPr lvl="1"/>
            <a:r>
              <a:rPr lang="en-US" sz="2000" dirty="0" smtClean="0"/>
              <a:t>Discrete/continuous time updating</a:t>
            </a:r>
          </a:p>
          <a:p>
            <a:pPr lvl="1"/>
            <a:r>
              <a:rPr lang="en-US" sz="2000" dirty="0" smtClean="0"/>
              <a:t>Symmetric and </a:t>
            </a:r>
            <a:r>
              <a:rPr lang="en-US" sz="2000" dirty="0" err="1" smtClean="0"/>
              <a:t>unweighted</a:t>
            </a:r>
            <a:r>
              <a:rPr lang="en-US" sz="2000" dirty="0" smtClean="0"/>
              <a:t> graphs</a:t>
            </a:r>
          </a:p>
          <a:p>
            <a:pPr lvl="1"/>
            <a:endParaRPr lang="en-US" sz="2000" dirty="0"/>
          </a:p>
          <a:p>
            <a:pPr lvl="1"/>
            <a:endParaRPr lang="en-US" sz="2000" dirty="0" smtClean="0"/>
          </a:p>
          <a:p>
            <a:r>
              <a:rPr lang="en-US" sz="2000" dirty="0" smtClean="0"/>
              <a:t>Contributions</a:t>
            </a:r>
          </a:p>
          <a:p>
            <a:pPr lvl="1"/>
            <a:r>
              <a:rPr lang="en-US" sz="2000" dirty="0" smtClean="0"/>
              <a:t>Asymmetric and weighted graphs</a:t>
            </a:r>
          </a:p>
          <a:p>
            <a:pPr lvl="1"/>
            <a:r>
              <a:rPr lang="en-US" sz="2000" dirty="0" smtClean="0"/>
              <a:t>Different update rules</a:t>
            </a:r>
          </a:p>
          <a:p>
            <a:pPr lvl="1"/>
            <a:r>
              <a:rPr lang="en-US" sz="2000" dirty="0" smtClean="0"/>
              <a:t>Exogenous inputs</a:t>
            </a:r>
          </a:p>
          <a:p>
            <a:endParaRPr lang="en-US" sz="2000" dirty="0" smtClean="0"/>
          </a:p>
          <a:p>
            <a:endParaRPr lang="en-US" sz="2000" dirty="0"/>
          </a:p>
        </p:txBody>
      </p:sp>
      <p:grpSp>
        <p:nvGrpSpPr>
          <p:cNvPr id="63" name="Group 62"/>
          <p:cNvGrpSpPr>
            <a:grpSpLocks noChangeAspect="1"/>
          </p:cNvGrpSpPr>
          <p:nvPr/>
        </p:nvGrpSpPr>
        <p:grpSpPr>
          <a:xfrm>
            <a:off x="5364088" y="4142110"/>
            <a:ext cx="3653487" cy="2455242"/>
            <a:chOff x="959102" y="195767"/>
            <a:chExt cx="6089145" cy="4092070"/>
          </a:xfrm>
        </p:grpSpPr>
        <p:sp>
          <p:nvSpPr>
            <p:cNvPr id="32" name="Oval 31"/>
            <p:cNvSpPr/>
            <p:nvPr/>
          </p:nvSpPr>
          <p:spPr>
            <a:xfrm>
              <a:off x="1524000" y="1444625"/>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232275" y="914400"/>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390650" y="3740150"/>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2644775" y="2517775"/>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121275" y="2549525"/>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756150" y="39227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534150" y="1962150"/>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a:stCxn id="32" idx="6"/>
              <a:endCxn id="35" idx="0"/>
            </p:cNvCxnSpPr>
            <p:nvPr/>
          </p:nvCxnSpPr>
          <p:spPr>
            <a:xfrm>
              <a:off x="1889125" y="1627188"/>
              <a:ext cx="938213" cy="890587"/>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5" idx="1"/>
              <a:endCxn id="32" idx="5"/>
            </p:cNvCxnSpPr>
            <p:nvPr/>
          </p:nvCxnSpPr>
          <p:spPr>
            <a:xfrm flipH="1" flipV="1">
              <a:off x="1835654" y="1756279"/>
              <a:ext cx="862592" cy="814967"/>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8" idx="3"/>
              <a:endCxn id="36" idx="6"/>
            </p:cNvCxnSpPr>
            <p:nvPr/>
          </p:nvCxnSpPr>
          <p:spPr>
            <a:xfrm flipH="1">
              <a:off x="5486400" y="2273804"/>
              <a:ext cx="1101221" cy="458284"/>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6" idx="7"/>
              <a:endCxn id="38" idx="2"/>
            </p:cNvCxnSpPr>
            <p:nvPr/>
          </p:nvCxnSpPr>
          <p:spPr>
            <a:xfrm flipV="1">
              <a:off x="5432929" y="2144713"/>
              <a:ext cx="1101221" cy="45828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35" idx="6"/>
            </p:cNvCxnSpPr>
            <p:nvPr/>
          </p:nvCxnSpPr>
          <p:spPr>
            <a:xfrm flipH="1" flipV="1">
              <a:off x="3009900" y="2700338"/>
              <a:ext cx="2111376" cy="15371"/>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33" idx="5"/>
            </p:cNvCxnSpPr>
            <p:nvPr/>
          </p:nvCxnSpPr>
          <p:spPr>
            <a:xfrm flipH="1" flipV="1">
              <a:off x="4543929" y="1226054"/>
              <a:ext cx="762832" cy="1323471"/>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37" idx="7"/>
            </p:cNvCxnSpPr>
            <p:nvPr/>
          </p:nvCxnSpPr>
          <p:spPr>
            <a:xfrm flipH="1">
              <a:off x="5067804" y="2914650"/>
              <a:ext cx="238957" cy="10615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7" idx="0"/>
              <a:endCxn id="36" idx="3"/>
            </p:cNvCxnSpPr>
            <p:nvPr/>
          </p:nvCxnSpPr>
          <p:spPr>
            <a:xfrm flipV="1">
              <a:off x="4938713" y="2861179"/>
              <a:ext cx="236033" cy="10615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4" idx="7"/>
            </p:cNvCxnSpPr>
            <p:nvPr/>
          </p:nvCxnSpPr>
          <p:spPr>
            <a:xfrm flipV="1">
              <a:off x="1702304" y="2732088"/>
              <a:ext cx="942471" cy="10615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33" idx="2"/>
              <a:endCxn id="32" idx="7"/>
            </p:cNvCxnSpPr>
            <p:nvPr/>
          </p:nvCxnSpPr>
          <p:spPr>
            <a:xfrm flipH="1">
              <a:off x="1835654" y="1096963"/>
              <a:ext cx="2396621" cy="4011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3"/>
            <a:stretch>
              <a:fillRect/>
            </a:stretch>
          </p:blipFill>
          <p:spPr>
            <a:xfrm>
              <a:off x="5246436" y="2592388"/>
              <a:ext cx="88900" cy="215900"/>
            </a:xfrm>
            <a:prstGeom prst="rect">
              <a:avLst/>
            </a:prstGeom>
          </p:spPr>
        </p:pic>
        <p:pic>
          <p:nvPicPr>
            <p:cNvPr id="50" name="Picture 49"/>
            <p:cNvPicPr>
              <a:picLocks noChangeAspect="1"/>
            </p:cNvPicPr>
            <p:nvPr/>
          </p:nvPicPr>
          <p:blipFill>
            <a:blip r:embed="rId4"/>
            <a:stretch>
              <a:fillRect/>
            </a:stretch>
          </p:blipFill>
          <p:spPr>
            <a:xfrm>
              <a:off x="6619371" y="1989138"/>
              <a:ext cx="139700" cy="279400"/>
            </a:xfrm>
            <a:prstGeom prst="rect">
              <a:avLst/>
            </a:prstGeom>
          </p:spPr>
        </p:pic>
        <p:pic>
          <p:nvPicPr>
            <p:cNvPr id="51" name="Picture 50"/>
            <p:cNvPicPr>
              <a:picLocks noChangeAspect="1"/>
            </p:cNvPicPr>
            <p:nvPr/>
          </p:nvPicPr>
          <p:blipFill>
            <a:blip r:embed="rId5"/>
            <a:stretch>
              <a:fillRect/>
            </a:stretch>
          </p:blipFill>
          <p:spPr>
            <a:xfrm>
              <a:off x="2735263" y="2570163"/>
              <a:ext cx="152400" cy="228600"/>
            </a:xfrm>
            <a:prstGeom prst="rect">
              <a:avLst/>
            </a:prstGeom>
          </p:spPr>
        </p:pic>
        <p:pic>
          <p:nvPicPr>
            <p:cNvPr id="52" name="Picture 51"/>
            <p:cNvPicPr>
              <a:picLocks noChangeAspect="1"/>
            </p:cNvPicPr>
            <p:nvPr/>
          </p:nvPicPr>
          <p:blipFill>
            <a:blip r:embed="rId6"/>
            <a:stretch>
              <a:fillRect/>
            </a:stretch>
          </p:blipFill>
          <p:spPr>
            <a:xfrm>
              <a:off x="1661533" y="1498096"/>
              <a:ext cx="76200" cy="228600"/>
            </a:xfrm>
            <a:prstGeom prst="rect">
              <a:avLst/>
            </a:prstGeom>
          </p:spPr>
        </p:pic>
        <p:pic>
          <p:nvPicPr>
            <p:cNvPr id="53" name="Picture 52"/>
            <p:cNvPicPr>
              <a:picLocks noChangeAspect="1"/>
            </p:cNvPicPr>
            <p:nvPr/>
          </p:nvPicPr>
          <p:blipFill>
            <a:blip r:embed="rId7"/>
            <a:stretch>
              <a:fillRect/>
            </a:stretch>
          </p:blipFill>
          <p:spPr>
            <a:xfrm>
              <a:off x="4289929" y="1004888"/>
              <a:ext cx="254000" cy="139700"/>
            </a:xfrm>
            <a:prstGeom prst="rect">
              <a:avLst/>
            </a:prstGeom>
          </p:spPr>
        </p:pic>
        <p:pic>
          <p:nvPicPr>
            <p:cNvPr id="54" name="Picture 53"/>
            <p:cNvPicPr>
              <a:picLocks noChangeAspect="1"/>
            </p:cNvPicPr>
            <p:nvPr/>
          </p:nvPicPr>
          <p:blipFill>
            <a:blip r:embed="rId8"/>
            <a:stretch>
              <a:fillRect/>
            </a:stretch>
          </p:blipFill>
          <p:spPr>
            <a:xfrm>
              <a:off x="1483733" y="3836483"/>
              <a:ext cx="177800" cy="139700"/>
            </a:xfrm>
            <a:prstGeom prst="rect">
              <a:avLst/>
            </a:prstGeom>
          </p:spPr>
        </p:pic>
        <p:pic>
          <p:nvPicPr>
            <p:cNvPr id="55" name="Picture 54"/>
            <p:cNvPicPr>
              <a:picLocks noChangeAspect="1"/>
            </p:cNvPicPr>
            <p:nvPr/>
          </p:nvPicPr>
          <p:blipFill>
            <a:blip r:embed="rId9"/>
            <a:stretch>
              <a:fillRect/>
            </a:stretch>
          </p:blipFill>
          <p:spPr>
            <a:xfrm>
              <a:off x="4868863" y="4035425"/>
              <a:ext cx="139700" cy="139700"/>
            </a:xfrm>
            <a:prstGeom prst="rect">
              <a:avLst/>
            </a:prstGeom>
          </p:spPr>
        </p:pic>
        <p:cxnSp>
          <p:nvCxnSpPr>
            <p:cNvPr id="56" name="Straight Arrow Connector 55"/>
            <p:cNvCxnSpPr>
              <a:endCxn id="32" idx="1"/>
            </p:cNvCxnSpPr>
            <p:nvPr/>
          </p:nvCxnSpPr>
          <p:spPr>
            <a:xfrm>
              <a:off x="1063625" y="762000"/>
              <a:ext cx="513846" cy="736096"/>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801483" y="195767"/>
              <a:ext cx="513846" cy="736096"/>
            </a:xfrm>
            <a:prstGeom prst="straightConnector1">
              <a:avLst/>
            </a:prstGeom>
            <a:ln w="63500">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959102" y="3004054"/>
              <a:ext cx="513846" cy="736096"/>
            </a:xfrm>
            <a:prstGeom prst="straightConnector1">
              <a:avLst/>
            </a:prstGeom>
            <a:ln w="63500">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2901699" y="1726696"/>
              <a:ext cx="289176" cy="80194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4299454" y="3235829"/>
              <a:ext cx="513846" cy="736096"/>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5341812" y="1743743"/>
              <a:ext cx="289176" cy="801940"/>
            </a:xfrm>
            <a:prstGeom prst="straightConnector1">
              <a:avLst/>
            </a:prstGeom>
            <a:ln w="63500">
              <a:solidFill>
                <a:srgbClr val="FF0000"/>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6759071" y="1160210"/>
              <a:ext cx="289176" cy="80194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92" name="Group 91"/>
          <p:cNvGrpSpPr>
            <a:grpSpLocks noChangeAspect="1"/>
          </p:cNvGrpSpPr>
          <p:nvPr/>
        </p:nvGrpSpPr>
        <p:grpSpPr>
          <a:xfrm>
            <a:off x="5731321" y="1476946"/>
            <a:ext cx="3305175" cy="2024062"/>
            <a:chOff x="1390650" y="914400"/>
            <a:chExt cx="5508625" cy="3373437"/>
          </a:xfrm>
        </p:grpSpPr>
        <p:sp>
          <p:nvSpPr>
            <p:cNvPr id="64" name="Oval 63"/>
            <p:cNvSpPr/>
            <p:nvPr/>
          </p:nvSpPr>
          <p:spPr>
            <a:xfrm>
              <a:off x="1524000" y="1444625"/>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232275" y="914400"/>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390650" y="3740150"/>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644775" y="2517775"/>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121275" y="2549525"/>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4756150" y="39227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34150" y="1962150"/>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a:stCxn id="64" idx="6"/>
              <a:endCxn id="67" idx="0"/>
            </p:cNvCxnSpPr>
            <p:nvPr/>
          </p:nvCxnSpPr>
          <p:spPr>
            <a:xfrm>
              <a:off x="1889125" y="1627188"/>
              <a:ext cx="938213" cy="890587"/>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7" idx="1"/>
              <a:endCxn id="64" idx="5"/>
            </p:cNvCxnSpPr>
            <p:nvPr/>
          </p:nvCxnSpPr>
          <p:spPr>
            <a:xfrm flipH="1" flipV="1">
              <a:off x="1835654" y="1756279"/>
              <a:ext cx="862592" cy="814967"/>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70" idx="3"/>
              <a:endCxn id="68" idx="6"/>
            </p:cNvCxnSpPr>
            <p:nvPr/>
          </p:nvCxnSpPr>
          <p:spPr>
            <a:xfrm flipH="1">
              <a:off x="5486400" y="2273804"/>
              <a:ext cx="1101221" cy="458284"/>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8" idx="7"/>
              <a:endCxn id="70" idx="2"/>
            </p:cNvCxnSpPr>
            <p:nvPr/>
          </p:nvCxnSpPr>
          <p:spPr>
            <a:xfrm flipV="1">
              <a:off x="5432929" y="2144713"/>
              <a:ext cx="1101221" cy="45828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67" idx="6"/>
            </p:cNvCxnSpPr>
            <p:nvPr/>
          </p:nvCxnSpPr>
          <p:spPr>
            <a:xfrm flipH="1" flipV="1">
              <a:off x="3009900" y="2700338"/>
              <a:ext cx="2111376" cy="15371"/>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endCxn id="65" idx="5"/>
            </p:cNvCxnSpPr>
            <p:nvPr/>
          </p:nvCxnSpPr>
          <p:spPr>
            <a:xfrm flipH="1" flipV="1">
              <a:off x="4543929" y="1226054"/>
              <a:ext cx="762832" cy="1323471"/>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9" idx="7"/>
            </p:cNvCxnSpPr>
            <p:nvPr/>
          </p:nvCxnSpPr>
          <p:spPr>
            <a:xfrm flipH="1">
              <a:off x="5067804" y="2914650"/>
              <a:ext cx="238957" cy="10615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9" idx="0"/>
              <a:endCxn id="68" idx="3"/>
            </p:cNvCxnSpPr>
            <p:nvPr/>
          </p:nvCxnSpPr>
          <p:spPr>
            <a:xfrm flipV="1">
              <a:off x="4938713" y="2861179"/>
              <a:ext cx="236033" cy="10615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66" idx="7"/>
            </p:cNvCxnSpPr>
            <p:nvPr/>
          </p:nvCxnSpPr>
          <p:spPr>
            <a:xfrm flipV="1">
              <a:off x="1702304" y="2732088"/>
              <a:ext cx="942471" cy="10615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65" idx="2"/>
              <a:endCxn id="64" idx="7"/>
            </p:cNvCxnSpPr>
            <p:nvPr/>
          </p:nvCxnSpPr>
          <p:spPr>
            <a:xfrm flipH="1">
              <a:off x="1835654" y="1096963"/>
              <a:ext cx="2396621" cy="401133"/>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1" name="Picture 80"/>
            <p:cNvPicPr>
              <a:picLocks noChangeAspect="1"/>
            </p:cNvPicPr>
            <p:nvPr/>
          </p:nvPicPr>
          <p:blipFill>
            <a:blip r:embed="rId3"/>
            <a:stretch>
              <a:fillRect/>
            </a:stretch>
          </p:blipFill>
          <p:spPr>
            <a:xfrm>
              <a:off x="5246436" y="2592388"/>
              <a:ext cx="88900" cy="215900"/>
            </a:xfrm>
            <a:prstGeom prst="rect">
              <a:avLst/>
            </a:prstGeom>
          </p:spPr>
        </p:pic>
        <p:pic>
          <p:nvPicPr>
            <p:cNvPr id="82" name="Picture 81"/>
            <p:cNvPicPr>
              <a:picLocks noChangeAspect="1"/>
            </p:cNvPicPr>
            <p:nvPr/>
          </p:nvPicPr>
          <p:blipFill>
            <a:blip r:embed="rId4"/>
            <a:stretch>
              <a:fillRect/>
            </a:stretch>
          </p:blipFill>
          <p:spPr>
            <a:xfrm>
              <a:off x="6619371" y="1989138"/>
              <a:ext cx="139700" cy="279400"/>
            </a:xfrm>
            <a:prstGeom prst="rect">
              <a:avLst/>
            </a:prstGeom>
          </p:spPr>
        </p:pic>
        <p:pic>
          <p:nvPicPr>
            <p:cNvPr id="83" name="Picture 82"/>
            <p:cNvPicPr>
              <a:picLocks noChangeAspect="1"/>
            </p:cNvPicPr>
            <p:nvPr/>
          </p:nvPicPr>
          <p:blipFill>
            <a:blip r:embed="rId5"/>
            <a:stretch>
              <a:fillRect/>
            </a:stretch>
          </p:blipFill>
          <p:spPr>
            <a:xfrm>
              <a:off x="2735263" y="2570163"/>
              <a:ext cx="152400" cy="228600"/>
            </a:xfrm>
            <a:prstGeom prst="rect">
              <a:avLst/>
            </a:prstGeom>
          </p:spPr>
        </p:pic>
        <p:pic>
          <p:nvPicPr>
            <p:cNvPr id="84" name="Picture 83"/>
            <p:cNvPicPr>
              <a:picLocks noChangeAspect="1"/>
            </p:cNvPicPr>
            <p:nvPr/>
          </p:nvPicPr>
          <p:blipFill>
            <a:blip r:embed="rId6"/>
            <a:stretch>
              <a:fillRect/>
            </a:stretch>
          </p:blipFill>
          <p:spPr>
            <a:xfrm>
              <a:off x="1661533" y="1498096"/>
              <a:ext cx="76200" cy="228600"/>
            </a:xfrm>
            <a:prstGeom prst="rect">
              <a:avLst/>
            </a:prstGeom>
          </p:spPr>
        </p:pic>
        <p:pic>
          <p:nvPicPr>
            <p:cNvPr id="85" name="Picture 84"/>
            <p:cNvPicPr>
              <a:picLocks noChangeAspect="1"/>
            </p:cNvPicPr>
            <p:nvPr/>
          </p:nvPicPr>
          <p:blipFill>
            <a:blip r:embed="rId7"/>
            <a:stretch>
              <a:fillRect/>
            </a:stretch>
          </p:blipFill>
          <p:spPr>
            <a:xfrm>
              <a:off x="4289929" y="1004888"/>
              <a:ext cx="254000" cy="139700"/>
            </a:xfrm>
            <a:prstGeom prst="rect">
              <a:avLst/>
            </a:prstGeom>
          </p:spPr>
        </p:pic>
        <p:pic>
          <p:nvPicPr>
            <p:cNvPr id="86" name="Picture 85"/>
            <p:cNvPicPr>
              <a:picLocks noChangeAspect="1"/>
            </p:cNvPicPr>
            <p:nvPr/>
          </p:nvPicPr>
          <p:blipFill>
            <a:blip r:embed="rId8"/>
            <a:stretch>
              <a:fillRect/>
            </a:stretch>
          </p:blipFill>
          <p:spPr>
            <a:xfrm>
              <a:off x="1483733" y="3836483"/>
              <a:ext cx="177800" cy="139700"/>
            </a:xfrm>
            <a:prstGeom prst="rect">
              <a:avLst/>
            </a:prstGeom>
          </p:spPr>
        </p:pic>
        <p:pic>
          <p:nvPicPr>
            <p:cNvPr id="87" name="Picture 86"/>
            <p:cNvPicPr>
              <a:picLocks noChangeAspect="1"/>
            </p:cNvPicPr>
            <p:nvPr/>
          </p:nvPicPr>
          <p:blipFill>
            <a:blip r:embed="rId9"/>
            <a:stretch>
              <a:fillRect/>
            </a:stretch>
          </p:blipFill>
          <p:spPr>
            <a:xfrm>
              <a:off x="4868863" y="4035425"/>
              <a:ext cx="139700" cy="139700"/>
            </a:xfrm>
            <a:prstGeom prst="rect">
              <a:avLst/>
            </a:prstGeom>
          </p:spPr>
        </p:pic>
        <p:cxnSp>
          <p:nvCxnSpPr>
            <p:cNvPr id="88" name="Straight Arrow Connector 87"/>
            <p:cNvCxnSpPr>
              <a:stCxn id="65" idx="3"/>
              <a:endCxn id="64" idx="6"/>
            </p:cNvCxnSpPr>
            <p:nvPr/>
          </p:nvCxnSpPr>
          <p:spPr>
            <a:xfrm flipH="1">
              <a:off x="1889125" y="1226054"/>
              <a:ext cx="2396621" cy="401134"/>
            </a:xfrm>
            <a:prstGeom prst="straightConnector1">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68" idx="1"/>
            </p:cNvCxnSpPr>
            <p:nvPr/>
          </p:nvCxnSpPr>
          <p:spPr>
            <a:xfrm>
              <a:off x="4399756" y="1281402"/>
              <a:ext cx="774990" cy="1321594"/>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endCxn id="66" idx="6"/>
            </p:cNvCxnSpPr>
            <p:nvPr/>
          </p:nvCxnSpPr>
          <p:spPr>
            <a:xfrm flipH="1">
              <a:off x="1755775" y="2849563"/>
              <a:ext cx="979488" cy="107315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67" idx="5"/>
              <a:endCxn id="68" idx="3"/>
            </p:cNvCxnSpPr>
            <p:nvPr/>
          </p:nvCxnSpPr>
          <p:spPr>
            <a:xfrm>
              <a:off x="2956429" y="2829429"/>
              <a:ext cx="2218317" cy="3175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93" name="TextBox 92"/>
          <p:cNvSpPr txBox="1"/>
          <p:nvPr/>
        </p:nvSpPr>
        <p:spPr>
          <a:xfrm>
            <a:off x="693406" y="6167045"/>
            <a:ext cx="4670682" cy="646331"/>
          </a:xfrm>
          <a:prstGeom prst="rect">
            <a:avLst/>
          </a:prstGeom>
          <a:solidFill>
            <a:schemeClr val="bg1">
              <a:lumMod val="85000"/>
            </a:schemeClr>
          </a:solidFill>
          <a:ln>
            <a:solidFill>
              <a:schemeClr val="accent2"/>
            </a:solidFill>
          </a:ln>
        </p:spPr>
        <p:txBody>
          <a:bodyPr wrap="none" rtlCol="0">
            <a:spAutoFit/>
          </a:bodyPr>
          <a:lstStyle/>
          <a:p>
            <a:r>
              <a:rPr lang="en-US" dirty="0" smtClean="0"/>
              <a:t>Generic probabilistic framework for diffusion</a:t>
            </a:r>
          </a:p>
          <a:p>
            <a:r>
              <a:rPr lang="en-US" dirty="0" smtClean="0"/>
              <a:t>in multi-agent networks</a:t>
            </a:r>
            <a:endParaRPr lang="en-US" dirty="0"/>
          </a:p>
        </p:txBody>
      </p:sp>
    </p:spTree>
    <p:extLst>
      <p:ext uri="{BB962C8B-B14F-4D97-AF65-F5344CB8AC3E}">
        <p14:creationId xmlns:p14="http://schemas.microsoft.com/office/powerpoint/2010/main" val="245488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 dynamics</a:t>
            </a:r>
            <a:br>
              <a:rPr lang="en-US" dirty="0" smtClean="0"/>
            </a:br>
            <a:endParaRPr lang="en-US" sz="3200" dirty="0"/>
          </a:p>
        </p:txBody>
      </p:sp>
      <p:sp>
        <p:nvSpPr>
          <p:cNvPr id="3" name="Content Placeholder 2"/>
          <p:cNvSpPr>
            <a:spLocks noGrp="1"/>
          </p:cNvSpPr>
          <p:nvPr>
            <p:ph idx="1"/>
          </p:nvPr>
        </p:nvSpPr>
        <p:spPr/>
        <p:txBody>
          <a:bodyPr/>
          <a:lstStyle/>
          <a:p>
            <a:r>
              <a:rPr lang="en-US" sz="2000" dirty="0" smtClean="0"/>
              <a:t>Total amount of the property present in the network is variable</a:t>
            </a:r>
          </a:p>
          <a:p>
            <a:r>
              <a:rPr lang="en-US" sz="2000" dirty="0" smtClean="0"/>
              <a:t>Convex update rule</a:t>
            </a:r>
            <a:endParaRPr lang="en-US" sz="2000" dirty="0"/>
          </a:p>
        </p:txBody>
      </p:sp>
      <p:grpSp>
        <p:nvGrpSpPr>
          <p:cNvPr id="11" name="Group 10"/>
          <p:cNvGrpSpPr/>
          <p:nvPr/>
        </p:nvGrpSpPr>
        <p:grpSpPr>
          <a:xfrm>
            <a:off x="1187624" y="3573016"/>
            <a:ext cx="6624736" cy="2031325"/>
            <a:chOff x="899592" y="3212976"/>
            <a:chExt cx="6624736" cy="2031325"/>
          </a:xfrm>
        </p:grpSpPr>
        <p:sp>
          <p:nvSpPr>
            <p:cNvPr id="6" name="TextBox 5"/>
            <p:cNvSpPr txBox="1"/>
            <p:nvPr/>
          </p:nvSpPr>
          <p:spPr>
            <a:xfrm>
              <a:off x="899592" y="3212976"/>
              <a:ext cx="6624736" cy="2031325"/>
            </a:xfrm>
            <a:prstGeom prst="rect">
              <a:avLst/>
            </a:prstGeom>
            <a:solidFill>
              <a:schemeClr val="bg1">
                <a:lumMod val="85000"/>
              </a:schemeClr>
            </a:solidFill>
            <a:ln>
              <a:solidFill>
                <a:schemeClr val="accent6"/>
              </a:solidFill>
            </a:ln>
          </p:spPr>
          <p:txBody>
            <a:bodyPr wrap="square" rtlCol="0">
              <a:spAutoFit/>
            </a:bodyPr>
            <a:lstStyle/>
            <a:p>
              <a:r>
                <a:rPr lang="en-US" dirty="0"/>
                <a:t>The dynamics of the expected property for a network applying (</a:t>
              </a:r>
              <a:r>
                <a:rPr lang="en-US" dirty="0" smtClean="0"/>
                <a:t>P1) </a:t>
              </a:r>
              <a:r>
                <a:rPr lang="en-US" dirty="0"/>
                <a:t>are </a:t>
              </a:r>
              <a:r>
                <a:rPr lang="en-US" dirty="0" smtClean="0"/>
                <a:t>defined by</a:t>
              </a:r>
            </a:p>
            <a:p>
              <a:endParaRPr lang="en-US" dirty="0" smtClean="0"/>
            </a:p>
            <a:p>
              <a:endParaRPr lang="en-US" dirty="0"/>
            </a:p>
            <a:p>
              <a:endParaRPr lang="en-US" dirty="0" smtClean="0"/>
            </a:p>
            <a:p>
              <a:endParaRPr lang="en-US" dirty="0"/>
            </a:p>
            <a:p>
              <a:endParaRPr lang="en-US" dirty="0"/>
            </a:p>
          </p:txBody>
        </p:sp>
        <p:pic>
          <p:nvPicPr>
            <p:cNvPr id="9" name="Picture 8"/>
            <p:cNvPicPr>
              <a:picLocks noChangeAspect="1"/>
            </p:cNvPicPr>
            <p:nvPr/>
          </p:nvPicPr>
          <p:blipFill>
            <a:blip r:embed="rId3"/>
            <a:stretch>
              <a:fillRect/>
            </a:stretch>
          </p:blipFill>
          <p:spPr>
            <a:xfrm>
              <a:off x="2339752" y="3950196"/>
              <a:ext cx="3581400" cy="342900"/>
            </a:xfrm>
            <a:prstGeom prst="rect">
              <a:avLst/>
            </a:prstGeom>
          </p:spPr>
        </p:pic>
        <p:pic>
          <p:nvPicPr>
            <p:cNvPr id="10" name="Picture 9"/>
            <p:cNvPicPr>
              <a:picLocks noChangeAspect="1"/>
            </p:cNvPicPr>
            <p:nvPr/>
          </p:nvPicPr>
          <p:blipFill>
            <a:blip r:embed="rId4"/>
            <a:stretch>
              <a:fillRect/>
            </a:stretch>
          </p:blipFill>
          <p:spPr>
            <a:xfrm>
              <a:off x="2195736" y="4509120"/>
              <a:ext cx="3937000" cy="622300"/>
            </a:xfrm>
            <a:prstGeom prst="rect">
              <a:avLst/>
            </a:prstGeom>
          </p:spPr>
        </p:pic>
      </p:grpSp>
      <p:pic>
        <p:nvPicPr>
          <p:cNvPr id="5" name="Picture 4"/>
          <p:cNvPicPr>
            <a:picLocks noChangeAspect="1"/>
          </p:cNvPicPr>
          <p:nvPr/>
        </p:nvPicPr>
        <p:blipFill>
          <a:blip r:embed="rId5"/>
          <a:stretch>
            <a:fillRect/>
          </a:stretch>
        </p:blipFill>
        <p:spPr>
          <a:xfrm>
            <a:off x="1346200" y="2636912"/>
            <a:ext cx="6451600" cy="279400"/>
          </a:xfrm>
          <a:prstGeom prst="rect">
            <a:avLst/>
          </a:prstGeom>
        </p:spPr>
      </p:pic>
    </p:spTree>
    <p:extLst>
      <p:ext uri="{BB962C8B-B14F-4D97-AF65-F5344CB8AC3E}">
        <p14:creationId xmlns:p14="http://schemas.microsoft.com/office/powerpoint/2010/main" val="907509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6"/>
                </a:solidFill>
              </a:rPr>
              <a:t>Stability and convergence – an example</a:t>
            </a:r>
            <a:endParaRPr lang="en-US" sz="3200" dirty="0">
              <a:solidFill>
                <a:schemeClr val="accent6"/>
              </a:solidFill>
            </a:endParaRPr>
          </a:p>
        </p:txBody>
      </p:sp>
      <p:pic>
        <p:nvPicPr>
          <p:cNvPr id="7" name="Picture 6" descr="verifyAsymConsensu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532" y="3648670"/>
            <a:ext cx="4076700" cy="2660650"/>
          </a:xfrm>
          <a:prstGeom prst="rect">
            <a:avLst/>
          </a:prstGeom>
        </p:spPr>
      </p:pic>
      <p:sp>
        <p:nvSpPr>
          <p:cNvPr id="8" name="Oval 7"/>
          <p:cNvSpPr/>
          <p:nvPr/>
        </p:nvSpPr>
        <p:spPr>
          <a:xfrm>
            <a:off x="2489382" y="23305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58815" y="23305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28248" y="23305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397681" y="23305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367115" y="2330512"/>
            <a:ext cx="365125" cy="365125"/>
          </a:xfrm>
          <a:prstGeom prst="ellipse">
            <a:avLst/>
          </a:prstGeom>
          <a:solidFill>
            <a:schemeClr val="tx2">
              <a:lumMod val="40000"/>
              <a:lumOff val="6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2609326" y="2393659"/>
            <a:ext cx="114300" cy="215900"/>
          </a:xfrm>
          <a:prstGeom prst="rect">
            <a:avLst/>
          </a:prstGeom>
        </p:spPr>
      </p:pic>
      <p:pic>
        <p:nvPicPr>
          <p:cNvPr id="14" name="Picture 13"/>
          <p:cNvPicPr>
            <a:picLocks noChangeAspect="1"/>
          </p:cNvPicPr>
          <p:nvPr/>
        </p:nvPicPr>
        <p:blipFill>
          <a:blip r:embed="rId5"/>
          <a:stretch>
            <a:fillRect/>
          </a:stretch>
        </p:blipFill>
        <p:spPr>
          <a:xfrm>
            <a:off x="3579818" y="2393659"/>
            <a:ext cx="139700" cy="215900"/>
          </a:xfrm>
          <a:prstGeom prst="rect">
            <a:avLst/>
          </a:prstGeom>
        </p:spPr>
      </p:pic>
      <p:pic>
        <p:nvPicPr>
          <p:cNvPr id="15" name="Picture 14"/>
          <p:cNvPicPr>
            <a:picLocks noChangeAspect="1"/>
          </p:cNvPicPr>
          <p:nvPr/>
        </p:nvPicPr>
        <p:blipFill>
          <a:blip r:embed="rId6"/>
          <a:stretch>
            <a:fillRect/>
          </a:stretch>
        </p:blipFill>
        <p:spPr>
          <a:xfrm>
            <a:off x="4549251" y="2393659"/>
            <a:ext cx="139700" cy="215900"/>
          </a:xfrm>
          <a:prstGeom prst="rect">
            <a:avLst/>
          </a:prstGeom>
        </p:spPr>
      </p:pic>
      <p:pic>
        <p:nvPicPr>
          <p:cNvPr id="16" name="Picture 15"/>
          <p:cNvPicPr>
            <a:picLocks noChangeAspect="1"/>
          </p:cNvPicPr>
          <p:nvPr/>
        </p:nvPicPr>
        <p:blipFill>
          <a:blip r:embed="rId7"/>
          <a:stretch>
            <a:fillRect/>
          </a:stretch>
        </p:blipFill>
        <p:spPr>
          <a:xfrm>
            <a:off x="5495049" y="2393659"/>
            <a:ext cx="152400" cy="215900"/>
          </a:xfrm>
          <a:prstGeom prst="rect">
            <a:avLst/>
          </a:prstGeom>
        </p:spPr>
      </p:pic>
      <p:pic>
        <p:nvPicPr>
          <p:cNvPr id="17" name="Picture 16"/>
          <p:cNvPicPr>
            <a:picLocks noChangeAspect="1"/>
          </p:cNvPicPr>
          <p:nvPr/>
        </p:nvPicPr>
        <p:blipFill>
          <a:blip r:embed="rId8"/>
          <a:stretch>
            <a:fillRect/>
          </a:stretch>
        </p:blipFill>
        <p:spPr>
          <a:xfrm>
            <a:off x="6488119" y="2393659"/>
            <a:ext cx="139700" cy="215900"/>
          </a:xfrm>
          <a:prstGeom prst="rect">
            <a:avLst/>
          </a:prstGeom>
        </p:spPr>
      </p:pic>
      <p:cxnSp>
        <p:nvCxnSpPr>
          <p:cNvPr id="18" name="Straight Arrow Connector 17"/>
          <p:cNvCxnSpPr>
            <a:stCxn id="8" idx="7"/>
            <a:endCxn id="9" idx="1"/>
          </p:cNvCxnSpPr>
          <p:nvPr/>
        </p:nvCxnSpPr>
        <p:spPr>
          <a:xfrm>
            <a:off x="2801036" y="2383983"/>
            <a:ext cx="711250" cy="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785985" y="2395273"/>
            <a:ext cx="711250" cy="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755577" y="2395273"/>
            <a:ext cx="711250" cy="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712309" y="2395273"/>
            <a:ext cx="711250" cy="0"/>
          </a:xfrm>
          <a:prstGeom prst="straightConnector1">
            <a:avLst/>
          </a:prstGeom>
          <a:ln w="317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784104" y="2635160"/>
            <a:ext cx="711250" cy="0"/>
          </a:xfrm>
          <a:prstGeom prst="straightConnector1">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769053" y="2646450"/>
            <a:ext cx="711250" cy="0"/>
          </a:xfrm>
          <a:prstGeom prst="straightConnector1">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738645" y="2646450"/>
            <a:ext cx="711250" cy="0"/>
          </a:xfrm>
          <a:prstGeom prst="straightConnector1">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695377" y="2646450"/>
            <a:ext cx="711250" cy="0"/>
          </a:xfrm>
          <a:prstGeom prst="straightConnector1">
            <a:avLst/>
          </a:prstGeom>
          <a:ln w="317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9"/>
          <a:stretch>
            <a:fillRect/>
          </a:stretch>
        </p:blipFill>
        <p:spPr>
          <a:xfrm>
            <a:off x="3130026" y="2110379"/>
            <a:ext cx="101600" cy="177800"/>
          </a:xfrm>
          <a:prstGeom prst="rect">
            <a:avLst/>
          </a:prstGeom>
        </p:spPr>
      </p:pic>
      <p:pic>
        <p:nvPicPr>
          <p:cNvPr id="27" name="Picture 26"/>
          <p:cNvPicPr>
            <a:picLocks noChangeAspect="1"/>
          </p:cNvPicPr>
          <p:nvPr/>
        </p:nvPicPr>
        <p:blipFill>
          <a:blip r:embed="rId9"/>
          <a:stretch>
            <a:fillRect/>
          </a:stretch>
        </p:blipFill>
        <p:spPr>
          <a:xfrm>
            <a:off x="4094285" y="2110379"/>
            <a:ext cx="101600" cy="177800"/>
          </a:xfrm>
          <a:prstGeom prst="rect">
            <a:avLst/>
          </a:prstGeom>
        </p:spPr>
      </p:pic>
      <p:pic>
        <p:nvPicPr>
          <p:cNvPr id="28" name="Picture 27"/>
          <p:cNvPicPr>
            <a:picLocks noChangeAspect="1"/>
          </p:cNvPicPr>
          <p:nvPr/>
        </p:nvPicPr>
        <p:blipFill>
          <a:blip r:embed="rId9"/>
          <a:stretch>
            <a:fillRect/>
          </a:stretch>
        </p:blipFill>
        <p:spPr>
          <a:xfrm>
            <a:off x="5058544" y="2110379"/>
            <a:ext cx="101600" cy="177800"/>
          </a:xfrm>
          <a:prstGeom prst="rect">
            <a:avLst/>
          </a:prstGeom>
        </p:spPr>
      </p:pic>
      <p:pic>
        <p:nvPicPr>
          <p:cNvPr id="29" name="Picture 28"/>
          <p:cNvPicPr>
            <a:picLocks noChangeAspect="1"/>
          </p:cNvPicPr>
          <p:nvPr/>
        </p:nvPicPr>
        <p:blipFill>
          <a:blip r:embed="rId9"/>
          <a:stretch>
            <a:fillRect/>
          </a:stretch>
        </p:blipFill>
        <p:spPr>
          <a:xfrm>
            <a:off x="6022804" y="2110379"/>
            <a:ext cx="101600" cy="177800"/>
          </a:xfrm>
          <a:prstGeom prst="rect">
            <a:avLst/>
          </a:prstGeom>
        </p:spPr>
      </p:pic>
      <p:pic>
        <p:nvPicPr>
          <p:cNvPr id="30" name="Picture 29"/>
          <p:cNvPicPr>
            <a:picLocks noChangeAspect="1"/>
          </p:cNvPicPr>
          <p:nvPr/>
        </p:nvPicPr>
        <p:blipFill>
          <a:blip r:embed="rId10"/>
          <a:stretch>
            <a:fillRect/>
          </a:stretch>
        </p:blipFill>
        <p:spPr>
          <a:xfrm>
            <a:off x="3079226" y="2797944"/>
            <a:ext cx="152400" cy="127000"/>
          </a:xfrm>
          <a:prstGeom prst="rect">
            <a:avLst/>
          </a:prstGeom>
        </p:spPr>
      </p:pic>
      <p:pic>
        <p:nvPicPr>
          <p:cNvPr id="31" name="Picture 30"/>
          <p:cNvPicPr>
            <a:picLocks noChangeAspect="1"/>
          </p:cNvPicPr>
          <p:nvPr/>
        </p:nvPicPr>
        <p:blipFill>
          <a:blip r:embed="rId10"/>
          <a:stretch>
            <a:fillRect/>
          </a:stretch>
        </p:blipFill>
        <p:spPr>
          <a:xfrm>
            <a:off x="4068885" y="2797944"/>
            <a:ext cx="152400" cy="127000"/>
          </a:xfrm>
          <a:prstGeom prst="rect">
            <a:avLst/>
          </a:prstGeom>
        </p:spPr>
      </p:pic>
      <p:pic>
        <p:nvPicPr>
          <p:cNvPr id="32" name="Picture 31"/>
          <p:cNvPicPr>
            <a:picLocks noChangeAspect="1"/>
          </p:cNvPicPr>
          <p:nvPr/>
        </p:nvPicPr>
        <p:blipFill>
          <a:blip r:embed="rId10"/>
          <a:stretch>
            <a:fillRect/>
          </a:stretch>
        </p:blipFill>
        <p:spPr>
          <a:xfrm>
            <a:off x="5058544" y="2797944"/>
            <a:ext cx="152400" cy="127000"/>
          </a:xfrm>
          <a:prstGeom prst="rect">
            <a:avLst/>
          </a:prstGeom>
        </p:spPr>
      </p:pic>
      <p:pic>
        <p:nvPicPr>
          <p:cNvPr id="33" name="Picture 32"/>
          <p:cNvPicPr>
            <a:picLocks noChangeAspect="1"/>
          </p:cNvPicPr>
          <p:nvPr/>
        </p:nvPicPr>
        <p:blipFill>
          <a:blip r:embed="rId10"/>
          <a:stretch>
            <a:fillRect/>
          </a:stretch>
        </p:blipFill>
        <p:spPr>
          <a:xfrm>
            <a:off x="6048204" y="2797944"/>
            <a:ext cx="152400" cy="127000"/>
          </a:xfrm>
          <a:prstGeom prst="rect">
            <a:avLst/>
          </a:prstGeom>
        </p:spPr>
      </p:pic>
    </p:spTree>
    <p:extLst>
      <p:ext uri="{BB962C8B-B14F-4D97-AF65-F5344CB8AC3E}">
        <p14:creationId xmlns:p14="http://schemas.microsoft.com/office/powerpoint/2010/main" val="30139288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network control</a:t>
            </a:r>
            <a:endParaRPr lang="en-US" dirty="0"/>
          </a:p>
        </p:txBody>
      </p:sp>
      <p:sp>
        <p:nvSpPr>
          <p:cNvPr id="3" name="Content Placeholder 2"/>
          <p:cNvSpPr>
            <a:spLocks noGrp="1"/>
          </p:cNvSpPr>
          <p:nvPr>
            <p:ph idx="1"/>
          </p:nvPr>
        </p:nvSpPr>
        <p:spPr/>
        <p:txBody>
          <a:bodyPr/>
          <a:lstStyle/>
          <a:p>
            <a:r>
              <a:rPr lang="en-US" sz="2000" dirty="0" smtClean="0"/>
              <a:t>To model the addition and subtraction of property to and from the network, we include an inhomogeneous term</a:t>
            </a:r>
          </a:p>
          <a:p>
            <a:endParaRPr lang="en-US" sz="2000" dirty="0"/>
          </a:p>
          <a:p>
            <a:endParaRPr lang="en-US" sz="2000" dirty="0" smtClean="0"/>
          </a:p>
          <a:p>
            <a:r>
              <a:rPr lang="en-US" sz="2000" dirty="0" smtClean="0"/>
              <a:t>For linear, time-invariant systems, the solution is given by</a:t>
            </a:r>
          </a:p>
          <a:p>
            <a:endParaRPr lang="en-US" sz="2000" dirty="0"/>
          </a:p>
          <a:p>
            <a:endParaRPr lang="en-US" sz="2000" dirty="0" smtClean="0"/>
          </a:p>
        </p:txBody>
      </p:sp>
      <p:pic>
        <p:nvPicPr>
          <p:cNvPr id="4" name="Picture 3"/>
          <p:cNvPicPr>
            <a:picLocks noChangeAspect="1"/>
          </p:cNvPicPr>
          <p:nvPr/>
        </p:nvPicPr>
        <p:blipFill>
          <a:blip r:embed="rId3"/>
          <a:stretch>
            <a:fillRect/>
          </a:stretch>
        </p:blipFill>
        <p:spPr>
          <a:xfrm>
            <a:off x="3454400" y="2366020"/>
            <a:ext cx="2222500" cy="342900"/>
          </a:xfrm>
          <a:prstGeom prst="rect">
            <a:avLst/>
          </a:prstGeom>
        </p:spPr>
      </p:pic>
      <p:pic>
        <p:nvPicPr>
          <p:cNvPr id="5" name="Picture 4"/>
          <p:cNvPicPr>
            <a:picLocks noChangeAspect="1"/>
          </p:cNvPicPr>
          <p:nvPr/>
        </p:nvPicPr>
        <p:blipFill>
          <a:blip r:embed="rId4"/>
          <a:stretch>
            <a:fillRect/>
          </a:stretch>
        </p:blipFill>
        <p:spPr>
          <a:xfrm>
            <a:off x="2387600" y="3501008"/>
            <a:ext cx="4368800" cy="635000"/>
          </a:xfrm>
          <a:prstGeom prst="rect">
            <a:avLst/>
          </a:prstGeom>
        </p:spPr>
      </p:pic>
    </p:spTree>
    <p:extLst>
      <p:ext uri="{BB962C8B-B14F-4D97-AF65-F5344CB8AC3E}">
        <p14:creationId xmlns:p14="http://schemas.microsoft.com/office/powerpoint/2010/main" val="1712971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Opinion control through stubborn agents</a:t>
            </a:r>
            <a:endParaRPr lang="en-US" sz="3200" dirty="0"/>
          </a:p>
        </p:txBody>
      </p:sp>
      <p:sp>
        <p:nvSpPr>
          <p:cNvPr id="3" name="Content Placeholder 2"/>
          <p:cNvSpPr>
            <a:spLocks noGrp="1"/>
          </p:cNvSpPr>
          <p:nvPr>
            <p:ph idx="1"/>
          </p:nvPr>
        </p:nvSpPr>
        <p:spPr>
          <a:xfrm>
            <a:off x="684213" y="1600200"/>
            <a:ext cx="7997825" cy="4925144"/>
          </a:xfrm>
        </p:spPr>
        <p:txBody>
          <a:bodyPr/>
          <a:lstStyle/>
          <a:p>
            <a:r>
              <a:rPr lang="en-US" sz="2000" dirty="0"/>
              <a:t>Case of stubborn agents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Reduction of the state space </a:t>
            </a:r>
          </a:p>
          <a:p>
            <a:endParaRPr lang="en-US" sz="2000" dirty="0"/>
          </a:p>
          <a:p>
            <a:endParaRPr lang="en-US" sz="2000" dirty="0" smtClean="0"/>
          </a:p>
          <a:p>
            <a:r>
              <a:rPr lang="en-US" sz="2000" dirty="0" smtClean="0"/>
              <a:t>Network state converges to</a:t>
            </a:r>
          </a:p>
          <a:p>
            <a:endParaRPr lang="en-US" sz="2000" dirty="0"/>
          </a:p>
          <a:p>
            <a:endParaRPr lang="en-US" sz="2000" dirty="0" smtClean="0"/>
          </a:p>
          <a:p>
            <a:r>
              <a:rPr lang="en-US" sz="2000" dirty="0" smtClean="0">
                <a:solidFill>
                  <a:srgbClr val="660066"/>
                </a:solidFill>
              </a:rPr>
              <a:t>Stubborn agents allow to steer the consensus value as wanted</a:t>
            </a:r>
          </a:p>
          <a:p>
            <a:endParaRPr lang="en-US" sz="2000" dirty="0"/>
          </a:p>
          <a:p>
            <a:endParaRPr lang="en-US" sz="2000" dirty="0"/>
          </a:p>
        </p:txBody>
      </p:sp>
      <p:pic>
        <p:nvPicPr>
          <p:cNvPr id="4" name="Picture 3"/>
          <p:cNvPicPr>
            <a:picLocks noChangeAspect="1"/>
          </p:cNvPicPr>
          <p:nvPr/>
        </p:nvPicPr>
        <p:blipFill>
          <a:blip r:embed="rId3"/>
          <a:stretch>
            <a:fillRect/>
          </a:stretch>
        </p:blipFill>
        <p:spPr>
          <a:xfrm>
            <a:off x="2374900" y="2060848"/>
            <a:ext cx="4381500" cy="1676400"/>
          </a:xfrm>
          <a:prstGeom prst="rect">
            <a:avLst/>
          </a:prstGeom>
        </p:spPr>
      </p:pic>
      <p:pic>
        <p:nvPicPr>
          <p:cNvPr id="5" name="Picture 4"/>
          <p:cNvPicPr>
            <a:picLocks noChangeAspect="1"/>
          </p:cNvPicPr>
          <p:nvPr/>
        </p:nvPicPr>
        <p:blipFill>
          <a:blip r:embed="rId4"/>
          <a:stretch>
            <a:fillRect/>
          </a:stretch>
        </p:blipFill>
        <p:spPr>
          <a:xfrm>
            <a:off x="3403600" y="4310236"/>
            <a:ext cx="2336800" cy="342900"/>
          </a:xfrm>
          <a:prstGeom prst="rect">
            <a:avLst/>
          </a:prstGeom>
        </p:spPr>
      </p:pic>
      <p:pic>
        <p:nvPicPr>
          <p:cNvPr id="6" name="Picture 5"/>
          <p:cNvPicPr>
            <a:picLocks noChangeAspect="1"/>
          </p:cNvPicPr>
          <p:nvPr/>
        </p:nvPicPr>
        <p:blipFill>
          <a:blip r:embed="rId5"/>
          <a:stretch>
            <a:fillRect/>
          </a:stretch>
        </p:blipFill>
        <p:spPr>
          <a:xfrm>
            <a:off x="3302000" y="5487764"/>
            <a:ext cx="2540000" cy="317500"/>
          </a:xfrm>
          <a:prstGeom prst="rect">
            <a:avLst/>
          </a:prstGeom>
        </p:spPr>
      </p:pic>
    </p:spTree>
    <p:extLst>
      <p:ext uri="{BB962C8B-B14F-4D97-AF65-F5344CB8AC3E}">
        <p14:creationId xmlns:p14="http://schemas.microsoft.com/office/powerpoint/2010/main" val="13097913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4213" y="2857500"/>
            <a:ext cx="7997825" cy="1143000"/>
          </a:xfrm>
        </p:spPr>
        <p:txBody>
          <a:bodyPr/>
          <a:lstStyle/>
          <a:p>
            <a:r>
              <a:rPr lang="en-US" sz="3200" dirty="0" smtClean="0"/>
              <a:t>Understanding network resilience</a:t>
            </a:r>
            <a:endParaRPr lang="en-US" sz="3200" dirty="0"/>
          </a:p>
        </p:txBody>
      </p:sp>
    </p:spTree>
    <p:extLst>
      <p:ext uri="{BB962C8B-B14F-4D97-AF65-F5344CB8AC3E}">
        <p14:creationId xmlns:p14="http://schemas.microsoft.com/office/powerpoint/2010/main" val="254192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Systemic risk, resilience, and critical transitions in networked systems</a:t>
            </a:r>
          </a:p>
        </p:txBody>
      </p:sp>
      <p:sp>
        <p:nvSpPr>
          <p:cNvPr id="3" name="Content Placeholder 2"/>
          <p:cNvSpPr>
            <a:spLocks noGrp="1"/>
          </p:cNvSpPr>
          <p:nvPr>
            <p:ph idx="1"/>
          </p:nvPr>
        </p:nvSpPr>
        <p:spPr/>
        <p:txBody>
          <a:bodyPr/>
          <a:lstStyle/>
          <a:p>
            <a:r>
              <a:rPr lang="en-US" sz="1800" dirty="0" smtClean="0"/>
              <a:t>Global systems are increasingly interdependent</a:t>
            </a:r>
          </a:p>
          <a:p>
            <a:r>
              <a:rPr lang="en-US" sz="1800" dirty="0" smtClean="0"/>
              <a:t>Network effects arise in a broad variety of seemingly disparate systems</a:t>
            </a:r>
          </a:p>
          <a:p>
            <a:r>
              <a:rPr lang="en-US" sz="1800" dirty="0" smtClean="0"/>
              <a:t>Negative consequences of cascading failure can be profound, and therefore it is crucially important to gain insight in the sustainability, resilience, and critical transitions in networked systems. </a:t>
            </a:r>
          </a:p>
          <a:p>
            <a:r>
              <a:rPr lang="en-US" sz="1800" dirty="0" smtClean="0">
                <a:solidFill>
                  <a:srgbClr val="660066"/>
                </a:solidFill>
              </a:rPr>
              <a:t>Resilience is the ability to recover from a shock or disturbance </a:t>
            </a:r>
            <a:endParaRPr lang="en-US" sz="1800" dirty="0">
              <a:solidFill>
                <a:srgbClr val="6600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23" y="3717032"/>
            <a:ext cx="1512169" cy="10154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416" y="5369024"/>
            <a:ext cx="1370087" cy="9403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3544" y="3789040"/>
            <a:ext cx="1367737"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64" y="3933056"/>
            <a:ext cx="1084940" cy="10801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4998" y="3933056"/>
            <a:ext cx="1270075" cy="100811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638" y="5153000"/>
            <a:ext cx="1348806" cy="108012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0412" y="5369024"/>
            <a:ext cx="2376264" cy="953192"/>
          </a:xfrm>
          <a:prstGeom prst="rect">
            <a:avLst/>
          </a:prstGeom>
        </p:spPr>
      </p:pic>
      <p:sp>
        <p:nvSpPr>
          <p:cNvPr id="11" name="TextBox 10"/>
          <p:cNvSpPr txBox="1"/>
          <p:nvPr/>
        </p:nvSpPr>
        <p:spPr>
          <a:xfrm>
            <a:off x="877962" y="4653136"/>
            <a:ext cx="1428596" cy="369332"/>
          </a:xfrm>
          <a:prstGeom prst="rect">
            <a:avLst/>
          </a:prstGeom>
          <a:noFill/>
        </p:spPr>
        <p:txBody>
          <a:bodyPr wrap="none" rtlCol="0">
            <a:spAutoFit/>
          </a:bodyPr>
          <a:lstStyle/>
          <a:p>
            <a:r>
              <a:rPr lang="en-US" i="1" dirty="0" smtClean="0">
                <a:solidFill>
                  <a:srgbClr val="002060"/>
                </a:solidFill>
              </a:rPr>
              <a:t>Ecosystems</a:t>
            </a:r>
            <a:endParaRPr lang="ru-RU" i="1" dirty="0">
              <a:solidFill>
                <a:srgbClr val="002060"/>
              </a:solidFill>
            </a:endParaRPr>
          </a:p>
        </p:txBody>
      </p:sp>
      <p:sp>
        <p:nvSpPr>
          <p:cNvPr id="12" name="TextBox 11"/>
          <p:cNvSpPr txBox="1"/>
          <p:nvPr/>
        </p:nvSpPr>
        <p:spPr>
          <a:xfrm>
            <a:off x="539598" y="6161112"/>
            <a:ext cx="2065502" cy="369332"/>
          </a:xfrm>
          <a:prstGeom prst="rect">
            <a:avLst/>
          </a:prstGeom>
          <a:noFill/>
        </p:spPr>
        <p:txBody>
          <a:bodyPr wrap="none" rtlCol="0">
            <a:spAutoFit/>
          </a:bodyPr>
          <a:lstStyle/>
          <a:p>
            <a:r>
              <a:rPr lang="en-US" i="1" dirty="0" smtClean="0">
                <a:solidFill>
                  <a:srgbClr val="002060"/>
                </a:solidFill>
              </a:rPr>
              <a:t>Transport systems</a:t>
            </a:r>
            <a:endParaRPr lang="ru-RU" i="1" dirty="0">
              <a:solidFill>
                <a:srgbClr val="002060"/>
              </a:solidFill>
            </a:endParaRPr>
          </a:p>
        </p:txBody>
      </p:sp>
      <p:sp>
        <p:nvSpPr>
          <p:cNvPr id="13" name="TextBox 12"/>
          <p:cNvSpPr txBox="1"/>
          <p:nvPr/>
        </p:nvSpPr>
        <p:spPr>
          <a:xfrm>
            <a:off x="3009452" y="6295836"/>
            <a:ext cx="1909690" cy="369332"/>
          </a:xfrm>
          <a:prstGeom prst="rect">
            <a:avLst/>
          </a:prstGeom>
          <a:noFill/>
        </p:spPr>
        <p:txBody>
          <a:bodyPr wrap="none" rtlCol="0">
            <a:spAutoFit/>
          </a:bodyPr>
          <a:lstStyle/>
          <a:p>
            <a:r>
              <a:rPr lang="en-US" i="1" dirty="0" smtClean="0">
                <a:solidFill>
                  <a:srgbClr val="002060"/>
                </a:solidFill>
              </a:rPr>
              <a:t>World Wide Web</a:t>
            </a:r>
            <a:endParaRPr lang="ru-RU" i="1" dirty="0">
              <a:solidFill>
                <a:srgbClr val="002060"/>
              </a:solidFill>
            </a:endParaRPr>
          </a:p>
        </p:txBody>
      </p:sp>
      <p:sp>
        <p:nvSpPr>
          <p:cNvPr id="14" name="TextBox 13"/>
          <p:cNvSpPr txBox="1"/>
          <p:nvPr/>
        </p:nvSpPr>
        <p:spPr>
          <a:xfrm>
            <a:off x="2715032" y="4869160"/>
            <a:ext cx="1505540" cy="369332"/>
          </a:xfrm>
          <a:prstGeom prst="rect">
            <a:avLst/>
          </a:prstGeom>
          <a:noFill/>
        </p:spPr>
        <p:txBody>
          <a:bodyPr wrap="none" rtlCol="0">
            <a:spAutoFit/>
          </a:bodyPr>
          <a:lstStyle/>
          <a:p>
            <a:r>
              <a:rPr lang="en-US" i="1" dirty="0" smtClean="0">
                <a:solidFill>
                  <a:srgbClr val="002060"/>
                </a:solidFill>
              </a:rPr>
              <a:t>Electric grids</a:t>
            </a:r>
            <a:endParaRPr lang="ru-RU" i="1" dirty="0">
              <a:solidFill>
                <a:srgbClr val="002060"/>
              </a:solidFill>
            </a:endParaRPr>
          </a:p>
        </p:txBody>
      </p:sp>
      <p:sp>
        <p:nvSpPr>
          <p:cNvPr id="15" name="TextBox 14"/>
          <p:cNvSpPr txBox="1"/>
          <p:nvPr/>
        </p:nvSpPr>
        <p:spPr>
          <a:xfrm>
            <a:off x="4796636" y="4941168"/>
            <a:ext cx="2056973" cy="369332"/>
          </a:xfrm>
          <a:prstGeom prst="rect">
            <a:avLst/>
          </a:prstGeom>
          <a:noFill/>
        </p:spPr>
        <p:txBody>
          <a:bodyPr wrap="none" rtlCol="0">
            <a:spAutoFit/>
          </a:bodyPr>
          <a:lstStyle/>
          <a:p>
            <a:r>
              <a:rPr lang="en-US" i="1" dirty="0" smtClean="0">
                <a:solidFill>
                  <a:srgbClr val="002060"/>
                </a:solidFill>
              </a:rPr>
              <a:t>Social interactions</a:t>
            </a:r>
            <a:endParaRPr lang="ru-RU" i="1" dirty="0">
              <a:solidFill>
                <a:srgbClr val="002060"/>
              </a:solidFill>
            </a:endParaRPr>
          </a:p>
        </p:txBody>
      </p:sp>
      <p:sp>
        <p:nvSpPr>
          <p:cNvPr id="16" name="TextBox 15"/>
          <p:cNvSpPr txBox="1"/>
          <p:nvPr/>
        </p:nvSpPr>
        <p:spPr>
          <a:xfrm>
            <a:off x="5551108" y="6306860"/>
            <a:ext cx="2592288" cy="535531"/>
          </a:xfrm>
          <a:prstGeom prst="rect">
            <a:avLst/>
          </a:prstGeom>
          <a:noFill/>
        </p:spPr>
        <p:txBody>
          <a:bodyPr wrap="square" rtlCol="0">
            <a:spAutoFit/>
          </a:bodyPr>
          <a:lstStyle/>
          <a:p>
            <a:pPr algn="ctr">
              <a:lnSpc>
                <a:spcPct val="80000"/>
              </a:lnSpc>
            </a:pPr>
            <a:r>
              <a:rPr lang="en-US" i="1" dirty="0" smtClean="0">
                <a:solidFill>
                  <a:srgbClr val="002060"/>
                </a:solidFill>
              </a:rPr>
              <a:t>Economic systems, Supply chains</a:t>
            </a:r>
            <a:endParaRPr lang="ru-RU" i="1" dirty="0">
              <a:solidFill>
                <a:srgbClr val="002060"/>
              </a:solidFill>
            </a:endParaRPr>
          </a:p>
        </p:txBody>
      </p:sp>
      <p:sp>
        <p:nvSpPr>
          <p:cNvPr id="17" name="TextBox 16"/>
          <p:cNvSpPr txBox="1"/>
          <p:nvPr/>
        </p:nvSpPr>
        <p:spPr>
          <a:xfrm>
            <a:off x="6987358" y="4715852"/>
            <a:ext cx="2146742" cy="369332"/>
          </a:xfrm>
          <a:prstGeom prst="rect">
            <a:avLst/>
          </a:prstGeom>
          <a:noFill/>
        </p:spPr>
        <p:txBody>
          <a:bodyPr wrap="none" rtlCol="0">
            <a:spAutoFit/>
          </a:bodyPr>
          <a:lstStyle/>
          <a:p>
            <a:r>
              <a:rPr lang="en-US" i="1" dirty="0" smtClean="0">
                <a:solidFill>
                  <a:srgbClr val="002060"/>
                </a:solidFill>
              </a:rPr>
              <a:t>Disease contagion</a:t>
            </a:r>
          </a:p>
        </p:txBody>
      </p:sp>
    </p:spTree>
    <p:extLst>
      <p:ext uri="{BB962C8B-B14F-4D97-AF65-F5344CB8AC3E}">
        <p14:creationId xmlns:p14="http://schemas.microsoft.com/office/powerpoint/2010/main" val="13549905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857500"/>
            <a:ext cx="7997825" cy="1143000"/>
          </a:xfrm>
        </p:spPr>
        <p:txBody>
          <a:bodyPr/>
          <a:lstStyle/>
          <a:p>
            <a:r>
              <a:rPr lang="en-US" sz="3200" dirty="0" smtClean="0"/>
              <a:t>Resilience of economies</a:t>
            </a:r>
            <a:br>
              <a:rPr lang="en-US" sz="3200" dirty="0" smtClean="0"/>
            </a:br>
            <a:r>
              <a:rPr lang="en-US" sz="2000" dirty="0" err="1" smtClean="0"/>
              <a:t>Leena</a:t>
            </a:r>
            <a:r>
              <a:rPr lang="en-US" sz="2000" dirty="0" smtClean="0"/>
              <a:t> </a:t>
            </a:r>
            <a:r>
              <a:rPr lang="en-US" sz="2000" dirty="0" err="1" smtClean="0"/>
              <a:t>Ilmola</a:t>
            </a:r>
            <a:r>
              <a:rPr lang="en-US" sz="2000" dirty="0" smtClean="0"/>
              <a:t> and Nikita </a:t>
            </a:r>
            <a:r>
              <a:rPr lang="en-US" sz="2000" dirty="0" err="1" smtClean="0"/>
              <a:t>Strelkovsky</a:t>
            </a:r>
            <a:endParaRPr lang="en-US" sz="3200" dirty="0"/>
          </a:p>
        </p:txBody>
      </p:sp>
    </p:spTree>
    <p:extLst>
      <p:ext uri="{BB962C8B-B14F-4D97-AF65-F5344CB8AC3E}">
        <p14:creationId xmlns:p14="http://schemas.microsoft.com/office/powerpoint/2010/main" val="38829153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3" y="2857500"/>
            <a:ext cx="7997825" cy="1143000"/>
          </a:xfrm>
        </p:spPr>
        <p:txBody>
          <a:bodyPr/>
          <a:lstStyle/>
          <a:p>
            <a:r>
              <a:rPr lang="en-US" sz="3200" dirty="0" smtClean="0"/>
              <a:t>Introduction</a:t>
            </a:r>
            <a:br>
              <a:rPr lang="en-US" sz="3200" dirty="0" smtClean="0"/>
            </a:br>
            <a:r>
              <a:rPr lang="en-US" sz="2000" dirty="0" smtClean="0"/>
              <a:t>ASA Strategy and Methods</a:t>
            </a:r>
            <a:endParaRPr lang="en-US" sz="3200" dirty="0"/>
          </a:p>
        </p:txBody>
      </p:sp>
    </p:spTree>
    <p:extLst>
      <p:ext uri="{BB962C8B-B14F-4D97-AF65-F5344CB8AC3E}">
        <p14:creationId xmlns:p14="http://schemas.microsoft.com/office/powerpoint/2010/main" val="15541475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95536" y="1600200"/>
            <a:ext cx="3922712" cy="4925144"/>
          </a:xfrm>
        </p:spPr>
        <p:txBody>
          <a:bodyPr>
            <a:noAutofit/>
          </a:bodyPr>
          <a:lstStyle/>
          <a:p>
            <a:pPr marL="0" indent="0">
              <a:buNone/>
            </a:pPr>
            <a:r>
              <a:rPr lang="en-US" sz="1900" u="sng" dirty="0" smtClean="0"/>
              <a:t>Goals</a:t>
            </a:r>
          </a:p>
          <a:p>
            <a:r>
              <a:rPr lang="en-US" sz="1900" dirty="0" smtClean="0"/>
              <a:t>Study of the economy dynamics under exogenous and endogenous shocks (i.e., energy availability increase, shifts of migration flows, dramatic increase of suicides among young population in Korea etc.) </a:t>
            </a:r>
          </a:p>
          <a:p>
            <a:r>
              <a:rPr lang="en-US" sz="1900" dirty="0" smtClean="0"/>
              <a:t>Testing of different government policies potential effects (change of the retirement age, decrease of defense spending etc.)</a:t>
            </a:r>
          </a:p>
          <a:p>
            <a:r>
              <a:rPr lang="en-US" sz="1900" dirty="0" smtClean="0"/>
              <a:t>There is no goal of </a:t>
            </a:r>
            <a:r>
              <a:rPr lang="en-US" sz="1900" u="sng" dirty="0" smtClean="0"/>
              <a:t>accurate forecasting </a:t>
            </a:r>
            <a:r>
              <a:rPr lang="en-US" sz="1900" dirty="0" smtClean="0"/>
              <a:t>of the future economic and demographic situation</a:t>
            </a:r>
            <a:endParaRPr lang="ru-RU" sz="1900" dirty="0"/>
          </a:p>
        </p:txBody>
      </p:sp>
      <p:sp>
        <p:nvSpPr>
          <p:cNvPr id="4" name="Объект 3"/>
          <p:cNvSpPr>
            <a:spLocks noGrp="1"/>
          </p:cNvSpPr>
          <p:nvPr>
            <p:ph sz="half" idx="2"/>
          </p:nvPr>
        </p:nvSpPr>
        <p:spPr>
          <a:xfrm>
            <a:off x="4932040" y="1567333"/>
            <a:ext cx="3922713" cy="2149699"/>
          </a:xfrm>
        </p:spPr>
        <p:txBody>
          <a:bodyPr>
            <a:noAutofit/>
          </a:bodyPr>
          <a:lstStyle/>
          <a:p>
            <a:pPr marL="0" marR="0" lvl="0" indent="0" defTabSz="914400" eaLnBrk="1" fontAlgn="auto" latinLnBrk="0" hangingPunct="1">
              <a:lnSpc>
                <a:spcPct val="70000"/>
              </a:lnSpc>
              <a:spcBef>
                <a:spcPts val="0"/>
              </a:spcBef>
              <a:spcAft>
                <a:spcPts val="0"/>
              </a:spcAft>
              <a:buClrTx/>
              <a:buSzTx/>
              <a:buFontTx/>
              <a:buNone/>
              <a:tabLst/>
              <a:defRPr/>
            </a:pPr>
            <a:r>
              <a:rPr lang="en-US" sz="1900" u="sng" dirty="0" smtClean="0"/>
              <a:t>Methods:</a:t>
            </a:r>
          </a:p>
          <a:p>
            <a:r>
              <a:rPr lang="en-US" sz="1900" b="1" dirty="0"/>
              <a:t>Agent-based modeling </a:t>
            </a:r>
            <a:r>
              <a:rPr lang="en-US" sz="1900" dirty="0" smtClean="0"/>
              <a:t>is an </a:t>
            </a:r>
            <a:r>
              <a:rPr lang="en-US" sz="1900" dirty="0"/>
              <a:t>approach relying on simple </a:t>
            </a:r>
            <a:r>
              <a:rPr lang="en-US" sz="1900" b="1" dirty="0"/>
              <a:t>behavioral rules </a:t>
            </a:r>
            <a:r>
              <a:rPr lang="en-US" sz="1900" dirty="0"/>
              <a:t>of multiple interacting agents which emerge into a </a:t>
            </a:r>
            <a:r>
              <a:rPr lang="en-US" sz="1900" b="1" dirty="0"/>
              <a:t>complex systems </a:t>
            </a:r>
            <a:r>
              <a:rPr lang="en-US" sz="1900" b="1" dirty="0" smtClean="0"/>
              <a:t>behavior</a:t>
            </a:r>
            <a:endParaRPr lang="en-US" sz="1900" b="1" dirty="0"/>
          </a:p>
        </p:txBody>
      </p:sp>
      <p:sp>
        <p:nvSpPr>
          <p:cNvPr id="5" name="Заголовок 1"/>
          <p:cNvSpPr txBox="1">
            <a:spLocks/>
          </p:cNvSpPr>
          <p:nvPr/>
        </p:nvSpPr>
        <p:spPr>
          <a:xfrm>
            <a:off x="628650" y="332469"/>
            <a:ext cx="7886700" cy="610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rgbClr val="333399"/>
                </a:solidFill>
                <a:latin typeface="Arial"/>
                <a:cs typeface="Arial"/>
              </a:rPr>
              <a:t>Agent-based modeling for assessing regional/national resilience to external shocks</a:t>
            </a:r>
          </a:p>
          <a:p>
            <a:r>
              <a:rPr lang="en-US" sz="2000" dirty="0" err="1" smtClean="0">
                <a:solidFill>
                  <a:srgbClr val="333399"/>
                </a:solidFill>
                <a:latin typeface="Arial"/>
                <a:cs typeface="Arial"/>
              </a:rPr>
              <a:t>Leena</a:t>
            </a:r>
            <a:r>
              <a:rPr lang="en-US" sz="2000" dirty="0" smtClean="0">
                <a:solidFill>
                  <a:srgbClr val="333399"/>
                </a:solidFill>
                <a:latin typeface="Arial"/>
                <a:cs typeface="Arial"/>
              </a:rPr>
              <a:t> </a:t>
            </a:r>
            <a:r>
              <a:rPr lang="en-US" sz="2000" dirty="0" err="1" smtClean="0">
                <a:solidFill>
                  <a:srgbClr val="333399"/>
                </a:solidFill>
                <a:latin typeface="Arial"/>
                <a:cs typeface="Arial"/>
              </a:rPr>
              <a:t>Ilmola</a:t>
            </a:r>
            <a:r>
              <a:rPr lang="en-US" sz="2000" dirty="0" smtClean="0">
                <a:solidFill>
                  <a:srgbClr val="333399"/>
                </a:solidFill>
                <a:latin typeface="Arial"/>
                <a:cs typeface="Arial"/>
              </a:rPr>
              <a:t> et al.</a:t>
            </a:r>
            <a:r>
              <a:rPr lang="en-US" sz="2800" dirty="0" smtClean="0">
                <a:solidFill>
                  <a:srgbClr val="333399"/>
                </a:solidFill>
                <a:latin typeface="Arial"/>
                <a:cs typeface="Arial"/>
              </a:rPr>
              <a:t> </a:t>
            </a:r>
            <a:endParaRPr lang="ru-RU" sz="2800" dirty="0">
              <a:solidFill>
                <a:srgbClr val="333399"/>
              </a:solidFill>
              <a:latin typeface="Arial"/>
              <a:cs typeface="Arial"/>
            </a:endParaRPr>
          </a:p>
        </p:txBody>
      </p:sp>
      <p:pic>
        <p:nvPicPr>
          <p:cNvPr id="6" name="DV MAP.png"/>
          <p:cNvPicPr>
            <a:picLocks noChangeAspect="1"/>
          </p:cNvPicPr>
          <p:nvPr/>
        </p:nvPicPr>
        <p:blipFill>
          <a:blip r:embed="rId2">
            <a:extLst/>
          </a:blip>
          <a:stretch>
            <a:fillRect/>
          </a:stretch>
        </p:blipFill>
        <p:spPr>
          <a:xfrm>
            <a:off x="4954274" y="3717032"/>
            <a:ext cx="3866198" cy="3086100"/>
          </a:xfrm>
          <a:prstGeom prst="rect">
            <a:avLst/>
          </a:prstGeom>
          <a:ln w="12700">
            <a:miter lim="400000"/>
          </a:ln>
        </p:spPr>
      </p:pic>
    </p:spTree>
    <p:extLst>
      <p:ext uri="{BB962C8B-B14F-4D97-AF65-F5344CB8AC3E}">
        <p14:creationId xmlns:p14="http://schemas.microsoft.com/office/powerpoint/2010/main" val="22549748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Results – Scenario analysis</a:t>
            </a:r>
            <a:endParaRPr lang="en-US" sz="3200" dirty="0"/>
          </a:p>
        </p:txBody>
      </p:sp>
      <p:sp>
        <p:nvSpPr>
          <p:cNvPr id="8" name="Content Placeholder 7"/>
          <p:cNvSpPr>
            <a:spLocks noGrp="1"/>
          </p:cNvSpPr>
          <p:nvPr>
            <p:ph idx="1"/>
          </p:nvPr>
        </p:nvSpPr>
        <p:spPr/>
        <p:txBody>
          <a:bodyPr/>
          <a:lstStyle/>
          <a:p>
            <a:r>
              <a:rPr lang="en-US" sz="2000" dirty="0">
                <a:solidFill>
                  <a:schemeClr val="accent6"/>
                </a:solidFill>
              </a:rPr>
              <a:t>1 million Chinese move to Korea. Korea will get a very cheap loan from IMF for support of immigrants; each immigrant will have 30% of the average income as a social transfer for 3 years. </a:t>
            </a:r>
            <a:endParaRPr lang="ru-RU" sz="2000" dirty="0">
              <a:solidFill>
                <a:schemeClr val="accent6"/>
              </a:solidFill>
            </a:endParaRPr>
          </a:p>
          <a:p>
            <a:endParaRPr lang="en-US" sz="2000" dirty="0"/>
          </a:p>
        </p:txBody>
      </p:sp>
      <p:pic>
        <p:nvPicPr>
          <p:cNvPr id="11" name="Изображение 5"/>
          <p:cNvPicPr>
            <a:picLocks noChangeAspect="1"/>
          </p:cNvPicPr>
          <p:nvPr/>
        </p:nvPicPr>
        <p:blipFill>
          <a:blip r:embed="rId2"/>
          <a:stretch>
            <a:fillRect/>
          </a:stretch>
        </p:blipFill>
        <p:spPr>
          <a:xfrm>
            <a:off x="683568" y="1196752"/>
            <a:ext cx="2836530" cy="6917340"/>
          </a:xfrm>
          <a:prstGeom prst="rect">
            <a:avLst/>
          </a:prstGeom>
        </p:spPr>
      </p:pic>
      <p:sp>
        <p:nvSpPr>
          <p:cNvPr id="12" name="Объект 3"/>
          <p:cNvSpPr txBox="1">
            <a:spLocks/>
          </p:cNvSpPr>
          <p:nvPr/>
        </p:nvSpPr>
        <p:spPr>
          <a:xfrm>
            <a:off x="3635896" y="2996952"/>
            <a:ext cx="5184576" cy="3600400"/>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0" indent="0" eaLnBrk="1" fontAlgn="auto" hangingPunct="1">
              <a:lnSpc>
                <a:spcPct val="70000"/>
              </a:lnSpc>
              <a:spcBef>
                <a:spcPts val="0"/>
              </a:spcBef>
              <a:spcAft>
                <a:spcPts val="0"/>
              </a:spcAft>
              <a:buFontTx/>
              <a:buNone/>
              <a:defRPr/>
            </a:pPr>
            <a:r>
              <a:rPr lang="en-US" sz="1900" b="1" dirty="0" smtClean="0"/>
              <a:t>Direction of research</a:t>
            </a:r>
            <a:r>
              <a:rPr lang="en-US" sz="1900" dirty="0" smtClean="0"/>
              <a:t>:</a:t>
            </a:r>
          </a:p>
          <a:p>
            <a:r>
              <a:rPr lang="en-US" sz="1900" dirty="0" smtClean="0"/>
              <a:t>Social and political behavior</a:t>
            </a:r>
          </a:p>
          <a:p>
            <a:r>
              <a:rPr lang="en-US" sz="1900" dirty="0" smtClean="0"/>
              <a:t>Comparison of different economies and societies</a:t>
            </a:r>
          </a:p>
          <a:p>
            <a:r>
              <a:rPr lang="en-US" sz="1900" dirty="0" smtClean="0"/>
              <a:t>Use as a foresight tool</a:t>
            </a:r>
          </a:p>
          <a:p>
            <a:endParaRPr lang="en-US" sz="1900" dirty="0"/>
          </a:p>
          <a:p>
            <a:pPr marL="0" indent="0">
              <a:buNone/>
            </a:pPr>
            <a:r>
              <a:rPr lang="en-US" sz="1900" b="1" dirty="0" smtClean="0"/>
              <a:t>Reference</a:t>
            </a:r>
          </a:p>
          <a:p>
            <a:pPr marL="0" indent="0">
              <a:buNone/>
            </a:pPr>
            <a:r>
              <a:rPr lang="en-US" sz="1400" dirty="0">
                <a:solidFill>
                  <a:srgbClr val="2D2D8A"/>
                </a:solidFill>
              </a:rPr>
              <a:t>L. </a:t>
            </a:r>
            <a:r>
              <a:rPr lang="en-US" sz="1400" dirty="0" err="1">
                <a:solidFill>
                  <a:srgbClr val="2D2D8A"/>
                </a:solidFill>
              </a:rPr>
              <a:t>Ilmola</a:t>
            </a:r>
            <a:r>
              <a:rPr lang="en-US" sz="1400" dirty="0">
                <a:solidFill>
                  <a:srgbClr val="2D2D8A"/>
                </a:solidFill>
              </a:rPr>
              <a:t> and N. </a:t>
            </a:r>
            <a:r>
              <a:rPr lang="en-US" sz="1400" dirty="0" err="1">
                <a:solidFill>
                  <a:srgbClr val="2D2D8A"/>
                </a:solidFill>
              </a:rPr>
              <a:t>Strelkovsky</a:t>
            </a:r>
            <a:r>
              <a:rPr lang="en-US" sz="1400" dirty="0">
                <a:solidFill>
                  <a:srgbClr val="2D2D8A"/>
                </a:solidFill>
              </a:rPr>
              <a:t>. Applications of Systems Thinking and Soft Operations Research in Managing Complexity: From Problem Framing to Problem Solving, chapter Soft Social Systems and Shocks: An Experiment with an Agent Based Model, pages 269–290. Springer International Publishing, Cham, 2016.</a:t>
            </a:r>
          </a:p>
          <a:p>
            <a:pPr marL="0" indent="0">
              <a:buNone/>
            </a:pPr>
            <a:endParaRPr lang="en-US" sz="1900" b="1" dirty="0" smtClean="0"/>
          </a:p>
          <a:p>
            <a:pPr marL="0" indent="0">
              <a:buNone/>
            </a:pPr>
            <a:endParaRPr lang="en-US" sz="1900" dirty="0"/>
          </a:p>
        </p:txBody>
      </p:sp>
    </p:spTree>
    <p:extLst>
      <p:ext uri="{BB962C8B-B14F-4D97-AF65-F5344CB8AC3E}">
        <p14:creationId xmlns:p14="http://schemas.microsoft.com/office/powerpoint/2010/main" val="14513933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857500"/>
            <a:ext cx="7997825" cy="1143000"/>
          </a:xfrm>
        </p:spPr>
        <p:txBody>
          <a:bodyPr/>
          <a:lstStyle/>
          <a:p>
            <a:r>
              <a:rPr lang="en-US" sz="3200" dirty="0"/>
              <a:t>Financial systemic risk</a:t>
            </a:r>
            <a:br>
              <a:rPr lang="en-US" sz="3200" dirty="0"/>
            </a:br>
            <a:r>
              <a:rPr lang="en-US" sz="3200" dirty="0" smtClean="0"/>
              <a:t> </a:t>
            </a:r>
            <a:r>
              <a:rPr lang="en-US" sz="2000" dirty="0" smtClean="0"/>
              <a:t>Sebastian </a:t>
            </a:r>
            <a:r>
              <a:rPr lang="en-US" sz="2000" dirty="0" err="1" smtClean="0"/>
              <a:t>Poledna</a:t>
            </a:r>
            <a:r>
              <a:rPr lang="en-US" sz="2000" dirty="0" smtClean="0"/>
              <a:t>, Stefan </a:t>
            </a:r>
            <a:r>
              <a:rPr lang="en-US" sz="2000" dirty="0" err="1" smtClean="0"/>
              <a:t>Thurner</a:t>
            </a:r>
            <a:r>
              <a:rPr lang="en-US" sz="2000" dirty="0" smtClean="0"/>
              <a:t> </a:t>
            </a:r>
            <a:endParaRPr lang="en-US" sz="3200" dirty="0"/>
          </a:p>
        </p:txBody>
      </p:sp>
    </p:spTree>
    <p:extLst>
      <p:ext uri="{BB962C8B-B14F-4D97-AF65-F5344CB8AC3E}">
        <p14:creationId xmlns:p14="http://schemas.microsoft.com/office/powerpoint/2010/main" val="7365629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Financial systemic risk</a:t>
            </a:r>
            <a:br>
              <a:rPr lang="en-US" sz="3200" dirty="0" smtClean="0"/>
            </a:br>
            <a:r>
              <a:rPr lang="en-US" sz="2000" dirty="0" smtClean="0"/>
              <a:t>Sebastian </a:t>
            </a:r>
            <a:r>
              <a:rPr lang="en-US" sz="2000" dirty="0" err="1" smtClean="0"/>
              <a:t>Poledna</a:t>
            </a:r>
            <a:r>
              <a:rPr lang="en-US" sz="2000" dirty="0" smtClean="0"/>
              <a:t> et al</a:t>
            </a:r>
            <a:r>
              <a:rPr lang="en-US" sz="3200" dirty="0" smtClean="0"/>
              <a:t>. </a:t>
            </a:r>
            <a:endParaRPr lang="en-US" sz="3200" dirty="0"/>
          </a:p>
        </p:txBody>
      </p:sp>
      <p:sp>
        <p:nvSpPr>
          <p:cNvPr id="4" name="Объект 2"/>
          <p:cNvSpPr>
            <a:spLocks noGrp="1"/>
          </p:cNvSpPr>
          <p:nvPr>
            <p:ph sz="half" idx="1"/>
          </p:nvPr>
        </p:nvSpPr>
        <p:spPr>
          <a:xfrm>
            <a:off x="179512" y="1628800"/>
            <a:ext cx="5181600" cy="4608512"/>
          </a:xfrm>
        </p:spPr>
        <p:txBody>
          <a:bodyPr>
            <a:noAutofit/>
          </a:bodyPr>
          <a:lstStyle/>
          <a:p>
            <a:pPr marL="0" indent="0">
              <a:buNone/>
            </a:pPr>
            <a:r>
              <a:rPr lang="en-US" sz="2000" u="sng" dirty="0" smtClean="0"/>
              <a:t>Systemic risk</a:t>
            </a:r>
          </a:p>
          <a:p>
            <a:r>
              <a:rPr lang="en-US" sz="1600" dirty="0" smtClean="0"/>
              <a:t>describes the likelihood of </a:t>
            </a:r>
            <a:r>
              <a:rPr lang="en-US" sz="1600" i="1" dirty="0" smtClean="0">
                <a:solidFill>
                  <a:srgbClr val="660066"/>
                </a:solidFill>
              </a:rPr>
              <a:t>cascading failures</a:t>
            </a:r>
            <a:r>
              <a:rPr lang="en-US" sz="1600" dirty="0" smtClean="0">
                <a:solidFill>
                  <a:srgbClr val="660066"/>
                </a:solidFill>
              </a:rPr>
              <a:t> </a:t>
            </a:r>
            <a:r>
              <a:rPr lang="en-US" sz="1600" dirty="0" smtClean="0"/>
              <a:t>in networks</a:t>
            </a:r>
          </a:p>
          <a:p>
            <a:r>
              <a:rPr lang="en-US" sz="1600" dirty="0" smtClean="0"/>
              <a:t>Can be sparked by even very small deviations from business-as-usual functioning modes</a:t>
            </a:r>
          </a:p>
          <a:p>
            <a:r>
              <a:rPr lang="en-US" sz="1600" dirty="0" smtClean="0"/>
              <a:t>Can result in non-smooth transitions to unwanted paths</a:t>
            </a:r>
          </a:p>
          <a:p>
            <a:pPr marL="0" indent="0">
              <a:buNone/>
            </a:pPr>
            <a:endParaRPr lang="en-US" sz="2000" u="sng" dirty="0" smtClean="0"/>
          </a:p>
          <a:p>
            <a:pPr marL="0" indent="0">
              <a:buNone/>
            </a:pPr>
            <a:r>
              <a:rPr lang="en-US" sz="2000" u="sng" dirty="0" smtClean="0"/>
              <a:t>Measurements of financial systemic risk</a:t>
            </a:r>
          </a:p>
          <a:p>
            <a:r>
              <a:rPr lang="en-US" sz="1600" dirty="0" smtClean="0"/>
              <a:t>Goal: systemic risk-value for every financial institution</a:t>
            </a:r>
          </a:p>
          <a:p>
            <a:r>
              <a:rPr lang="en-US" sz="1600" dirty="0" smtClean="0"/>
              <a:t>Google faced similar problem: value for importance of web-pages</a:t>
            </a:r>
          </a:p>
          <a:p>
            <a:pPr lvl="1">
              <a:buFont typeface="Wingdings" charset="2"/>
              <a:buChar char="Ø"/>
            </a:pPr>
            <a:r>
              <a:rPr lang="en-US" sz="1400" dirty="0" smtClean="0"/>
              <a:t>page is important if many important pages point to it </a:t>
            </a:r>
          </a:p>
          <a:p>
            <a:pPr lvl="1">
              <a:buFont typeface="Wingdings" charset="2"/>
              <a:buChar char="Ø"/>
            </a:pPr>
            <a:r>
              <a:rPr lang="en-US" sz="1400" dirty="0" smtClean="0"/>
              <a:t>number for importance </a:t>
            </a:r>
          </a:p>
          <a:p>
            <a:pPr lvl="1">
              <a:buFont typeface="Wingdings" charset="2"/>
              <a:buChar char="Ø"/>
            </a:pPr>
            <a:r>
              <a:rPr lang="en-US" sz="1400" dirty="0" smtClean="0"/>
              <a:t>PageRank</a:t>
            </a:r>
          </a:p>
        </p:txBody>
      </p:sp>
      <p:grpSp>
        <p:nvGrpSpPr>
          <p:cNvPr id="17" name="Group 16"/>
          <p:cNvGrpSpPr/>
          <p:nvPr/>
        </p:nvGrpSpPr>
        <p:grpSpPr>
          <a:xfrm>
            <a:off x="5508104" y="1772816"/>
            <a:ext cx="3600400" cy="3888432"/>
            <a:chOff x="5508104" y="1772816"/>
            <a:chExt cx="3600400" cy="3888432"/>
          </a:xfrm>
        </p:grpSpPr>
        <p:sp>
          <p:nvSpPr>
            <p:cNvPr id="5" name="Объект 3"/>
            <p:cNvSpPr txBox="1">
              <a:spLocks/>
            </p:cNvSpPr>
            <p:nvPr/>
          </p:nvSpPr>
          <p:spPr>
            <a:xfrm>
              <a:off x="5508104" y="1772816"/>
              <a:ext cx="3528392" cy="3888432"/>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0" indent="0">
                <a:lnSpc>
                  <a:spcPct val="70000"/>
                </a:lnSpc>
                <a:spcBef>
                  <a:spcPts val="0"/>
                </a:spcBef>
                <a:buFontTx/>
                <a:buNone/>
                <a:defRPr/>
              </a:pPr>
              <a:r>
                <a:rPr lang="en-US" sz="2000" u="sng" dirty="0" smtClean="0"/>
                <a:t>Expected Systemic Loss</a:t>
              </a:r>
            </a:p>
            <a:p>
              <a:r>
                <a:rPr lang="en-US" sz="1600" dirty="0" smtClean="0"/>
                <a:t>a measure for systemic risk of countries, financial institutions, and individual transactions</a:t>
              </a:r>
            </a:p>
            <a:p>
              <a:pPr lvl="1">
                <a:buFont typeface="Wingdings" charset="2"/>
                <a:buChar char="Ø"/>
              </a:pPr>
              <a:r>
                <a:rPr lang="en-US" sz="1200" dirty="0" smtClean="0"/>
                <a:t>Based on </a:t>
              </a:r>
              <a:r>
                <a:rPr lang="en-US" sz="1200" dirty="0" err="1" smtClean="0"/>
                <a:t>DebtRank</a:t>
              </a:r>
              <a:r>
                <a:rPr lang="en-US" sz="1200" dirty="0" smtClean="0"/>
                <a:t> – a measure of systemic importance of nodes in financial networks with an economically meaningful number</a:t>
              </a:r>
            </a:p>
            <a:p>
              <a:pPr lvl="1">
                <a:buFont typeface="Wingdings" charset="2"/>
                <a:buChar char="Ø"/>
              </a:pPr>
              <a:r>
                <a:rPr lang="en-US" sz="1200" dirty="0" smtClean="0"/>
                <a:t>Takes explicit knowledge of the underlying networks, capitalization and probability of default of financial institutions into account</a:t>
              </a:r>
              <a:endParaRPr lang="en-US" sz="1200" dirty="0"/>
            </a:p>
          </p:txBody>
        </p:sp>
        <p:pic>
          <p:nvPicPr>
            <p:cNvPr id="6" name="Picture 5"/>
            <p:cNvPicPr>
              <a:picLocks noChangeAspect="1"/>
            </p:cNvPicPr>
            <p:nvPr/>
          </p:nvPicPr>
          <p:blipFill>
            <a:blip r:embed="rId2"/>
            <a:stretch>
              <a:fillRect/>
            </a:stretch>
          </p:blipFill>
          <p:spPr>
            <a:xfrm>
              <a:off x="5818832" y="4555976"/>
              <a:ext cx="2641600" cy="457200"/>
            </a:xfrm>
            <a:prstGeom prst="rect">
              <a:avLst/>
            </a:prstGeom>
          </p:spPr>
        </p:pic>
        <p:sp>
          <p:nvSpPr>
            <p:cNvPr id="7" name="TextBox 6"/>
            <p:cNvSpPr txBox="1"/>
            <p:nvPr/>
          </p:nvSpPr>
          <p:spPr>
            <a:xfrm>
              <a:off x="6012160" y="5127575"/>
              <a:ext cx="1368152" cy="461665"/>
            </a:xfrm>
            <a:prstGeom prst="rect">
              <a:avLst/>
            </a:prstGeom>
            <a:noFill/>
          </p:spPr>
          <p:txBody>
            <a:bodyPr wrap="square" rtlCol="0">
              <a:spAutoFit/>
            </a:bodyPr>
            <a:lstStyle/>
            <a:p>
              <a:r>
                <a:rPr lang="en-US" sz="1200" dirty="0" smtClean="0"/>
                <a:t>Combined economic value</a:t>
              </a:r>
              <a:endParaRPr lang="en-US" sz="1200" dirty="0"/>
            </a:p>
          </p:txBody>
        </p:sp>
        <p:sp>
          <p:nvSpPr>
            <p:cNvPr id="8" name="TextBox 7"/>
            <p:cNvSpPr txBox="1"/>
            <p:nvPr/>
          </p:nvSpPr>
          <p:spPr>
            <a:xfrm>
              <a:off x="7308304" y="5085184"/>
              <a:ext cx="1008112" cy="461665"/>
            </a:xfrm>
            <a:prstGeom prst="rect">
              <a:avLst/>
            </a:prstGeom>
            <a:noFill/>
          </p:spPr>
          <p:txBody>
            <a:bodyPr wrap="square" rtlCol="0">
              <a:spAutoFit/>
            </a:bodyPr>
            <a:lstStyle/>
            <a:p>
              <a:r>
                <a:rPr lang="en-US" sz="1200" dirty="0" smtClean="0"/>
                <a:t>Default probability</a:t>
              </a:r>
              <a:endParaRPr lang="en-US" sz="1200" dirty="0"/>
            </a:p>
          </p:txBody>
        </p:sp>
        <p:sp>
          <p:nvSpPr>
            <p:cNvPr id="9" name="TextBox 8"/>
            <p:cNvSpPr txBox="1"/>
            <p:nvPr/>
          </p:nvSpPr>
          <p:spPr>
            <a:xfrm>
              <a:off x="8102488" y="5157192"/>
              <a:ext cx="1006016" cy="288032"/>
            </a:xfrm>
            <a:prstGeom prst="rect">
              <a:avLst/>
            </a:prstGeom>
            <a:noFill/>
          </p:spPr>
          <p:txBody>
            <a:bodyPr wrap="square" rtlCol="0">
              <a:spAutoFit/>
            </a:bodyPr>
            <a:lstStyle/>
            <a:p>
              <a:r>
                <a:rPr lang="en-US" sz="1200" dirty="0" err="1" smtClean="0"/>
                <a:t>DebtRank</a:t>
              </a:r>
              <a:endParaRPr lang="en-US" sz="1200" dirty="0"/>
            </a:p>
          </p:txBody>
        </p:sp>
        <p:cxnSp>
          <p:nvCxnSpPr>
            <p:cNvPr id="11" name="Straight Arrow Connector 10"/>
            <p:cNvCxnSpPr>
              <a:endCxn id="7" idx="0"/>
            </p:cNvCxnSpPr>
            <p:nvPr/>
          </p:nvCxnSpPr>
          <p:spPr>
            <a:xfrm flipH="1">
              <a:off x="6696236" y="4869160"/>
              <a:ext cx="252028" cy="258415"/>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668344" y="4869160"/>
              <a:ext cx="36004" cy="288032"/>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8208404" y="4869160"/>
              <a:ext cx="180020" cy="288032"/>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1718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Management of systemic risk in financial networks</a:t>
            </a:r>
            <a:endParaRPr lang="en-US" sz="3200" dirty="0"/>
          </a:p>
        </p:txBody>
      </p:sp>
      <p:sp>
        <p:nvSpPr>
          <p:cNvPr id="4" name="Объект 2"/>
          <p:cNvSpPr txBox="1">
            <a:spLocks/>
          </p:cNvSpPr>
          <p:nvPr/>
        </p:nvSpPr>
        <p:spPr bwMode="auto">
          <a:xfrm>
            <a:off x="251520" y="1700808"/>
            <a:ext cx="5181600" cy="435133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0" indent="0">
              <a:buFontTx/>
              <a:buNone/>
            </a:pPr>
            <a:r>
              <a:rPr lang="en-US" sz="2000" u="sng" dirty="0" smtClean="0"/>
              <a:t>Management of systemic risk</a:t>
            </a:r>
          </a:p>
          <a:p>
            <a:r>
              <a:rPr lang="en-US" sz="1600" dirty="0" smtClean="0"/>
              <a:t>Systemic risk is a network property to large extent</a:t>
            </a:r>
          </a:p>
          <a:p>
            <a:r>
              <a:rPr lang="en-US" sz="1600" dirty="0" smtClean="0"/>
              <a:t>Systemic risk changes with every transaction </a:t>
            </a:r>
          </a:p>
          <a:p>
            <a:r>
              <a:rPr lang="en-US" sz="1600" dirty="0" smtClean="0"/>
              <a:t>huge difference of systemic risk contribution of transactions of similar sizes</a:t>
            </a:r>
          </a:p>
          <a:p>
            <a:r>
              <a:rPr lang="en-US" sz="1600" dirty="0" smtClean="0"/>
              <a:t>Manage systemic risk: re-structure financial networks such that cascading failure becomes unlikely, ideally impossible</a:t>
            </a:r>
          </a:p>
          <a:p>
            <a:pPr marL="0" indent="0">
              <a:buFontTx/>
              <a:buNone/>
            </a:pPr>
            <a:r>
              <a:rPr lang="en-US" sz="2000" u="sng" dirty="0" smtClean="0"/>
              <a:t>Systemic risk tax (SRT)</a:t>
            </a:r>
          </a:p>
          <a:p>
            <a:r>
              <a:rPr lang="en-US" sz="1600" dirty="0" smtClean="0"/>
              <a:t>Idea: tax financial transactions according to their systemic risk contribution in order to create an incentive for low (systemic) risk transactions</a:t>
            </a:r>
          </a:p>
          <a:p>
            <a:pPr lvl="1">
              <a:buFont typeface="Wingdings" charset="2"/>
              <a:buChar char="Ø"/>
            </a:pPr>
            <a:r>
              <a:rPr lang="en-US" sz="1400" dirty="0" smtClean="0"/>
              <a:t>Agents look for deals with agents with low systemic risk</a:t>
            </a:r>
          </a:p>
          <a:p>
            <a:pPr lvl="1">
              <a:buFont typeface="Wingdings" charset="2"/>
              <a:buChar char="Ø"/>
            </a:pPr>
            <a:r>
              <a:rPr lang="en-US" sz="1400" dirty="0" smtClean="0"/>
              <a:t>Liability networks re-arrange </a:t>
            </a:r>
          </a:p>
          <a:p>
            <a:pPr lvl="1">
              <a:buFont typeface="Wingdings" charset="2"/>
              <a:buChar char="Ø"/>
            </a:pPr>
            <a:r>
              <a:rPr lang="en-US" sz="1400" dirty="0" smtClean="0"/>
              <a:t>Eliminates cascading failure</a:t>
            </a:r>
            <a:endParaRPr lang="en-US" sz="1400" dirty="0"/>
          </a:p>
        </p:txBody>
      </p:sp>
      <p:sp>
        <p:nvSpPr>
          <p:cNvPr id="5" name="Объект 3"/>
          <p:cNvSpPr txBox="1">
            <a:spLocks/>
          </p:cNvSpPr>
          <p:nvPr/>
        </p:nvSpPr>
        <p:spPr>
          <a:xfrm>
            <a:off x="5364089" y="1708043"/>
            <a:ext cx="3779912" cy="2441037"/>
          </a:xfrm>
          <a:prstGeom prst="rect">
            <a:avLst/>
          </a:prstGeom>
        </p:spPr>
        <p:txBody>
          <a:bodyPr>
            <a:noAutofit/>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0" indent="0">
              <a:buFont typeface="Arial"/>
              <a:buNone/>
              <a:defRPr/>
            </a:pPr>
            <a:r>
              <a:rPr lang="en-US" sz="1800" u="sng" dirty="0" smtClean="0"/>
              <a:t>Test SRT with </a:t>
            </a:r>
            <a:r>
              <a:rPr lang="en-US" sz="1800" u="sng" dirty="0" smtClean="0"/>
              <a:t>CRISIS </a:t>
            </a:r>
            <a:r>
              <a:rPr lang="en-US" sz="1800" u="sng" dirty="0" smtClean="0"/>
              <a:t>Model</a:t>
            </a:r>
          </a:p>
          <a:p>
            <a:pPr>
              <a:defRPr/>
            </a:pPr>
            <a:r>
              <a:rPr lang="en-US" sz="1600" dirty="0" smtClean="0"/>
              <a:t>Comparison of three schemes </a:t>
            </a:r>
          </a:p>
          <a:p>
            <a:pPr lvl="1">
              <a:spcBef>
                <a:spcPts val="1000"/>
              </a:spcBef>
              <a:defRPr/>
            </a:pPr>
            <a:r>
              <a:rPr lang="en-US" sz="1400" dirty="0" smtClean="0"/>
              <a:t>No systemic risk management</a:t>
            </a:r>
          </a:p>
          <a:p>
            <a:pPr lvl="1">
              <a:spcBef>
                <a:spcPts val="1000"/>
              </a:spcBef>
              <a:defRPr/>
            </a:pPr>
            <a:r>
              <a:rPr lang="en-US" sz="1400" dirty="0" smtClean="0"/>
              <a:t>Systemic Risk Tax (SRT)</a:t>
            </a:r>
          </a:p>
          <a:p>
            <a:pPr lvl="1">
              <a:spcBef>
                <a:spcPts val="1000"/>
              </a:spcBef>
              <a:defRPr/>
            </a:pPr>
            <a:r>
              <a:rPr lang="en-US" sz="1400" dirty="0" smtClean="0"/>
              <a:t>Tobin-like tax (0.2% on all transactions)</a:t>
            </a:r>
            <a:endParaRPr lang="en-US" sz="1400" dirty="0"/>
          </a:p>
        </p:txBody>
      </p:sp>
      <p:pic>
        <p:nvPicPr>
          <p:cNvPr id="7" name="Content Placeholder 3" descr="model.eps"/>
          <p:cNvPicPr>
            <a:picLocks noChangeAspect="1"/>
          </p:cNvPicPr>
          <p:nvPr/>
        </p:nvPicPr>
        <p:blipFill>
          <a:blip r:embed="rId2">
            <a:extLst>
              <a:ext uri="{28A0092B-C50C-407E-A947-70E740481C1C}">
                <a14:useLocalDpi xmlns:a14="http://schemas.microsoft.com/office/drawing/2010/main" val="0"/>
              </a:ext>
            </a:extLst>
          </a:blip>
          <a:srcRect l="-33078" r="-33078"/>
          <a:stretch>
            <a:fillRect/>
          </a:stretch>
        </p:blipFill>
        <p:spPr>
          <a:xfrm>
            <a:off x="4139952" y="3789040"/>
            <a:ext cx="4580819" cy="2592288"/>
          </a:xfrm>
          <a:prstGeom prst="rect">
            <a:avLst/>
          </a:prstGeom>
        </p:spPr>
      </p:pic>
      <p:pic>
        <p:nvPicPr>
          <p:cNvPr id="6" name="Picture 5"/>
          <p:cNvPicPr>
            <a:picLocks noChangeAspect="1"/>
          </p:cNvPicPr>
          <p:nvPr/>
        </p:nvPicPr>
        <p:blipFill>
          <a:blip r:embed="rId3"/>
          <a:stretch>
            <a:fillRect/>
          </a:stretch>
        </p:blipFill>
        <p:spPr>
          <a:xfrm>
            <a:off x="7092280" y="5429726"/>
            <a:ext cx="1860846" cy="830299"/>
          </a:xfrm>
          <a:prstGeom prst="rect">
            <a:avLst/>
          </a:prstGeom>
        </p:spPr>
      </p:pic>
    </p:spTree>
    <p:extLst>
      <p:ext uri="{BB962C8B-B14F-4D97-AF65-F5344CB8AC3E}">
        <p14:creationId xmlns:p14="http://schemas.microsoft.com/office/powerpoint/2010/main" val="38050642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Management of systemic risk in financial </a:t>
            </a:r>
            <a:r>
              <a:rPr lang="en-US" sz="3200" dirty="0" smtClean="0"/>
              <a:t>networks (2)</a:t>
            </a:r>
            <a:endParaRPr lang="en-US" sz="3200" dirty="0"/>
          </a:p>
        </p:txBody>
      </p:sp>
      <p:sp>
        <p:nvSpPr>
          <p:cNvPr id="4" name="Объект 2"/>
          <p:cNvSpPr txBox="1">
            <a:spLocks/>
          </p:cNvSpPr>
          <p:nvPr/>
        </p:nvSpPr>
        <p:spPr bwMode="auto">
          <a:xfrm>
            <a:off x="323528" y="1725608"/>
            <a:ext cx="3600400" cy="472772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r>
              <a:rPr lang="en-US" sz="1800" dirty="0" smtClean="0"/>
              <a:t>Systemic risk is a network property – endogenously created</a:t>
            </a:r>
          </a:p>
          <a:p>
            <a:r>
              <a:rPr lang="en-US" sz="1800" dirty="0" smtClean="0"/>
              <a:t>Systemic risk can be measured for each institution /transaction</a:t>
            </a:r>
          </a:p>
          <a:p>
            <a:r>
              <a:rPr lang="en-US" sz="1800" dirty="0" smtClean="0"/>
              <a:t>Systemic risk can be eliminated by Systemic Risk Tax (SRT); networks don’t allow for cascading</a:t>
            </a:r>
          </a:p>
          <a:p>
            <a:r>
              <a:rPr lang="en-US" sz="1800" dirty="0" smtClean="0"/>
              <a:t>SRT should not be paid! – evasion restructures networks </a:t>
            </a:r>
          </a:p>
          <a:p>
            <a:r>
              <a:rPr lang="en-US" sz="1800" dirty="0" smtClean="0"/>
              <a:t>SRT does not reduce trading volume</a:t>
            </a:r>
          </a:p>
          <a:p>
            <a:r>
              <a:rPr lang="en-US" sz="1800" dirty="0" smtClean="0"/>
              <a:t>Tobin tax reduces risk by reducing trading volume </a:t>
            </a:r>
          </a:p>
          <a:p>
            <a:endParaRPr lang="en-US" sz="2000" dirty="0"/>
          </a:p>
        </p:txBody>
      </p:sp>
      <p:pic>
        <p:nvPicPr>
          <p:cNvPr id="7" name="Content Placeholder 3" descr="dr_100.eps"/>
          <p:cNvPicPr>
            <a:picLocks noChangeAspect="1"/>
          </p:cNvPicPr>
          <p:nvPr/>
        </p:nvPicPr>
        <p:blipFill>
          <a:blip r:embed="rId2">
            <a:extLst>
              <a:ext uri="{28A0092B-C50C-407E-A947-70E740481C1C}">
                <a14:useLocalDpi xmlns:a14="http://schemas.microsoft.com/office/drawing/2010/main" val="0"/>
              </a:ext>
            </a:extLst>
          </a:blip>
          <a:srcRect l="-22989" r="-22989"/>
          <a:stretch>
            <a:fillRect/>
          </a:stretch>
        </p:blipFill>
        <p:spPr>
          <a:xfrm>
            <a:off x="3299828" y="1556792"/>
            <a:ext cx="3542653" cy="2004785"/>
          </a:xfrm>
          <a:prstGeom prst="rect">
            <a:avLst/>
          </a:prstGeom>
        </p:spPr>
      </p:pic>
      <p:pic>
        <p:nvPicPr>
          <p:cNvPr id="8" name="Content Placeholder 3" descr="hist_volume.eps"/>
          <p:cNvPicPr>
            <a:picLocks noChangeAspect="1"/>
          </p:cNvPicPr>
          <p:nvPr/>
        </p:nvPicPr>
        <p:blipFill>
          <a:blip r:embed="rId3">
            <a:extLst>
              <a:ext uri="{28A0092B-C50C-407E-A947-70E740481C1C}">
                <a14:useLocalDpi xmlns:a14="http://schemas.microsoft.com/office/drawing/2010/main" val="0"/>
              </a:ext>
            </a:extLst>
          </a:blip>
          <a:srcRect l="-22989" r="-22989"/>
          <a:stretch>
            <a:fillRect/>
          </a:stretch>
        </p:blipFill>
        <p:spPr>
          <a:xfrm>
            <a:off x="5820108" y="3789040"/>
            <a:ext cx="3580513" cy="2026209"/>
          </a:xfrm>
          <a:prstGeom prst="rect">
            <a:avLst/>
          </a:prstGeom>
        </p:spPr>
      </p:pic>
      <p:pic>
        <p:nvPicPr>
          <p:cNvPr id="9" name="Content Placeholder 3" descr="hist_losses.eps"/>
          <p:cNvPicPr>
            <a:picLocks noChangeAspect="1"/>
          </p:cNvPicPr>
          <p:nvPr/>
        </p:nvPicPr>
        <p:blipFill>
          <a:blip r:embed="rId4">
            <a:extLst>
              <a:ext uri="{28A0092B-C50C-407E-A947-70E740481C1C}">
                <a14:useLocalDpi xmlns:a14="http://schemas.microsoft.com/office/drawing/2010/main" val="0"/>
              </a:ext>
            </a:extLst>
          </a:blip>
          <a:srcRect l="1906" r="1906"/>
          <a:stretch>
            <a:fillRect/>
          </a:stretch>
        </p:blipFill>
        <p:spPr>
          <a:xfrm>
            <a:off x="3947900" y="3789040"/>
            <a:ext cx="2393807" cy="2010241"/>
          </a:xfrm>
          <a:prstGeom prst="rect">
            <a:avLst/>
          </a:prstGeom>
        </p:spPr>
      </p:pic>
      <p:sp>
        <p:nvSpPr>
          <p:cNvPr id="10" name="Rectangle 9"/>
          <p:cNvSpPr/>
          <p:nvPr/>
        </p:nvSpPr>
        <p:spPr>
          <a:xfrm>
            <a:off x="4139952" y="5877272"/>
            <a:ext cx="4824536" cy="594009"/>
          </a:xfrm>
          <a:prstGeom prst="rect">
            <a:avLst/>
          </a:prstGeom>
        </p:spPr>
        <p:txBody>
          <a:bodyPr wrap="square">
            <a:spAutoFit/>
          </a:bodyPr>
          <a:lstStyle/>
          <a:p>
            <a:pPr defTabSz="321457">
              <a:lnSpc>
                <a:spcPct val="90000"/>
              </a:lnSpc>
              <a:spcBef>
                <a:spcPts val="844"/>
              </a:spcBef>
              <a:defRPr sz="1600">
                <a:latin typeface="Times"/>
                <a:ea typeface="Times"/>
                <a:cs typeface="Times"/>
                <a:sym typeface="Times"/>
              </a:defRPr>
            </a:pPr>
            <a:r>
              <a:rPr lang="en-US" sz="1200" dirty="0"/>
              <a:t>(S. </a:t>
            </a:r>
            <a:r>
              <a:rPr lang="en-US" sz="1200" dirty="0" err="1" smtClean="0"/>
              <a:t>Poledna</a:t>
            </a:r>
            <a:r>
              <a:rPr lang="en-US" sz="1200" dirty="0" smtClean="0"/>
              <a:t> and </a:t>
            </a:r>
            <a:r>
              <a:rPr lang="en-US" sz="1200" dirty="0"/>
              <a:t>S. </a:t>
            </a:r>
            <a:r>
              <a:rPr lang="en-US" sz="1200" dirty="0" err="1"/>
              <a:t>Thurner</a:t>
            </a:r>
            <a:r>
              <a:rPr lang="en-US" sz="1200" dirty="0"/>
              <a:t>. Elimination of systemic risk in financial networks by means of a systemic risk transaction tax., </a:t>
            </a:r>
            <a:r>
              <a:rPr lang="en-US" sz="1200" i="1" dirty="0" smtClean="0"/>
              <a:t>Quantitative Finance</a:t>
            </a:r>
            <a:r>
              <a:rPr lang="en-US" sz="1200" dirty="0" smtClean="0"/>
              <a:t>, 2016 (in press))</a:t>
            </a:r>
            <a:endParaRPr lang="en-US" sz="1200" dirty="0"/>
          </a:p>
        </p:txBody>
      </p:sp>
      <p:pic>
        <p:nvPicPr>
          <p:cNvPr id="11" name="Picture 10" descr="esl_model.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556792"/>
            <a:ext cx="2651756" cy="1988817"/>
          </a:xfrm>
          <a:prstGeom prst="rect">
            <a:avLst/>
          </a:prstGeom>
        </p:spPr>
      </p:pic>
    </p:spTree>
    <p:extLst>
      <p:ext uri="{BB962C8B-B14F-4D97-AF65-F5344CB8AC3E}">
        <p14:creationId xmlns:p14="http://schemas.microsoft.com/office/powerpoint/2010/main" val="25930566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a:t>
            </a:r>
            <a:endParaRPr lang="en-US" sz="3200" dirty="0"/>
          </a:p>
        </p:txBody>
      </p:sp>
      <p:sp>
        <p:nvSpPr>
          <p:cNvPr id="3" name="Content Placeholder 2"/>
          <p:cNvSpPr>
            <a:spLocks noGrp="1"/>
          </p:cNvSpPr>
          <p:nvPr>
            <p:ph idx="1"/>
          </p:nvPr>
        </p:nvSpPr>
        <p:spPr/>
        <p:txBody>
          <a:bodyPr/>
          <a:lstStyle/>
          <a:p>
            <a:r>
              <a:rPr lang="en-US" sz="1800" dirty="0" err="1"/>
              <a:t>Poledna</a:t>
            </a:r>
            <a:r>
              <a:rPr lang="en-US" sz="1800" dirty="0"/>
              <a:t>, S., Molina-</a:t>
            </a:r>
            <a:r>
              <a:rPr lang="en-US" sz="1800" dirty="0" err="1"/>
              <a:t>Borboa</a:t>
            </a:r>
            <a:r>
              <a:rPr lang="en-US" sz="1800" dirty="0"/>
              <a:t>, J. L., </a:t>
            </a:r>
            <a:r>
              <a:rPr lang="en-US" sz="1800" dirty="0" err="1"/>
              <a:t>Martínez</a:t>
            </a:r>
            <a:r>
              <a:rPr lang="en-US" sz="1800" dirty="0"/>
              <a:t>-Jaramillo, S., van der </a:t>
            </a:r>
            <a:r>
              <a:rPr lang="en-US" sz="1800" dirty="0" err="1"/>
              <a:t>Leij</a:t>
            </a:r>
            <a:r>
              <a:rPr lang="en-US" sz="1800" dirty="0"/>
              <a:t>, M., &amp; </a:t>
            </a:r>
            <a:r>
              <a:rPr lang="en-US" sz="1800" dirty="0" err="1"/>
              <a:t>Thurner</a:t>
            </a:r>
            <a:r>
              <a:rPr lang="en-US" sz="1800" dirty="0"/>
              <a:t>, S. (2015). The multi-layer network nature of systemic risk and its implications for the costs of financial crises. </a:t>
            </a:r>
            <a:r>
              <a:rPr lang="en-US" sz="1800" i="1" dirty="0"/>
              <a:t>Journal of Financial Stability</a:t>
            </a:r>
            <a:r>
              <a:rPr lang="en-US" sz="1800" dirty="0"/>
              <a:t>, </a:t>
            </a:r>
            <a:r>
              <a:rPr lang="en-US" sz="1800" b="1" dirty="0"/>
              <a:t>20</a:t>
            </a:r>
            <a:r>
              <a:rPr lang="en-US" sz="1800" dirty="0"/>
              <a:t>, 70-81</a:t>
            </a:r>
            <a:r>
              <a:rPr lang="en-US" sz="1800" dirty="0" smtClean="0"/>
              <a:t>.</a:t>
            </a:r>
          </a:p>
          <a:p>
            <a:r>
              <a:rPr lang="en-US" sz="1800" dirty="0" err="1"/>
              <a:t>Poledna</a:t>
            </a:r>
            <a:r>
              <a:rPr lang="en-US" sz="1800" dirty="0"/>
              <a:t>, S., &amp; </a:t>
            </a:r>
            <a:r>
              <a:rPr lang="en-US" sz="1800" dirty="0" err="1"/>
              <a:t>Thurner</a:t>
            </a:r>
            <a:r>
              <a:rPr lang="en-US" sz="1800" dirty="0"/>
              <a:t>, S. (2014). Elimination of systemic risk in financial networks by means of a systemic risk transaction tax. </a:t>
            </a:r>
            <a:r>
              <a:rPr lang="en-US" sz="1800" i="1" dirty="0"/>
              <a:t>Quantitative Finance</a:t>
            </a:r>
            <a:r>
              <a:rPr lang="en-US" sz="1800" dirty="0"/>
              <a:t>, 2016 (in press)</a:t>
            </a:r>
            <a:endParaRPr lang="en-US" sz="1800" dirty="0"/>
          </a:p>
        </p:txBody>
      </p:sp>
    </p:spTree>
    <p:extLst>
      <p:ext uri="{BB962C8B-B14F-4D97-AF65-F5344CB8AC3E}">
        <p14:creationId xmlns:p14="http://schemas.microsoft.com/office/powerpoint/2010/main" val="3782491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2896"/>
            <a:ext cx="7997825" cy="1872208"/>
          </a:xfrm>
        </p:spPr>
        <p:txBody>
          <a:bodyPr/>
          <a:lstStyle/>
          <a:p>
            <a:r>
              <a:rPr lang="en-US" sz="3200" dirty="0"/>
              <a:t>Strategic </a:t>
            </a:r>
            <a:r>
              <a:rPr lang="en-US" sz="3200" dirty="0" smtClean="0"/>
              <a:t>investment </a:t>
            </a:r>
            <a:r>
              <a:rPr lang="en-US" sz="3200" dirty="0"/>
              <a:t>in </a:t>
            </a:r>
            <a:r>
              <a:rPr lang="en-US" sz="3200" dirty="0" smtClean="0"/>
              <a:t>protection </a:t>
            </a:r>
            <a:r>
              <a:rPr lang="en-US" sz="3200" dirty="0"/>
              <a:t>in </a:t>
            </a:r>
            <a:r>
              <a:rPr lang="en-US" sz="3200" dirty="0" smtClean="0"/>
              <a:t>networked </a:t>
            </a:r>
            <a:r>
              <a:rPr lang="en-US" sz="3200" dirty="0"/>
              <a:t>s</a:t>
            </a:r>
            <a:r>
              <a:rPr lang="en-US" sz="3200" dirty="0" smtClean="0"/>
              <a:t>ystems </a:t>
            </a:r>
            <a:r>
              <a:rPr lang="en-US" sz="3200" dirty="0"/>
              <a:t/>
            </a:r>
            <a:br>
              <a:rPr lang="en-US" sz="3200" dirty="0"/>
            </a:br>
            <a:r>
              <a:rPr lang="en-US" sz="2000" dirty="0" smtClean="0"/>
              <a:t>Matt Leduc</a:t>
            </a:r>
            <a:r>
              <a:rPr lang="en-US" sz="3200" dirty="0" smtClean="0"/>
              <a:t/>
            </a:r>
            <a:br>
              <a:rPr lang="en-US" sz="3200" dirty="0" smtClean="0"/>
            </a:br>
            <a:endParaRPr lang="en-US" sz="3200" dirty="0"/>
          </a:p>
        </p:txBody>
      </p:sp>
    </p:spTree>
    <p:extLst>
      <p:ext uri="{BB962C8B-B14F-4D97-AF65-F5344CB8AC3E}">
        <p14:creationId xmlns:p14="http://schemas.microsoft.com/office/powerpoint/2010/main" val="240912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2428" y="1368011"/>
            <a:ext cx="8874516" cy="2571381"/>
          </a:xfrm>
          <a:prstGeom prst="rect">
            <a:avLst/>
          </a:prstGeom>
        </p:spPr>
      </p:pic>
      <p:pic>
        <p:nvPicPr>
          <p:cNvPr id="7" name="Picture 6"/>
          <p:cNvPicPr>
            <a:picLocks noChangeAspect="1"/>
          </p:cNvPicPr>
          <p:nvPr/>
        </p:nvPicPr>
        <p:blipFill>
          <a:blip r:embed="rId4"/>
          <a:stretch>
            <a:fillRect/>
          </a:stretch>
        </p:blipFill>
        <p:spPr>
          <a:xfrm>
            <a:off x="162428" y="4115193"/>
            <a:ext cx="8874516" cy="2377427"/>
          </a:xfrm>
          <a:prstGeom prst="rect">
            <a:avLst/>
          </a:prstGeom>
        </p:spPr>
      </p:pic>
      <p:sp>
        <p:nvSpPr>
          <p:cNvPr id="3" name="Title 2"/>
          <p:cNvSpPr>
            <a:spLocks noGrp="1"/>
          </p:cNvSpPr>
          <p:nvPr>
            <p:ph type="title"/>
          </p:nvPr>
        </p:nvSpPr>
        <p:spPr/>
        <p:txBody>
          <a:bodyPr/>
          <a:lstStyle/>
          <a:p>
            <a:r>
              <a:rPr lang="en-US" sz="3200" dirty="0" smtClean="0"/>
              <a:t>Motivation</a:t>
            </a:r>
            <a:endParaRPr lang="en-US" sz="3200" dirty="0"/>
          </a:p>
        </p:txBody>
      </p:sp>
    </p:spTree>
    <p:extLst>
      <p:ext uri="{BB962C8B-B14F-4D97-AF65-F5344CB8AC3E}">
        <p14:creationId xmlns:p14="http://schemas.microsoft.com/office/powerpoint/2010/main" val="18455154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4012" y="913932"/>
            <a:ext cx="8302788" cy="2337268"/>
          </a:xfrm>
          <a:prstGeom prst="rect">
            <a:avLst/>
          </a:prstGeom>
        </p:spPr>
      </p:pic>
      <p:pic>
        <p:nvPicPr>
          <p:cNvPr id="6" name="Picture 5"/>
          <p:cNvPicPr>
            <a:picLocks noChangeAspect="1"/>
          </p:cNvPicPr>
          <p:nvPr/>
        </p:nvPicPr>
        <p:blipFill>
          <a:blip r:embed="rId4"/>
          <a:stretch>
            <a:fillRect/>
          </a:stretch>
        </p:blipFill>
        <p:spPr>
          <a:xfrm>
            <a:off x="1422400" y="3352800"/>
            <a:ext cx="6197600" cy="3358476"/>
          </a:xfrm>
          <a:prstGeom prst="rect">
            <a:avLst/>
          </a:prstGeom>
        </p:spPr>
      </p:pic>
      <p:sp>
        <p:nvSpPr>
          <p:cNvPr id="8" name="Title 1"/>
          <p:cNvSpPr>
            <a:spLocks noGrp="1"/>
          </p:cNvSpPr>
          <p:nvPr>
            <p:ph type="title"/>
          </p:nvPr>
        </p:nvSpPr>
        <p:spPr>
          <a:xfrm>
            <a:off x="457200" y="274638"/>
            <a:ext cx="8229600" cy="522847"/>
          </a:xfrm>
        </p:spPr>
        <p:txBody>
          <a:bodyPr>
            <a:noAutofit/>
          </a:bodyPr>
          <a:lstStyle/>
          <a:p>
            <a:r>
              <a:rPr lang="en-US" sz="2600" dirty="0" smtClean="0"/>
              <a:t>Model and research question</a:t>
            </a:r>
            <a:endParaRPr lang="en-US" sz="2600" dirty="0"/>
          </a:p>
        </p:txBody>
      </p:sp>
    </p:spTree>
    <p:extLst>
      <p:ext uri="{BB962C8B-B14F-4D97-AF65-F5344CB8AC3E}">
        <p14:creationId xmlns:p14="http://schemas.microsoft.com/office/powerpoint/2010/main" val="3983407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IIASA mission</a:t>
            </a:r>
            <a:endParaRPr lang="en-US" sz="3200" dirty="0"/>
          </a:p>
        </p:txBody>
      </p:sp>
      <p:sp>
        <p:nvSpPr>
          <p:cNvPr id="3" name="Content Placeholder 2"/>
          <p:cNvSpPr>
            <a:spLocks noGrp="1"/>
          </p:cNvSpPr>
          <p:nvPr>
            <p:ph idx="1"/>
          </p:nvPr>
        </p:nvSpPr>
        <p:spPr/>
        <p:txBody>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i="1" dirty="0" smtClean="0"/>
              <a:t>“IIASA </a:t>
            </a:r>
            <a:r>
              <a:rPr lang="en-US" sz="2000" i="1" dirty="0"/>
              <a:t>provides insights and guidance to policymakers worldwide</a:t>
            </a:r>
            <a:br>
              <a:rPr lang="en-US" sz="2000" i="1" dirty="0"/>
            </a:br>
            <a:r>
              <a:rPr lang="en-US" sz="2000" i="1" dirty="0"/>
              <a:t>by </a:t>
            </a:r>
            <a:r>
              <a:rPr lang="en-US" sz="2000" i="1" dirty="0" smtClean="0"/>
              <a:t>finding </a:t>
            </a:r>
            <a:r>
              <a:rPr lang="en-US" sz="2000" i="1" dirty="0"/>
              <a:t>solutions to global and universal problems through applied systems analysis in order to improve human and social wellbeing and to protect the environment</a:t>
            </a:r>
            <a:r>
              <a:rPr lang="en-US" sz="2000" i="1" dirty="0" smtClean="0"/>
              <a:t>.”</a:t>
            </a:r>
            <a:endParaRPr lang="en-US" sz="2000" i="1" dirty="0"/>
          </a:p>
          <a:p>
            <a:pPr marL="0" indent="0">
              <a:buNone/>
            </a:pPr>
            <a:endParaRPr lang="en-US" sz="2000" dirty="0"/>
          </a:p>
        </p:txBody>
      </p:sp>
    </p:spTree>
    <p:extLst>
      <p:ext uri="{BB962C8B-B14F-4D97-AF65-F5344CB8AC3E}">
        <p14:creationId xmlns:p14="http://schemas.microsoft.com/office/powerpoint/2010/main" val="351528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Strategic Investment in Protection in Networked Systems</a:t>
            </a:r>
          </a:p>
        </p:txBody>
      </p:sp>
      <p:sp>
        <p:nvSpPr>
          <p:cNvPr id="3" name="Content Placeholder 2"/>
          <p:cNvSpPr>
            <a:spLocks noGrp="1"/>
          </p:cNvSpPr>
          <p:nvPr>
            <p:ph idx="1"/>
          </p:nvPr>
        </p:nvSpPr>
        <p:spPr/>
        <p:txBody>
          <a:bodyPr/>
          <a:lstStyle/>
          <a:p>
            <a:pPr marL="0" indent="0">
              <a:buNone/>
            </a:pPr>
            <a:r>
              <a:rPr lang="en-US" sz="2000" b="1" dirty="0"/>
              <a:t>Methods</a:t>
            </a:r>
            <a:r>
              <a:rPr lang="en-US" sz="2000" dirty="0"/>
              <a:t>: Use tools from game theory to describe equilibrium behavior</a:t>
            </a:r>
          </a:p>
          <a:p>
            <a:endParaRPr lang="en-US" sz="2000" dirty="0">
              <a:solidFill>
                <a:srgbClr val="FF0000"/>
              </a:solidFill>
            </a:endParaRPr>
          </a:p>
          <a:p>
            <a:pPr marL="0" indent="0">
              <a:buNone/>
            </a:pPr>
            <a:r>
              <a:rPr lang="en-US" sz="2000" b="1" dirty="0">
                <a:solidFill>
                  <a:srgbClr val="2D2D8A"/>
                </a:solidFill>
              </a:rPr>
              <a:t>Results</a:t>
            </a:r>
            <a:r>
              <a:rPr lang="en-US" sz="2000" dirty="0"/>
              <a:t>: Relate behavior to:</a:t>
            </a:r>
          </a:p>
          <a:p>
            <a:pPr marL="0" indent="0">
              <a:buNone/>
            </a:pPr>
            <a:r>
              <a:rPr lang="en-US" sz="2000" dirty="0"/>
              <a:t> (</a:t>
            </a:r>
            <a:r>
              <a:rPr lang="en-US" sz="2000" dirty="0" err="1"/>
              <a:t>i</a:t>
            </a:r>
            <a:r>
              <a:rPr lang="en-US" sz="2000" dirty="0"/>
              <a:t>) changes in how agents are interconnected</a:t>
            </a:r>
          </a:p>
          <a:p>
            <a:pPr marL="0" indent="0">
              <a:buNone/>
            </a:pPr>
            <a:r>
              <a:rPr lang="en-US" sz="2000" dirty="0"/>
              <a:t>(ii) type of investment in protection (vaccination vs. airport security)</a:t>
            </a:r>
          </a:p>
          <a:p>
            <a:pPr marL="0" indent="0">
              <a:buNone/>
            </a:pPr>
            <a:endParaRPr lang="en-US" sz="2000" dirty="0"/>
          </a:p>
          <a:p>
            <a:pPr marL="0" indent="0">
              <a:buNone/>
            </a:pPr>
            <a:r>
              <a:rPr lang="en-US" sz="2000" b="1" dirty="0" smtClean="0"/>
              <a:t>Reference</a:t>
            </a:r>
            <a:endParaRPr lang="en-US" sz="2000" dirty="0"/>
          </a:p>
          <a:p>
            <a:pPr marL="0" indent="0">
              <a:buNone/>
            </a:pPr>
            <a:r>
              <a:rPr lang="en-US" sz="2000" dirty="0" smtClean="0"/>
              <a:t>Leduc </a:t>
            </a:r>
            <a:r>
              <a:rPr lang="en-US" sz="2000" dirty="0"/>
              <a:t>M.V., </a:t>
            </a:r>
            <a:r>
              <a:rPr lang="en-US" sz="2000" dirty="0" err="1"/>
              <a:t>Momot</a:t>
            </a:r>
            <a:r>
              <a:rPr lang="en-US" sz="2000" dirty="0"/>
              <a:t>, R</a:t>
            </a:r>
            <a:r>
              <a:rPr lang="en-US" sz="2000" dirty="0" smtClean="0"/>
              <a:t>.</a:t>
            </a:r>
            <a:r>
              <a:rPr lang="en-US" sz="2000" dirty="0"/>
              <a:t>, “Strategic Investment in Protection in Networked Systems</a:t>
            </a:r>
            <a:r>
              <a:rPr lang="en-US" sz="2000" dirty="0" smtClean="0"/>
              <a:t>”</a:t>
            </a:r>
            <a:r>
              <a:rPr lang="en-US" sz="2000" i="1" dirty="0" smtClean="0"/>
              <a:t>, </a:t>
            </a:r>
            <a:r>
              <a:rPr lang="en-US" sz="2000" dirty="0" smtClean="0"/>
              <a:t>in </a:t>
            </a:r>
            <a:r>
              <a:rPr lang="en-US" sz="2000" i="1" dirty="0" smtClean="0"/>
              <a:t>Proceedings</a:t>
            </a:r>
            <a:r>
              <a:rPr lang="en-US" sz="2000" i="1" dirty="0"/>
              <a:t>, "Web and Internet Economics", 11th International </a:t>
            </a:r>
            <a:r>
              <a:rPr lang="en-US" sz="2000" i="1" dirty="0" smtClean="0"/>
              <a:t>Conference</a:t>
            </a:r>
            <a:r>
              <a:rPr lang="en-US" sz="2000" i="1" dirty="0"/>
              <a:t>, WINE </a:t>
            </a:r>
            <a:r>
              <a:rPr lang="en-US" sz="2000" i="1" dirty="0" smtClean="0"/>
              <a:t>2015.</a:t>
            </a:r>
            <a:endParaRPr lang="en-US" sz="2000" i="1" dirty="0"/>
          </a:p>
          <a:p>
            <a:pPr marL="0" indent="0">
              <a:buNone/>
            </a:pPr>
            <a:endParaRPr lang="ro-RO" sz="2000" dirty="0"/>
          </a:p>
          <a:p>
            <a:endParaRPr lang="en-US" sz="2000" dirty="0"/>
          </a:p>
          <a:p>
            <a:endParaRPr lang="en-US" sz="2000" dirty="0"/>
          </a:p>
        </p:txBody>
      </p:sp>
    </p:spTree>
    <p:extLst>
      <p:ext uri="{BB962C8B-B14F-4D97-AF65-F5344CB8AC3E}">
        <p14:creationId xmlns:p14="http://schemas.microsoft.com/office/powerpoint/2010/main" val="191709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4.jpg"/>
          <p:cNvPicPr>
            <a:picLocks noChangeAspect="1"/>
          </p:cNvPicPr>
          <p:nvPr/>
        </p:nvPicPr>
        <p:blipFill>
          <a:blip r:embed="rId3"/>
          <a:stretch>
            <a:fillRect/>
          </a:stretch>
        </p:blipFill>
        <p:spPr>
          <a:xfrm>
            <a:off x="6876257" y="-1"/>
            <a:ext cx="2304256" cy="1431065"/>
          </a:xfrm>
          <a:prstGeom prst="rect">
            <a:avLst/>
          </a:prstGeom>
        </p:spPr>
      </p:pic>
      <p:sp>
        <p:nvSpPr>
          <p:cNvPr id="2" name="Заголовок 1"/>
          <p:cNvSpPr>
            <a:spLocks noGrp="1"/>
          </p:cNvSpPr>
          <p:nvPr>
            <p:ph type="title"/>
          </p:nvPr>
        </p:nvSpPr>
        <p:spPr>
          <a:xfrm>
            <a:off x="457200" y="142852"/>
            <a:ext cx="8229600" cy="654032"/>
          </a:xfrm>
        </p:spPr>
        <p:txBody>
          <a:bodyPr>
            <a:normAutofit/>
          </a:bodyPr>
          <a:lstStyle/>
          <a:p>
            <a:r>
              <a:rPr lang="en-US" sz="3200" dirty="0" smtClean="0">
                <a:solidFill>
                  <a:srgbClr val="2D2D8A"/>
                </a:solidFill>
                <a:latin typeface="+mj-lt"/>
              </a:rPr>
              <a:t>ASA </a:t>
            </a:r>
            <a:r>
              <a:rPr lang="en-US" sz="3200" dirty="0" smtClean="0">
                <a:solidFill>
                  <a:srgbClr val="2D2D8A"/>
                </a:solidFill>
                <a:latin typeface="Arial Narrow"/>
                <a:cs typeface="Arial Narrow"/>
              </a:rPr>
              <a:t>Strategy</a:t>
            </a:r>
            <a:endParaRPr lang="ru-RU" sz="3200" dirty="0">
              <a:solidFill>
                <a:srgbClr val="2D2D8A"/>
              </a:solidFill>
              <a:latin typeface="Arial Narrow"/>
              <a:cs typeface="Arial Narrow"/>
            </a:endParaRPr>
          </a:p>
        </p:txBody>
      </p:sp>
      <p:pic>
        <p:nvPicPr>
          <p:cNvPr id="4" name="Рисунок 5" descr="steps.jpg"/>
          <p:cNvPicPr>
            <a:picLocks noChangeAspect="1"/>
          </p:cNvPicPr>
          <p:nvPr/>
        </p:nvPicPr>
        <p:blipFill>
          <a:blip r:embed="rId4"/>
          <a:stretch>
            <a:fillRect/>
          </a:stretch>
        </p:blipFill>
        <p:spPr>
          <a:xfrm>
            <a:off x="0" y="5376842"/>
            <a:ext cx="2013980" cy="1508542"/>
          </a:xfrm>
          <a:prstGeom prst="rect">
            <a:avLst/>
          </a:prstGeom>
        </p:spPr>
      </p:pic>
      <p:sp>
        <p:nvSpPr>
          <p:cNvPr id="6" name="TextBox 5"/>
          <p:cNvSpPr txBox="1"/>
          <p:nvPr/>
        </p:nvSpPr>
        <p:spPr>
          <a:xfrm>
            <a:off x="297615" y="1231874"/>
            <a:ext cx="6866673" cy="1569660"/>
          </a:xfrm>
          <a:prstGeom prst="rect">
            <a:avLst/>
          </a:prstGeom>
          <a:solidFill>
            <a:schemeClr val="accent1"/>
          </a:solidFill>
          <a:ln w="25400">
            <a:noFill/>
          </a:ln>
          <a:scene3d>
            <a:camera prst="orthographicFront"/>
            <a:lightRig rig="threePt" dir="t"/>
          </a:scene3d>
          <a:sp3d>
            <a:bevelT/>
          </a:sp3d>
        </p:spPr>
        <p:txBody>
          <a:bodyPr wrap="square" rtlCol="0">
            <a:spAutoFit/>
          </a:bodyPr>
          <a:lstStyle/>
          <a:p>
            <a:pPr>
              <a:buNone/>
            </a:pPr>
            <a:r>
              <a:rPr lang="en-US" sz="2400" b="1" dirty="0" smtClean="0">
                <a:solidFill>
                  <a:srgbClr val="002060"/>
                </a:solidFill>
                <a:latin typeface="+mj-lt"/>
              </a:rPr>
              <a:t>Goal: </a:t>
            </a:r>
          </a:p>
          <a:p>
            <a:pPr>
              <a:buNone/>
            </a:pPr>
            <a:r>
              <a:rPr lang="en-US" sz="2400" dirty="0" smtClean="0">
                <a:solidFill>
                  <a:srgbClr val="002060"/>
                </a:solidFill>
                <a:latin typeface="+mj-lt"/>
              </a:rPr>
              <a:t>Advance as a research program in </a:t>
            </a:r>
            <a:r>
              <a:rPr lang="en-US" sz="2400" b="1" i="1" dirty="0" smtClean="0">
                <a:solidFill>
                  <a:srgbClr val="002060"/>
                </a:solidFill>
                <a:latin typeface="+mj-lt"/>
              </a:rPr>
              <a:t>systems analysis methodology and exploratory</a:t>
            </a:r>
            <a:r>
              <a:rPr lang="ru-RU" sz="2400" b="1" i="1" dirty="0" smtClean="0">
                <a:solidFill>
                  <a:srgbClr val="002060"/>
                </a:solidFill>
                <a:latin typeface="+mj-lt"/>
              </a:rPr>
              <a:t> </a:t>
            </a:r>
            <a:r>
              <a:rPr lang="en-US" sz="2400" b="1" i="1" dirty="0" smtClean="0">
                <a:solidFill>
                  <a:srgbClr val="002060"/>
                </a:solidFill>
                <a:latin typeface="+mj-lt"/>
              </a:rPr>
              <a:t>applications</a:t>
            </a:r>
            <a:r>
              <a:rPr lang="en-US" sz="2400" b="1" dirty="0" smtClean="0">
                <a:solidFill>
                  <a:srgbClr val="002060"/>
                </a:solidFill>
                <a:latin typeface="+mj-lt"/>
              </a:rPr>
              <a:t> </a:t>
            </a:r>
            <a:r>
              <a:rPr lang="en-US" sz="2400" dirty="0" smtClean="0">
                <a:solidFill>
                  <a:srgbClr val="002060"/>
                </a:solidFill>
                <a:latin typeface="+mj-lt"/>
              </a:rPr>
              <a:t>of systems approach to areas of global change science</a:t>
            </a:r>
            <a:endParaRPr lang="en-US" sz="2400" dirty="0">
              <a:solidFill>
                <a:srgbClr val="002060"/>
              </a:solidFill>
              <a:latin typeface="+mj-lt"/>
            </a:endParaRPr>
          </a:p>
        </p:txBody>
      </p:sp>
      <p:sp>
        <p:nvSpPr>
          <p:cNvPr id="9" name="AutoShape 2" descr="data:image/jpeg;base64,/9j/4AAQSkZJRgABAQAAAQABAAD/2wCEAAkGBxQTEhUUEhQWFRUXGRwYGBgXFxgaFxccFRwcFhgYFxcYHCggGBwlHxcXITEhJSkrLi4uFx8zODMsNygtLisBCgoKBQUFDgUFDisZExkrKysrKysrKysrKysrKysrKysrKysrKysrKysrKysrKysrKysrKysrKysrKysrKysrK//AABEIAN4A4wMBIgACEQEDEQH/xAAcAAACAgMBAQAAAAAAAAAAAAAEBQMGAAIHAQj/xAA+EAABAwIEAwYEAwYGAgMAAAABAAIRAyEEEjFBBVFhBiJxgZHwE6Gx0TLB4RQjQlJi8QcVcoKSorLCFjRD/8QAFAEBAAAAAAAAAAAAAAAAAAAAAP/EABQRAQAAAAAAAAAAAAAAAAAAAAD/2gAMAwEAAhEDEQA/AKE6stfjGVpUbdaZkB2GrGdU1bXsq/hqneTRrkB3x1s2qUGHKZjkEtSqtWVFFVK8pICA9elyjXhKDys+xQ9NykrFQ00BLHqZrkM1EB1kErVK1qHDlPmQTAqKs5byoK5QSg2C1c5ah+i1LkGOK1LV4Ssc5BlY2QdSpdS1XoOvsgKdUstGVDKge6Fq2ogbYaqjaFa6T4V6LoPugsTattViEY+yxBRaigJRWJbdBVAg3w57ya0ik9E3TmkLIJWhTsavKTEQxiCCqF7Tb+qkqNJ7rRPiEXh+HPMSQ2b2Fz9J/VBFQw5dFjfSEzp9nHuIjT3zRGCw8WBk+EfJN8O5wtJQKv8A4idzI5DxQzuyDge6Z/JXKhUPvRFi+qDnVbs5VECJJ0IuCDp6fmgMZgqlIkPaQRz096LrTCBE8lrjuGU67CHgd4Ra3UEcj1QccFVTMqKxce7E16ZmiTVYNjYg7wCb6bKpuDmuhwIPUEfIoGIeoa77LVj7KKsbIJmPsszrSlotmlBhctS9avCicUG9R6CrvuFPKBxDu8EBdQ2Q8qZ7rIbNdAdh3Iqm66XsqIqk5A3p1DAWIRtVYgSYlt0FWamWIbcoGoEEOHbdPaDEowre8rDRpoJqNNbPxDQcrO87cwYHmheIYw0wGt/E63hO/wAk44Lwl+SWgBzv4nbeDbyUC7iHFm4UCWh9U3DZ011AP2lLMHVxWIdmOaDs0NaOsAj3a6stXsoymXVKhzOPINzfnHnPkpuGEMddsTo0D/y+3igFweJfTEOBEbnS8XDmzHy2R2Hxsus6J0vp4T9FnaJ7cuUWOrsu5OxPvVKuCAGLX3MzvpfwQXGjjy38QPjc/RHU8fP2I/P7wl9GlO1/ojGYYcx5X+iCR2Oi3pO0dfumWHxPpP8AZLv2W6Jw9MtKBm3EWS3jfAqOJaS5oa/+F4FwRcXF/JGsg2KnYy0HX6oOK42g6nUcx4gjzHkQLhDVXWT/ALWYMsrOLtzyIHlIE6HS1kgrCyDag6ykzKPDaKfIgiWj2qcNUWIQCuQlbVEPQ9RBu91kOTdTuKidCCSm5GYdyBYEZQQMWEQsQoeViDTEsuUveE3xlO5S9zLoI8GzvKwVKopsLztYdToAPf0SrBU++FN2gJe+nQZGZxk8mjQuPSCfRBv2YwBxFU1XgmDM7An7CfCyur8c8fu6IkgXIHdG0JJSrsw7W0WkiYFrOcSNCToSAZ5R0laYnilUxTpZaTTcAahv8x3M8zzHUID+IcQrCxqFvk3zO5UHC2EuLjJ8bm+5t780srnKNZm5cbl31JKY8DxQGXMb666n+Y9Bt18bBNxvDbmNDYmAPAgXO6W8CbBbMTs2R3Qb36n6fOwcZoZmbzeDvcG3ifeir1EZKoIvmPLS0R5fmguGH6mTrlAJjrl/MpnhapOrXerB9DKUYWrlAaLnlf1JTClWAM/FYOYIG3LvWQNCz/V6n8itQOT48QP0WtOoHDukO6iR5jWQtmyNf0QS0825B8BH5lMZlgmxHv34JaxjTpI/0g/QfZF0btkOkA3B1aZnXXyP6IEXbbCNqYZziQHMgjnG489FzLENGWy6r2pwjizuSd4BAzf0mbEa2P8AbmOMmXZgGmdAIA6AbIAqDUU0Iei36o1jUEWRR1WooiEPVQLaxQLnXTGq1BVWIJagsENF0S8WCHJQbtKKoHmgpU9NyBmzRYoWPssQH49mqVRdPOIjVJxcoMa/Lf34IzA5aFSrVeQXimI/1OMx4SQPCVDTpzUaNhc/Qfmte0VEhrObyAPGYA/7H5IPGV4/eOOZ8S2dO8PxO52i3MnkpqFVrG5qpJc695J6Tv8AqhqUvZm2sBHIfo1yTYfizxVLg1rhqQ4TbkOVkDfiONDriegNvyW/Ba3fl2gsOsaAD3uUqqYym4k5SJ2F46aiPnojuHVszgQIaOcfIczzKC1YjHF/cpnSJgwOZAPXSyV18TkrNPy2JNxPgYnoCjOEtBmBcE2mxnTw9PWb60+Fuq1CSJDA4TaQ6ROp/lJ8ZKBthXGox2QkWLS7+KBfXQEmeQNrwAFTMRg6GYsONE2OWYBIEkEjS+g28VYeIVH0mNpUmfGe+ZAuGgbWtqbm+4voFPAKuPxDzQYxjQ3MXMfRAogNbLWk6guPdtznZBZOy3E/hlrC+0RBJIcOYPqr9QrNcJXNW4LPSbTNJ1F4dNN0RBcJLDaxFwQOQIsQrVwWq9uFL6t8gJJEXDRJMeSB7jMcykC4kCL+i34TxaniKeam4EgajlyP2K5b2s4tVqCM1Om03IqOuANdJNt7WQ/Yj49LFN0e10HNTdmpuBOWWuHI2IN76XCDtuLphzYK5j2rwwFR0iDzHI2mN101j9juqx2s4N8QZgbgED6357+7oOa0WI1jFo2hlJvN9RpbUaIpjUELmITEhNHMsl+IbdAsqoSqUfXYgKzUGE2CicpNgoqiDWFNTULQiKSAgLFuAsQOuIaFJ6bbptxE6pXTF0ElI5XB3MfMGQPr6KPimPFUsY0GacuJNrwQI6WBlHfDGWTt9do6zCTcNpmpVquOpLdNhmk/IfIoLH2f4eH4cCDDQ6fBgqA/+U+iouDpk0n1ANIkjwj8iuodiP8A61STMVHg+lOf/b5rm3ZbGtptrUawJY4ZXRq0icp9ZHogWYZznG+/Lbl76piAQIBOl76+S9OENGAe82oyWOHnAPI/otaTphA0wPEi2AQTycJ20EtvufsV0fhDC6m0tcXE6Fwpu9HZASBK5QCQ6BubLpvYuuXh2vdOW+8bdBc+coDcTw4OBMkPaSA5gJIHXIAW6bREeM5R+M0ACrUfJsCxsebiwH1PJPHUpgi8aAW5kEeMoumwRJ2ve6BFiaLi0Z+6G94AfzbE8yL+qM7OPBZ8Nws4ZTyh1kn45xBtIufVeGg6NJuY6Kfs1ixUAe0yOaBfxrspRr1QXfEa5pLHmmBJbMFjov8AIiBEWsz4D2f+BjHlrv3WV1VjACBT+LlYWwdZNEEm1yPEvOJ4RwqCswwHCXaWO8jU6E+aJlpAeWjMG5ZGoDtYPIkadEG9aoIQmNxbchn3vI8BdAVcS7ML2lI+KYk55abajyOnW4QJ8Wz948czJtvzEaL2lTXs5nF25N1OxqCF7EFVYmNcwEFhsLUruy048XGB6gFAsr00qxLVceM9mK+HpfFfkcywJaT3Z0kEC02nqqhjHBAOFo5bzZaFyD1rUTSaoWlFUkE7QsW7QvEDLH6lLWFH4510vGqA0nuHoJ/43j5KDgmEdSzPcLFw9YkeXePqiaOoSrtH2iFJrcPQdOUd5xgxyaOcT8hqgd9luJCnUdhXmBVYCCdqhlxB8ngf7Vz9lN1Ku5tRpa4OcHtOuske+izEcTzPFUEh4MuHU3JB8bjy5X84nxc13B77vFs3MdUFm44ycLQewy1joMbTH1I+aS0RcIA4l+XJmOSQSPBG0fwzugOw1Eue0dbeV1f+BtNGmCdydegJPrb1KofDX94E7fn7+avHFcTLGMaJAANjzsB8ieoQXDA4vOARZbYzGQC1kZtyfwt6mNfBIuE43KxrTY8rSOZ8AmdPEt77YkAEuk3MiSdPJBR8BxijW+J+2Pb3pyucLQbDzTXsNjKdIGlmmDLeRBuoOM9jKD2n4bSx7oIi+UHoTcX2vb0A7O9jMQ2oGufkpy68Zja1hoJ+XJB1vB4lr25fRK8fLG5ZuXe9PJDv4Q6iaRoFzmic4cZcT/MTabSLacl7xfEy49I+fsIFmKqZQXazYdPf5pTUfJMTF9UVi6phAtdAJ5DTnsB5myCOg2/mpsDjGftIp6lol3LMf4Z6b9TGyW9q8ZVwlFmUQX2LwNCRoDshOxfDKleu95cRTFpH4nnlOwG515IHnaXjVOpUYyk2aklpMWIB1trFwT4DYxZuF4dlCiHOABAm59XOK5gMdUoY5zvhFxa4syZbhoMQG2tCsHHu1DpDnUywAAsY6A4kaOcATlA2E63QXH/Nqj3ZXCQbtpRFtnVLWv8AS0kLbiHCqNYg4ihTJH9IBg/1CCfcKv8AAu2eEZhs9WqxlW+afxneQ3Vx8P7eUe0xxQNdxNHCif3jx36kX7jdh1OptCCPtd2GpfCbUwDXZ8wBpZi4EHVwLzLY11iNpSyh/h3UNMufWa14aSG5ZbmE9wumbxExadOd44Ni6fw21QcrSMw72ckHSTz26KbjuHNehUGDrCnVINojNOrf6CRbN/cBw+k7RH0TKG/YKoZ8Q0nhn8xaQ29heNNlNh0B7YWLRoWID8ey6X5DKd46mBJNgN1T+JcTLyW0rN0Ltzzjp1QZxnixH7uiZcbFw0b4HmluB4MXOGYgA6mdPFG4LA2snWGwwNiNPURCAQdnKQhrpc7015eqR8X4IaRtcHTx5eKvVelmGt9jr5HWLmyScTDcrmuHeE66eXP+6CpMuEfRMhA5odff5qajUi2yCycDY1xIOtiD4TP5I2riiys0HSAJncDr4wq7gsWWEEHRNuK18zaT9w4Dffn6IGPafi7qdVoYJDqYFgNjJk7jS3gt/wD5QJbUaDeQ9vIvuNrwcxBtYkQUfjOGMq5XQJDBEcyN/l6rzC9lpuLHpNryJ6oIaPbpoIe5pIDQA0CTJsbac79Y2Vn7P9pmOZBdLtgQZvpBP9Ikb6bqv1Oyb3OzBzR0LTf0cPFEYLs06m1xc4PHIDKI1udSRqNRI3QX7BcQDwPr5x+aT8YcM5y6G/n+SRdjKNTIXOcfhiGtn+J38TusQBPMnkmmKugBeoW0c1SkwfzZj4M/Uj0UjtUufxMUcU7MbfBa4c7F4geaDX/EzFisKWFZ+LNmJ5Bu59bdYTfshFINaLWFj1P6FVTABr6hqRcmTHyHorfw53f5BrB/7fcoLDxDK4iAJNgd52uqrxbsIa9bOahDTqIB9Dsn9VsiemW1o96eaNdiSGdfrGqDnLuwVE4jvFxpi0TqRqSeW0dEs7eOc12WIosADQNOWnyXSsJ32knaZO9t7KpYnsgcVXL8Q5/w2/hpt1JN5cWjunSR8xuFH7OVeIVZpYM1Cye9BHw2+LnWb4Ayun9mez1agM+MrZ3E6MkBvi7V3yCsHB8C6lS+Gym2m1tmAWEc4G6qnb3B40Uy55H7PYO+G7mYGcQCATAtbmgg7W9paZbUw9GCCMpi95BMu3gDbn0vU6IQjGRpoi2FAaxlli9pmwWIF3GuJOruj8LNm8+ruaXNpAae/P3qtXPkoqnAHM/IoD8IJMA296c00+AY1kapfwgiC6AdN738T7umjKg1/WBtcWn7FBGCW252gT6LTG0fjgAHK6Y1Akbj3zW1YT+Gw5G31svBzMxzi4HX7oKRj6YzxoBY+KEBj7q6cZ4drUDQXRpt0Ntxuq1UwJazNNyYj36oBWVUYMUcoE2BlLw2PH5LYuI92QXTg/HS2A42A18BCvfBONMNreIj5riNPEkIzhlTEVaraeHa59Q6Buo6k6AdTACD6Gp8SYYEoLi9cPIpA3eDMGDlFzcacp6hUij2exs5a+LpMfEhoa6pGsQZaCfd0owvE30a4dUe5zgYcTv4NGg6IOj0qrDTb8MANAgAbRaIQdYKtYLiZp4qtS1Y4h7L2GYZreqsWGxDarZbtqNwUAVZt1Uu3lIh1GpzDmHyIcPq5XSrTukHbfCZ8KXC5pkVPId13/VxPkgq/Bq0vjfa5sSI+/qr72cfJv0b6XE+91Q+z1HNLun2/L6roXZxo77vO/kD9B69UDaqCAQLjXyN/upqjgGX215xz8VrR66C/gHaDyQXHmOynKY2jrdAl4l2p+EYpgQ4FrjqJcC0EDcaXSjhH+JDqBearHuDzm7gbItEXIjTrqlOL4NXMlxAuYE2vyCQDBVHvcGgOya7SeQnUoL/AFP8XBMCg8jm4tn0B/ND4zttUxdFzWtDKZ7pBu46O8ANFUsFwVtUzmOUXdaDP8o5H6Jw+m1gytAAGgCAIi6mplRP1UjEBzDZeqNuixBXQbnmps1vHzsoM0GEQx0wD1Pv1QPOCVmllgJAkyRePKUypPby+9t9fsq9g6hpMcHA9DPha9ttPFMKOKdaGA8nGBb/AHfYIGzqAMbSeZt6HrqtGsIka25x4iEP8d5iGthw1zR1v3YH5KdufKGOpk5Y3sANbxM3FoQe0iW6zG4+3RK+M8HMZ2Hu7tM25EchJhMGY4AQ8ODgTYiNLze40UlKqA4ac8hIg25c4J9UFA4hhi0h0EA8/vodkJ8TWV0HjPDRTcHgA0XyROxEZm+UD1CMwXZDBVho5ryNnyBETb18kFI7K8GOJxDGZczAQalyGhu8kXvoAN+S7fwuhTo0w2hTYxg2Y0CepjU9SlHAuzDcM6WnNMaCNNL38fNOqTAAQJhAl7aVjT+HXAkA5XHluD8j8lznj9UPrZho+HCPn811DjFAVaFSk7+JpE8jEg+RC5L8SaYB1aZH0KBlUqEOw9XfKWyd4uL+Z9Ex4NxT4eNF+5VgEbCbfVLsQ7NRb/Q4H1sfqq86uQQRNjbpug7RiKd0Fi6YLXB2hBB8CIKR8E7WZg1ta40zjUf6hv4qLiXaYVC5lFmZucUc0kSXyJbGgsb7oAuwdAPoiZkXmFe8BhAxhH9X11CQ8BoNYTSptgMawnUnvguEnwDvTqrFgq7XNzRDdNb2kG22hQE0KJABsYt5civOJUxl734fcEoygGkS0+tj80j7WcaZhaTi4tMggUzPfP8AKIBieeg1QVTtXXNJhIcCScrQBcRq48/1VRwYIhn8R6/izXnqhK/E3Pq/EJM/w75RsJi8WE7x5K09mMCypQq1i4Gs0m2waPxZRsZ1PSPEJqDMrY9nqhcQVMalkHVcgHeVvTKiepqZQEM0XqjDliBCbmCiKZtYidTbw+xUFaJXtOod7hA3pEQCS7MIhwsbbcpG3mOSJpkOHdAgXuYtp5A/L6KmVg6J16+76I7D1rkwCY6RHQDf633sgPptcSQCQTqNATafe/0Z0icoLRrM310v75JQ2NQJBG0x3b77aeHkmOEqmNYOkRfUiTeJ08fRBNX74y1GBw11uPA6+/UU4N1MjI4vbP8AF+MeejtTfXvTdMyzMB3Te0W8/pvr6FY0XJh1vprv52+6ArA5a9N2HdYP/Ad2vZceRH16pMWOw9XKQWkabjQxYbXnyR2HqAVKbg7KZaXRsM2vknfaLBfFpB4AztH9wfAgoDeGY0OBvuR6cr3CmbUv78fNVTguJh0EAEWiR4Hz00Vg+L3hf37+iCTFP3528JXJqVMB9Smf4ajm+Un8l1LF1Ib4aDwXMeNjJjKn9UO9+iAmjRim9s6CfRITh5HgPmU2rYiD4hAUakUzO6AfBkjMNoVg7OcPzGk3TMTV5aTTZ01dU/4lV+k7WTA+/sq0cM4k3M7JSeXOp5WkNNoYWg9RnLt/4igsGFJ/fVhcOJy8yAPhiPSoR/qHNEB7mUqbOsGd4sTtqGu9UFheIUvh0m96mM1viMe2coBb3oyzIE3mzinDaINRtyQ1tjNjN5ka2bH+9AVQxmYkv0YN7XPWduv8wVb7fdnnYimMRTeT8NmZ1M7tJ/EORAm3Q+bygwFukmo+D4Duz/xaDZC9ouJjD0n1D3sxyNAsTq0N8Pxmf7IKXwPs+GfvKv4B3jOkC6edkeGHB4OpUr919Vh7hFwIOUHcHfzQ+F7VgZW06F9pdtOumot81FWxtSuw1KphuUkACAM5IGu8ByBaKltVC5w5qJ7GDcoV5b1QFuqDmtmvB3S3M3qiKeXkUDIEc1iha9nIrECmsLlRhS1RdRQgkZUjoj2PBBtH6+9P7JZCIpHYIH/D3hxicpGh6za+/wBtUbSdNoHIj5Hfnb0SLC1yB1029/dOsNiM1h3bai0ka/lfbfmge0RBiQJ9DPhv9R5KSnSPuPl6Ja2q4AgfSx2uN+ca3RtDEGI1O1wRbr+fqgj4hgXRmp6jUR+LpE9fmU67OYovpd7+F2U66EW+hQXxy03Avy0Gx85j3plKvlLi22bXrF7/ADQA8WwrqdQwLGb3i8GeiN4fjJI+ZOtzPKJgdNV7xGt8WmbQ4apdhao0idNfIjpKBnjcZBjVc/7RVJxAPSFZOL4mXnoqjxAy4HqgjxTtPMLR+kRaF7iBonHZ8UgS6qwVNYBmBA5DWUCvA0xmBInoRbzCuWExweyPwvcTlLRduwEHW0iPBeTg3kfuw0kz3cwvYD8tk1pYGjaHRGl7oI8JjQXtYR+AA6HUDbpBd4o7HcNdTd8TDvLH5gTOZ1N865mTa03bF+aAw2Ciq3KevnsJ8L+atFcfgkyIgn6FAiwXGA14pV2/DqMMU4ktqZmgAtcR3tYKrX+INUGpRo/y94+cAT6H/kVauL4IVMM8CQQHPY7drmgwWkbgx7K5tjcd8Zwe4OLu63e8NAmepHzQPeGYQftAt/8Ak0jWxyuB8dEVRw+amLd34bRbQ3cY6ofB5w5lRrDGQZs5A/DNoEzvyTFjQAzLpoeeot4BAnq4JvJDPwTeS3xuPLXubGhI9EK7iZ/lQbswDeiPw+Aby+SVf5m7kp6XFX8kDkcPbyWJV/mtTkvUCSq25UJCLrNuoS1BAt2GCtsqzKgLpCU2wWIg6kA2np5+PsJJRKOoV4iN/wAU6ILAyjMtExO+nh6bDyRtCiRqSSbiZkE2kx8uaD4bVaQJNxc6bHl1Hz6pnSEwSfSPSPFBtRw9pzb7fRSvwQdp8l7SrT0G88xaffJSB+azbePXzQB4rDlhEXGhPig6TY/FHsi/6qxBkC99yfeyFxmBDtAATuEFJ4viO+Unq6hG8TkVHBwggx6WQiDWqzRMsLQinre5j5D81FheHVav4GyOpAHlmN/JPsNw+syC5sRvII8bT7CBR/kVctztEiJ1ErMNxCrQOV0jSxnxB6q+YOYEj30PvZRcY4ayuwgjvx3T4e9OqDTgGMDxn5+OtrT6+UKyO0HL5Ln3BHPw7zTd3bTfQidbq90KgLQRcQgE4u7Lh6x2DXH/AKn5LlgdYQuk9sKuTC1Nbw3/AJEBc5pt0t1QPsHWJaZtb2SpMPUuy2hPqgcJVkHnGiLL8oHhz5oBMRSBc4xuVF+zjkiS5etKAQYZEUcMFOGnkpGygi/ZwvVIsQV/FUr+aEc1Maom6HLEAoasLUR8NbfDQChsIikV6aa9axAVgq+V0qz4WvmAPO59NZHv6Kptaj+H1y07+vNBZ3NMTYEzt798ltScAQRMxp8j+f5rzDulo9fnyRFJl/15IJKOIBmAdJKnpVbwNB8kOaUH+qI6GP7qekYbMCeiAHi3DKGb4jqYc885uerdFmP4bTrUS1zGh1spDQC0+P5KDHVyXidAPupq9YsbT5F4HrKBN/lDMzmMqvFRuxjKY2EaeKlwPEXjuOJkWg6gixB97IfjjDSxWZp/GM3ht+SZVMCKo+M2zoGcHQnnbwQN8O4EAjvePWUSxh566pRw6oWiJ0Mfb6JzT719NkCfjWBl9N8SRIPOPBNqBGQECLXnpz9IW+IYHOE7aea8c2IHKSfJBVu3uLkMpg6nMfKw+Z+Sq9BmmshH9o6xqYhx5Q0eV/qSh6VNBPhmHX35ogiTovaGiwhBnwl62hBleyV5kJ3QTQVG6VjaR5r34ZQQlyxS/DWI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Прямоугольник 11"/>
          <p:cNvSpPr/>
          <p:nvPr/>
        </p:nvSpPr>
        <p:spPr>
          <a:xfrm>
            <a:off x="1115616" y="2852936"/>
            <a:ext cx="6912769" cy="2308324"/>
          </a:xfrm>
          <a:prstGeom prst="rect">
            <a:avLst/>
          </a:prstGeom>
          <a:solidFill>
            <a:schemeClr val="accent6">
              <a:lumMod val="20000"/>
              <a:lumOff val="80000"/>
            </a:schemeClr>
          </a:solidFill>
          <a:scene3d>
            <a:camera prst="orthographicFront"/>
            <a:lightRig rig="threePt" dir="t"/>
          </a:scene3d>
          <a:sp3d>
            <a:bevelT/>
          </a:sp3d>
        </p:spPr>
        <p:txBody>
          <a:bodyPr wrap="square">
            <a:spAutoFit/>
          </a:bodyPr>
          <a:lstStyle/>
          <a:p>
            <a:r>
              <a:rPr lang="en-US" sz="2400" b="1" dirty="0" smtClean="0">
                <a:solidFill>
                  <a:srgbClr val="002060"/>
                </a:solidFill>
                <a:latin typeface="+mj-lt"/>
              </a:rPr>
              <a:t>Means:</a:t>
            </a:r>
          </a:p>
          <a:p>
            <a:pPr marL="342900" indent="-342900">
              <a:buFont typeface="Courier New" panose="02070309020205020404" pitchFamily="49" charset="0"/>
              <a:buChar char="o"/>
            </a:pPr>
            <a:r>
              <a:rPr lang="en-US" sz="2400" dirty="0" smtClean="0">
                <a:solidFill>
                  <a:srgbClr val="002060"/>
                </a:solidFill>
                <a:latin typeface="+mj-lt"/>
              </a:rPr>
              <a:t>Exploratory applied mathematics</a:t>
            </a:r>
          </a:p>
          <a:p>
            <a:pPr marL="342900" indent="-342900">
              <a:buFont typeface="Courier New" panose="02070309020205020404" pitchFamily="49" charset="0"/>
              <a:buChar char="o"/>
            </a:pPr>
            <a:r>
              <a:rPr lang="en-US" sz="2400" dirty="0" smtClean="0">
                <a:solidFill>
                  <a:srgbClr val="002060"/>
                </a:solidFill>
                <a:latin typeface="+mj-lt"/>
              </a:rPr>
              <a:t>Transfer of methods  </a:t>
            </a:r>
          </a:p>
          <a:p>
            <a:pPr marL="342900" indent="-342900">
              <a:buFont typeface="Courier New" panose="02070309020205020404" pitchFamily="49" charset="0"/>
              <a:buChar char="o"/>
            </a:pPr>
            <a:r>
              <a:rPr lang="en-US" sz="2400" dirty="0" smtClean="0">
                <a:solidFill>
                  <a:srgbClr val="002060"/>
                </a:solidFill>
                <a:latin typeface="+mj-lt"/>
              </a:rPr>
              <a:t>Promotion</a:t>
            </a:r>
          </a:p>
          <a:p>
            <a:pPr marL="342900" indent="-342900">
              <a:buFont typeface="Courier New" panose="02070309020205020404" pitchFamily="49" charset="0"/>
              <a:buChar char="o"/>
            </a:pPr>
            <a:r>
              <a:rPr lang="en-US" sz="2400" dirty="0">
                <a:solidFill>
                  <a:srgbClr val="002060"/>
                </a:solidFill>
                <a:latin typeface="+mj-lt"/>
              </a:rPr>
              <a:t>Dialogues with systems analysis community </a:t>
            </a:r>
          </a:p>
          <a:p>
            <a:pPr marL="342900" indent="-342900">
              <a:buFont typeface="Courier New" panose="02070309020205020404" pitchFamily="49" charset="0"/>
              <a:buChar char="o"/>
            </a:pPr>
            <a:r>
              <a:rPr lang="en-US" sz="2400" dirty="0">
                <a:solidFill>
                  <a:srgbClr val="002060"/>
                </a:solidFill>
                <a:latin typeface="+mj-lt"/>
              </a:rPr>
              <a:t>Dialogues with applied scientists and </a:t>
            </a:r>
            <a:r>
              <a:rPr lang="en-US" sz="2400" dirty="0" smtClean="0">
                <a:solidFill>
                  <a:srgbClr val="002060"/>
                </a:solidFill>
                <a:latin typeface="+mj-lt"/>
              </a:rPr>
              <a:t>end-users</a:t>
            </a:r>
            <a:endParaRPr lang="en-US" sz="2400" dirty="0" smtClean="0">
              <a:solidFill>
                <a:srgbClr val="002060"/>
              </a:solidFill>
            </a:endParaRPr>
          </a:p>
        </p:txBody>
      </p:sp>
      <p:sp>
        <p:nvSpPr>
          <p:cNvPr id="15" name="Прямоугольник 11"/>
          <p:cNvSpPr/>
          <p:nvPr/>
        </p:nvSpPr>
        <p:spPr>
          <a:xfrm>
            <a:off x="1979712" y="5229200"/>
            <a:ext cx="7056784" cy="1569660"/>
          </a:xfrm>
          <a:prstGeom prst="rect">
            <a:avLst/>
          </a:prstGeom>
          <a:solidFill>
            <a:srgbClr val="92D050">
              <a:alpha val="62000"/>
            </a:srgbClr>
          </a:solidFill>
          <a:ln w="25400">
            <a:noFill/>
          </a:ln>
          <a:scene3d>
            <a:camera prst="orthographicFront"/>
            <a:lightRig rig="threePt" dir="t"/>
          </a:scene3d>
          <a:sp3d>
            <a:bevelT/>
          </a:sp3d>
        </p:spPr>
        <p:txBody>
          <a:bodyPr wrap="square">
            <a:spAutoFit/>
          </a:bodyPr>
          <a:lstStyle/>
          <a:p>
            <a:r>
              <a:rPr lang="en-US" sz="2400" b="1" dirty="0" smtClean="0">
                <a:solidFill>
                  <a:srgbClr val="002060"/>
                </a:solidFill>
                <a:latin typeface="+mj-lt"/>
              </a:rPr>
              <a:t>Implementation: </a:t>
            </a:r>
          </a:p>
          <a:p>
            <a:r>
              <a:rPr lang="en-US" sz="2400" dirty="0" smtClean="0">
                <a:solidFill>
                  <a:srgbClr val="002060"/>
                </a:solidFill>
                <a:latin typeface="+mj-lt"/>
              </a:rPr>
              <a:t>Problem-oriented </a:t>
            </a:r>
            <a:r>
              <a:rPr lang="en-US" sz="2400" b="1" i="1" dirty="0" smtClean="0">
                <a:solidFill>
                  <a:srgbClr val="002060"/>
                </a:solidFill>
                <a:latin typeface="+mj-lt"/>
              </a:rPr>
              <a:t>small-scale exploratory research projects in collaboration </a:t>
            </a:r>
            <a:r>
              <a:rPr lang="en-US" sz="2400" dirty="0" smtClean="0">
                <a:solidFill>
                  <a:srgbClr val="002060"/>
                </a:solidFill>
                <a:latin typeface="+mj-lt"/>
              </a:rPr>
              <a:t>with applied scientists (IIASA, outside) &amp; end-users (experts, decision-makers) </a:t>
            </a:r>
            <a:endParaRPr lang="ru-RU" sz="2400" dirty="0">
              <a:solidFill>
                <a:srgbClr val="002060"/>
              </a:solidFill>
              <a:latin typeface="+mj-lt"/>
            </a:endParaRPr>
          </a:p>
        </p:txBody>
      </p:sp>
    </p:spTree>
    <p:extLst>
      <p:ext uri="{BB962C8B-B14F-4D97-AF65-F5344CB8AC3E}">
        <p14:creationId xmlns:p14="http://schemas.microsoft.com/office/powerpoint/2010/main" val="339941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s://encrypted-tbn3.gstatic.com/images?q=tbn:ANd9GcT8v6EjPxw3cCUPnD3UHV0wB1la_kqvZC7SIjW67Rxy0ET68MqfUA"/>
          <p:cNvPicPr>
            <a:picLocks noChangeAspect="1" noChangeArrowheads="1"/>
          </p:cNvPicPr>
          <p:nvPr/>
        </p:nvPicPr>
        <p:blipFill>
          <a:blip r:embed="rId3"/>
          <a:srcRect/>
          <a:stretch>
            <a:fillRect/>
          </a:stretch>
        </p:blipFill>
        <p:spPr bwMode="auto">
          <a:xfrm>
            <a:off x="3786182" y="1268760"/>
            <a:ext cx="1643074" cy="1510081"/>
          </a:xfrm>
          <a:prstGeom prst="rect">
            <a:avLst/>
          </a:prstGeom>
          <a:noFill/>
        </p:spPr>
      </p:pic>
      <p:pic>
        <p:nvPicPr>
          <p:cNvPr id="40962" name="Picture 2" descr="http://t3.rbxcdn.com/0f637d7e46d31fcb1d08f2e163b43f8f"/>
          <p:cNvPicPr>
            <a:picLocks noChangeAspect="1" noChangeArrowheads="1"/>
          </p:cNvPicPr>
          <p:nvPr/>
        </p:nvPicPr>
        <p:blipFill>
          <a:blip r:embed="rId4" cstate="print"/>
          <a:srcRect/>
          <a:stretch>
            <a:fillRect/>
          </a:stretch>
        </p:blipFill>
        <p:spPr bwMode="auto">
          <a:xfrm>
            <a:off x="6572264" y="1411636"/>
            <a:ext cx="1714512" cy="1785950"/>
          </a:xfrm>
          <a:prstGeom prst="rect">
            <a:avLst/>
          </a:prstGeom>
          <a:noFill/>
        </p:spPr>
      </p:pic>
      <p:pic>
        <p:nvPicPr>
          <p:cNvPr id="9218" name="Picture 2" descr="https://encrypted-tbn3.gstatic.com/images?q=tbn:ANd9GcS-ebYJq2afceFaqIAIBKZ6fkHJ4cxWQ1Us-UVTEiZ_NDn2Q0v9"/>
          <p:cNvPicPr>
            <a:picLocks noChangeAspect="1" noChangeArrowheads="1"/>
          </p:cNvPicPr>
          <p:nvPr/>
        </p:nvPicPr>
        <p:blipFill>
          <a:blip r:embed="rId5"/>
          <a:srcRect/>
          <a:stretch>
            <a:fillRect/>
          </a:stretch>
        </p:blipFill>
        <p:spPr bwMode="auto">
          <a:xfrm>
            <a:off x="428597" y="1268760"/>
            <a:ext cx="2428892" cy="1616318"/>
          </a:xfrm>
          <a:prstGeom prst="rect">
            <a:avLst/>
          </a:prstGeom>
          <a:noFill/>
        </p:spPr>
      </p:pic>
      <p:sp>
        <p:nvSpPr>
          <p:cNvPr id="5" name="Заголовок 1"/>
          <p:cNvSpPr txBox="1">
            <a:spLocks/>
          </p:cNvSpPr>
          <p:nvPr/>
        </p:nvSpPr>
        <p:spPr>
          <a:xfrm>
            <a:off x="285720" y="71414"/>
            <a:ext cx="8572560" cy="7143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rgbClr val="2D2D8A"/>
                </a:solidFill>
                <a:effectLst/>
                <a:uLnTx/>
                <a:uFillTx/>
                <a:latin typeface="+mj-lt"/>
                <a:ea typeface="+mj-ea"/>
                <a:cs typeface="+mj-cs"/>
              </a:rPr>
              <a:t>ASA:</a:t>
            </a:r>
            <a:r>
              <a:rPr kumimoji="0" lang="en-US" sz="3200" i="0" u="none" strike="noStrike" kern="1200" cap="none" spc="0" normalizeH="0" noProof="0" dirty="0" smtClean="0">
                <a:ln>
                  <a:noFill/>
                </a:ln>
                <a:solidFill>
                  <a:srgbClr val="2D2D8A"/>
                </a:solidFill>
                <a:effectLst/>
                <a:uLnTx/>
                <a:uFillTx/>
                <a:latin typeface="+mj-lt"/>
                <a:ea typeface="+mj-ea"/>
                <a:cs typeface="+mj-cs"/>
              </a:rPr>
              <a:t> Methods for contemporary systems analysis  </a:t>
            </a:r>
            <a:endParaRPr kumimoji="0" lang="en-US" sz="3200" i="0" u="none" strike="noStrike" kern="1200" cap="none" spc="0" normalizeH="0" baseline="0" noProof="0" dirty="0" smtClean="0">
              <a:ln>
                <a:noFill/>
              </a:ln>
              <a:solidFill>
                <a:srgbClr val="2D2D8A"/>
              </a:solidFill>
              <a:effectLst/>
              <a:uLnTx/>
              <a:uFillTx/>
              <a:latin typeface="+mj-lt"/>
              <a:ea typeface="+mj-ea"/>
              <a:cs typeface="+mj-cs"/>
            </a:endParaRPr>
          </a:p>
        </p:txBody>
      </p:sp>
      <p:sp>
        <p:nvSpPr>
          <p:cNvPr id="12" name="TextBox 11"/>
          <p:cNvSpPr txBox="1"/>
          <p:nvPr/>
        </p:nvSpPr>
        <p:spPr>
          <a:xfrm>
            <a:off x="285720" y="2866655"/>
            <a:ext cx="2857520" cy="830997"/>
          </a:xfrm>
          <a:prstGeom prst="rect">
            <a:avLst/>
          </a:prstGeom>
          <a:noFill/>
        </p:spPr>
        <p:txBody>
          <a:bodyPr wrap="square" rtlCol="0">
            <a:spAutoFit/>
          </a:bodyPr>
          <a:lstStyle/>
          <a:p>
            <a:pPr algn="ctr"/>
            <a:r>
              <a:rPr lang="en-US" sz="2400" b="1" dirty="0" smtClean="0">
                <a:solidFill>
                  <a:srgbClr val="00B050"/>
                </a:solidFill>
                <a:latin typeface="+mj-lt"/>
              </a:rPr>
              <a:t>Optimal behavior of systems </a:t>
            </a:r>
            <a:endParaRPr lang="ru-RU" sz="2400" b="1" dirty="0">
              <a:solidFill>
                <a:srgbClr val="00B050"/>
              </a:solidFill>
              <a:latin typeface="+mj-lt"/>
            </a:endParaRPr>
          </a:p>
        </p:txBody>
      </p:sp>
      <p:sp>
        <p:nvSpPr>
          <p:cNvPr id="13" name="TextBox 12"/>
          <p:cNvSpPr txBox="1"/>
          <p:nvPr/>
        </p:nvSpPr>
        <p:spPr>
          <a:xfrm>
            <a:off x="6000760" y="2840396"/>
            <a:ext cx="2786082" cy="1200328"/>
          </a:xfrm>
          <a:prstGeom prst="rect">
            <a:avLst/>
          </a:prstGeom>
          <a:noFill/>
        </p:spPr>
        <p:txBody>
          <a:bodyPr wrap="square" rtlCol="0">
            <a:spAutoFit/>
          </a:bodyPr>
          <a:lstStyle/>
          <a:p>
            <a:pPr algn="ctr"/>
            <a:r>
              <a:rPr lang="en-US" sz="2400" b="1" dirty="0" smtClean="0">
                <a:solidFill>
                  <a:srgbClr val="00B050"/>
                </a:solidFill>
                <a:latin typeface="+mj-lt"/>
              </a:rPr>
              <a:t>System transitions and resilience of systems </a:t>
            </a:r>
            <a:endParaRPr lang="ru-RU" sz="2400" b="1" dirty="0">
              <a:solidFill>
                <a:srgbClr val="00B050"/>
              </a:solidFill>
              <a:latin typeface="+mj-lt"/>
            </a:endParaRPr>
          </a:p>
        </p:txBody>
      </p:sp>
      <p:sp>
        <p:nvSpPr>
          <p:cNvPr id="2054" name="AutoShape 6" descr="data:image/jpeg;base64,/9j/4AAQSkZJRgABAQAAAQABAAD/2wCEAAkGBxQSEhUUEhQVFRUXFBQVFBQVFBQXFhUXFhQXGBYVFRUYHiogGB4nHBUWITIiJSkrLi4uGB8zODMsNygtLisBCgoKDg0OGhAQGiwmICQ0LC4sMjAsLC8uLSw0LCwsLCwrLCwsLDAsLywsLCwsLCwsLCwrLCwsLCw0LC0sLCwsLP/AABEIAMIBAwMBIgACEQEDEQH/xAAcAAAABwEBAAAAAAAAAAAAAAAAAQIDBAUGBwj/xABLEAACAQMCAwQFCAYHBwMFAAABAgMABBESIQUGMRNBUXEiMmGBkQcUIzNSkqGxFUJicsHRQ1OCg5Oi8BZUY7LC0tM0w/EXJHOUo//EABkBAQEAAwEAAAAAAAAAAAAAAAABAgMEBf/EACURAQACAgEEAQQDAAAAAAAAAAABAgMRBBIhMUETUWGR8BQiMv/aAAwDAQACEQMRAD8A7SIqMRU9ijomjQjo+zopplXYsoY50hiBk/xrF8EueIpLH2wSUYb5xom1MzYbAhiZUWNQdPVs4Bzk70G2CUemoP6XQeukqe1on0jzdQVHvNP2/EYpPUljb2K6k+WAaGkjFDFQ7zi0MTBJJUViMhSd8ZxqI7h7TtWT4VxO+e4BPZNF28geTtfozDqPZiCMJljpxlifWzjIq6mO6RMTOttxijqI/EogcdopPgp1N91cmsvDzHeGfT80lKNcGMeiiIkIYKJndm1Fju2kLsMDrvUZNnQpq5uEjUtIyoo6sxAA8yaoOYuZTD2RhjeVH7QvJFE8+jQAQnZx76mLYGSAMHJ7iGkoVSct8xJdQo7AwyHOqCUqsq4YgakzkZwDj21cSyhQWYhVAySSAAPEk9KBdCsHweyme7LrdF4kndiViUmbWCTG02SOzQMqgKB6vjvW8okTE+AoVluc+LxCOWHtzCyJHJLINIWONn2VyzL6+hlwp1YzikcrxXUYkcyJcJIweNQOwEalRhYVwQVOx3YUVrKGKr/0pj14Zk/u+0H/APItTV3zHbRpqMqncDSpBcljgAJ1yTViJmdQkzERuVpihisHxfj810w/R7xlUSRZFlZ41SY40MzR5L4Gr0Bsc7natfwTtBbxCd1eUIokdRhWbG7Ad2aTWYnUpW1bRuPCbii00eoeNJMq+I+IqMtD00WimLziMUUbySOoRFZ2ORsqgkn4Cqbg3Odtczrbo30rQicKCGIQ4wHK7K2GU6c99E0vilEUp6ixQ0YKURSpGKLFQRilFoqQVpJWiGNFCntNHQPVCv8AikULIjk63zoRVZ3YD1iFUE4GRk9BkVNrM80cvR3MiyFZdYjaEtFK8ZMbMGZSVIyMqKrJVcd4R280k0V1IglVEYiGNygjyDGjSKeyySSwx1q6sWREVRcF2VVUlY0kkOBjLlVOT7aXwDluC3iCLCAMk+mTI2T1JZiSTV4q4GBsPAURUa5T6nbn2sIIx+K6vwpi64VLKMOye9ElP4ooqA/ygWqr2jsiQ9o8aO8ih5DGxV2ji6lQwI7icbDpnXKc7iiuV8w8mSJ2kkXziUFMsA4U+hkhEVcDTvso8ac5LnjaSG3aKd3MeXlMEojgITUI+0nznuXAA3/C357hu1lM0JhdBBpSKYuFjfXmSbQu0racAA4xg46mrzlOylWCMzzCaTBJdBhCCxK6QcnAUgZJ3xW6+e16xWfEOfHxqY72vHmVklhgYDuB7Co/hTf6KXVq1yZ8dQ/lUyeZUBZ2CqOpYgAe81Xz8Q7RWWFHfII7T6tBkYyHbr5qDWl0K/jVhHcgIJ5GeKRZAsckepXToSunfBOcEYziovB+AR2ySGS4uRrcOz3EysxYDGdTDbbuHgKpuBcryCS3V724K2+ywxqEQ9QWkkAy7HJy22TW9t+Hxocqg1fabLP95sn8aIqnjV1CqJZh3ao4tH3pVAPuzWd5j5amdBod1VSrfN42LKxUgqcYCjGOgXFdBqK/EYg5jMi6xjK53Gemrwz7azx3mlotHphlxxkpNJ9ub8m280bzZuZEIkAljlDFSzKCpaRdojggY+I6VtPm8i/WQySD/h3bt/lkKD8TWc5g5FinZ0JuQjzNMVWVhF2jkFmI693TO3ditYs9yg9KNJh9qI9m5/u5Dj/PTJknJabSmHFGKkUj0z/FOE2cr6prWMH0dTXFuzernGZNJU4BPU43o+OWodIWsntdEZJdNZVHAjIjVnj3Cg7lehwBWji41CWCsxjc7BJVMbE+C68av7OaXxDhUMwIkijfII9JFJ3HiawbGP5RDPFGtxcQM8pd4Wjhx2iet9E0hOpQM4OncePWrPjXJkcwyADIPVeTcDxGkAD8Kz93yalu5urZFint4WWGSeVpIUAUhQQzegoBPlk7Gn+W+IcTe4j+hVbbsiHM1wWlmfSPpcDPZjUDgBRse7YDKl5pPVHlhkpXJWa28SXwzlNLPLTRI6MfSkTUDF5qOqeJ6jv23GhhsbYnSjxk9MYhcZxkD1euN8Z6VYFbg9XhTyjdz8Sy/lXJOK2MFtIY3vp447F1uShKohkmmaRVCImqUkg+QPXrS95vPVYx46469NfDq44WB+pAfOEL+IP8KxfELPiHbYiFmAbkMWZm9GAacQrCExk4bLHOcjp3a/gXFmuoI7iLQySIGXOpGwe4j0twcipLJvqaDJ8VKE/jg1izN8TFvDGXlWNV2XOhSSzEKqqAMliSAAO81A4C8JmlSJou1jA7WMIiyIH3GvST1xUnjcEM8JjljJGVYKyuuGU5Uhh6pB3BB2rPct8AS0llltEjV5T9IskjOZN857UkspzvuCD+NBu6FVacdjGRNmBgCxWXAGAMko/quMb+iTjvxUdebLUnSJCXxlY9Da5MnA7NCMtv/rFZRWZjcQxm9YmKzPefH3DmLmaK0eNJCF7QSNrclY0WNdTFmx1PQKNz7qHJ3M0fEbft4lZV1uhDDG6nqPEEEH30zc8MluMPMQpBBjgwGVMdGc/ryfgO7PrG14fbtGoUkHyGPwrFkmUWKr7zjUUTmMtl1jMrqMehGDjW5JAUdcZO+Djoad4PxWK6hWa3cSRuMqw9hwQQehBBGKgl4oUdCggjjMBcxiVNStpYaujH9UnoG3G3Wp9cn/2TcRpajiUscKalMUSIjyaySxkfJ1sSTvjvziuh23DfRUNPO2AB64XoO8oBmqq1qPPexp6zoPN1H5mqd5LIOyM4dkOJNTySCM4ziRiSqHB6NireCziX1I41H7KqPyFBjLjhNm0pcW9u2psl0i1uTnP6inf21cLaqB9Ct6hxgaXcAf2J20/5aoOYflCW2nuEkcxLCUSONYe0nuGZQxZASAIxnGfHO4q65e4tPxCBZcNaxsWByuJnAONSq2RGpG4PpH86Ioucri7SLQjamcEYkEDTKCMa0EWMY72I2rK8CmuxcIlrJFESpVUUAhgF3LlhvjrXXYuCxKCFXGfWYkl2Pizndj51Dn5VgKnSvZvkMsiga0ceq4/l0IJB2NdWHkVpSazXe/3u4s/FtkyVvFta/ex214cwIcpE7/beSR2B9hZTp92KnF5vsR/4jf8AZVdY8ejXMdy0cM6HS6E41+EkQO7Iw3z3bg7g1co6soYEFSMhgQQR4giuV2uf8y2/EjPK0SWz5WNbdZZW0QYyZH7PSNbMSMHux8dJy7Hei2jE8sDSAEM4Rzq3OD6w7sU9fvaM30kilh0UPqb7q70xxG6doJEtIplkMbLHI0ehUYqQrESEHY79KCx7OY/00YI6gRHb4yVz3i/KGvtITf3KpLPJPIkaovaPKRnLjcqAMAHOB5Uxw7hXFO1tlV7S3ih7PtCpaWadhjtC7FQzaznOSOvfXRvmMjevPj2RRov4vqNAq0glCKBMDhQMmPJOBjJOrek3Fy0frzwr+8uP+ulfoiM+sZH/AH5ZCPu5x+FSLewij9SNF/dVR+Qoqqm4hrBXKTA7FVt5XU+ZyV+JrN8ftbtYm+aI1sMHWRJtpwR6EJZgvXOVwdutdBIpmW1VvWGaypaK2iZhhkrNqzETpxHh4uDcxhGh0gZEbfVOVHrSkkFsHDb94FdOtuGuDq1SAnr2XYgHy1ZP41lPlCsn4e7X1sIMJD2SRyKfQllkVRMmxVm3C+ljAzvjOXuSuYUtLleG3F587uJWZ9aJhInKazFkbEHBO3QnoM1u5GaMttxGnPxOPOCnTM7bL5mn66XDfvSSMPuq2Pwqr4jwmFmysEWO/tYTnzyVrW4oVzupAsbmNUVdUYwMAAgD4d1ZTinymW0KTSkqY4pzbgBsyTSKAX7NB0AzjJ64PTYnSc0ccjsrdp5RqAZEVRjLO7BVXJ2G56noM1hL3itnLxFbNorWa5IJ1CNWCMBq7MyMvpHGfh3UEW75s4lNE8llA8skkxaB9QWGO2wDF6DMutm3JLZHXuwK6FDJcyoheCFSVUtrkLYJG+FVN9/bTK8C1EMSy4xsDtt7KuYoMdSTQY7mvlhriLDupC5IiiRkRzt62XPuPdWIs+BOt0J2+cR6fWkGTIoxjKjvAHXHcehrt2kUh4Qe6umnJtTHNIcuTiVvljJMz2Z+1ti6hlmeRWAIYTSJkHoQVJFP/MB+sLn+zdTH8nB/CqLi8r219bwW4fsrjtpJo4wjFSgzqiBP0YYkaj0yR0JyWvk65ouLy4vYp4giQSBY2DhyPGN3U4ZsYOR4kVzOpB584TZxxT3E0Vy/0So4EtwHkUMCsbEtuucdcgb0jlTm2zs7m34VbKrLIpbXEzMkcjjtAhZmJfI6nbG23h0e6hLKQPdmqKy4Y8cuvsYR7UUAnzOM1Bo80KZDnwoUCksowchFz44GaeIpq8ukijaSRgiIpZ2Y4CqBkk1RDmdGiEzxSx27DIlcxqSmM9p2RbWFxv01eyqrDcS5TuVRreLibwR9pLIQiFJXaRy2ZZFcF9z1GM+2tnwCaa0t4oXgklSNAqyxyLKxUdC6tpbPkDVx+ioXw+kNkAhuux3BBqZHFp6URlri/SaUdk0SueqTAxybd4RwGrS2MTKoDYJ78Ud1apIumVFdfBlDD4Gqw8AjTeCWW39kcmY/8KTUg9wFBd0Kztzf3FsrM8ltMigsxZjA4UDcn1lY+5axPFPlNYvIQTbpHpVY9KNNIxGSWzkADpt7z3VtxYbZZ/q05+RTDXdvxHlK5u4ddrfTG0uo43ukjUs6EyW8USkfRuDsrMTtjOpifK65I5XWGArczNeOZGcvKSy5OMhEYkYyM5O+SazXLXMcVyWaWJ3mlkPpuyJGVRfQXJPoADOwByST1NbS1Y4x84t4V+zEVdv8R9v8tY5MdqTqzPHki8bqv440jHoqqD2AKPwrBc3cySC6RIlmnt0hkd1tCSXnyAkckiHKLjJ2O/f0xWmFlaneRxO3jLKHHuQnSPcKTxGHtABFJHHjppK7ezArBmzfybfObhppLy1+bjUphUu5bBzqzrJOOm59tdCVcVVcJhMYw0qsT1OR/OrJplAJ1DAGTv4UDlcm4t8qwgSV5C4lE8kcNoiLlUjOO0nZxk6uu2NiAO81ZXHynxJb/O3eOOJ5HS3h0PJNMIzguxUgRAkHuONsnJxU+0uHvIoriGNTFKgYawCyg9VO2+CCKDT8u8SNzawzshjMkauUbqpI3G9WNZ224EqjMTS27d/ZvlCfExPlPwqUHu4uqx3C+KHspPusSjH+0vlRUji1osiEMgcEEFWAZSD3EHYisZydweGK4nKWkUbRzFQ6RoGUNHG2kMBlRhulaTiPNtvBGzT64mVS3ZyIQ7Y6hO5+o9UnrWRsueIrad2nAUXUkcmlWLNF9FHEC2BgjEYJ6d+M1spgveN1hoycjHjtFbT3nw6WjZpVVjcw2o/p4yfBWDnfpsuTRfpxT9XFPJ5QOoP9qQKPxrW3nOOWiTRMkkayKeqOoZWx4g7ViuBcFtO37SG3SF1ziSApry2xyRkY86n89x3d3ZvFDC0GpkLNJLGNSqwLRN2ZYgMBg/Doayj2HGJuJQTkwwwRMojt0mymjGGT0V31DO5G23hRHToxOvqukg8JF0N95Nv8tOfpEr9ZE6+0DtF+Kb/ECmO1uf8Ad4f/ANhv/FRG4uh/QwjzuW/8VBYW92knqOreRGfeO6n6o7iOd/Xtbdj49u2fceyyKyvNfFrmABI5FiYgho0mNxKARswVowygd5zWVK9VoqxvforNp9FfKDaRtcRSRzvDcspty8bqdMJDNIGU5wfA7HJWi+TblqCwEht5JJO1K62kI/VzjSoAx1O9c04ybgRRxZAVd2dWbLtnIdzjOe/zrp3LnE7kxKZLeNSAoEj9snaeiMsVEZxvnv3rp5HF+KN7cnF5fz+Y151332byNqcqht724f1fmnullJ+GkVKxeeNsP7Mp/iK43atKFVPZ3n9bbf4Mv/loUD3MfDEuraWCTOiRCrYODjrsfHauVXnIVrcTBrq8uLgqAixsUXAHRfRAx7sV1O3uY7jUqk6lxrjdWR1znBZGAIBwcHocVDnhs4Gy5TX3KPSkPkgyx+FUO2PB0EaL2s2FUKFEzAKAMADTjoNqf/Q0PeZT5zzH/qplL2V9oLcqPtznsx7kGXPvApR4XI/19w2PsQjsl97bufvCgZvLayi+s0gnorSOzHyXJJ+FRTBG/wBTYqR3PMojX4EFz92rmzsIYfqo1B72xlj5sdz7zUrBNBlLrgAYESmMKRgxwQxoCD3FyCx9xFY/jXL2l/8A7eIlPssSSD3kOck++utdgO+gbdfAVvw57Yp3Vz5+NTNGrOZ8pSpazPDPFmVlEkZSN5WMZ2K6VDFcMOuwII8K6DZtFIMqqnBwfRAIPgykZU79DXM+auHcQtrm5azlhDXskaB2LLNCETGkbEaAATnuz0zV58lPLVxZiZrq5M8kukt6Tuq6dh6b7k7nwrXkyTe3VLZjxVx16atubSM9Y0+4v8qSbCHvhj/w1/lUyhWDYgnhsH9TH/hp/KmpeGW2N4I/8Nf5VZYoilBzLiXLth2pLWEbsT6wQgH2kDb8K13DeE2uhQIEGB3Jge4Vd/N18BSbiWOJS8jKijqzEAD3mgh/oe2/ql+FRb+0s4V1SKqDoN2yx8FAOWPsFH+kJrja2Ts0/wB4mUjI8Yoti3m2B50/Z8JjibWS0sp6yyHU/kvcg9igCgxPMXBBc+mkPYoqkfSsxaYEghezz9GMjOSc+IrAXHCoxJkqyhSutm1MEUEAtudwBvt3Cu+y22vrUOXgkfeo+FdmLlzjp0/j7OLNw4yZOvcx9furOW4Hto9EPZyoWL98bEtuSOq/lV1+lsfWI8ftZcr99cis5wudLCQ2s7hIz6VpI5ADJnBt897oSMDqVK9cGtRa3avnQwbHUA7jzHUe+uS1tzuXXWOmNQRJiZCFcMp+yQarLTl0xvqEjZ9pzjyq0lsYmOSgDfaXKt95cGiFtIv1cxP7MgDf5hg/nWLI/FEw6muR8ev+Iw/PSbRri4lmxazhEljht+gVUOdLDwI3LZOcV1Y3cq+vET+1GdQ+BwfwrPcVV5G+hlVT3qwwR7juKCl+Tiwv5LTRxKaVArEJGrBZHQ7jtJV9MYOcBSNsZ8K18XC4o1KQoqA9dIxqJ72PVj7TVXJxEWcam4b1nVEVQWeWRjsqKN2P5DwFTzzHBHPHbzEQzSj6ON2jy3swrHB8M9e6rE6SY2oLjkca9anG+cdV39h2qTbWlxZj6PVLCOsI3eMeMWfWH7H3fCtlim3jrO+W1/8AU7YUxUp/mNK21kiuEDjTIpzg4B3BwQc7gg7EdaeFkg9Usn7rN+R2/Cod5wxlczWxEcp9dTnspsbYkUdDjo43HtG1SuGcVWYlGUxzL68T41D9pT0dT3MK1thz5s/9c3vVP5UVTezFCiOYch8lXMUpkv72Wd2TRoWeUgLnUcyE6juBsMV0izs4Ytoo1XxKqMn2k9T76r+E8HMe7MWPiau0XFFFufZRiOlUdUEBR0KFFFVPzDx+O17NWDPLK2iGGMAySMBk6QSAABuWJAFXNYbn3gMss8FzbTLFPCsiJ2iaoysmA+R1BHiKIr+NxPLeRC4Kw5jKQqsyOxkdskOBgr6KAA7g6mGemddwXhhhXGonzNcg5S+Tstem4u7kyyxTq+AD9I4wyuXJzpz3YHTwruyVAtaOio6qhWE+UDmVre5tLdpTbwS63nuMhThBtCjnZC3eeuOnjWzvr2OFC8rBVHUn8h4msTzLO10hLxaINsK6gyyAHOcEfRj8fKgyPB/lSefiCW1jExidmTXPLLISMH6UgklADvjO4679OpW/BlDCS4c3Eo3BcDQh/wCFF0Xz3PtrKctXkRbEVusI7ysarn2bCtzCc0Q6WJpSx0oCjqIAoEUKJjRXOub7a8i4il5BELlI7Z4kg1qpjkY57VQ2xyMA43xWT+T9eJrxb5xxF3jWRHDLK/oMD6saAEquDggbfnXUOYYJXH0Zww6H+dU3CLGcZFwFkB65AIx5Gg3OAaSY6pIOHtHvbyFP+G2Xj8gDuvuPuqSvFym1whi/bB1RH+2PV/tYoLEg03JGrDDqG8wD+dPo4IyCCPEUDRGK505WWcwvHK0MkMglhbJdAw6hoycYO3TBrAv8ndxccQF1dXcbMZUf6MNn0CNKIGPo9B44rsXErLtFKnvrOWnKrRya1kb3nNFbMNUSLi0DHCyocnSMMMFumkN0J9lZTn3hd1PYyQ28mmRx1zjWARmPV3ZGa5bz/wAWvrqO3soLWeGOCOMSRKvV1GF9TbSNOR8e6qPQ7pVPx6wDxlgCJUBMLqdLq+NsN4E4yOhpnkFrn5hALz68JhznJOCdOo97adOfbmrufBBGKiODW3MDAYv/ANI/OtTmXs5bpI93JXQsbBQNGnoKFdTnSTUfQU79TjehVXbXYoUWaGagOsH8p/MDwPaW/aG3huJHFxcg6SiIA3Zq/wCoX3Grrsa3ReqHmgxPGRIqSDG6OAVYeR2zVHG+M/KXFHL2XCrU6lIVLjtJS8jZ+xv2ik/bJz7K71wu5aSGN3XQ7Ipdfstj0hnv3zXLuHyWTOY47OJc7NiJR+OK2VnwPSM29xPETvpLdomf3WoNLI1UfGbR5VK52NKEl7H6yRTjxQmN/erbfClLx6LOJVeFvCRCB7iNjUGOg4SbS9gcsdNwGt2J7pFBkhyfaO1X3iui26YFYr5Q+KQ/N1jRg87yRtbCMqxEsTh1dt9lBG/sNF/9QBCVF0sSA4yI5cuuf1tDAah5fjW+nHyXr1RHZzZOXhx3ilrd5b6qniPGgrdlCvbTfYU7J+1I3RR+NVtvxR7/AFC2cRwKSrygjtWP2UX9TzNW1laRwLoiXA7z1Zj4sx3Y+daZiY7S6ImJjcIltwn0hLct2so9XbEcXsjTx/aO/lUmW2D9RUpUz1p5VqCFBw9V6AVMRMUm4nWNGeRlRFBZmYgKoHUknoKpbHmpJo+2jhuGg6ibQqqwH6yKzB2X2hd+7NFX4o6Zs7pJUWSNg6MMqynIIp0miDoiKYmv4l9aSNf3nUfmawPyq8z4sillcIXZ1WUwyKZUiz6ZTTuD3Z8M0VvBcRltAdCw6qGUt93OacMQrz1z/wDKDGqR2nC1jSJUUtMiDWWI27NuqsOpb1s94xv1nkfm1JbKBruaNLjswJQ7KrEjozDbBIwffQakxUM0xHxi3b1Z4T5SJ/OnluEbo6HyYH+NEQjwxQcwMYW8F3Q+cZ2+GDRjiEkf16bf1seWXzZeq/kPGppXwogSKKXBOrjUjBh4g5pyq2bh6MdS5jf7SbZP7S9G94pm44i9upafS0Y6yrtj95D/AAzViNpM67pvEclCB7vOuXC5uBczsu47URuVAz9Go2+LmtHdc/pJKIbRO0OjW8kmVRRnGAo3Y7jw61Q8vc026XMltKRqlnkftV2jEjneNs9OmM7jurf/ABcsV6tOaOZhnJ8cT38/st1wriBKgacbdKtVkzWbk5ktUYojmZwcGO3RpmB8G0ZC+8ilre30w+ht0tgf17p9Tj29jEcfFxXO6mg0UdUH6Euzu3EZAT1CQQBB+6GUkDzJoqDVURo6S7ADJIA8TRDUgqtu+GiT1t6F3zJaxnS0ylvsJl2+6uTUf9NyyfUWkrDueUrCvwb0vwoorfgEaHIUCrKOLT0qv+bX0nrSwwDvEaGRvczYA+Bof7Mo318s0/seQqv3EwD76B+65ggh2kmQH7OoFj7Ao3JqBd8xmVGW3tp5SQQrNGEQEjYntSMjvq0tuHQQ/VxRp+6oB+NM8R4isalidh/rarCS4vdWsuqN0DJPGpEolU+v0f0V6L3gjxqkfg8jSFpn3JyepJznbfHhXSOOq9xlnGMjCr0IHUE9/twfM9wGSl4RMoMqgs0REir9sLuyEd+VyPPFexXl0mm5jw8eeHkrf+sx3968NvyVwmbLTIewDRqhypJl0kkOUJGMA4ydyB8dd8xuu64j98BP/uVV8u3/AG0UcqHKOoZT7CK0UcjV5ufJ8l5s9LBj+OkVRltbsf08J/uWH/WaMxXvdJbnzR/51M7U0fzgjurQ3sX8o3Cr66sZIA0PplPULqTpYNpJO2DiuZ86ScXvVit0tJoYY0VTGpGl3AxlmBwVGBgd29dw4pekoQV/141zy+4xdLJpUejnrVFn8mnJskVoIrqaUFWJEcM7oi6yWIJQjUcnc1rl5StP1o2k/wDyyyyf87Gq7gN8+gDGO8nvJ8avElY99QNQ8t2SerawD+6T+VMcXihSM6ERT7EUA+w4FTGBPfUa4s9XWg563F7cTY+axdoT65iQEe3Vit/wy4iZFBCscbkqD+dVr8txk5I3qwteGhOlETmsbdusMR840P8ACmH5fs2620H+En8qfWGldnQQhyvZ/qwIv7mV/wCUikNytB3Gdf3bq4H4a6VxPisNsMzyrHnYAn0ifBVG5PsFVo4zcz/+ktm0/wBdckxJ5rH67e8Cipx5aUerPdL5XMh/5iaynNDwqOzW9nuJVZWW22nBKnYOEXKjruTV63Lkkv8A6y5klH9VH9DD91TqYfvMamQWEVummGNIl8EUL+VZ0t0zuGF6xasxPtyO+s5FkaZGMMhUh1kUAgHBwV7j03BNZi14d6eWcNpOogAnOCMlj3DNdW5n4YZjqz6Q/WHXHh7ay1tw9429LJPc2dx5d1ex/LpNd+3kU4mWlpj1Pv3pseT+IzwwnTbPJDrYxMSkcpU+KNjO+dyRV+eaAB9Jb3Kf3WsD3xFqpuCcSLbN6w6/wP8Ar8wcaeCYV5GS3VabPWx16KxX6K7/AGvt/tkewxSgjzBWhVzrFCtbYh/Mb2T6y5SIfZhjyR7O0fr8BQXlWAnMxknbvMsjEfcBCj4VZmU91Dc0AtraKEYjREHgqgflTjXAprsqWsVEJMpPSkkE0+FpE8qopZjgDqf9dT7KCNclUUs5wB1NUtvbG4btZBiMfVRnv/bb8x/8UuJTeMJHGIFP0aH+k/aPiv59227W53oquksQx3FHHw1R3VaLHQZKu0Y3lsfMr2SybaGfVc2Z7gSczwDyPpj2MfCtwBWY5z4S88GqDa5gYT2zf8RP1T7GGVPnVry3xhLy2jnTYOuSp6ow2dG8CGBHuqKssUllpdHiiIcttmojcJQnOBVtiixQQ4rML0FSFSnMUoCgb01Ch4xbO+hJ4WfONIkQnPhgHr7KwXyycQcPZ2xcx2s0wW5cHSCuVOhm6gEZ+FZf5UflASIDh/D0iSNFAkdUQgbAhIu4YHVuufKiu6aabuJkjUs7KijqWIA+JrnPyb8Y4jfWMX0kaBdSNO6s8rhWwCF2HTbUT1B2rWW/KcOrXcF7qTrqnbUoP7MY9BfhQIbmpZDps4pLo/aQaYh5yvhT7s0Q4dez/Xzrbof6K2GX8mncfkB51oAyqMDAHcBsPhTT3PhQQeF8vW1udUcY198rkvIfORyT+NT5LgCmDk9aWsNEIaZj02pHY561KCUsLQQWsge6os3CEPcKudNEUq7GYvuEHAaLaRN17gw70Pn3HuPsyCdpzDbH0Nf0oGWiVXeRcbHUiAkb+NXPElIjbTs2CFPgT0rjvyeczpwq2v1ugFvA7PpkOHmOnCBSfWGrPTxzQdSPHbUbG4iU94ZwrDzVsEe+irypxLiUs8rzSuWeRizEk7kn8B3AdwoUXT2cEo8UKFRB1Rc6cypw60e4caiMBEzjW7HAGfDvPsBq9rKfKNy6L627ItoYENG+M6XUggkd46j30VRzXJht1uuL8Rmidt1gtn7KNCRnQiKC8jAdckiqnlHnJOJXZtTJNJAiGRDMiLK+GClJSh0svpDfAJBIPfnKcd5A4teSq1xLC2lQiv2mFCjqQgXqep2rcfJ5yNHw7LF+0mfAL4wFUEHSo8x178CqOh+wdPCnESkRipCiogAUlhTlERQRyKx/D3/R/EmhO1tflpIfsx3KjMqeA1j0h4kGtm4qk5q4R86t2RdpVIkhboVkQ5Xfuz0PsNFaAUdVPLXFhcwJJ0b1ZFOxVxswI7t6tQaIOhQoZoDFKFIzTcklBSc3WEM0ZWdFeNh6QYA4I6MPA+2ubHk/g6Pko3XOkysV+Gf410XjURdSK5vd8rHtNQz1oro/ALiJIwI1VFwAiKAAFHTYdKtfnBPSsrwK1KAA1qLcUQoR5608sdKWlUBBaUBQo6AqFHQoAKMUKGaBq6UFSDWE5k+ZyejdRRvjprUZH7rdR7q3NwMisdzJy+swORmisWbXg3+7J8W/7qFG3JpBwCcUdB22hmkZpLNRCnlxVRxe+Gkg71MmNVN5aFqDnPF+L3KyYiyRnvrUcrSSkZk6n/WKmrwIZyRVzZ2YXuoqwtjtUoUxGMU6DRCqFFmhQJamjT2KYuh6DY64oOccN4lPccSuoeGMkUKkG5nkQOqy5wwhTIyxIPXbOo+b/HefE4ZOsU16t2chZouxVZY8n1w8Q0bd6Nvjv8cXdT3vBheRRQvItw7SQ3SAtoLbengH0gM9e/esNwDlC7vZQBHIAWzJNIrBVyfSYs3rH2Dc1VesredXVXQ5VgGUjvBGQacqr4BbiGBI19VAFXyAAqyzUQDTbClmioIksGaY+Yr4VY4otNBDS2A7qkKmKcxQxQEKUKFHQHQoqFAeaGaKioFZoiaFFQEwqPLFmpFJNBANoPChU7FCgdNJIpdFigbK0kx09ihigaEdKCUuhQEBSqFFQKzQohR5oDpieUAb0t3qvvTkUGX47xzsCe8f661S2HOvbPpUY9vdVhxyw15yKqOE8ACvkCiuicMvAyirVWqh4bDpAq4iNESKKgDR0BUKPFCgKhQoUBGhmhQoAKOioUAoUdFQCioUKAUVChQChQoUDtFR0KAqFChQChQoUAojR0KAUk0KFA3JUKehQoKm5FJtxvQoUFrb1OShQoHRShQoUB0KFCgKioUKAUKFCgFChQoBQoUKAqKhQoBQoUKA6FCh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QSEhUUEhQVFRUXFBQVFBQVFBQXFhUXFhQXGBYVFRUYHiogGB4nHBUWITIiJSkrLi4uGB8zODMsNygtLisBCgoKDg0OGhAQGiwmICQ0LC4sMjAsLC8uLSw0LCwsLCwrLCwsLDAsLywsLCwsLCwsLCwrLCwsLCw0LC0sLCwsLP/AABEIAMIBAwMBIgACEQEDEQH/xAAcAAAABwEBAAAAAAAAAAAAAAAAAQIDBAUGBwj/xABLEAACAQMCAwQFCAYHBwMFAAABAgMABBESIQUGMRNBUXEiMmGBkQcUIzNSkqGxFUJicsHRQ1OCg5Oi8BZUY7LC0tM0w/EXJHOUo//EABkBAQEAAwEAAAAAAAAAAAAAAAABAgMEBf/EACURAQACAgEEAQQDAAAAAAAAAAABAgMRBBIhMUETUWGR8BQiMv/aAAwDAQACEQMRAD8A7SIqMRU9ijomjQjo+zopplXYsoY50hiBk/xrF8EueIpLH2wSUYb5xom1MzYbAhiZUWNQdPVs4Bzk70G2CUemoP6XQeukqe1on0jzdQVHvNP2/EYpPUljb2K6k+WAaGkjFDFQ7zi0MTBJJUViMhSd8ZxqI7h7TtWT4VxO+e4BPZNF28geTtfozDqPZiCMJljpxlifWzjIq6mO6RMTOttxijqI/EogcdopPgp1N91cmsvDzHeGfT80lKNcGMeiiIkIYKJndm1Fju2kLsMDrvUZNnQpq5uEjUtIyoo6sxAA8yaoOYuZTD2RhjeVH7QvJFE8+jQAQnZx76mLYGSAMHJ7iGkoVSct8xJdQo7AwyHOqCUqsq4YgakzkZwDj21cSyhQWYhVAySSAAPEk9KBdCsHweyme7LrdF4kndiViUmbWCTG02SOzQMqgKB6vjvW8okTE+AoVluc+LxCOWHtzCyJHJLINIWONn2VyzL6+hlwp1YzikcrxXUYkcyJcJIweNQOwEalRhYVwQVOx3YUVrKGKr/0pj14Zk/u+0H/APItTV3zHbRpqMqncDSpBcljgAJ1yTViJmdQkzERuVpihisHxfj810w/R7xlUSRZFlZ41SY40MzR5L4Gr0Bsc7natfwTtBbxCd1eUIokdRhWbG7Ad2aTWYnUpW1bRuPCbii00eoeNJMq+I+IqMtD00WimLziMUUbySOoRFZ2ORsqgkn4Cqbg3Odtczrbo30rQicKCGIQ4wHK7K2GU6c99E0vilEUp6ixQ0YKURSpGKLFQRilFoqQVpJWiGNFCntNHQPVCv8AikULIjk63zoRVZ3YD1iFUE4GRk9BkVNrM80cvR3MiyFZdYjaEtFK8ZMbMGZSVIyMqKrJVcd4R280k0V1IglVEYiGNygjyDGjSKeyySSwx1q6sWREVRcF2VVUlY0kkOBjLlVOT7aXwDluC3iCLCAMk+mTI2T1JZiSTV4q4GBsPAURUa5T6nbn2sIIx+K6vwpi64VLKMOye9ElP4ooqA/ygWqr2jsiQ9o8aO8ih5DGxV2ji6lQwI7icbDpnXKc7iiuV8w8mSJ2kkXziUFMsA4U+hkhEVcDTvso8ac5LnjaSG3aKd3MeXlMEojgITUI+0nznuXAA3/C357hu1lM0JhdBBpSKYuFjfXmSbQu0racAA4xg46mrzlOylWCMzzCaTBJdBhCCxK6QcnAUgZJ3xW6+e16xWfEOfHxqY72vHmVklhgYDuB7Co/hTf6KXVq1yZ8dQ/lUyeZUBZ2CqOpYgAe81Xz8Q7RWWFHfII7T6tBkYyHbr5qDWl0K/jVhHcgIJ5GeKRZAsckepXToSunfBOcEYziovB+AR2ySGS4uRrcOz3EysxYDGdTDbbuHgKpuBcryCS3V724K2+ywxqEQ9QWkkAy7HJy22TW9t+Hxocqg1fabLP95sn8aIqnjV1CqJZh3ao4tH3pVAPuzWd5j5amdBod1VSrfN42LKxUgqcYCjGOgXFdBqK/EYg5jMi6xjK53Gemrwz7azx3mlotHphlxxkpNJ9ub8m280bzZuZEIkAljlDFSzKCpaRdojggY+I6VtPm8i/WQySD/h3bt/lkKD8TWc5g5FinZ0JuQjzNMVWVhF2jkFmI693TO3ditYs9yg9KNJh9qI9m5/u5Dj/PTJknJabSmHFGKkUj0z/FOE2cr6prWMH0dTXFuzernGZNJU4BPU43o+OWodIWsntdEZJdNZVHAjIjVnj3Cg7lehwBWji41CWCsxjc7BJVMbE+C68av7OaXxDhUMwIkijfII9JFJ3HiawbGP5RDPFGtxcQM8pd4Wjhx2iet9E0hOpQM4OncePWrPjXJkcwyADIPVeTcDxGkAD8Kz93yalu5urZFint4WWGSeVpIUAUhQQzegoBPlk7Gn+W+IcTe4j+hVbbsiHM1wWlmfSPpcDPZjUDgBRse7YDKl5pPVHlhkpXJWa28SXwzlNLPLTRI6MfSkTUDF5qOqeJ6jv23GhhsbYnSjxk9MYhcZxkD1euN8Z6VYFbg9XhTyjdz8Sy/lXJOK2MFtIY3vp447F1uShKohkmmaRVCImqUkg+QPXrS95vPVYx46469NfDq44WB+pAfOEL+IP8KxfELPiHbYiFmAbkMWZm9GAacQrCExk4bLHOcjp3a/gXFmuoI7iLQySIGXOpGwe4j0twcipLJvqaDJ8VKE/jg1izN8TFvDGXlWNV2XOhSSzEKqqAMliSAAO81A4C8JmlSJou1jA7WMIiyIH3GvST1xUnjcEM8JjljJGVYKyuuGU5Uhh6pB3BB2rPct8AS0llltEjV5T9IskjOZN857UkspzvuCD+NBu6FVacdjGRNmBgCxWXAGAMko/quMb+iTjvxUdebLUnSJCXxlY9Da5MnA7NCMtv/rFZRWZjcQxm9YmKzPefH3DmLmaK0eNJCF7QSNrclY0WNdTFmx1PQKNz7qHJ3M0fEbft4lZV1uhDDG6nqPEEEH30zc8MluMPMQpBBjgwGVMdGc/ryfgO7PrG14fbtGoUkHyGPwrFkmUWKr7zjUUTmMtl1jMrqMehGDjW5JAUdcZO+Djoad4PxWK6hWa3cSRuMqw9hwQQehBBGKgl4oUdCggjjMBcxiVNStpYaujH9UnoG3G3Wp9cn/2TcRpajiUscKalMUSIjyaySxkfJ1sSTvjvziuh23DfRUNPO2AB64XoO8oBmqq1qPPexp6zoPN1H5mqd5LIOyM4dkOJNTySCM4ziRiSqHB6NireCziX1I41H7KqPyFBjLjhNm0pcW9u2psl0i1uTnP6inf21cLaqB9Ct6hxgaXcAf2J20/5aoOYflCW2nuEkcxLCUSONYe0nuGZQxZASAIxnGfHO4q65e4tPxCBZcNaxsWByuJnAONSq2RGpG4PpH86Ioucri7SLQjamcEYkEDTKCMa0EWMY72I2rK8CmuxcIlrJFESpVUUAhgF3LlhvjrXXYuCxKCFXGfWYkl2Pizndj51Dn5VgKnSvZvkMsiga0ceq4/l0IJB2NdWHkVpSazXe/3u4s/FtkyVvFta/ex214cwIcpE7/beSR2B9hZTp92KnF5vsR/4jf8AZVdY8ejXMdy0cM6HS6E41+EkQO7Iw3z3bg7g1co6soYEFSMhgQQR4giuV2uf8y2/EjPK0SWz5WNbdZZW0QYyZH7PSNbMSMHux8dJy7Hei2jE8sDSAEM4Rzq3OD6w7sU9fvaM30kilh0UPqb7q70xxG6doJEtIplkMbLHI0ehUYqQrESEHY79KCx7OY/00YI6gRHb4yVz3i/KGvtITf3KpLPJPIkaovaPKRnLjcqAMAHOB5Uxw7hXFO1tlV7S3ih7PtCpaWadhjtC7FQzaznOSOvfXRvmMjevPj2RRov4vqNAq0glCKBMDhQMmPJOBjJOrek3Fy0frzwr+8uP+ulfoiM+sZH/AH5ZCPu5x+FSLewij9SNF/dVR+Qoqqm4hrBXKTA7FVt5XU+ZyV+JrN8ftbtYm+aI1sMHWRJtpwR6EJZgvXOVwdutdBIpmW1VvWGaypaK2iZhhkrNqzETpxHh4uDcxhGh0gZEbfVOVHrSkkFsHDb94FdOtuGuDq1SAnr2XYgHy1ZP41lPlCsn4e7X1sIMJD2SRyKfQllkVRMmxVm3C+ljAzvjOXuSuYUtLleG3F587uJWZ9aJhInKazFkbEHBO3QnoM1u5GaMttxGnPxOPOCnTM7bL5mn66XDfvSSMPuq2Pwqr4jwmFmysEWO/tYTnzyVrW4oVzupAsbmNUVdUYwMAAgD4d1ZTinymW0KTSkqY4pzbgBsyTSKAX7NB0AzjJ64PTYnSc0ccjsrdp5RqAZEVRjLO7BVXJ2G56noM1hL3itnLxFbNorWa5IJ1CNWCMBq7MyMvpHGfh3UEW75s4lNE8llA8skkxaB9QWGO2wDF6DMutm3JLZHXuwK6FDJcyoheCFSVUtrkLYJG+FVN9/bTK8C1EMSy4xsDtt7KuYoMdSTQY7mvlhriLDupC5IiiRkRzt62XPuPdWIs+BOt0J2+cR6fWkGTIoxjKjvAHXHcehrt2kUh4Qe6umnJtTHNIcuTiVvljJMz2Z+1ti6hlmeRWAIYTSJkHoQVJFP/MB+sLn+zdTH8nB/CqLi8r219bwW4fsrjtpJo4wjFSgzqiBP0YYkaj0yR0JyWvk65ouLy4vYp4giQSBY2DhyPGN3U4ZsYOR4kVzOpB584TZxxT3E0Vy/0So4EtwHkUMCsbEtuucdcgb0jlTm2zs7m34VbKrLIpbXEzMkcjjtAhZmJfI6nbG23h0e6hLKQPdmqKy4Y8cuvsYR7UUAnzOM1Bo80KZDnwoUCksowchFz44GaeIpq8ukijaSRgiIpZ2Y4CqBkk1RDmdGiEzxSx27DIlcxqSmM9p2RbWFxv01eyqrDcS5TuVRreLibwR9pLIQiFJXaRy2ZZFcF9z1GM+2tnwCaa0t4oXgklSNAqyxyLKxUdC6tpbPkDVx+ioXw+kNkAhuux3BBqZHFp6URlri/SaUdk0SueqTAxybd4RwGrS2MTKoDYJ78Ud1apIumVFdfBlDD4Gqw8AjTeCWW39kcmY/8KTUg9wFBd0Kztzf3FsrM8ltMigsxZjA4UDcn1lY+5axPFPlNYvIQTbpHpVY9KNNIxGSWzkADpt7z3VtxYbZZ/q05+RTDXdvxHlK5u4ddrfTG0uo43ukjUs6EyW8USkfRuDsrMTtjOpifK65I5XWGArczNeOZGcvKSy5OMhEYkYyM5O+SazXLXMcVyWaWJ3mlkPpuyJGVRfQXJPoADOwByST1NbS1Y4x84t4V+zEVdv8R9v8tY5MdqTqzPHki8bqv440jHoqqD2AKPwrBc3cySC6RIlmnt0hkd1tCSXnyAkckiHKLjJ2O/f0xWmFlaneRxO3jLKHHuQnSPcKTxGHtABFJHHjppK7ezArBmzfybfObhppLy1+bjUphUu5bBzqzrJOOm59tdCVcVVcJhMYw0qsT1OR/OrJplAJ1DAGTv4UDlcm4t8qwgSV5C4lE8kcNoiLlUjOO0nZxk6uu2NiAO81ZXHynxJb/O3eOOJ5HS3h0PJNMIzguxUgRAkHuONsnJxU+0uHvIoriGNTFKgYawCyg9VO2+CCKDT8u8SNzawzshjMkauUbqpI3G9WNZ224EqjMTS27d/ZvlCfExPlPwqUHu4uqx3C+KHspPusSjH+0vlRUji1osiEMgcEEFWAZSD3EHYisZydweGK4nKWkUbRzFQ6RoGUNHG2kMBlRhulaTiPNtvBGzT64mVS3ZyIQ7Y6hO5+o9UnrWRsueIrad2nAUXUkcmlWLNF9FHEC2BgjEYJ6d+M1spgveN1hoycjHjtFbT3nw6WjZpVVjcw2o/p4yfBWDnfpsuTRfpxT9XFPJ5QOoP9qQKPxrW3nOOWiTRMkkayKeqOoZWx4g7ViuBcFtO37SG3SF1ziSApry2xyRkY86n89x3d3ZvFDC0GpkLNJLGNSqwLRN2ZYgMBg/Doayj2HGJuJQTkwwwRMojt0mymjGGT0V31DO5G23hRHToxOvqukg8JF0N95Nv8tOfpEr9ZE6+0DtF+Kb/ECmO1uf8Ad4f/ANhv/FRG4uh/QwjzuW/8VBYW92knqOreRGfeO6n6o7iOd/Xtbdj49u2fceyyKyvNfFrmABI5FiYgho0mNxKARswVowygd5zWVK9VoqxvforNp9FfKDaRtcRSRzvDcspty8bqdMJDNIGU5wfA7HJWi+TblqCwEht5JJO1K62kI/VzjSoAx1O9c04ybgRRxZAVd2dWbLtnIdzjOe/zrp3LnE7kxKZLeNSAoEj9snaeiMsVEZxvnv3rp5HF+KN7cnF5fz+Y151332byNqcqht724f1fmnullJ+GkVKxeeNsP7Mp/iK43atKFVPZ3n9bbf4Mv/loUD3MfDEuraWCTOiRCrYODjrsfHauVXnIVrcTBrq8uLgqAixsUXAHRfRAx7sV1O3uY7jUqk6lxrjdWR1znBZGAIBwcHocVDnhs4Gy5TX3KPSkPkgyx+FUO2PB0EaL2s2FUKFEzAKAMADTjoNqf/Q0PeZT5zzH/qplL2V9oLcqPtznsx7kGXPvApR4XI/19w2PsQjsl97bufvCgZvLayi+s0gnorSOzHyXJJ+FRTBG/wBTYqR3PMojX4EFz92rmzsIYfqo1B72xlj5sdz7zUrBNBlLrgAYESmMKRgxwQxoCD3FyCx9xFY/jXL2l/8A7eIlPssSSD3kOck++utdgO+gbdfAVvw57Yp3Vz5+NTNGrOZ8pSpazPDPFmVlEkZSN5WMZ2K6VDFcMOuwII8K6DZtFIMqqnBwfRAIPgykZU79DXM+auHcQtrm5azlhDXskaB2LLNCETGkbEaAATnuz0zV58lPLVxZiZrq5M8kukt6Tuq6dh6b7k7nwrXkyTe3VLZjxVx16atubSM9Y0+4v8qSbCHvhj/w1/lUyhWDYgnhsH9TH/hp/KmpeGW2N4I/8Nf5VZYoilBzLiXLth2pLWEbsT6wQgH2kDb8K13DeE2uhQIEGB3Jge4Vd/N18BSbiWOJS8jKijqzEAD3mgh/oe2/ql+FRb+0s4V1SKqDoN2yx8FAOWPsFH+kJrja2Ts0/wB4mUjI8Yoti3m2B50/Z8JjibWS0sp6yyHU/kvcg9igCgxPMXBBc+mkPYoqkfSsxaYEghezz9GMjOSc+IrAXHCoxJkqyhSutm1MEUEAtudwBvt3Cu+y22vrUOXgkfeo+FdmLlzjp0/j7OLNw4yZOvcx9furOW4Hto9EPZyoWL98bEtuSOq/lV1+lsfWI8ftZcr99cis5wudLCQ2s7hIz6VpI5ADJnBt897oSMDqVK9cGtRa3avnQwbHUA7jzHUe+uS1tzuXXWOmNQRJiZCFcMp+yQarLTl0xvqEjZ9pzjyq0lsYmOSgDfaXKt95cGiFtIv1cxP7MgDf5hg/nWLI/FEw6muR8ev+Iw/PSbRri4lmxazhEljht+gVUOdLDwI3LZOcV1Y3cq+vET+1GdQ+BwfwrPcVV5G+hlVT3qwwR7juKCl+Tiwv5LTRxKaVArEJGrBZHQ7jtJV9MYOcBSNsZ8K18XC4o1KQoqA9dIxqJ72PVj7TVXJxEWcam4b1nVEVQWeWRjsqKN2P5DwFTzzHBHPHbzEQzSj6ON2jy3swrHB8M9e6rE6SY2oLjkca9anG+cdV39h2qTbWlxZj6PVLCOsI3eMeMWfWH7H3fCtlim3jrO+W1/8AU7YUxUp/mNK21kiuEDjTIpzg4B3BwQc7gg7EdaeFkg9Usn7rN+R2/Cod5wxlczWxEcp9dTnspsbYkUdDjo43HtG1SuGcVWYlGUxzL68T41D9pT0dT3MK1thz5s/9c3vVP5UVTezFCiOYch8lXMUpkv72Wd2TRoWeUgLnUcyE6juBsMV0izs4Ytoo1XxKqMn2k9T76r+E8HMe7MWPiau0XFFFufZRiOlUdUEBR0KFFFVPzDx+O17NWDPLK2iGGMAySMBk6QSAABuWJAFXNYbn3gMss8FzbTLFPCsiJ2iaoysmA+R1BHiKIr+NxPLeRC4Kw5jKQqsyOxkdskOBgr6KAA7g6mGemddwXhhhXGonzNcg5S+Tstem4u7kyyxTq+AD9I4wyuXJzpz3YHTwruyVAtaOio6qhWE+UDmVre5tLdpTbwS63nuMhThBtCjnZC3eeuOnjWzvr2OFC8rBVHUn8h4msTzLO10hLxaINsK6gyyAHOcEfRj8fKgyPB/lSefiCW1jExidmTXPLLISMH6UgklADvjO4679OpW/BlDCS4c3Eo3BcDQh/wCFF0Xz3PtrKctXkRbEVusI7ysarn2bCtzCc0Q6WJpSx0oCjqIAoEUKJjRXOub7a8i4il5BELlI7Z4kg1qpjkY57VQ2xyMA43xWT+T9eJrxb5xxF3jWRHDLK/oMD6saAEquDggbfnXUOYYJXH0Zww6H+dU3CLGcZFwFkB65AIx5Gg3OAaSY6pIOHtHvbyFP+G2Xj8gDuvuPuqSvFym1whi/bB1RH+2PV/tYoLEg03JGrDDqG8wD+dPo4IyCCPEUDRGK505WWcwvHK0MkMglhbJdAw6hoycYO3TBrAv8ndxccQF1dXcbMZUf6MNn0CNKIGPo9B44rsXErLtFKnvrOWnKrRya1kb3nNFbMNUSLi0DHCyocnSMMMFumkN0J9lZTn3hd1PYyQ28mmRx1zjWARmPV3ZGa5bz/wAWvrqO3soLWeGOCOMSRKvV1GF9TbSNOR8e6qPQ7pVPx6wDxlgCJUBMLqdLq+NsN4E4yOhpnkFrn5hALz68JhznJOCdOo97adOfbmrufBBGKiODW3MDAYv/ANI/OtTmXs5bpI93JXQsbBQNGnoKFdTnSTUfQU79TjehVXbXYoUWaGagOsH8p/MDwPaW/aG3huJHFxcg6SiIA3Zq/wCoX3Grrsa3ReqHmgxPGRIqSDG6OAVYeR2zVHG+M/KXFHL2XCrU6lIVLjtJS8jZ+xv2ik/bJz7K71wu5aSGN3XQ7Ipdfstj0hnv3zXLuHyWTOY47OJc7NiJR+OK2VnwPSM29xPETvpLdomf3WoNLI1UfGbR5VK52NKEl7H6yRTjxQmN/erbfClLx6LOJVeFvCRCB7iNjUGOg4SbS9gcsdNwGt2J7pFBkhyfaO1X3iui26YFYr5Q+KQ/N1jRg87yRtbCMqxEsTh1dt9lBG/sNF/9QBCVF0sSA4yI5cuuf1tDAah5fjW+nHyXr1RHZzZOXhx3ilrd5b6qniPGgrdlCvbTfYU7J+1I3RR+NVtvxR7/AFC2cRwKSrygjtWP2UX9TzNW1laRwLoiXA7z1Zj4sx3Y+daZiY7S6ImJjcIltwn0hLct2so9XbEcXsjTx/aO/lUmW2D9RUpUz1p5VqCFBw9V6AVMRMUm4nWNGeRlRFBZmYgKoHUknoKpbHmpJo+2jhuGg6ibQqqwH6yKzB2X2hd+7NFX4o6Zs7pJUWSNg6MMqynIIp0miDoiKYmv4l9aSNf3nUfmawPyq8z4sillcIXZ1WUwyKZUiz6ZTTuD3Z8M0VvBcRltAdCw6qGUt93OacMQrz1z/wDKDGqR2nC1jSJUUtMiDWWI27NuqsOpb1s94xv1nkfm1JbKBruaNLjswJQ7KrEjozDbBIwffQakxUM0xHxi3b1Z4T5SJ/OnluEbo6HyYH+NEQjwxQcwMYW8F3Q+cZ2+GDRjiEkf16bf1seWXzZeq/kPGppXwogSKKXBOrjUjBh4g5pyq2bh6MdS5jf7SbZP7S9G94pm44i9upafS0Y6yrtj95D/AAzViNpM67pvEclCB7vOuXC5uBczsu47URuVAz9Go2+LmtHdc/pJKIbRO0OjW8kmVRRnGAo3Y7jw61Q8vc026XMltKRqlnkftV2jEjneNs9OmM7jurf/ABcsV6tOaOZhnJ8cT38/st1wriBKgacbdKtVkzWbk5ktUYojmZwcGO3RpmB8G0ZC+8ilre30w+ht0tgf17p9Tj29jEcfFxXO6mg0UdUH6Euzu3EZAT1CQQBB+6GUkDzJoqDVURo6S7ADJIA8TRDUgqtu+GiT1t6F3zJaxnS0ylvsJl2+6uTUf9NyyfUWkrDueUrCvwb0vwoorfgEaHIUCrKOLT0qv+bX0nrSwwDvEaGRvczYA+Bof7Mo318s0/seQqv3EwD76B+65ggh2kmQH7OoFj7Ao3JqBd8xmVGW3tp5SQQrNGEQEjYntSMjvq0tuHQQ/VxRp+6oB+NM8R4isalidh/rarCS4vdWsuqN0DJPGpEolU+v0f0V6L3gjxqkfg8jSFpn3JyepJznbfHhXSOOq9xlnGMjCr0IHUE9/twfM9wGSl4RMoMqgs0REir9sLuyEd+VyPPFexXl0mm5jw8eeHkrf+sx3968NvyVwmbLTIewDRqhypJl0kkOUJGMA4ydyB8dd8xuu64j98BP/uVV8u3/AG0UcqHKOoZT7CK0UcjV5ufJ8l5s9LBj+OkVRltbsf08J/uWH/WaMxXvdJbnzR/51M7U0fzgjurQ3sX8o3Cr66sZIA0PplPULqTpYNpJO2DiuZ86ScXvVit0tJoYY0VTGpGl3AxlmBwVGBgd29dw4pekoQV/141zy+4xdLJpUejnrVFn8mnJskVoIrqaUFWJEcM7oi6yWIJQjUcnc1rl5StP1o2k/wDyyyyf87Gq7gN8+gDGO8nvJ8avElY99QNQ8t2SerawD+6T+VMcXihSM6ERT7EUA+w4FTGBPfUa4s9XWg563F7cTY+axdoT65iQEe3Vit/wy4iZFBCscbkqD+dVr8txk5I3qwteGhOlETmsbdusMR840P8ACmH5fs2620H+En8qfWGldnQQhyvZ/qwIv7mV/wCUikNytB3Gdf3bq4H4a6VxPisNsMzyrHnYAn0ifBVG5PsFVo4zcz/+ktm0/wBdckxJ5rH67e8Cipx5aUerPdL5XMh/5iaynNDwqOzW9nuJVZWW22nBKnYOEXKjruTV63Lkkv8A6y5klH9VH9DD91TqYfvMamQWEVummGNIl8EUL+VZ0t0zuGF6xasxPtyO+s5FkaZGMMhUh1kUAgHBwV7j03BNZi14d6eWcNpOogAnOCMlj3DNdW5n4YZjqz6Q/WHXHh7ay1tw9429LJPc2dx5d1ex/LpNd+3kU4mWlpj1Pv3pseT+IzwwnTbPJDrYxMSkcpU+KNjO+dyRV+eaAB9Jb3Kf3WsD3xFqpuCcSLbN6w6/wP8Ar8wcaeCYV5GS3VabPWx16KxX6K7/AGvt/tkewxSgjzBWhVzrFCtbYh/Mb2T6y5SIfZhjyR7O0fr8BQXlWAnMxknbvMsjEfcBCj4VZmU91Dc0AtraKEYjREHgqgflTjXAprsqWsVEJMpPSkkE0+FpE8qopZjgDqf9dT7KCNclUUs5wB1NUtvbG4btZBiMfVRnv/bb8x/8UuJTeMJHGIFP0aH+k/aPiv59227W53oquksQx3FHHw1R3VaLHQZKu0Y3lsfMr2SybaGfVc2Z7gSczwDyPpj2MfCtwBWY5z4S88GqDa5gYT2zf8RP1T7GGVPnVry3xhLy2jnTYOuSp6ow2dG8CGBHuqKssUllpdHiiIcttmojcJQnOBVtiixQQ4rML0FSFSnMUoCgb01Ch4xbO+hJ4WfONIkQnPhgHr7KwXyycQcPZ2xcx2s0wW5cHSCuVOhm6gEZ+FZf5UflASIDh/D0iSNFAkdUQgbAhIu4YHVuufKiu6aabuJkjUs7KijqWIA+JrnPyb8Y4jfWMX0kaBdSNO6s8rhWwCF2HTbUT1B2rWW/KcOrXcF7qTrqnbUoP7MY9BfhQIbmpZDps4pLo/aQaYh5yvhT7s0Q4dez/Xzrbof6K2GX8mncfkB51oAyqMDAHcBsPhTT3PhQQeF8vW1udUcY198rkvIfORyT+NT5LgCmDk9aWsNEIaZj02pHY561KCUsLQQWsge6os3CEPcKudNEUq7GYvuEHAaLaRN17gw70Pn3HuPsyCdpzDbH0Nf0oGWiVXeRcbHUiAkb+NXPElIjbTs2CFPgT0rjvyeczpwq2v1ugFvA7PpkOHmOnCBSfWGrPTxzQdSPHbUbG4iU94ZwrDzVsEe+irypxLiUs8rzSuWeRizEk7kn8B3AdwoUXT2cEo8UKFRB1Rc6cypw60e4caiMBEzjW7HAGfDvPsBq9rKfKNy6L627ItoYENG+M6XUggkd46j30VRzXJht1uuL8Rmidt1gtn7KNCRnQiKC8jAdckiqnlHnJOJXZtTJNJAiGRDMiLK+GClJSh0svpDfAJBIPfnKcd5A4teSq1xLC2lQiv2mFCjqQgXqep2rcfJ5yNHw7LF+0mfAL4wFUEHSo8x178CqOh+wdPCnESkRipCiogAUlhTlERQRyKx/D3/R/EmhO1tflpIfsx3KjMqeA1j0h4kGtm4qk5q4R86t2RdpVIkhboVkQ5Xfuz0PsNFaAUdVPLXFhcwJJ0b1ZFOxVxswI7t6tQaIOhQoZoDFKFIzTcklBSc3WEM0ZWdFeNh6QYA4I6MPA+2ubHk/g6Pko3XOkysV+Gf410XjURdSK5vd8rHtNQz1oro/ALiJIwI1VFwAiKAAFHTYdKtfnBPSsrwK1KAA1qLcUQoR5608sdKWlUBBaUBQo6AqFHQoAKMUKGaBq6UFSDWE5k+ZyejdRRvjprUZH7rdR7q3NwMisdzJy+swORmisWbXg3+7J8W/7qFG3JpBwCcUdB22hmkZpLNRCnlxVRxe+Gkg71MmNVN5aFqDnPF+L3KyYiyRnvrUcrSSkZk6n/WKmrwIZyRVzZ2YXuoqwtjtUoUxGMU6DRCqFFmhQJamjT2KYuh6DY64oOccN4lPccSuoeGMkUKkG5nkQOqy5wwhTIyxIPXbOo+b/HefE4ZOsU16t2chZouxVZY8n1w8Q0bd6Nvjv8cXdT3vBheRRQvItw7SQ3SAtoLbengH0gM9e/esNwDlC7vZQBHIAWzJNIrBVyfSYs3rH2Dc1VesredXVXQ5VgGUjvBGQacqr4BbiGBI19VAFXyAAqyzUQDTbClmioIksGaY+Yr4VY4otNBDS2A7qkKmKcxQxQEKUKFHQHQoqFAeaGaKioFZoiaFFQEwqPLFmpFJNBANoPChU7FCgdNJIpdFigbK0kx09ihigaEdKCUuhQEBSqFFQKzQohR5oDpieUAb0t3qvvTkUGX47xzsCe8f661S2HOvbPpUY9vdVhxyw15yKqOE8ACvkCiuicMvAyirVWqh4bDpAq4iNESKKgDR0BUKPFCgKhQoUBGhmhQoAKOioUAoUdFQCioUKAUVChQChQoUDtFR0KAqFChQChQoUAojR0KAUk0KFA3JUKehQoKm5FJtxvQoUFrb1OShQoHRShQoUB0KFCgKioUKAUKFCgFChQoBQoUKAqKhQoBQoUKA6FCh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 name="Прямоугольник 19"/>
          <p:cNvSpPr/>
          <p:nvPr/>
        </p:nvSpPr>
        <p:spPr>
          <a:xfrm>
            <a:off x="3428992" y="5037239"/>
            <a:ext cx="2286016" cy="461665"/>
          </a:xfrm>
          <a:prstGeom prst="rect">
            <a:avLst/>
          </a:prstGeom>
        </p:spPr>
        <p:txBody>
          <a:bodyPr wrap="square">
            <a:spAutoFit/>
          </a:bodyPr>
          <a:lstStyle/>
          <a:p>
            <a:pPr lvl="1">
              <a:buFont typeface="Wingdings" panose="05000000000000000000" pitchFamily="2" charset="2"/>
              <a:buChar char="§"/>
            </a:pPr>
            <a:r>
              <a:rPr lang="en-US" sz="2400" dirty="0" smtClean="0">
                <a:solidFill>
                  <a:srgbClr val="002060"/>
                </a:solidFill>
                <a:latin typeface="+mj-lt"/>
              </a:rPr>
              <a:t>Simulations</a:t>
            </a:r>
          </a:p>
        </p:txBody>
      </p:sp>
      <p:sp>
        <p:nvSpPr>
          <p:cNvPr id="21" name="Прямоугольник 20"/>
          <p:cNvSpPr/>
          <p:nvPr/>
        </p:nvSpPr>
        <p:spPr>
          <a:xfrm>
            <a:off x="1472334" y="4029127"/>
            <a:ext cx="2770310" cy="461665"/>
          </a:xfrm>
          <a:prstGeom prst="rect">
            <a:avLst/>
          </a:prstGeom>
        </p:spPr>
        <p:txBody>
          <a:bodyPr wrap="none">
            <a:spAutoFit/>
          </a:bodyPr>
          <a:lstStyle/>
          <a:p>
            <a:pPr lvl="1">
              <a:buFont typeface="Wingdings" panose="05000000000000000000" pitchFamily="2" charset="2"/>
              <a:buChar char="§"/>
            </a:pPr>
            <a:r>
              <a:rPr lang="en-US" sz="2400" dirty="0" smtClean="0">
                <a:solidFill>
                  <a:srgbClr val="002060"/>
                </a:solidFill>
                <a:latin typeface="+mj-lt"/>
              </a:rPr>
              <a:t>Dynamic systems</a:t>
            </a:r>
            <a:endParaRPr lang="ru-RU" sz="2400" dirty="0" smtClean="0">
              <a:solidFill>
                <a:srgbClr val="002060"/>
              </a:solidFill>
              <a:latin typeface="+mj-lt"/>
            </a:endParaRPr>
          </a:p>
        </p:txBody>
      </p:sp>
      <p:sp>
        <p:nvSpPr>
          <p:cNvPr id="22" name="Прямоугольник 21"/>
          <p:cNvSpPr/>
          <p:nvPr/>
        </p:nvSpPr>
        <p:spPr>
          <a:xfrm>
            <a:off x="321987" y="4522284"/>
            <a:ext cx="2489784" cy="461665"/>
          </a:xfrm>
          <a:prstGeom prst="rect">
            <a:avLst/>
          </a:prstGeom>
        </p:spPr>
        <p:txBody>
          <a:bodyPr wrap="none">
            <a:spAutoFit/>
          </a:bodyPr>
          <a:lstStyle/>
          <a:p>
            <a:pPr lvl="1">
              <a:buFont typeface="Wingdings" panose="05000000000000000000" pitchFamily="2" charset="2"/>
              <a:buChar char="§"/>
            </a:pPr>
            <a:r>
              <a:rPr lang="en-US" sz="2400" dirty="0" smtClean="0">
                <a:solidFill>
                  <a:srgbClr val="002060"/>
                </a:solidFill>
                <a:latin typeface="+mj-lt"/>
              </a:rPr>
              <a:t>Optimal control</a:t>
            </a:r>
            <a:endParaRPr lang="ru-RU" sz="2400" dirty="0" smtClean="0">
              <a:solidFill>
                <a:srgbClr val="002060"/>
              </a:solidFill>
              <a:latin typeface="+mj-lt"/>
            </a:endParaRPr>
          </a:p>
        </p:txBody>
      </p:sp>
      <p:sp>
        <p:nvSpPr>
          <p:cNvPr id="23" name="Прямоугольник 22"/>
          <p:cNvSpPr/>
          <p:nvPr/>
        </p:nvSpPr>
        <p:spPr>
          <a:xfrm>
            <a:off x="-78602" y="5058486"/>
            <a:ext cx="4429156" cy="461665"/>
          </a:xfrm>
          <a:prstGeom prst="rect">
            <a:avLst/>
          </a:prstGeom>
        </p:spPr>
        <p:txBody>
          <a:bodyPr wrap="square">
            <a:spAutoFit/>
          </a:bodyPr>
          <a:lstStyle/>
          <a:p>
            <a:pPr lvl="1">
              <a:buFont typeface="Wingdings" panose="05000000000000000000" pitchFamily="2" charset="2"/>
              <a:buChar char="§"/>
            </a:pPr>
            <a:r>
              <a:rPr lang="en-US" sz="2400" dirty="0" smtClean="0">
                <a:solidFill>
                  <a:srgbClr val="002060"/>
                </a:solidFill>
                <a:latin typeface="+mj-lt"/>
              </a:rPr>
              <a:t>Multi-criteria analysis</a:t>
            </a:r>
          </a:p>
        </p:txBody>
      </p:sp>
      <p:sp>
        <p:nvSpPr>
          <p:cNvPr id="24" name="Прямоугольник 23"/>
          <p:cNvSpPr/>
          <p:nvPr/>
        </p:nvSpPr>
        <p:spPr>
          <a:xfrm>
            <a:off x="3929058" y="4221088"/>
            <a:ext cx="2250937" cy="461665"/>
          </a:xfrm>
          <a:prstGeom prst="rect">
            <a:avLst/>
          </a:prstGeom>
        </p:spPr>
        <p:txBody>
          <a:bodyPr wrap="none">
            <a:spAutoFit/>
          </a:bodyPr>
          <a:lstStyle/>
          <a:p>
            <a:pPr lvl="1">
              <a:buFont typeface="Wingdings" panose="05000000000000000000" pitchFamily="2" charset="2"/>
              <a:buChar char="§"/>
            </a:pPr>
            <a:r>
              <a:rPr lang="en-US" sz="2400" dirty="0" smtClean="0">
                <a:solidFill>
                  <a:srgbClr val="002060"/>
                </a:solidFill>
                <a:latin typeface="+mj-lt"/>
              </a:rPr>
              <a:t>Game theory</a:t>
            </a:r>
            <a:endParaRPr lang="ru-RU" sz="2400" dirty="0" smtClean="0">
              <a:solidFill>
                <a:srgbClr val="002060"/>
              </a:solidFill>
              <a:latin typeface="+mj-lt"/>
            </a:endParaRPr>
          </a:p>
        </p:txBody>
      </p:sp>
      <p:sp>
        <p:nvSpPr>
          <p:cNvPr id="25" name="Прямоугольник 24"/>
          <p:cNvSpPr/>
          <p:nvPr/>
        </p:nvSpPr>
        <p:spPr>
          <a:xfrm>
            <a:off x="-71470" y="5589240"/>
            <a:ext cx="6643734" cy="461665"/>
          </a:xfrm>
          <a:prstGeom prst="rect">
            <a:avLst/>
          </a:prstGeom>
        </p:spPr>
        <p:txBody>
          <a:bodyPr wrap="square">
            <a:spAutoFit/>
          </a:bodyPr>
          <a:lstStyle/>
          <a:p>
            <a:pPr lvl="1">
              <a:buFont typeface="Wingdings" panose="05000000000000000000" pitchFamily="2" charset="2"/>
              <a:buChar char="§"/>
            </a:pPr>
            <a:r>
              <a:rPr lang="en-US" sz="2400" dirty="0" smtClean="0">
                <a:solidFill>
                  <a:srgbClr val="002060"/>
                </a:solidFill>
                <a:latin typeface="+mj-lt"/>
              </a:rPr>
              <a:t>Stochastic optimization and robust solutions</a:t>
            </a:r>
          </a:p>
        </p:txBody>
      </p:sp>
      <p:sp>
        <p:nvSpPr>
          <p:cNvPr id="28" name="Прямоугольник 27"/>
          <p:cNvSpPr/>
          <p:nvPr/>
        </p:nvSpPr>
        <p:spPr>
          <a:xfrm>
            <a:off x="2786050" y="4549760"/>
            <a:ext cx="2428892" cy="461665"/>
          </a:xfrm>
          <a:prstGeom prst="rect">
            <a:avLst/>
          </a:prstGeom>
        </p:spPr>
        <p:txBody>
          <a:bodyPr wrap="square">
            <a:spAutoFit/>
          </a:bodyPr>
          <a:lstStyle/>
          <a:p>
            <a:pPr lvl="1">
              <a:buFont typeface="Wingdings" panose="05000000000000000000" pitchFamily="2" charset="2"/>
              <a:buChar char="§"/>
            </a:pPr>
            <a:r>
              <a:rPr lang="en-US" sz="2400" dirty="0" smtClean="0">
                <a:solidFill>
                  <a:srgbClr val="002060"/>
                </a:solidFill>
                <a:latin typeface="+mj-lt"/>
              </a:rPr>
              <a:t>Foresight</a:t>
            </a:r>
            <a:endParaRPr lang="ru-RU" sz="2400" dirty="0" smtClean="0">
              <a:solidFill>
                <a:srgbClr val="002060"/>
              </a:solidFill>
              <a:latin typeface="+mj-lt"/>
            </a:endParaRPr>
          </a:p>
        </p:txBody>
      </p:sp>
      <p:sp>
        <p:nvSpPr>
          <p:cNvPr id="29" name="Прямоугольник 28"/>
          <p:cNvSpPr/>
          <p:nvPr/>
        </p:nvSpPr>
        <p:spPr>
          <a:xfrm>
            <a:off x="5513244" y="5910408"/>
            <a:ext cx="3081293" cy="461665"/>
          </a:xfrm>
          <a:prstGeom prst="rect">
            <a:avLst/>
          </a:prstGeom>
        </p:spPr>
        <p:txBody>
          <a:bodyPr wrap="none">
            <a:spAutoFit/>
          </a:bodyPr>
          <a:lstStyle/>
          <a:p>
            <a:pPr lvl="1">
              <a:buFont typeface="Wingdings" panose="05000000000000000000" pitchFamily="2" charset="2"/>
              <a:buChar char="§"/>
            </a:pPr>
            <a:r>
              <a:rPr lang="en-US" sz="2400" dirty="0" smtClean="0">
                <a:solidFill>
                  <a:srgbClr val="002060"/>
                </a:solidFill>
                <a:latin typeface="+mj-lt"/>
              </a:rPr>
              <a:t>Artificial intelligence </a:t>
            </a:r>
          </a:p>
        </p:txBody>
      </p:sp>
      <p:sp>
        <p:nvSpPr>
          <p:cNvPr id="30" name="Прямоугольник 29"/>
          <p:cNvSpPr/>
          <p:nvPr/>
        </p:nvSpPr>
        <p:spPr>
          <a:xfrm>
            <a:off x="3491880" y="6165304"/>
            <a:ext cx="2308645" cy="461665"/>
          </a:xfrm>
          <a:prstGeom prst="rect">
            <a:avLst/>
          </a:prstGeom>
        </p:spPr>
        <p:txBody>
          <a:bodyPr wrap="none">
            <a:spAutoFit/>
          </a:bodyPr>
          <a:lstStyle/>
          <a:p>
            <a:pPr lvl="1">
              <a:buFont typeface="Wingdings" panose="05000000000000000000" pitchFamily="2" charset="2"/>
              <a:buChar char="§"/>
            </a:pPr>
            <a:r>
              <a:rPr lang="en-US" sz="2400" dirty="0" smtClean="0">
                <a:solidFill>
                  <a:srgbClr val="002060"/>
                </a:solidFill>
                <a:latin typeface="+mj-lt"/>
              </a:rPr>
              <a:t>Data analysis</a:t>
            </a:r>
          </a:p>
        </p:txBody>
      </p:sp>
      <p:sp>
        <p:nvSpPr>
          <p:cNvPr id="31" name="Прямоугольник 30"/>
          <p:cNvSpPr/>
          <p:nvPr/>
        </p:nvSpPr>
        <p:spPr>
          <a:xfrm>
            <a:off x="5276587" y="4713575"/>
            <a:ext cx="3786214" cy="461665"/>
          </a:xfrm>
          <a:prstGeom prst="rect">
            <a:avLst/>
          </a:prstGeom>
        </p:spPr>
        <p:txBody>
          <a:bodyPr wrap="square">
            <a:spAutoFit/>
          </a:bodyPr>
          <a:lstStyle/>
          <a:p>
            <a:pPr lvl="1">
              <a:buFont typeface="Wingdings" panose="05000000000000000000" pitchFamily="2" charset="2"/>
              <a:buChar char="§"/>
            </a:pPr>
            <a:r>
              <a:rPr lang="en-US" sz="2400" dirty="0" smtClean="0">
                <a:solidFill>
                  <a:srgbClr val="002060"/>
                </a:solidFill>
                <a:latin typeface="+mj-lt"/>
              </a:rPr>
              <a:t>Participatory planning</a:t>
            </a:r>
            <a:endParaRPr lang="ru-RU" sz="2400" dirty="0" smtClean="0">
              <a:solidFill>
                <a:srgbClr val="002060"/>
              </a:solidFill>
              <a:latin typeface="+mj-lt"/>
            </a:endParaRPr>
          </a:p>
        </p:txBody>
      </p:sp>
      <p:sp>
        <p:nvSpPr>
          <p:cNvPr id="32" name="Прямоугольник 31"/>
          <p:cNvSpPr/>
          <p:nvPr/>
        </p:nvSpPr>
        <p:spPr>
          <a:xfrm>
            <a:off x="5715008" y="4088095"/>
            <a:ext cx="3321743" cy="461665"/>
          </a:xfrm>
          <a:prstGeom prst="rect">
            <a:avLst/>
          </a:prstGeom>
        </p:spPr>
        <p:txBody>
          <a:bodyPr wrap="none">
            <a:spAutoFit/>
          </a:bodyPr>
          <a:lstStyle/>
          <a:p>
            <a:pPr lvl="1">
              <a:buFont typeface="Wingdings" panose="05000000000000000000" pitchFamily="2" charset="2"/>
              <a:buChar char="§"/>
            </a:pPr>
            <a:r>
              <a:rPr lang="en-US" sz="2400" dirty="0" smtClean="0">
                <a:solidFill>
                  <a:srgbClr val="002060"/>
                </a:solidFill>
                <a:latin typeface="+mj-lt"/>
              </a:rPr>
              <a:t>Agent-based modeling</a:t>
            </a:r>
          </a:p>
        </p:txBody>
      </p:sp>
      <p:sp>
        <p:nvSpPr>
          <p:cNvPr id="33" name="Прямоугольник 32"/>
          <p:cNvSpPr/>
          <p:nvPr/>
        </p:nvSpPr>
        <p:spPr>
          <a:xfrm>
            <a:off x="971600" y="6093296"/>
            <a:ext cx="2380780" cy="461665"/>
          </a:xfrm>
          <a:prstGeom prst="rect">
            <a:avLst/>
          </a:prstGeom>
        </p:spPr>
        <p:txBody>
          <a:bodyPr wrap="none">
            <a:spAutoFit/>
          </a:bodyPr>
          <a:lstStyle/>
          <a:p>
            <a:pPr>
              <a:buFont typeface="Wingdings" pitchFamily="2" charset="2"/>
              <a:buChar char="§"/>
            </a:pPr>
            <a:r>
              <a:rPr lang="en-US" sz="2400" dirty="0" smtClean="0">
                <a:solidFill>
                  <a:srgbClr val="002060"/>
                </a:solidFill>
                <a:latin typeface="+mj-lt"/>
              </a:rPr>
              <a:t> Network analysis </a:t>
            </a:r>
            <a:endParaRPr lang="ru-RU" sz="2400" dirty="0">
              <a:latin typeface="+mj-lt"/>
            </a:endParaRPr>
          </a:p>
        </p:txBody>
      </p:sp>
      <p:sp>
        <p:nvSpPr>
          <p:cNvPr id="34" name="Прямоугольник 33"/>
          <p:cNvSpPr/>
          <p:nvPr/>
        </p:nvSpPr>
        <p:spPr>
          <a:xfrm>
            <a:off x="5751823" y="5313240"/>
            <a:ext cx="2366353" cy="461665"/>
          </a:xfrm>
          <a:prstGeom prst="rect">
            <a:avLst/>
          </a:prstGeom>
        </p:spPr>
        <p:txBody>
          <a:bodyPr wrap="none">
            <a:spAutoFit/>
          </a:bodyPr>
          <a:lstStyle/>
          <a:p>
            <a:pPr>
              <a:buFont typeface="Wingdings" pitchFamily="2" charset="2"/>
              <a:buChar char="§"/>
            </a:pPr>
            <a:r>
              <a:rPr lang="en-US" sz="2400" dirty="0" smtClean="0">
                <a:solidFill>
                  <a:srgbClr val="002060"/>
                </a:solidFill>
                <a:latin typeface="+mj-lt"/>
              </a:rPr>
              <a:t>Information theory</a:t>
            </a:r>
            <a:endParaRPr lang="ru-RU" sz="2400" dirty="0">
              <a:latin typeface="+mj-lt"/>
            </a:endParaRPr>
          </a:p>
        </p:txBody>
      </p:sp>
      <p:sp>
        <p:nvSpPr>
          <p:cNvPr id="15" name="TextBox 14"/>
          <p:cNvSpPr txBox="1"/>
          <p:nvPr/>
        </p:nvSpPr>
        <p:spPr>
          <a:xfrm>
            <a:off x="3286116" y="2866655"/>
            <a:ext cx="2643206" cy="830997"/>
          </a:xfrm>
          <a:prstGeom prst="rect">
            <a:avLst/>
          </a:prstGeom>
          <a:noFill/>
        </p:spPr>
        <p:txBody>
          <a:bodyPr wrap="square" rtlCol="0">
            <a:spAutoFit/>
          </a:bodyPr>
          <a:lstStyle/>
          <a:p>
            <a:pPr algn="ctr"/>
            <a:r>
              <a:rPr lang="en-US" sz="2400" b="1" dirty="0" smtClean="0">
                <a:solidFill>
                  <a:srgbClr val="00B050"/>
                </a:solidFill>
                <a:latin typeface="+mj-lt"/>
              </a:rPr>
              <a:t>Interactions within systems </a:t>
            </a:r>
            <a:endParaRPr lang="ru-RU" sz="2400" b="1" dirty="0">
              <a:solidFill>
                <a:srgbClr val="00B050"/>
              </a:solidFill>
              <a:latin typeface="+mj-l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431827746"/>
              </p:ext>
            </p:extLst>
          </p:nvPr>
        </p:nvGraphicFramePr>
        <p:xfrm>
          <a:off x="278230" y="1011504"/>
          <a:ext cx="8572559" cy="3024336"/>
        </p:xfrm>
        <a:graphic>
          <a:graphicData uri="http://schemas.openxmlformats.org/drawingml/2006/table">
            <a:tbl>
              <a:tblPr firstRow="1" bandRow="1">
                <a:tableStyleId>{7DF18680-E054-41AD-8BC1-D1AEF772440D}</a:tableStyleId>
              </a:tblPr>
              <a:tblGrid>
                <a:gridCol w="2881533"/>
                <a:gridCol w="2833507"/>
                <a:gridCol w="2857519"/>
              </a:tblGrid>
              <a:tr h="3024336">
                <a:tc>
                  <a:txBody>
                    <a:bodyPr/>
                    <a:lstStyle/>
                    <a:p>
                      <a:endParaRPr lang="ru-RU" dirty="0"/>
                    </a:p>
                  </a:txBody>
                  <a:tcP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lnTlToBr w="57150" cap="flat" cmpd="sng" algn="ctr">
                      <a:noFill/>
                      <a:prstDash val="solid"/>
                      <a:round/>
                      <a:headEnd type="none" w="med" len="med"/>
                      <a:tailEnd type="none" w="med" len="med"/>
                    </a:lnTlToBr>
                    <a:noFill/>
                  </a:tcPr>
                </a:tc>
                <a:tc>
                  <a:txBody>
                    <a:bodyPr/>
                    <a:lstStyle/>
                    <a:p>
                      <a:endParaRPr lang="ru-RU" dirty="0"/>
                    </a:p>
                  </a:txBody>
                  <a:tcP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lnTlToBr w="57150" cap="flat" cmpd="sng" algn="ctr">
                      <a:noFill/>
                      <a:prstDash val="solid"/>
                      <a:round/>
                      <a:headEnd type="none" w="med" len="med"/>
                      <a:tailEnd type="none" w="med" len="med"/>
                    </a:lnTlToBr>
                    <a:no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a:txBody>
                  <a:tcP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lnTlToBr w="57150" cap="flat" cmpd="sng" algn="ctr">
                      <a:noFill/>
                      <a:prstDash val="solid"/>
                      <a:round/>
                      <a:headEnd type="none" w="med" len="med"/>
                      <a:tailEnd type="none" w="med" len="med"/>
                    </a:lnTlToBr>
                    <a:noFill/>
                  </a:tcPr>
                </a:tc>
              </a:tr>
            </a:tbl>
          </a:graphicData>
        </a:graphic>
      </p:graphicFrame>
    </p:spTree>
    <p:extLst>
      <p:ext uri="{BB962C8B-B14F-4D97-AF65-F5344CB8AC3E}">
        <p14:creationId xmlns:p14="http://schemas.microsoft.com/office/powerpoint/2010/main" val="3986170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29"/>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grpId="0" nodeType="afterEffect">
                                  <p:stCondLst>
                                    <p:cond delay="20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20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0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p:stCondLst>
                              <p:cond delay="2200"/>
                            </p:stCondLst>
                            <p:childTnLst>
                              <p:par>
                                <p:cTn id="41" presetID="1" presetClass="entr" presetSubtype="0" fill="hold" grpId="0" nodeType="afterEffect">
                                  <p:stCondLst>
                                    <p:cond delay="20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AutoShape 14" descr="data:image/jpeg;base64,/9j/4AAQSkZJRgABAQAAAQABAAD/2wCEAAkGBxQSEBQUEhQUFRQVFxQVGBcVGBYVFRUUFBQXGBQXGBoYHSgiGBolHBQXIjEjJykrLi8uFx8zODMsNygtLisBCgoKDg0OGhAQGzQkICQvLCwsLCwsNCwsLSwsLCwsLCwsLjcsLCwsLCwsLCw0LCwsNCwsLCwsLCwsLDQsLCwsLP/AABEIAI0BZAMBIgACEQEDEQH/xAAbAAEAAgMBAQAAAAAAAAAAAAAABAUCAwYBB//EAEIQAAIBAgQDBQUFBQcDBQAAAAECAAMRBAUSITFBUQYiYXGBEzKRobEUI0JiwTNScpLRFUNTgqKy8AcW0iRUc5Th/8QAGQEBAQEBAQEAAAAAAAAAAAAAAAIBAwQF/8QAKBEAAgICAgICAgEFAQAAAAAAAAECEQMSITETQSJRBKHwYYGR0eEy/9oADAMBAAIRAxEAPwD7JisyRKZe4NuV+coaPad33RCw391KhG3HcIbytrYbGmgMSrEFgGaiXYnQf4gdO1iQLc5qyerU9otSu+gA3C00aoWHK7n3fh6z0rHFJ+zzucr+i/w3aFgwFYCmpIALBxc9O8qlT02INuInQNVUC5Ita/pPnOd5q6kudRTqpQcOZV02PrLBMJjmoionNA+ioUZiCL6Sugd7wJ4xLEuH0bHI+uydX7XHWVp01YDq7BrHgSFQ2HrFPtTUvZqSgdVYsR5KVW/lec7gczqO++igL3NRyoN78lQC56Xt5y9z/P0awpOtRSANKlC1xf8AC4sQdvHaU8aTqiVNtXZ02XY5KyakZW5HSbi/rI2ZZzTomxIv5gfUicdk+YVK3tFw1JtS95rJQUXa4BO6gk6T8JExOPq+2CVcN98rWuqiykjZixc22biOslYfkU8vB2P/AHMlrqC/gpQn4B7n0lvg8SKihhbex2NxY7gg9LTlXxYp0V9uiNcbmn3yu52LKNV7W3kLC55STV9lDFydbLqqeptpNtz4CY8VrhGrJT5Z2lXGqptcX85gczQMFPFuAFiduJtxNvAT5u2a0a9Yd2oajAqKas9RuO90QW2tx3tvwnSthaJFqNUIwsQe+9mHOzPttcEC3Ew8SXZiyt9HXlrTUcSvMkeYI+onH4/O7p7L2xSoo2JpvdiB7wA2I9Rxm3BYbEmmCazMGW3cABNxbWDe69bbyfFxyyvJzwdgjAgEEEHcEbgiezmKeaV1oEGiwqA+6ANwALnbYXN/+GRcNnZNNmei9OwvxCEWNm3UmxAufSZ4mb5EdjEpP7bU6VSotzfdt9WklTw4bjeTsNjbllbTtbdTcG/UfhPnIcGilJMmxPAZ7JKEREAREQBERAEREAREQBERAEREAREQBERAEREAREQBERAEREAg/wBk0+hHkxH6yFU7K4cm+lx5VKi/INLuJSnJeydY/Rz3/Z2H1BvvCVNxqqO4BHA2YkSz/s8/4tT+b/8AJOiHOT7YUEuihxHZem7FvaVQTudLAXPUi1ryPU7HKf7+uPVP/GdNPCbcZvkl9meOP0U2WZF9nTRRqFRe57qkserHiTtz6TXmGRPVOr22lhtqCC5HQ9ZObOKdyqB3I46FJt5k7CY/bqh4Uwo/M+/wUGVc7syo1RRVezGItZa9P1pf0YTdkGRVMJrI0PUe2pzcEgcFA/Cu86OhiA23PpxmvMcYKVMsb9ABuSTsABzJMeST+I0iuTl8fgayO1RKVLvEk3fTYniVNuZ3nO5vhKtawWgNfDWHVreJIOo/C86s5lQdTV0G4ZkBYamYqbEgb8wZGrZ+492jUt1ZdA/12neMpL0cZRi/ZXY7IKAw1NWWqHT3nJZWqXHe4HrwHIC0xwTg6KWErNqCgBHOqwUbk371gPGTcs7RtUJL0qiKDbvKetr7cvGe5jmJdWFKkC211B3dL3ZASBa9gPWPl0zOO0bB2c7+upUAO2o0yUDsOIdQbfG8m4h6H42DDhY6bC+1rAC3GQMDlrtTRKitbvO9mZL1HJJG3EXJ5ypzrA0ab6KtJSo0uoVjqax6+9cb7XINpiWzps26XRbVcvww0uyIUpgutjY6UBNgpO/D5zZicx10SaFNdZcKw1d24QFmuBva9vSVeEx9OoRpp1Ep73L1QvKxspDEj1EtqWY4amNFJQTudKDUbnibAfOGmE0W2RY4mmA2khdtSspF+fAy5nO4PDCswquzqP8ADFgDY8W5+m3CdAHnnmlZ3h0ZRESCxERAEREAREQBERAEREAREQBERAEREAREQBERAEREAREQBERAE04vEaFva55D/nKbSbSpzPNqdPT7S41sFA8OZP5QL3lRVsyTpHmFzm572kLzI2t53mGf52KBsF1lVNRhe2lF5nzO3xlZnuHH2Uih7tRgwKm9wzauPT9JXJ2erYkLUrOaRKIpQnUzBG1d7fgdxueE7KEe2cXKXSLzE5g5RWp02ZmCkgWFrjmWIA+Mo8fjMXZrLTDW7q6iTfoSBaXIyhxU16tWwAUGy7deN5FzbKSy60Q+2Uggg6AeoO++1+MqLimZJSZEyYYwDU4Fze+lgdJtxHH4GZZhhMVXGm7qVbUjnex0lb2OkfiJ2M5zGU66tatRq6W4KhJvfqVc9fCW1aviMJh2f7K1OmnHvoxAva5AYm3jLa9qjmn65LvL8rekKYDlBTXTsfe4XLC2+4/ekftJr0qaYqVWv3hTUswH72nc2vbrxnN4POq2JPvBB4bmXtBqdIHVUJuO9qIu3meFvAATHBp2zVJNUjmE7XtqslVlU8dmLKfAWl/Tzyph6Ot1xLJt36qEbtw3KjYzQr4eo9qYW197Wt5bS7xmKasjIVVkYWKkEggypVxwZG/sqML2jrYg/dqFHVj+gmzNMop16a/aWBdSSGGx35X4geF5CwHZOqjHRWZUPAaQSPAMf1Eu8N2SU71C9Q/mY2/lFh8pknBdGpSfZSUMioCm4CatQsrcSosd1J4Hf5CROzmWYmkzAqqjgHuCbddPXzn0HD5NTXgsnU8Go5CQ85SwlPgMIQBcmXFGnab1piZWnCUrO6jR4JlESChERAEREAREQBERAEREAREQBERAEREAREQBERAEREAREQBETwmAQsxrMF7oJ348pxHabGVENKqEaoabVNQNt0ZbXHXe3jOrXMdDlH2I68x1HUSPnGYUkQs1J3HPQAb/ABM7wuL6OM+V2VPZzE/+npKxuQvtLWOysdQHoWAt4TDMe0FOmfvLDxP6yBgu0eBBNkp0b7ENUFNtuF102+c0YzNcC2yUvbknkQwBPU2tOyj8uUcm+OGWa9o6Qtq1pfgRexB4Hbex62llSzQMO5WO/DgZTiohAvccO6SenAyfRwNKsm1JB+YKFOx5MovMlGJqbNFPNqy1zRxSrVpuCV0gKxA4lCOLDpx6S2rPqoqaVQsu6ksLk22NxbjyIInPZvRZ6T09LJUpaalF9zuOFmI34WI8ZG7GZ7VatWWuhp6gpKsCv3gBuwv1A4+Ahx4tBS5pmVLsaNepGemDvpSwX0Bvb0tLrB9kaQ3ZdZ6uS/8AuvaSsNnqFtN2v/CGHG3FRt6yW+cLcotSmX4abHVxAJ48ryZSydGxjDsxqYejQXvaVHQC59AJVv2mw6mxFcePsxb6zzMsaRduHiR3j5A8B5/ASkoZ29S5RSwBtv7IAnw1WJ9JUcdq2ZKdOkdBT7W4b/Hdf4qZ/wDGSqXamgeGJo/5lI/pKKk9Ui74QsOqIW25bLeaqwo/3mGZf4qbr9RHjj/KG8v5Z1lHP0YgLWwzE8Br03+ss8PjLtpZWR+NjuCOqsNj9fCfNRl+Gqn7h/ZVB0II8mU8RJOX9oKlF/Y1O5UTf2d/uqydaRO9NvDh4SJYV6Kjlfs+lxIOVY5a1NXRtSsLqefiD0Ik6edqjunYiImGiJX5tnVDDLetUVeg4sfJRv6yt7K9rqWPeqtNKieytu+jvKSwBGliR7p48iPTLV0dPDk03rj7OiiImnMREQBERAEREAREQBERAEREAREQBERAEREAREQDBmml3mbyNVlIxkXGoHFmAI8fqOhnL51VqUFLodSjirch59POdHiAZVYrCargkzvjdHCfJ8/rZlTxL6TRUv1BA/STKdTEIumlSUAeO/rtOgoZBQpksqAE8SJJSqiHvW6A/oZ6N16Rw0fso8myerXH39V6NjbSqXuOockj4rOzwtc0qIpUypKAga+duF7c7W3kKqUqAWcqeRU2P/PSeVsErLa7ah+MNdvW+x+E5Se3Z1itejNszxQ40aLjwZh/WYNnTj38G3+VgfqJS4pa1PhVB8x+oI+khYfP65qrSChmdgosSNz6bDn5CV41Vk+R9F5WzjCgEvhaq876FPrcGYYDM8C51qpU3vf2lENfncM95LfD4sDemj/wuu/8+mc3nHZc1Ls2EdSNyV9m3DjsGMxKL9/sNyXr9Fvj83wGoKRUqE8gaVT5AmbaFWmSQoHstIK9xUZWJN1IX/m85fLsclFQKdA6iL7hQTbjbebqOLq1qoVr0UN7sE9oRf8AKCPjf4y9CdztuzuM+/FNTtZifAAf1t8Z0+JrhFufQDiTKPs7hsNh1Ps3Zmb3nqAhj4bgADwHzm/OsSLU3SoLI92sQdj1HTl6zyzW0+D0xdR5IXaCnVrUyEYA8hoHEcO8wJB+E43O8nq4uiiurUq6bq1tS3GxF14A/rOvxONqtvTqoPBlBmj7fihxSjUHhdfoZ1jaVHOVN2UHZnGnCYY0sRs1ywG+km5vZjaw2G/j12l5h+0dHQGNQrcgALULbkX62ENnDD9pg280YH6iQ8VneDG9SjVUjqgPzJsI1vtGWl7Lan2mo/8AuSv/AMiW+q/rKPtp/wBQfstILRqU6lSoGIZR+zVbXY7kX32v0PSS8FVwdQXVaoHg1C3wDfpKrOaGWawatNyxsLlaD7A3AsN+PhInjtVE7YcqhJSlyijyjslXxzCtjKlekj97a3tXUjYnVul77X3t+Hfb6t2cyHD4Onow6kA21FmZ3bjbUWN+Z8NzKPI8XTBsajVCwLqXVlsoIAXvHdufoZd4LGBqoA42N/ID+tpyeFR6O8/y8mX/ANPv0Qe3OGxlSkn2Ox0sWqLfS7ADu6b7Gx3tccpzWS9vKlNvZYpWDLsQ4KuPU7/G9+on0atWVBdiAPGcr2ufC1qQ9rRNQH3aq7FDf8NQcN+XDqDOfjlJ3E9GH8vHCHjyxTj+zo8uzGnXXVTN+FweIvwv4HkRseRMlz4lkucPhMSAtTUE2N72NJz+IfO3UT6gmdXsBVoEt7oKuuo9BdpsE5Wn2jPy8MMWsoO4yVr/AEXsSsGYVB71MHxVv0YCZ/2vTA7wdNie8pHDx4StWeTZE6pUCi7EAeMhvmiD98jqFa30kWpihe5sT48B4CYrjL8lPyMpRJcidSzOk3Bxfodj85LDA8JTO9NveUjzF5rXA0/7tyv8LFflGqGzL6JTBcQvu1Aw/Ot/ms3UsdWG70bjmUIJ/lO/wvJ1N2LOJqoYhXF1M2yShERAEREAREQBERAMCs1tTm6LTbBDehI9TB3lnaeFZqkTqUdXLAZBxGRI3EX851BpzBqUtZGiXjTOGrdllHuM6H8rG3wNxIr5biafuVtQ6Ou/xUj6Tvnw80vgwZ0WZ+zm8K9HzXH0sY22lPPUfpaSsgwDUTrIJqEWLnkOYUchO4fLx0mlsul+ZNUT4mnZXpi3m1ccwm9svM0vl5k3FlUznsxwaXJt3Cb7bGm3UW3A+k2UAdNlqKfF1ufipH0lnWyYt1lbU7KC9wzqfysfpwnVSi1yzm4u+jX7HFAgrVptbgDcD5Hf1mb4vF271Kk/8LMPqTNbdnKy+7Xf/MFP0AmpsBi14VEbzVl/UzeH9E8oxpUajX7r0fJgy/Ajb0mivjq1L8YbzFv1ntZ8YB+zQ+Tn9RItDLqtQ3rggfuoePm3TylqvZL/AKF1kWNxWIVmRBpU2uWsCeYW43ttfzEmYj25UirhnI8AtT/YTN+CrFFCqoVVFgBsAJNTFNOEnzwjslx2fOc27P0ma60aqE8QaVUD4hZIw9ChhaepqD8gXam4FzwFyJ9FTGGe4motWm1OooZGFmU8CP8AnOHlf0FjV8s4DKMRiMbigMKaaU1TS4qMFuCSVKJu+1z3gLHhfbb6VkOTDDqSzGpUb3nIsLdFHIfEn4W+b5j/ANPO9qw9RCOIWqCGXydQb+dhNNPAZthvcauVH7lQVV9FYk/KeSWSfKo+tD8X8fJTjlSaVcqv3/w+kYllq13V9VqekLuQt2Fzw4ncelpqOW0yCEewbYgHY8t15zgcP2urU6hOKV1LWuWp+zNwLXIsL7ADhynQ4TtDRqc1P1nXG9lx/g8f5GF4ZVLlfa6f9yFmv/TWjUYupqIxXTdHIuAb2IcMOch552TxBohaFVhUUghqxqutgDcXVmseG4UcJ1lDGj8LketxJa4x/wAj+exlU1f9TlvaSvhdHJdk62PpIy4oqxDDQUbXdbb7HvceREm4jtGfbJSq02VSKjlmUWb2enSBZjzcHe3uyyzfORTW7YZn8iCPmJWZf2qw9TY0aaHp7bQ3wIH1lKLrohz57NWPzkFNV9N+F+NpT5bnVV2a1tA5sW3PQWBnT4vPaKi4Rf8A7C/1MrsDni4hiABpG5J6b7bbE89rc51j10cn32eUc1xK2Ps2qLffgSB1BW/zHrLHDZ3TfjYHmDsQehmNKoEO06LBYaniaV6tNH3IBZQTtbgTuN7znNpctFwTfFlfSxYPuuR63ldnWbYvDgOjB0HG4vt4+Etcb2YoKNS1Ho/59S/Cpf4AiV2HxKajRNRaotxAK3HiDz8iZkdXyuSpWuHwSMD2sp1BT1qaTP8Ai2NMk89X9Z1VNrjfjPltQrhK5oVRfD1rlCfwMeInSdjc71F6DNqNI91ubUzwB6kcJmTEquIx5HdSOxiaaOKR/dZT5EGbp5j0CIkGtmag2QFyP3eA9ZqTZjdE6JUPmlUf3IP+bf4Winn6XtUVkP5ht8RK0Zm6LeJHp46mwuHUjwIMSaZtokRETDRERAPLRaexAMbRpmUQDApMfZzbPIsGo0piaU32ibYI5ozA0JLtPLRZlEJsPNL4QSy0zzRN2M1KZ8AOk0tl8vjTmJpSlNmaIoDgzMfs5l+aMxNATdzNChNIzz2Z6S8OHExOHE3czQplUzclQiWDUJpehN2szWjX7cEWNiOh3EgVMlwbNqOHo36hAvx02vJVSlI7KY1TN2aPK2TYdvdU0z1psV/07r8pEfKKq/sqwYdKgIP8y3/2yVeehpabXsik/RW1a2IQd+izDqlqgPove+U5jPaGHq7uhpv+dGX/AHATuxVM1Y8e1pMh58PBhuDKjKn0RKNo+ZYHK8KhvUKHwEukzpSy0qK6gbKqKNRLenHaWNPL1bYjcbEeM3U+zyE3tOzcTklIk5Z2cxVZga1qFPmLhqpHgBcL5k7dJ2dR1oU0RBb8KjjsOJ8Tv6kzncJmTUiENRr8AH71/Inc/GSsRiw70nO2kEqRe3et6G4HCeae0nz0emGsVx2bK1QHdw9+pBsfQcpy2dYKotVa2HU1ApuwSxYL+IaeJ2nbLigeI9RNdTCU36X+B+ImRnqJQ2OA7RJ9totTB01qdmAYMDb8Lja9jzFrg39Y3YFWoh2rKfaByLqdetCq6bWNjuCb+M7rEZMb3Ug/xC5/mG8pcXkSd4srqzX7wPtEBtb3biw8LzopRao5uLRnhcwWqxOgEX2ZW0vblcG2/rLvDtUH7Orf8tTe3mRvPnX/AG7iKVV3o/eIXLAUqhLgE3t7OpYjyUGbcFimp1bKGRlBfSQquWBJYNqF9x0sDa20pwUlwYptdn0Zcc1S61NtPvBeDG/C/pwmz7ZbYWA6TmhniALTQMTa3rzJ8ZEx+aFR4zmsTZbyUdkuLvxAMyLI2xFvPcfOcFl/aIteyuQOJAJEsKHaUC+u2kH3hvYdWHEfOHhaCypnSvk9JjfSvziQqGYI6hlIIPMG4iTUividVERPOdxERAEREAREQBERAEREAREQBPJ7EA8iexAPLTy0yiAYWnhWZxANJSa2pyTaeFZtmUQXoyPUw8tCk1tTlKRjiUz4eaHpGXjUpqfDy1MhxKJwZHqORL58LI9TBCWpohxZyuMrsp1Ab8/Ef1meCz9CbE2bodj8Je1cuBlXjchR/eUH0nVSi+zm4yXRNWtTexIU24XANvjJFazrY8PDl0t0nK1MjqU96NRh+Vu8Pnv85gM0r0v2tMkfvJ3h8OMaX0xvXaLepiKtE8C69V94ea8/S/pJeDzxH2uLjiOBHmOUqKGe06g2YX6HY/AyJmFWm25tccDwI8jxE3S+0ZvXR29DHdG+MlDEg+8PUT5bQzaojhaZNQngvE+hH6zpkzWpTH3qMo/eFmUebLe3rac5YaLjls6LFphzu5UeJ2PykN8Xgj3TifRiHX/WpAkdcfSqrvpYGUGadnVvrw7FG8OHwiMPTbNlL2kdQcHhm4V6BHmFP+hxb4Stx+S4M+8UfwWs1/Qaxf4zi6+d4ygdLJRqAfvKL/SY0s+r1iFGGoLfbVp2HjsJahJeyHNP0damUYcKBSsBysxO/iG3vMlwC8HUMPHj6HiJByrDNSuXdHcgbAWCAe7xO3nbhJ1TGAc7+c3npGcGZ7N0G3DVF8AVI+ak/OJ7hq7uL00dwDa6qSL9NvOJly+zaj9H0CIieE9giIgCIiAIiIAiIgCIiAIiIAiIgCIiAIiIAiIgHkT2IB5aeWnsQDArMSs2zyaDSUms05JImJE2zKIjUpoejJ5EwZZqZlFTVw0gYjBy/dJHqUxOkZHNxOOx+Ro/vKPPnKh+zCg7FvIkzvatESJUoido5WcnjRz+AwZpbKAOtgBfz6y1ouZtKCAJrdhKiJXy2k5vp0t+9TJQ+ttj6gzQcpqD9nXJ8Kig/wCpbfSWc9vMtikcdiPaP79NSR0Njfne4mCYp6fu0beRH9Z0OKpgVf4hc+fP4zaMMp5Trujnqzk6GMqPVsbU9ZALvcgW4EhQTO2yvsfSaz1a7Vhxslkpn1BLH4iR0y5Okl4BNNyhK+R4+cjJNtfF0XCNP5Kzq8OiooVAFUbAAWAHlEqVzBgN7HxieTRnp3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mj-lt"/>
            </a:endParaRPr>
          </a:p>
        </p:txBody>
      </p:sp>
      <p:sp>
        <p:nvSpPr>
          <p:cNvPr id="1040" name="AutoShape 16" descr="data:image/jpeg;base64,/9j/4AAQSkZJRgABAQAAAQABAAD/2wCEAAkGBxQSEBQUEhQUFRQVFxQVGBcVGBYVFRUUFBQXGBQXGBoYHSgiGBolHBQXIjEjJykrLi8uFx8zODMsNygtLisBCgoKDg0OGhAQGzQkICQvLCwsLCwsNCwsLSwsLCwsLCwsLjcsLCwsLCwsLCw0LCwsNCwsLCwsLCwsLDQsLCwsLP/AABEIAI0BZAMBIgACEQEDEQH/xAAbAAEAAgMBAQAAAAAAAAAAAAAABAUCAwYBB//EAEIQAAIBAgQDBQUFBQcDBQAAAAECAAMRBAUSITFBUQYiYXGBEzKRobEUI0JiwTNScpLRFUNTgqKy8AcW0iRUc5Th/8QAGQEBAQEBAQEAAAAAAAAAAAAAAAIBAwQF/8QAKBEAAgICAgICAgEFAQAAAAAAAAECEQMSITETQSJRBKHwYYGR0eEy/9oADAMBAAIRAxEAPwD7JisyRKZe4NuV+coaPad33RCw391KhG3HcIbytrYbGmgMSrEFgGaiXYnQf4gdO1iQLc5qyerU9otSu+gA3C00aoWHK7n3fh6z0rHFJ+zzucr+i/w3aFgwFYCmpIALBxc9O8qlT02INuInQNVUC5Ita/pPnOd5q6kudRTqpQcOZV02PrLBMJjmoionNA+ioUZiCL6Sugd7wJ4xLEuH0bHI+uydX7XHWVp01YDq7BrHgSFQ2HrFPtTUvZqSgdVYsR5KVW/lec7gczqO++igL3NRyoN78lQC56Xt5y9z/P0awpOtRSANKlC1xf8AC4sQdvHaU8aTqiVNtXZ02XY5KyakZW5HSbi/rI2ZZzTomxIv5gfUicdk+YVK3tFw1JtS95rJQUXa4BO6gk6T8JExOPq+2CVcN98rWuqiykjZixc22biOslYfkU8vB2P/AHMlrqC/gpQn4B7n0lvg8SKihhbex2NxY7gg9LTlXxYp0V9uiNcbmn3yu52LKNV7W3kLC55STV9lDFydbLqqeptpNtz4CY8VrhGrJT5Z2lXGqptcX85gczQMFPFuAFiduJtxNvAT5u2a0a9Yd2oajAqKas9RuO90QW2tx3tvwnSthaJFqNUIwsQe+9mHOzPttcEC3Ew8SXZiyt9HXlrTUcSvMkeYI+onH4/O7p7L2xSoo2JpvdiB7wA2I9Rxm3BYbEmmCazMGW3cABNxbWDe69bbyfFxyyvJzwdgjAgEEEHcEbgiezmKeaV1oEGiwqA+6ANwALnbYXN/+GRcNnZNNmei9OwvxCEWNm3UmxAufSZ4mb5EdjEpP7bU6VSotzfdt9WklTw4bjeTsNjbllbTtbdTcG/UfhPnIcGilJMmxPAZ7JKEREAREQBERAEREAREQBERAEREAREQBERAEREAREQBERAEREAg/wBk0+hHkxH6yFU7K4cm+lx5VKi/INLuJSnJeydY/Rz3/Z2H1BvvCVNxqqO4BHA2YkSz/s8/4tT+b/8AJOiHOT7YUEuihxHZem7FvaVQTudLAXPUi1ryPU7HKf7+uPVP/GdNPCbcZvkl9meOP0U2WZF9nTRRqFRe57qkserHiTtz6TXmGRPVOr22lhtqCC5HQ9ZObOKdyqB3I46FJt5k7CY/bqh4Uwo/M+/wUGVc7syo1RRVezGItZa9P1pf0YTdkGRVMJrI0PUe2pzcEgcFA/Cu86OhiA23PpxmvMcYKVMsb9ABuSTsABzJMeST+I0iuTl8fgayO1RKVLvEk3fTYniVNuZ3nO5vhKtawWgNfDWHVreJIOo/C86s5lQdTV0G4ZkBYamYqbEgb8wZGrZ+492jUt1ZdA/12neMpL0cZRi/ZXY7IKAw1NWWqHT3nJZWqXHe4HrwHIC0xwTg6KWErNqCgBHOqwUbk371gPGTcs7RtUJL0qiKDbvKetr7cvGe5jmJdWFKkC211B3dL3ZASBa9gPWPl0zOO0bB2c7+upUAO2o0yUDsOIdQbfG8m4h6H42DDhY6bC+1rAC3GQMDlrtTRKitbvO9mZL1HJJG3EXJ5ypzrA0ab6KtJSo0uoVjqax6+9cb7XINpiWzps26XRbVcvww0uyIUpgutjY6UBNgpO/D5zZicx10SaFNdZcKw1d24QFmuBva9vSVeEx9OoRpp1Ep73L1QvKxspDEj1EtqWY4amNFJQTudKDUbnibAfOGmE0W2RY4mmA2khdtSspF+fAy5nO4PDCswquzqP8ADFgDY8W5+m3CdAHnnmlZ3h0ZRESCxERAEREAREQBERAEREAREQBERAEREAREQBERAEREAREQBERAE04vEaFva55D/nKbSbSpzPNqdPT7S41sFA8OZP5QL3lRVsyTpHmFzm572kLzI2t53mGf52KBsF1lVNRhe2lF5nzO3xlZnuHH2Uih7tRgwKm9wzauPT9JXJ2erYkLUrOaRKIpQnUzBG1d7fgdxueE7KEe2cXKXSLzE5g5RWp02ZmCkgWFrjmWIA+Mo8fjMXZrLTDW7q6iTfoSBaXIyhxU16tWwAUGy7deN5FzbKSy60Q+2Uggg6AeoO++1+MqLimZJSZEyYYwDU4Fze+lgdJtxHH4GZZhhMVXGm7qVbUjnex0lb2OkfiJ2M5zGU66tatRq6W4KhJvfqVc9fCW1aviMJh2f7K1OmnHvoxAva5AYm3jLa9qjmn65LvL8rekKYDlBTXTsfe4XLC2+4/ekftJr0qaYqVWv3hTUswH72nc2vbrxnN4POq2JPvBB4bmXtBqdIHVUJuO9qIu3meFvAATHBp2zVJNUjmE7XtqslVlU8dmLKfAWl/Tzyph6Ot1xLJt36qEbtw3KjYzQr4eo9qYW197Wt5bS7xmKasjIVVkYWKkEggypVxwZG/sqML2jrYg/dqFHVj+gmzNMop16a/aWBdSSGGx35X4geF5CwHZOqjHRWZUPAaQSPAMf1Eu8N2SU71C9Q/mY2/lFh8pknBdGpSfZSUMioCm4CatQsrcSosd1J4Hf5CROzmWYmkzAqqjgHuCbddPXzn0HD5NTXgsnU8Go5CQ85SwlPgMIQBcmXFGnab1piZWnCUrO6jR4JlESChERAEREAREQBERAEREAREQBERAEREAREQBERAEREAREQBETwmAQsxrMF7oJ348pxHabGVENKqEaoabVNQNt0ZbXHXe3jOrXMdDlH2I68x1HUSPnGYUkQs1J3HPQAb/ABM7wuL6OM+V2VPZzE/+npKxuQvtLWOysdQHoWAt4TDMe0FOmfvLDxP6yBgu0eBBNkp0b7ENUFNtuF102+c0YzNcC2yUvbknkQwBPU2tOyj8uUcm+OGWa9o6Qtq1pfgRexB4Hbex62llSzQMO5WO/DgZTiohAvccO6SenAyfRwNKsm1JB+YKFOx5MovMlGJqbNFPNqy1zRxSrVpuCV0gKxA4lCOLDpx6S2rPqoqaVQsu6ksLk22NxbjyIInPZvRZ6T09LJUpaalF9zuOFmI34WI8ZG7GZ7VatWWuhp6gpKsCv3gBuwv1A4+Ahx4tBS5pmVLsaNepGemDvpSwX0Bvb0tLrB9kaQ3ZdZ6uS/8AuvaSsNnqFtN2v/CGHG3FRt6yW+cLcotSmX4abHVxAJ48ryZSydGxjDsxqYejQXvaVHQC59AJVv2mw6mxFcePsxb6zzMsaRduHiR3j5A8B5/ASkoZ29S5RSwBtv7IAnw1WJ9JUcdq2ZKdOkdBT7W4b/Hdf4qZ/wDGSqXamgeGJo/5lI/pKKk9Ui74QsOqIW25bLeaqwo/3mGZf4qbr9RHjj/KG8v5Z1lHP0YgLWwzE8Br03+ss8PjLtpZWR+NjuCOqsNj9fCfNRl+Gqn7h/ZVB0II8mU8RJOX9oKlF/Y1O5UTf2d/uqydaRO9NvDh4SJYV6Kjlfs+lxIOVY5a1NXRtSsLqefiD0Ik6edqjunYiImGiJX5tnVDDLetUVeg4sfJRv6yt7K9rqWPeqtNKieytu+jvKSwBGliR7p48iPTLV0dPDk03rj7OiiImnMREQBERAEREAREQBERAEREAREQBERAEREAREQDBmml3mbyNVlIxkXGoHFmAI8fqOhnL51VqUFLodSjirch59POdHiAZVYrCargkzvjdHCfJ8/rZlTxL6TRUv1BA/STKdTEIumlSUAeO/rtOgoZBQpksqAE8SJJSqiHvW6A/oZ6N16Rw0fso8myerXH39V6NjbSqXuOockj4rOzwtc0qIpUypKAga+duF7c7W3kKqUqAWcqeRU2P/PSeVsErLa7ah+MNdvW+x+E5Se3Z1itejNszxQ40aLjwZh/WYNnTj38G3+VgfqJS4pa1PhVB8x+oI+khYfP65qrSChmdgosSNz6bDn5CV41Vk+R9F5WzjCgEvhaq876FPrcGYYDM8C51qpU3vf2lENfncM95LfD4sDemj/wuu/8+mc3nHZc1Ls2EdSNyV9m3DjsGMxKL9/sNyXr9Fvj83wGoKRUqE8gaVT5AmbaFWmSQoHstIK9xUZWJN1IX/m85fLsclFQKdA6iL7hQTbjbebqOLq1qoVr0UN7sE9oRf8AKCPjf4y9CdztuzuM+/FNTtZifAAf1t8Z0+JrhFufQDiTKPs7hsNh1Ps3Zmb3nqAhj4bgADwHzm/OsSLU3SoLI92sQdj1HTl6zyzW0+D0xdR5IXaCnVrUyEYA8hoHEcO8wJB+E43O8nq4uiiurUq6bq1tS3GxF14A/rOvxONqtvTqoPBlBmj7fihxSjUHhdfoZ1jaVHOVN2UHZnGnCYY0sRs1ywG+km5vZjaw2G/j12l5h+0dHQGNQrcgALULbkX62ENnDD9pg280YH6iQ8VneDG9SjVUjqgPzJsI1vtGWl7Lan2mo/8AuSv/AMiW+q/rKPtp/wBQfstILRqU6lSoGIZR+zVbXY7kX32v0PSS8FVwdQXVaoHg1C3wDfpKrOaGWawatNyxsLlaD7A3AsN+PhInjtVE7YcqhJSlyijyjslXxzCtjKlekj97a3tXUjYnVul77X3t+Hfb6t2cyHD4Onow6kA21FmZ3bjbUWN+Z8NzKPI8XTBsajVCwLqXVlsoIAXvHdufoZd4LGBqoA42N/ID+tpyeFR6O8/y8mX/ANPv0Qe3OGxlSkn2Ox0sWqLfS7ADu6b7Gx3tccpzWS9vKlNvZYpWDLsQ4KuPU7/G9+on0atWVBdiAPGcr2ufC1qQ9rRNQH3aq7FDf8NQcN+XDqDOfjlJ3E9GH8vHCHjyxTj+zo8uzGnXXVTN+FweIvwv4HkRseRMlz4lkucPhMSAtTUE2N72NJz+IfO3UT6gmdXsBVoEt7oKuuo9BdpsE5Wn2jPy8MMWsoO4yVr/AEXsSsGYVB71MHxVv0YCZ/2vTA7wdNie8pHDx4StWeTZE6pUCi7EAeMhvmiD98jqFa30kWpihe5sT48B4CYrjL8lPyMpRJcidSzOk3Bxfodj85LDA8JTO9NveUjzF5rXA0/7tyv8LFflGqGzL6JTBcQvu1Aw/Ot/ms3UsdWG70bjmUIJ/lO/wvJ1N2LOJqoYhXF1M2yShERAEREAREQBERAMCs1tTm6LTbBDehI9TB3lnaeFZqkTqUdXLAZBxGRI3EX851BpzBqUtZGiXjTOGrdllHuM6H8rG3wNxIr5biafuVtQ6Ou/xUj6Tvnw80vgwZ0WZ+zm8K9HzXH0sY22lPPUfpaSsgwDUTrIJqEWLnkOYUchO4fLx0mlsul+ZNUT4mnZXpi3m1ccwm9svM0vl5k3FlUznsxwaXJt3Cb7bGm3UW3A+k2UAdNlqKfF1ufipH0lnWyYt1lbU7KC9wzqfysfpwnVSi1yzm4u+jX7HFAgrVptbgDcD5Hf1mb4vF271Kk/8LMPqTNbdnKy+7Xf/MFP0AmpsBi14VEbzVl/UzeH9E8oxpUajX7r0fJgy/Ajb0mivjq1L8YbzFv1ntZ8YB+zQ+Tn9RItDLqtQ3rggfuoePm3TylqvZL/AKF1kWNxWIVmRBpU2uWsCeYW43ttfzEmYj25UirhnI8AtT/YTN+CrFFCqoVVFgBsAJNTFNOEnzwjslx2fOc27P0ma60aqE8QaVUD4hZIw9ChhaepqD8gXam4FzwFyJ9FTGGe4motWm1OooZGFmU8CP8AnOHlf0FjV8s4DKMRiMbigMKaaU1TS4qMFuCSVKJu+1z3gLHhfbb6VkOTDDqSzGpUb3nIsLdFHIfEn4W+b5j/ANPO9qw9RCOIWqCGXydQb+dhNNPAZthvcauVH7lQVV9FYk/KeSWSfKo+tD8X8fJTjlSaVcqv3/w+kYllq13V9VqekLuQt2Fzw4ncelpqOW0yCEewbYgHY8t15zgcP2urU6hOKV1LWuWp+zNwLXIsL7ADhynQ4TtDRqc1P1nXG9lx/g8f5GF4ZVLlfa6f9yFmv/TWjUYupqIxXTdHIuAb2IcMOch552TxBohaFVhUUghqxqutgDcXVmseG4UcJ1lDGj8LketxJa4x/wAj+exlU1f9TlvaSvhdHJdk62PpIy4oqxDDQUbXdbb7HvceREm4jtGfbJSq02VSKjlmUWb2enSBZjzcHe3uyyzfORTW7YZn8iCPmJWZf2qw9TY0aaHp7bQ3wIH1lKLrohz57NWPzkFNV9N+F+NpT5bnVV2a1tA5sW3PQWBnT4vPaKi4Rf8A7C/1MrsDni4hiABpG5J6b7bbE89rc51j10cn32eUc1xK2Ps2qLffgSB1BW/zHrLHDZ3TfjYHmDsQehmNKoEO06LBYaniaV6tNH3IBZQTtbgTuN7znNpctFwTfFlfSxYPuuR63ldnWbYvDgOjB0HG4vt4+Etcb2YoKNS1Ho/59S/Cpf4AiV2HxKajRNRaotxAK3HiDz8iZkdXyuSpWuHwSMD2sp1BT1qaTP8Ai2NMk89X9Z1VNrjfjPltQrhK5oVRfD1rlCfwMeInSdjc71F6DNqNI91ubUzwB6kcJmTEquIx5HdSOxiaaOKR/dZT5EGbp5j0CIkGtmag2QFyP3eA9ZqTZjdE6JUPmlUf3IP+bf4Winn6XtUVkP5ht8RK0Zm6LeJHp46mwuHUjwIMSaZtokRETDRERAPLRaexAMbRpmUQDApMfZzbPIsGo0piaU32ibYI5ozA0JLtPLRZlEJsPNL4QSy0zzRN2M1KZ8AOk0tl8vjTmJpSlNmaIoDgzMfs5l+aMxNATdzNChNIzz2Z6S8OHExOHE3czQplUzclQiWDUJpehN2szWjX7cEWNiOh3EgVMlwbNqOHo36hAvx02vJVSlI7KY1TN2aPK2TYdvdU0z1psV/07r8pEfKKq/sqwYdKgIP8y3/2yVeehpabXsik/RW1a2IQd+izDqlqgPove+U5jPaGHq7uhpv+dGX/AHATuxVM1Y8e1pMh58PBhuDKjKn0RKNo+ZYHK8KhvUKHwEukzpSy0qK6gbKqKNRLenHaWNPL1bYjcbEeM3U+zyE3tOzcTklIk5Z2cxVZga1qFPmLhqpHgBcL5k7dJ2dR1oU0RBb8KjjsOJ8Tv6kzncJmTUiENRr8AH71/Inc/GSsRiw70nO2kEqRe3et6G4HCeae0nz0emGsVx2bK1QHdw9+pBsfQcpy2dYKotVa2HU1ApuwSxYL+IaeJ2nbLigeI9RNdTCU36X+B+ImRnqJQ2OA7RJ9totTB01qdmAYMDb8Lja9jzFrg39Y3YFWoh2rKfaByLqdetCq6bWNjuCb+M7rEZMb3Ug/xC5/mG8pcXkSd4srqzX7wPtEBtb3biw8LzopRao5uLRnhcwWqxOgEX2ZW0vblcG2/rLvDtUH7Orf8tTe3mRvPnX/AG7iKVV3o/eIXLAUqhLgE3t7OpYjyUGbcFimp1bKGRlBfSQquWBJYNqF9x0sDa20pwUlwYptdn0Zcc1S61NtPvBeDG/C/pwmz7ZbYWA6TmhniALTQMTa3rzJ8ZEx+aFR4zmsTZbyUdkuLvxAMyLI2xFvPcfOcFl/aIteyuQOJAJEsKHaUC+u2kH3hvYdWHEfOHhaCypnSvk9JjfSvziQqGYI6hlIIPMG4iTUividVERPOdxERAEREAREQBERAEREAREQBPJ7EA8iexAPLTy0yiAYWnhWZxANJSa2pyTaeFZtmUQXoyPUw8tCk1tTlKRjiUz4eaHpGXjUpqfDy1MhxKJwZHqORL58LI9TBCWpohxZyuMrsp1Ab8/Ef1meCz9CbE2bodj8Je1cuBlXjchR/eUH0nVSi+zm4yXRNWtTexIU24XANvjJFazrY8PDl0t0nK1MjqU96NRh+Vu8Pnv85gM0r0v2tMkfvJ3h8OMaX0xvXaLepiKtE8C69V94ea8/S/pJeDzxH2uLjiOBHmOUqKGe06g2YX6HY/AyJmFWm25tccDwI8jxE3S+0ZvXR29DHdG+MlDEg+8PUT5bQzaojhaZNQngvE+hH6zpkzWpTH3qMo/eFmUebLe3rac5YaLjls6LFphzu5UeJ2PykN8Xgj3TifRiHX/WpAkdcfSqrvpYGUGadnVvrw7FG8OHwiMPTbNlL2kdQcHhm4V6BHmFP+hxb4Stx+S4M+8UfwWs1/Qaxf4zi6+d4ygdLJRqAfvKL/SY0s+r1iFGGoLfbVp2HjsJahJeyHNP0damUYcKBSsBysxO/iG3vMlwC8HUMPHj6HiJByrDNSuXdHcgbAWCAe7xO3nbhJ1TGAc7+c3npGcGZ7N0G3DVF8AVI+ak/OJ7hq7uL00dwDa6qSL9NvOJly+zaj9H0CIieE9giIgCIiAIiIAiIgCIiAIiIAiIgCIiAIiIAiIgHkT2IB5aeWnsQDArMSs2zyaDSUms05JImJE2zKIjUpoejJ5EwZZqZlFTVw0gYjBy/dJHqUxOkZHNxOOx+Ro/vKPPnKh+zCg7FvIkzvatESJUoido5WcnjRz+AwZpbKAOtgBfz6y1ouZtKCAJrdhKiJXy2k5vp0t+9TJQ+ttj6gzQcpqD9nXJ8Kig/wCpbfSWc9vMtikcdiPaP79NSR0Njfne4mCYp6fu0beRH9Z0OKpgVf4hc+fP4zaMMp5Trujnqzk6GMqPVsbU9ZALvcgW4EhQTO2yvsfSaz1a7Vhxslkpn1BLH4iR0y5Okl4BNNyhK+R4+cjJNtfF0XCNP5Kzq8OiooVAFUbAAWAHlEqVzBgN7HxieTRnp3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mj-lt"/>
            </a:endParaRPr>
          </a:p>
        </p:txBody>
      </p:sp>
      <p:sp>
        <p:nvSpPr>
          <p:cNvPr id="15" name="TextBox 14"/>
          <p:cNvSpPr txBox="1"/>
          <p:nvPr/>
        </p:nvSpPr>
        <p:spPr>
          <a:xfrm>
            <a:off x="500002" y="3933056"/>
            <a:ext cx="8643998" cy="1938992"/>
          </a:xfrm>
          <a:prstGeom prst="rect">
            <a:avLst/>
          </a:prstGeom>
          <a:noFill/>
          <a:ln>
            <a:noFill/>
          </a:ln>
        </p:spPr>
        <p:txBody>
          <a:bodyPr wrap="square" rtlCol="0">
            <a:spAutoFit/>
          </a:bodyPr>
          <a:lstStyle/>
          <a:p>
            <a:r>
              <a:rPr lang="en-US" sz="2400" u="sng" dirty="0" smtClean="0">
                <a:solidFill>
                  <a:srgbClr val="002060"/>
                </a:solidFill>
                <a:latin typeface="+mj-lt"/>
              </a:rPr>
              <a:t>Major ASA Topics </a:t>
            </a:r>
          </a:p>
          <a:p>
            <a:pPr>
              <a:buFont typeface="Wingdings" pitchFamily="2" charset="2"/>
              <a:buChar char="q"/>
            </a:pPr>
            <a:r>
              <a:rPr lang="en-US" sz="2400" dirty="0" smtClean="0">
                <a:solidFill>
                  <a:srgbClr val="002060"/>
                </a:solidFill>
                <a:latin typeface="+mj-lt"/>
              </a:rPr>
              <a:t> Size-structured population dynamics and tradeoffs between economic and ecological objectives </a:t>
            </a:r>
          </a:p>
          <a:p>
            <a:pPr>
              <a:buFont typeface="Wingdings" pitchFamily="2" charset="2"/>
              <a:buChar char="q"/>
            </a:pPr>
            <a:r>
              <a:rPr lang="en-US" sz="2400" dirty="0" smtClean="0">
                <a:solidFill>
                  <a:srgbClr val="002060"/>
                </a:solidFill>
                <a:latin typeface="+mj-lt"/>
              </a:rPr>
              <a:t> Drivers and impacts of economic growth</a:t>
            </a:r>
            <a:endParaRPr lang="en-US" sz="2400" dirty="0" smtClean="0">
              <a:solidFill>
                <a:srgbClr val="FF0000"/>
              </a:solidFill>
              <a:latin typeface="+mj-lt"/>
            </a:endParaRPr>
          </a:p>
          <a:p>
            <a:pPr>
              <a:buFont typeface="Wingdings" pitchFamily="2" charset="2"/>
              <a:buChar char="q"/>
            </a:pPr>
            <a:r>
              <a:rPr lang="en-US" sz="2400" dirty="0" smtClean="0">
                <a:solidFill>
                  <a:srgbClr val="002060"/>
                </a:solidFill>
                <a:latin typeface="+mj-lt"/>
              </a:rPr>
              <a:t> Food-energy-water nexus: Robust solutions</a:t>
            </a:r>
          </a:p>
        </p:txBody>
      </p:sp>
      <p:pic>
        <p:nvPicPr>
          <p:cNvPr id="21" name="Picture 2" descr="https://encrypted-tbn3.gstatic.com/images?q=tbn:ANd9GcS-ebYJq2afceFaqIAIBKZ6fkHJ4cxWQ1Us-UVTEiZ_NDn2Q0v9"/>
          <p:cNvPicPr>
            <a:picLocks noChangeAspect="1" noChangeArrowheads="1"/>
          </p:cNvPicPr>
          <p:nvPr/>
        </p:nvPicPr>
        <p:blipFill>
          <a:blip r:embed="rId3"/>
          <a:srcRect/>
          <a:stretch>
            <a:fillRect/>
          </a:stretch>
        </p:blipFill>
        <p:spPr bwMode="auto">
          <a:xfrm>
            <a:off x="8409" y="29740"/>
            <a:ext cx="2619375" cy="1743076"/>
          </a:xfrm>
          <a:prstGeom prst="rect">
            <a:avLst/>
          </a:prstGeom>
          <a:noFill/>
        </p:spPr>
      </p:pic>
      <p:sp>
        <p:nvSpPr>
          <p:cNvPr id="2" name="Заголовок 1"/>
          <p:cNvSpPr>
            <a:spLocks noGrp="1"/>
          </p:cNvSpPr>
          <p:nvPr>
            <p:ph type="title"/>
          </p:nvPr>
        </p:nvSpPr>
        <p:spPr>
          <a:xfrm>
            <a:off x="2555776" y="130973"/>
            <a:ext cx="6373974" cy="857256"/>
          </a:xfrm>
        </p:spPr>
        <p:txBody>
          <a:bodyPr>
            <a:noAutofit/>
          </a:bodyPr>
          <a:lstStyle/>
          <a:p>
            <a:r>
              <a:rPr lang="en-US" sz="3200" dirty="0" smtClean="0">
                <a:solidFill>
                  <a:schemeClr val="accent6"/>
                </a:solidFill>
                <a:latin typeface="+mj-lt"/>
              </a:rPr>
              <a:t>Domain 1: Optimal behavior of systems </a:t>
            </a:r>
            <a:endParaRPr lang="ru-RU" sz="3200" dirty="0">
              <a:solidFill>
                <a:schemeClr val="accent6"/>
              </a:solidFill>
              <a:latin typeface="+mj-lt"/>
            </a:endParaRPr>
          </a:p>
        </p:txBody>
      </p:sp>
      <p:sp>
        <p:nvSpPr>
          <p:cNvPr id="6" name="Rectangle 4"/>
          <p:cNvSpPr>
            <a:spLocks noChangeArrowheads="1"/>
          </p:cNvSpPr>
          <p:nvPr/>
        </p:nvSpPr>
        <p:spPr bwMode="auto">
          <a:xfrm rot="5400000">
            <a:off x="-2628800" y="28125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155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p:cNvSpPr txBox="1"/>
          <p:nvPr/>
        </p:nvSpPr>
        <p:spPr>
          <a:xfrm>
            <a:off x="2627784" y="980728"/>
            <a:ext cx="6170886" cy="2308324"/>
          </a:xfrm>
          <a:prstGeom prst="rect">
            <a:avLst/>
          </a:prstGeom>
          <a:noFill/>
          <a:ln>
            <a:solidFill>
              <a:schemeClr val="accent1">
                <a:shade val="50000"/>
              </a:schemeClr>
            </a:solidFill>
          </a:ln>
        </p:spPr>
        <p:txBody>
          <a:bodyPr wrap="square" rtlCol="0">
            <a:spAutoFit/>
          </a:bodyPr>
          <a:lstStyle/>
          <a:p>
            <a:r>
              <a:rPr lang="en-US" sz="2400" dirty="0" smtClean="0">
                <a:solidFill>
                  <a:srgbClr val="002060"/>
                </a:solidFill>
                <a:latin typeface="+mj-lt"/>
              </a:rPr>
              <a:t>Traditionally decision support tools are based on the principle of </a:t>
            </a:r>
            <a:r>
              <a:rPr lang="en-US" sz="2400" b="1" dirty="0" smtClean="0">
                <a:solidFill>
                  <a:srgbClr val="002060"/>
                </a:solidFill>
                <a:latin typeface="+mj-lt"/>
              </a:rPr>
              <a:t>optimization</a:t>
            </a:r>
            <a:r>
              <a:rPr lang="en-US" sz="2400" dirty="0" smtClean="0">
                <a:solidFill>
                  <a:srgbClr val="002060"/>
                </a:solidFill>
                <a:latin typeface="+mj-lt"/>
              </a:rPr>
              <a:t> of a </a:t>
            </a:r>
            <a:r>
              <a:rPr lang="en-US" sz="2400" b="1" dirty="0" smtClean="0">
                <a:solidFill>
                  <a:srgbClr val="002060"/>
                </a:solidFill>
                <a:latin typeface="+mj-lt"/>
              </a:rPr>
              <a:t>utility</a:t>
            </a:r>
            <a:r>
              <a:rPr lang="en-US" sz="2400" dirty="0" smtClean="0">
                <a:solidFill>
                  <a:srgbClr val="002060"/>
                </a:solidFill>
                <a:latin typeface="+mj-lt"/>
              </a:rPr>
              <a:t>, </a:t>
            </a:r>
            <a:r>
              <a:rPr lang="en-US" sz="2400" b="1" dirty="0" smtClean="0">
                <a:solidFill>
                  <a:srgbClr val="002060"/>
                </a:solidFill>
                <a:latin typeface="+mj-lt"/>
              </a:rPr>
              <a:t>costs</a:t>
            </a:r>
            <a:r>
              <a:rPr lang="en-US" sz="2400" dirty="0" smtClean="0">
                <a:solidFill>
                  <a:srgbClr val="002060"/>
                </a:solidFill>
                <a:latin typeface="+mj-lt"/>
              </a:rPr>
              <a:t> or other objective function in a stylized modeling framework; in many cases </a:t>
            </a:r>
            <a:r>
              <a:rPr lang="en-US" sz="2400" b="1" dirty="0" smtClean="0">
                <a:solidFill>
                  <a:srgbClr val="002060"/>
                </a:solidFill>
                <a:latin typeface="+mj-lt"/>
              </a:rPr>
              <a:t>multiple objectives </a:t>
            </a:r>
            <a:r>
              <a:rPr lang="en-US" sz="2400" dirty="0" smtClean="0">
                <a:solidFill>
                  <a:srgbClr val="002060"/>
                </a:solidFill>
                <a:latin typeface="+mj-lt"/>
              </a:rPr>
              <a:t>should be considered; </a:t>
            </a:r>
            <a:r>
              <a:rPr lang="en-US" sz="2400" b="1" dirty="0" smtClean="0">
                <a:solidFill>
                  <a:srgbClr val="002060"/>
                </a:solidFill>
                <a:latin typeface="+mj-lt"/>
              </a:rPr>
              <a:t>coupled human-earth systems </a:t>
            </a:r>
            <a:r>
              <a:rPr lang="en-US" sz="2400" dirty="0" smtClean="0">
                <a:solidFill>
                  <a:srgbClr val="002060"/>
                </a:solidFill>
                <a:latin typeface="+mj-lt"/>
              </a:rPr>
              <a:t>in dynamic setting are typical examples</a:t>
            </a:r>
            <a:endParaRPr lang="en-US" sz="2400" b="1" dirty="0" smtClean="0">
              <a:solidFill>
                <a:srgbClr val="FF0000"/>
              </a:solidFill>
              <a:latin typeface="+mj-lt"/>
            </a:endParaRPr>
          </a:p>
        </p:txBody>
      </p:sp>
    </p:spTree>
    <p:extLst>
      <p:ext uri="{BB962C8B-B14F-4D97-AF65-F5344CB8AC3E}">
        <p14:creationId xmlns:p14="http://schemas.microsoft.com/office/powerpoint/2010/main" val="8781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125077"/>
            <a:ext cx="6786578" cy="692150"/>
          </a:xfrm>
        </p:spPr>
        <p:txBody>
          <a:bodyPr>
            <a:noAutofit/>
          </a:bodyPr>
          <a:lstStyle/>
          <a:p>
            <a:r>
              <a:rPr lang="en-US" sz="3200" dirty="0" smtClean="0">
                <a:solidFill>
                  <a:srgbClr val="2D2D8A"/>
                </a:solidFill>
                <a:latin typeface="+mj-lt"/>
              </a:rPr>
              <a:t>Domain 2: Interactions within systems</a:t>
            </a:r>
            <a:endParaRPr lang="ru-RU" sz="3200" dirty="0">
              <a:solidFill>
                <a:srgbClr val="2D2D8A"/>
              </a:solidFill>
              <a:latin typeface="+mj-lt"/>
            </a:endParaRPr>
          </a:p>
        </p:txBody>
      </p:sp>
      <p:sp>
        <p:nvSpPr>
          <p:cNvPr id="15" name="TextBox 14"/>
          <p:cNvSpPr txBox="1"/>
          <p:nvPr/>
        </p:nvSpPr>
        <p:spPr>
          <a:xfrm>
            <a:off x="395536" y="3356992"/>
            <a:ext cx="8572560" cy="1877437"/>
          </a:xfrm>
          <a:prstGeom prst="rect">
            <a:avLst/>
          </a:prstGeom>
          <a:noFill/>
          <a:ln>
            <a:noFill/>
          </a:ln>
        </p:spPr>
        <p:txBody>
          <a:bodyPr wrap="square" rtlCol="0">
            <a:spAutoFit/>
          </a:bodyPr>
          <a:lstStyle/>
          <a:p>
            <a:pPr marL="457200" indent="-457200"/>
            <a:r>
              <a:rPr lang="en-US" sz="2400" u="sng" dirty="0" smtClean="0">
                <a:solidFill>
                  <a:srgbClr val="002060"/>
                </a:solidFill>
                <a:latin typeface="+mj-lt"/>
              </a:rPr>
              <a:t>Main ASA Topics </a:t>
            </a:r>
          </a:p>
          <a:p>
            <a:pPr marL="457200" indent="-457200">
              <a:buFont typeface="Wingdings" pitchFamily="2" charset="2"/>
              <a:buChar char="q"/>
            </a:pPr>
            <a:r>
              <a:rPr lang="en-US" sz="2400" dirty="0" smtClean="0">
                <a:solidFill>
                  <a:srgbClr val="002060"/>
                </a:solidFill>
                <a:latin typeface="+mj-lt"/>
              </a:rPr>
              <a:t>Systemic risk in financial systems</a:t>
            </a:r>
          </a:p>
          <a:p>
            <a:pPr marL="457200" indent="-457200">
              <a:buFont typeface="Wingdings" pitchFamily="2" charset="2"/>
              <a:buChar char="q"/>
            </a:pPr>
            <a:r>
              <a:rPr lang="en-US" sz="2400" dirty="0" smtClean="0">
                <a:solidFill>
                  <a:srgbClr val="002060"/>
                </a:solidFill>
                <a:latin typeface="+mj-lt"/>
              </a:rPr>
              <a:t>Role of indirect effects in ecological and economic systems</a:t>
            </a:r>
            <a:endParaRPr lang="en-US" sz="2400" dirty="0" smtClean="0">
              <a:solidFill>
                <a:srgbClr val="00B050"/>
              </a:solidFill>
              <a:latin typeface="+mj-lt"/>
            </a:endParaRPr>
          </a:p>
          <a:p>
            <a:pPr marL="457200" indent="-457200">
              <a:buFont typeface="Wingdings" pitchFamily="2" charset="2"/>
              <a:buChar char="q"/>
            </a:pPr>
            <a:r>
              <a:rPr lang="en-US" sz="2400" dirty="0" smtClean="0">
                <a:solidFill>
                  <a:srgbClr val="002060"/>
                </a:solidFill>
                <a:latin typeface="+mj-lt"/>
              </a:rPr>
              <a:t>Game-theoretic approach for social interactions</a:t>
            </a:r>
          </a:p>
          <a:p>
            <a:pPr marL="457200" indent="-457200"/>
            <a:endParaRPr lang="en-US" sz="2000" dirty="0" smtClean="0">
              <a:solidFill>
                <a:srgbClr val="00B050"/>
              </a:solidFill>
              <a:latin typeface="+mj-lt"/>
            </a:endParaRPr>
          </a:p>
        </p:txBody>
      </p:sp>
      <p:sp>
        <p:nvSpPr>
          <p:cNvPr id="26" name="TextBox 25"/>
          <p:cNvSpPr txBox="1"/>
          <p:nvPr/>
        </p:nvSpPr>
        <p:spPr>
          <a:xfrm>
            <a:off x="2500298" y="978588"/>
            <a:ext cx="6429420" cy="1938992"/>
          </a:xfrm>
          <a:prstGeom prst="rect">
            <a:avLst/>
          </a:prstGeom>
          <a:noFill/>
          <a:ln>
            <a:solidFill>
              <a:schemeClr val="accent1">
                <a:shade val="50000"/>
              </a:schemeClr>
            </a:solidFill>
          </a:ln>
        </p:spPr>
        <p:txBody>
          <a:bodyPr wrap="square" rtlCol="0">
            <a:spAutoFit/>
          </a:bodyPr>
          <a:lstStyle/>
          <a:p>
            <a:r>
              <a:rPr lang="en-US" sz="2400" dirty="0" smtClean="0">
                <a:solidFill>
                  <a:srgbClr val="002060"/>
                </a:solidFill>
                <a:latin typeface="+mj-lt"/>
              </a:rPr>
              <a:t>Treating natural and human-made systems as networks allows to address </a:t>
            </a:r>
            <a:r>
              <a:rPr lang="en-US" sz="2400" b="1" dirty="0" smtClean="0">
                <a:solidFill>
                  <a:srgbClr val="002060"/>
                </a:solidFill>
                <a:latin typeface="+mj-lt"/>
              </a:rPr>
              <a:t>interdependence in holistic way</a:t>
            </a:r>
            <a:r>
              <a:rPr lang="en-US" sz="2400" dirty="0" smtClean="0">
                <a:solidFill>
                  <a:srgbClr val="002060"/>
                </a:solidFill>
                <a:latin typeface="+mj-lt"/>
              </a:rPr>
              <a:t>; considering dynamic networks allows to address the issue of </a:t>
            </a:r>
            <a:r>
              <a:rPr lang="en-US" sz="2400" b="1" dirty="0" smtClean="0">
                <a:solidFill>
                  <a:srgbClr val="002060"/>
                </a:solidFill>
                <a:latin typeface="+mj-lt"/>
              </a:rPr>
              <a:t>systemic risk</a:t>
            </a:r>
            <a:r>
              <a:rPr lang="en-US" sz="2400" dirty="0" smtClean="0">
                <a:solidFill>
                  <a:srgbClr val="002060"/>
                </a:solidFill>
                <a:latin typeface="+mj-lt"/>
              </a:rPr>
              <a:t>, investigate resilience and define patterns of ‘collapse’ and ‘safe’ behavior </a:t>
            </a:r>
            <a:endParaRPr lang="en-US" sz="2400" b="1" dirty="0" smtClean="0">
              <a:solidFill>
                <a:srgbClr val="FF0000"/>
              </a:solidFill>
              <a:latin typeface="+mj-lt"/>
            </a:endParaRPr>
          </a:p>
        </p:txBody>
      </p:sp>
      <p:sp>
        <p:nvSpPr>
          <p:cNvPr id="1038" name="AutoShape 14" descr="data:image/jpeg;base64,/9j/4AAQSkZJRgABAQAAAQABAAD/2wCEAAkGBxQSEBQUEhQUFRQVFxQVGBcVGBYVFRUUFBQXGBQXGBoYHSgiGBolHBQXIjEjJykrLi8uFx8zODMsNygtLisBCgoKDg0OGhAQGzQkICQvLCwsLCwsNCwsLSwsLCwsLCwsLjcsLCwsLCwsLCw0LCwsNCwsLCwsLCwsLDQsLCwsLP/AABEIAI0BZAMBIgACEQEDEQH/xAAbAAEAAgMBAQAAAAAAAAAAAAAABAUCAwYBB//EAEIQAAIBAgQDBQUFBQcDBQAAAAECAAMRBAUSITFBUQYiYXGBEzKRobEUI0JiwTNScpLRFUNTgqKy8AcW0iRUc5Th/8QAGQEBAQEBAQEAAAAAAAAAAAAAAAIBAwQF/8QAKBEAAgICAgICAgEFAQAAAAAAAAECEQMSITETQSJRBKHwYYGR0eEy/9oADAMBAAIRAxEAPwD7JisyRKZe4NuV+coaPad33RCw391KhG3HcIbytrYbGmgMSrEFgGaiXYnQf4gdO1iQLc5qyerU9otSu+gA3C00aoWHK7n3fh6z0rHFJ+zzucr+i/w3aFgwFYCmpIALBxc9O8qlT02INuInQNVUC5Ita/pPnOd5q6kudRTqpQcOZV02PrLBMJjmoionNA+ioUZiCL6Sugd7wJ4xLEuH0bHI+uydX7XHWVp01YDq7BrHgSFQ2HrFPtTUvZqSgdVYsR5KVW/lec7gczqO++igL3NRyoN78lQC56Xt5y9z/P0awpOtRSANKlC1xf8AC4sQdvHaU8aTqiVNtXZ02XY5KyakZW5HSbi/rI2ZZzTomxIv5gfUicdk+YVK3tFw1JtS95rJQUXa4BO6gk6T8JExOPq+2CVcN98rWuqiykjZixc22biOslYfkU8vB2P/AHMlrqC/gpQn4B7n0lvg8SKihhbex2NxY7gg9LTlXxYp0V9uiNcbmn3yu52LKNV7W3kLC55STV9lDFydbLqqeptpNtz4CY8VrhGrJT5Z2lXGqptcX85gczQMFPFuAFiduJtxNvAT5u2a0a9Yd2oajAqKas9RuO90QW2tx3tvwnSthaJFqNUIwsQe+9mHOzPttcEC3Ew8SXZiyt9HXlrTUcSvMkeYI+onH4/O7p7L2xSoo2JpvdiB7wA2I9Rxm3BYbEmmCazMGW3cABNxbWDe69bbyfFxyyvJzwdgjAgEEEHcEbgiezmKeaV1oEGiwqA+6ANwALnbYXN/+GRcNnZNNmei9OwvxCEWNm3UmxAufSZ4mb5EdjEpP7bU6VSotzfdt9WklTw4bjeTsNjbllbTtbdTcG/UfhPnIcGilJMmxPAZ7JKEREAREQBERAEREAREQBERAEREAREQBERAEREAREQBERAEREAg/wBk0+hHkxH6yFU7K4cm+lx5VKi/INLuJSnJeydY/Rz3/Z2H1BvvCVNxqqO4BHA2YkSz/s8/4tT+b/8AJOiHOT7YUEuihxHZem7FvaVQTudLAXPUi1ryPU7HKf7+uPVP/GdNPCbcZvkl9meOP0U2WZF9nTRRqFRe57qkserHiTtz6TXmGRPVOr22lhtqCC5HQ9ZObOKdyqB3I46FJt5k7CY/bqh4Uwo/M+/wUGVc7syo1RRVezGItZa9P1pf0YTdkGRVMJrI0PUe2pzcEgcFA/Cu86OhiA23PpxmvMcYKVMsb9ABuSTsABzJMeST+I0iuTl8fgayO1RKVLvEk3fTYniVNuZ3nO5vhKtawWgNfDWHVreJIOo/C86s5lQdTV0G4ZkBYamYqbEgb8wZGrZ+492jUt1ZdA/12neMpL0cZRi/ZXY7IKAw1NWWqHT3nJZWqXHe4HrwHIC0xwTg6KWErNqCgBHOqwUbk371gPGTcs7RtUJL0qiKDbvKetr7cvGe5jmJdWFKkC211B3dL3ZASBa9gPWPl0zOO0bB2c7+upUAO2o0yUDsOIdQbfG8m4h6H42DDhY6bC+1rAC3GQMDlrtTRKitbvO9mZL1HJJG3EXJ5ypzrA0ab6KtJSo0uoVjqax6+9cb7XINpiWzps26XRbVcvww0uyIUpgutjY6UBNgpO/D5zZicx10SaFNdZcKw1d24QFmuBva9vSVeEx9OoRpp1Ep73L1QvKxspDEj1EtqWY4amNFJQTudKDUbnibAfOGmE0W2RY4mmA2khdtSspF+fAy5nO4PDCswquzqP8ADFgDY8W5+m3CdAHnnmlZ3h0ZRESCxERAEREAREQBERAEREAREQBERAEREAREQBERAEREAREQBERAE04vEaFva55D/nKbSbSpzPNqdPT7S41sFA8OZP5QL3lRVsyTpHmFzm572kLzI2t53mGf52KBsF1lVNRhe2lF5nzO3xlZnuHH2Uih7tRgwKm9wzauPT9JXJ2erYkLUrOaRKIpQnUzBG1d7fgdxueE7KEe2cXKXSLzE5g5RWp02ZmCkgWFrjmWIA+Mo8fjMXZrLTDW7q6iTfoSBaXIyhxU16tWwAUGy7deN5FzbKSy60Q+2Uggg6AeoO++1+MqLimZJSZEyYYwDU4Fze+lgdJtxHH4GZZhhMVXGm7qVbUjnex0lb2OkfiJ2M5zGU66tatRq6W4KhJvfqVc9fCW1aviMJh2f7K1OmnHvoxAva5AYm3jLa9qjmn65LvL8rekKYDlBTXTsfe4XLC2+4/ekftJr0qaYqVWv3hTUswH72nc2vbrxnN4POq2JPvBB4bmXtBqdIHVUJuO9qIu3meFvAATHBp2zVJNUjmE7XtqslVlU8dmLKfAWl/Tzyph6Ot1xLJt36qEbtw3KjYzQr4eo9qYW197Wt5bS7xmKasjIVVkYWKkEggypVxwZG/sqML2jrYg/dqFHVj+gmzNMop16a/aWBdSSGGx35X4geF5CwHZOqjHRWZUPAaQSPAMf1Eu8N2SU71C9Q/mY2/lFh8pknBdGpSfZSUMioCm4CatQsrcSosd1J4Hf5CROzmWYmkzAqqjgHuCbddPXzn0HD5NTXgsnU8Go5CQ85SwlPgMIQBcmXFGnab1piZWnCUrO6jR4JlESChERAEREAREQBERAEREAREQBERAEREAREQBERAEREAREQBETwmAQsxrMF7oJ348pxHabGVENKqEaoabVNQNt0ZbXHXe3jOrXMdDlH2I68x1HUSPnGYUkQs1J3HPQAb/ABM7wuL6OM+V2VPZzE/+npKxuQvtLWOysdQHoWAt4TDMe0FOmfvLDxP6yBgu0eBBNkp0b7ENUFNtuF102+c0YzNcC2yUvbknkQwBPU2tOyj8uUcm+OGWa9o6Qtq1pfgRexB4Hbex62llSzQMO5WO/DgZTiohAvccO6SenAyfRwNKsm1JB+YKFOx5MovMlGJqbNFPNqy1zRxSrVpuCV0gKxA4lCOLDpx6S2rPqoqaVQsu6ksLk22NxbjyIInPZvRZ6T09LJUpaalF9zuOFmI34WI8ZG7GZ7VatWWuhp6gpKsCv3gBuwv1A4+Ahx4tBS5pmVLsaNepGemDvpSwX0Bvb0tLrB9kaQ3ZdZ6uS/8AuvaSsNnqFtN2v/CGHG3FRt6yW+cLcotSmX4abHVxAJ48ryZSydGxjDsxqYejQXvaVHQC59AJVv2mw6mxFcePsxb6zzMsaRduHiR3j5A8B5/ASkoZ29S5RSwBtv7IAnw1WJ9JUcdq2ZKdOkdBT7W4b/Hdf4qZ/wDGSqXamgeGJo/5lI/pKKk9Ui74QsOqIW25bLeaqwo/3mGZf4qbr9RHjj/KG8v5Z1lHP0YgLWwzE8Br03+ss8PjLtpZWR+NjuCOqsNj9fCfNRl+Gqn7h/ZVB0II8mU8RJOX9oKlF/Y1O5UTf2d/uqydaRO9NvDh4SJYV6Kjlfs+lxIOVY5a1NXRtSsLqefiD0Ik6edqjunYiImGiJX5tnVDDLetUVeg4sfJRv6yt7K9rqWPeqtNKieytu+jvKSwBGliR7p48iPTLV0dPDk03rj7OiiImnMREQBERAEREAREQBERAEREAREQBERAEREAREQDBmml3mbyNVlIxkXGoHFmAI8fqOhnL51VqUFLodSjirch59POdHiAZVYrCargkzvjdHCfJ8/rZlTxL6TRUv1BA/STKdTEIumlSUAeO/rtOgoZBQpksqAE8SJJSqiHvW6A/oZ6N16Rw0fso8myerXH39V6NjbSqXuOockj4rOzwtc0qIpUypKAga+duF7c7W3kKqUqAWcqeRU2P/PSeVsErLa7ah+MNdvW+x+E5Se3Z1itejNszxQ40aLjwZh/WYNnTj38G3+VgfqJS4pa1PhVB8x+oI+khYfP65qrSChmdgosSNz6bDn5CV41Vk+R9F5WzjCgEvhaq876FPrcGYYDM8C51qpU3vf2lENfncM95LfD4sDemj/wuu/8+mc3nHZc1Ls2EdSNyV9m3DjsGMxKL9/sNyXr9Fvj83wGoKRUqE8gaVT5AmbaFWmSQoHstIK9xUZWJN1IX/m85fLsclFQKdA6iL7hQTbjbebqOLq1qoVr0UN7sE9oRf8AKCPjf4y9CdztuzuM+/FNTtZifAAf1t8Z0+JrhFufQDiTKPs7hsNh1Ps3Zmb3nqAhj4bgADwHzm/OsSLU3SoLI92sQdj1HTl6zyzW0+D0xdR5IXaCnVrUyEYA8hoHEcO8wJB+E43O8nq4uiiurUq6bq1tS3GxF14A/rOvxONqtvTqoPBlBmj7fihxSjUHhdfoZ1jaVHOVN2UHZnGnCYY0sRs1ywG+km5vZjaw2G/j12l5h+0dHQGNQrcgALULbkX62ENnDD9pg280YH6iQ8VneDG9SjVUjqgPzJsI1vtGWl7Lan2mo/8AuSv/AMiW+q/rKPtp/wBQfstILRqU6lSoGIZR+zVbXY7kX32v0PSS8FVwdQXVaoHg1C3wDfpKrOaGWawatNyxsLlaD7A3AsN+PhInjtVE7YcqhJSlyijyjslXxzCtjKlekj97a3tXUjYnVul77X3t+Hfb6t2cyHD4Onow6kA21FmZ3bjbUWN+Z8NzKPI8XTBsajVCwLqXVlsoIAXvHdufoZd4LGBqoA42N/ID+tpyeFR6O8/y8mX/ANPv0Qe3OGxlSkn2Ox0sWqLfS7ADu6b7Gx3tccpzWS9vKlNvZYpWDLsQ4KuPU7/G9+on0atWVBdiAPGcr2ufC1qQ9rRNQH3aq7FDf8NQcN+XDqDOfjlJ3E9GH8vHCHjyxTj+zo8uzGnXXVTN+FweIvwv4HkRseRMlz4lkucPhMSAtTUE2N72NJz+IfO3UT6gmdXsBVoEt7oKuuo9BdpsE5Wn2jPy8MMWsoO4yVr/AEXsSsGYVB71MHxVv0YCZ/2vTA7wdNie8pHDx4StWeTZE6pUCi7EAeMhvmiD98jqFa30kWpihe5sT48B4CYrjL8lPyMpRJcidSzOk3Bxfodj85LDA8JTO9NveUjzF5rXA0/7tyv8LFflGqGzL6JTBcQvu1Aw/Ot/ms3UsdWG70bjmUIJ/lO/wvJ1N2LOJqoYhXF1M2yShERAEREAREQBERAMCs1tTm6LTbBDehI9TB3lnaeFZqkTqUdXLAZBxGRI3EX851BpzBqUtZGiXjTOGrdllHuM6H8rG3wNxIr5biafuVtQ6Ou/xUj6Tvnw80vgwZ0WZ+zm8K9HzXH0sY22lPPUfpaSsgwDUTrIJqEWLnkOYUchO4fLx0mlsul+ZNUT4mnZXpi3m1ccwm9svM0vl5k3FlUznsxwaXJt3Cb7bGm3UW3A+k2UAdNlqKfF1ufipH0lnWyYt1lbU7KC9wzqfysfpwnVSi1yzm4u+jX7HFAgrVptbgDcD5Hf1mb4vF271Kk/8LMPqTNbdnKy+7Xf/MFP0AmpsBi14VEbzVl/UzeH9E8oxpUajX7r0fJgy/Ajb0mivjq1L8YbzFv1ntZ8YB+zQ+Tn9RItDLqtQ3rggfuoePm3TylqvZL/AKF1kWNxWIVmRBpU2uWsCeYW43ttfzEmYj25UirhnI8AtT/YTN+CrFFCqoVVFgBsAJNTFNOEnzwjslx2fOc27P0ma60aqE8QaVUD4hZIw9ChhaepqD8gXam4FzwFyJ9FTGGe4motWm1OooZGFmU8CP8AnOHlf0FjV8s4DKMRiMbigMKaaU1TS4qMFuCSVKJu+1z3gLHhfbb6VkOTDDqSzGpUb3nIsLdFHIfEn4W+b5j/ANPO9qw9RCOIWqCGXydQb+dhNNPAZthvcauVH7lQVV9FYk/KeSWSfKo+tD8X8fJTjlSaVcqv3/w+kYllq13V9VqekLuQt2Fzw4ncelpqOW0yCEewbYgHY8t15zgcP2urU6hOKV1LWuWp+zNwLXIsL7ADhynQ4TtDRqc1P1nXG9lx/g8f5GF4ZVLlfa6f9yFmv/TWjUYupqIxXTdHIuAb2IcMOch552TxBohaFVhUUghqxqutgDcXVmseG4UcJ1lDGj8LketxJa4x/wAj+exlU1f9TlvaSvhdHJdk62PpIy4oqxDDQUbXdbb7HvceREm4jtGfbJSq02VSKjlmUWb2enSBZjzcHe3uyyzfORTW7YZn8iCPmJWZf2qw9TY0aaHp7bQ3wIH1lKLrohz57NWPzkFNV9N+F+NpT5bnVV2a1tA5sW3PQWBnT4vPaKi4Rf8A7C/1MrsDni4hiABpG5J6b7bbE89rc51j10cn32eUc1xK2Ps2qLffgSB1BW/zHrLHDZ3TfjYHmDsQehmNKoEO06LBYaniaV6tNH3IBZQTtbgTuN7znNpctFwTfFlfSxYPuuR63ldnWbYvDgOjB0HG4vt4+Etcb2YoKNS1Ho/59S/Cpf4AiV2HxKajRNRaotxAK3HiDz8iZkdXyuSpWuHwSMD2sp1BT1qaTP8Ai2NMk89X9Z1VNrjfjPltQrhK5oVRfD1rlCfwMeInSdjc71F6DNqNI91ubUzwB6kcJmTEquIx5HdSOxiaaOKR/dZT5EGbp5j0CIkGtmag2QFyP3eA9ZqTZjdE6JUPmlUf3IP+bf4Winn6XtUVkP5ht8RK0Zm6LeJHp46mwuHUjwIMSaZtokRETDRERAPLRaexAMbRpmUQDApMfZzbPIsGo0piaU32ibYI5ozA0JLtPLRZlEJsPNL4QSy0zzRN2M1KZ8AOk0tl8vjTmJpSlNmaIoDgzMfs5l+aMxNATdzNChNIzz2Z6S8OHExOHE3czQplUzclQiWDUJpehN2szWjX7cEWNiOh3EgVMlwbNqOHo36hAvx02vJVSlI7KY1TN2aPK2TYdvdU0z1psV/07r8pEfKKq/sqwYdKgIP8y3/2yVeehpabXsik/RW1a2IQd+izDqlqgPove+U5jPaGHq7uhpv+dGX/AHATuxVM1Y8e1pMh58PBhuDKjKn0RKNo+ZYHK8KhvUKHwEukzpSy0qK6gbKqKNRLenHaWNPL1bYjcbEeM3U+zyE3tOzcTklIk5Z2cxVZga1qFPmLhqpHgBcL5k7dJ2dR1oU0RBb8KjjsOJ8Tv6kzncJmTUiENRr8AH71/Inc/GSsRiw70nO2kEqRe3et6G4HCeae0nz0emGsVx2bK1QHdw9+pBsfQcpy2dYKotVa2HU1ApuwSxYL+IaeJ2nbLigeI9RNdTCU36X+B+ImRnqJQ2OA7RJ9totTB01qdmAYMDb8Lja9jzFrg39Y3YFWoh2rKfaByLqdetCq6bWNjuCb+M7rEZMb3Ug/xC5/mG8pcXkSd4srqzX7wPtEBtb3biw8LzopRao5uLRnhcwWqxOgEX2ZW0vblcG2/rLvDtUH7Orf8tTe3mRvPnX/AG7iKVV3o/eIXLAUqhLgE3t7OpYjyUGbcFimp1bKGRlBfSQquWBJYNqF9x0sDa20pwUlwYptdn0Zcc1S61NtPvBeDG/C/pwmz7ZbYWA6TmhniALTQMTa3rzJ8ZEx+aFR4zmsTZbyUdkuLvxAMyLI2xFvPcfOcFl/aIteyuQOJAJEsKHaUC+u2kH3hvYdWHEfOHhaCypnSvk9JjfSvziQqGYI6hlIIPMG4iTUividVERPOdxERAEREAREQBERAEREAREQBPJ7EA8iexAPLTy0yiAYWnhWZxANJSa2pyTaeFZtmUQXoyPUw8tCk1tTlKRjiUz4eaHpGXjUpqfDy1MhxKJwZHqORL58LI9TBCWpohxZyuMrsp1Ab8/Ef1meCz9CbE2bodj8Je1cuBlXjchR/eUH0nVSi+zm4yXRNWtTexIU24XANvjJFazrY8PDl0t0nK1MjqU96NRh+Vu8Pnv85gM0r0v2tMkfvJ3h8OMaX0xvXaLepiKtE8C69V94ea8/S/pJeDzxH2uLjiOBHmOUqKGe06g2YX6HY/AyJmFWm25tccDwI8jxE3S+0ZvXR29DHdG+MlDEg+8PUT5bQzaojhaZNQngvE+hH6zpkzWpTH3qMo/eFmUebLe3rac5YaLjls6LFphzu5UeJ2PykN8Xgj3TifRiHX/WpAkdcfSqrvpYGUGadnVvrw7FG8OHwiMPTbNlL2kdQcHhm4V6BHmFP+hxb4Stx+S4M+8UfwWs1/Qaxf4zi6+d4ygdLJRqAfvKL/SY0s+r1iFGGoLfbVp2HjsJahJeyHNP0damUYcKBSsBysxO/iG3vMlwC8HUMPHj6HiJByrDNSuXdHcgbAWCAe7xO3nbhJ1TGAc7+c3npGcGZ7N0G3DVF8AVI+ak/OJ7hq7uL00dwDa6qSL9NvOJly+zaj9H0CIieE9giIgCIiAIiIAiIgCIiAIiIAiIgCIiAIiIAiIgHkT2IB5aeWnsQDArMSs2zyaDSUms05JImJE2zKIjUpoejJ5EwZZqZlFTVw0gYjBy/dJHqUxOkZHNxOOx+Ro/vKPPnKh+zCg7FvIkzvatESJUoido5WcnjRz+AwZpbKAOtgBfz6y1ouZtKCAJrdhKiJXy2k5vp0t+9TJQ+ttj6gzQcpqD9nXJ8Kig/wCpbfSWc9vMtikcdiPaP79NSR0Njfne4mCYp6fu0beRH9Z0OKpgVf4hc+fP4zaMMp5Trujnqzk6GMqPVsbU9ZALvcgW4EhQTO2yvsfSaz1a7Vhxslkpn1BLH4iR0y5Okl4BNNyhK+R4+cjJNtfF0XCNP5Kzq8OiooVAFUbAAWAHlEqVzBgN7HxieTRnp3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mj-lt"/>
            </a:endParaRPr>
          </a:p>
        </p:txBody>
      </p:sp>
      <p:sp>
        <p:nvSpPr>
          <p:cNvPr id="1040" name="AutoShape 16" descr="data:image/jpeg;base64,/9j/4AAQSkZJRgABAQAAAQABAAD/2wCEAAkGBxQSEBQUEhQUFRQVFxQVGBcVGBYVFRUUFBQXGBQXGBoYHSgiGBolHBQXIjEjJykrLi8uFx8zODMsNygtLisBCgoKDg0OGhAQGzQkICQvLCwsLCwsNCwsLSwsLCwsLCwsLjcsLCwsLCwsLCw0LCwsNCwsLCwsLCwsLDQsLCwsLP/AABEIAI0BZAMBIgACEQEDEQH/xAAbAAEAAgMBAQAAAAAAAAAAAAAABAUCAwYBB//EAEIQAAIBAgQDBQUFBQcDBQAAAAECAAMRBAUSITFBUQYiYXGBEzKRobEUI0JiwTNScpLRFUNTgqKy8AcW0iRUc5Th/8QAGQEBAQEBAQEAAAAAAAAAAAAAAAIBAwQF/8QAKBEAAgICAgICAgEFAQAAAAAAAAECEQMSITETQSJRBKHwYYGR0eEy/9oADAMBAAIRAxEAPwD7JisyRKZe4NuV+coaPad33RCw391KhG3HcIbytrYbGmgMSrEFgGaiXYnQf4gdO1iQLc5qyerU9otSu+gA3C00aoWHK7n3fh6z0rHFJ+zzucr+i/w3aFgwFYCmpIALBxc9O8qlT02INuInQNVUC5Ita/pPnOd5q6kudRTqpQcOZV02PrLBMJjmoionNA+ioUZiCL6Sugd7wJ4xLEuH0bHI+uydX7XHWVp01YDq7BrHgSFQ2HrFPtTUvZqSgdVYsR5KVW/lec7gczqO++igL3NRyoN78lQC56Xt5y9z/P0awpOtRSANKlC1xf8AC4sQdvHaU8aTqiVNtXZ02XY5KyakZW5HSbi/rI2ZZzTomxIv5gfUicdk+YVK3tFw1JtS95rJQUXa4BO6gk6T8JExOPq+2CVcN98rWuqiykjZixc22biOslYfkU8vB2P/AHMlrqC/gpQn4B7n0lvg8SKihhbex2NxY7gg9LTlXxYp0V9uiNcbmn3yu52LKNV7W3kLC55STV9lDFydbLqqeptpNtz4CY8VrhGrJT5Z2lXGqptcX85gczQMFPFuAFiduJtxNvAT5u2a0a9Yd2oajAqKas9RuO90QW2tx3tvwnSthaJFqNUIwsQe+9mHOzPttcEC3Ew8SXZiyt9HXlrTUcSvMkeYI+onH4/O7p7L2xSoo2JpvdiB7wA2I9Rxm3BYbEmmCazMGW3cABNxbWDe69bbyfFxyyvJzwdgjAgEEEHcEbgiezmKeaV1oEGiwqA+6ANwALnbYXN/+GRcNnZNNmei9OwvxCEWNm3UmxAufSZ4mb5EdjEpP7bU6VSotzfdt9WklTw4bjeTsNjbllbTtbdTcG/UfhPnIcGilJMmxPAZ7JKEREAREQBERAEREAREQBERAEREAREQBERAEREAREQBERAEREAg/wBk0+hHkxH6yFU7K4cm+lx5VKi/INLuJSnJeydY/Rz3/Z2H1BvvCVNxqqO4BHA2YkSz/s8/4tT+b/8AJOiHOT7YUEuihxHZem7FvaVQTudLAXPUi1ryPU7HKf7+uPVP/GdNPCbcZvkl9meOP0U2WZF9nTRRqFRe57qkserHiTtz6TXmGRPVOr22lhtqCC5HQ9ZObOKdyqB3I46FJt5k7CY/bqh4Uwo/M+/wUGVc7syo1RRVezGItZa9P1pf0YTdkGRVMJrI0PUe2pzcEgcFA/Cu86OhiA23PpxmvMcYKVMsb9ABuSTsABzJMeST+I0iuTl8fgayO1RKVLvEk3fTYniVNuZ3nO5vhKtawWgNfDWHVreJIOo/C86s5lQdTV0G4ZkBYamYqbEgb8wZGrZ+492jUt1ZdA/12neMpL0cZRi/ZXY7IKAw1NWWqHT3nJZWqXHe4HrwHIC0xwTg6KWErNqCgBHOqwUbk371gPGTcs7RtUJL0qiKDbvKetr7cvGe5jmJdWFKkC211B3dL3ZASBa9gPWPl0zOO0bB2c7+upUAO2o0yUDsOIdQbfG8m4h6H42DDhY6bC+1rAC3GQMDlrtTRKitbvO9mZL1HJJG3EXJ5ypzrA0ab6KtJSo0uoVjqax6+9cb7XINpiWzps26XRbVcvww0uyIUpgutjY6UBNgpO/D5zZicx10SaFNdZcKw1d24QFmuBva9vSVeEx9OoRpp1Ep73L1QvKxspDEj1EtqWY4amNFJQTudKDUbnibAfOGmE0W2RY4mmA2khdtSspF+fAy5nO4PDCswquzqP8ADFgDY8W5+m3CdAHnnmlZ3h0ZRESCxERAEREAREQBERAEREAREQBERAEREAREQBERAEREAREQBERAE04vEaFva55D/nKbSbSpzPNqdPT7S41sFA8OZP5QL3lRVsyTpHmFzm572kLzI2t53mGf52KBsF1lVNRhe2lF5nzO3xlZnuHH2Uih7tRgwKm9wzauPT9JXJ2erYkLUrOaRKIpQnUzBG1d7fgdxueE7KEe2cXKXSLzE5g5RWp02ZmCkgWFrjmWIA+Mo8fjMXZrLTDW7q6iTfoSBaXIyhxU16tWwAUGy7deN5FzbKSy60Q+2Uggg6AeoO++1+MqLimZJSZEyYYwDU4Fze+lgdJtxHH4GZZhhMVXGm7qVbUjnex0lb2OkfiJ2M5zGU66tatRq6W4KhJvfqVc9fCW1aviMJh2f7K1OmnHvoxAva5AYm3jLa9qjmn65LvL8rekKYDlBTXTsfe4XLC2+4/ekftJr0qaYqVWv3hTUswH72nc2vbrxnN4POq2JPvBB4bmXtBqdIHVUJuO9qIu3meFvAATHBp2zVJNUjmE7XtqslVlU8dmLKfAWl/Tzyph6Ot1xLJt36qEbtw3KjYzQr4eo9qYW197Wt5bS7xmKasjIVVkYWKkEggypVxwZG/sqML2jrYg/dqFHVj+gmzNMop16a/aWBdSSGGx35X4geF5CwHZOqjHRWZUPAaQSPAMf1Eu8N2SU71C9Q/mY2/lFh8pknBdGpSfZSUMioCm4CatQsrcSosd1J4Hf5CROzmWYmkzAqqjgHuCbddPXzn0HD5NTXgsnU8Go5CQ85SwlPgMIQBcmXFGnab1piZWnCUrO6jR4JlESChERAEREAREQBERAEREAREQBERAEREAREQBERAEREAREQBETwmAQsxrMF7oJ348pxHabGVENKqEaoabVNQNt0ZbXHXe3jOrXMdDlH2I68x1HUSPnGYUkQs1J3HPQAb/ABM7wuL6OM+V2VPZzE/+npKxuQvtLWOysdQHoWAt4TDMe0FOmfvLDxP6yBgu0eBBNkp0b7ENUFNtuF102+c0YzNcC2yUvbknkQwBPU2tOyj8uUcm+OGWa9o6Qtq1pfgRexB4Hbex62llSzQMO5WO/DgZTiohAvccO6SenAyfRwNKsm1JB+YKFOx5MovMlGJqbNFPNqy1zRxSrVpuCV0gKxA4lCOLDpx6S2rPqoqaVQsu6ksLk22NxbjyIInPZvRZ6T09LJUpaalF9zuOFmI34WI8ZG7GZ7VatWWuhp6gpKsCv3gBuwv1A4+Ahx4tBS5pmVLsaNepGemDvpSwX0Bvb0tLrB9kaQ3ZdZ6uS/8AuvaSsNnqFtN2v/CGHG3FRt6yW+cLcotSmX4abHVxAJ48ryZSydGxjDsxqYejQXvaVHQC59AJVv2mw6mxFcePsxb6zzMsaRduHiR3j5A8B5/ASkoZ29S5RSwBtv7IAnw1WJ9JUcdq2ZKdOkdBT7W4b/Hdf4qZ/wDGSqXamgeGJo/5lI/pKKk9Ui74QsOqIW25bLeaqwo/3mGZf4qbr9RHjj/KG8v5Z1lHP0YgLWwzE8Br03+ss8PjLtpZWR+NjuCOqsNj9fCfNRl+Gqn7h/ZVB0II8mU8RJOX9oKlF/Y1O5UTf2d/uqydaRO9NvDh4SJYV6Kjlfs+lxIOVY5a1NXRtSsLqefiD0Ik6edqjunYiImGiJX5tnVDDLetUVeg4sfJRv6yt7K9rqWPeqtNKieytu+jvKSwBGliR7p48iPTLV0dPDk03rj7OiiImnMREQBERAEREAREQBERAEREAREQBERAEREAREQDBmml3mbyNVlIxkXGoHFmAI8fqOhnL51VqUFLodSjirch59POdHiAZVYrCargkzvjdHCfJ8/rZlTxL6TRUv1BA/STKdTEIumlSUAeO/rtOgoZBQpksqAE8SJJSqiHvW6A/oZ6N16Rw0fso8myerXH39V6NjbSqXuOockj4rOzwtc0qIpUypKAga+duF7c7W3kKqUqAWcqeRU2P/PSeVsErLa7ah+MNdvW+x+E5Se3Z1itejNszxQ40aLjwZh/WYNnTj38G3+VgfqJS4pa1PhVB8x+oI+khYfP65qrSChmdgosSNz6bDn5CV41Vk+R9F5WzjCgEvhaq876FPrcGYYDM8C51qpU3vf2lENfncM95LfD4sDemj/wuu/8+mc3nHZc1Ls2EdSNyV9m3DjsGMxKL9/sNyXr9Fvj83wGoKRUqE8gaVT5AmbaFWmSQoHstIK9xUZWJN1IX/m85fLsclFQKdA6iL7hQTbjbebqOLq1qoVr0UN7sE9oRf8AKCPjf4y9CdztuzuM+/FNTtZifAAf1t8Z0+JrhFufQDiTKPs7hsNh1Ps3Zmb3nqAhj4bgADwHzm/OsSLU3SoLI92sQdj1HTl6zyzW0+D0xdR5IXaCnVrUyEYA8hoHEcO8wJB+E43O8nq4uiiurUq6bq1tS3GxF14A/rOvxONqtvTqoPBlBmj7fihxSjUHhdfoZ1jaVHOVN2UHZnGnCYY0sRs1ywG+km5vZjaw2G/j12l5h+0dHQGNQrcgALULbkX62ENnDD9pg280YH6iQ8VneDG9SjVUjqgPzJsI1vtGWl7Lan2mo/8AuSv/AMiW+q/rKPtp/wBQfstILRqU6lSoGIZR+zVbXY7kX32v0PSS8FVwdQXVaoHg1C3wDfpKrOaGWawatNyxsLlaD7A3AsN+PhInjtVE7YcqhJSlyijyjslXxzCtjKlekj97a3tXUjYnVul77X3t+Hfb6t2cyHD4Onow6kA21FmZ3bjbUWN+Z8NzKPI8XTBsajVCwLqXVlsoIAXvHdufoZd4LGBqoA42N/ID+tpyeFR6O8/y8mX/ANPv0Qe3OGxlSkn2Ox0sWqLfS7ADu6b7Gx3tccpzWS9vKlNvZYpWDLsQ4KuPU7/G9+on0atWVBdiAPGcr2ufC1qQ9rRNQH3aq7FDf8NQcN+XDqDOfjlJ3E9GH8vHCHjyxTj+zo8uzGnXXVTN+FweIvwv4HkRseRMlz4lkucPhMSAtTUE2N72NJz+IfO3UT6gmdXsBVoEt7oKuuo9BdpsE5Wn2jPy8MMWsoO4yVr/AEXsSsGYVB71MHxVv0YCZ/2vTA7wdNie8pHDx4StWeTZE6pUCi7EAeMhvmiD98jqFa30kWpihe5sT48B4CYrjL8lPyMpRJcidSzOk3Bxfodj85LDA8JTO9NveUjzF5rXA0/7tyv8LFflGqGzL6JTBcQvu1Aw/Ot/ms3UsdWG70bjmUIJ/lO/wvJ1N2LOJqoYhXF1M2yShERAEREAREQBERAMCs1tTm6LTbBDehI9TB3lnaeFZqkTqUdXLAZBxGRI3EX851BpzBqUtZGiXjTOGrdllHuM6H8rG3wNxIr5biafuVtQ6Ou/xUj6Tvnw80vgwZ0WZ+zm8K9HzXH0sY22lPPUfpaSsgwDUTrIJqEWLnkOYUchO4fLx0mlsul+ZNUT4mnZXpi3m1ccwm9svM0vl5k3FlUznsxwaXJt3Cb7bGm3UW3A+k2UAdNlqKfF1ufipH0lnWyYt1lbU7KC9wzqfysfpwnVSi1yzm4u+jX7HFAgrVptbgDcD5Hf1mb4vF271Kk/8LMPqTNbdnKy+7Xf/MFP0AmpsBi14VEbzVl/UzeH9E8oxpUajX7r0fJgy/Ajb0mivjq1L8YbzFv1ntZ8YB+zQ+Tn9RItDLqtQ3rggfuoePm3TylqvZL/AKF1kWNxWIVmRBpU2uWsCeYW43ttfzEmYj25UirhnI8AtT/YTN+CrFFCqoVVFgBsAJNTFNOEnzwjslx2fOc27P0ma60aqE8QaVUD4hZIw9ChhaepqD8gXam4FzwFyJ9FTGGe4motWm1OooZGFmU8CP8AnOHlf0FjV8s4DKMRiMbigMKaaU1TS4qMFuCSVKJu+1z3gLHhfbb6VkOTDDqSzGpUb3nIsLdFHIfEn4W+b5j/ANPO9qw9RCOIWqCGXydQb+dhNNPAZthvcauVH7lQVV9FYk/KeSWSfKo+tD8X8fJTjlSaVcqv3/w+kYllq13V9VqekLuQt2Fzw4ncelpqOW0yCEewbYgHY8t15zgcP2urU6hOKV1LWuWp+zNwLXIsL7ADhynQ4TtDRqc1P1nXG9lx/g8f5GF4ZVLlfa6f9yFmv/TWjUYupqIxXTdHIuAb2IcMOch552TxBohaFVhUUghqxqutgDcXVmseG4UcJ1lDGj8LketxJa4x/wAj+exlU1f9TlvaSvhdHJdk62PpIy4oqxDDQUbXdbb7HvceREm4jtGfbJSq02VSKjlmUWb2enSBZjzcHe3uyyzfORTW7YZn8iCPmJWZf2qw9TY0aaHp7bQ3wIH1lKLrohz57NWPzkFNV9N+F+NpT5bnVV2a1tA5sW3PQWBnT4vPaKi4Rf8A7C/1MrsDni4hiABpG5J6b7bbE89rc51j10cn32eUc1xK2Ps2qLffgSB1BW/zHrLHDZ3TfjYHmDsQehmNKoEO06LBYaniaV6tNH3IBZQTtbgTuN7znNpctFwTfFlfSxYPuuR63ldnWbYvDgOjB0HG4vt4+Etcb2YoKNS1Ho/59S/Cpf4AiV2HxKajRNRaotxAK3HiDz8iZkdXyuSpWuHwSMD2sp1BT1qaTP8Ai2NMk89X9Z1VNrjfjPltQrhK5oVRfD1rlCfwMeInSdjc71F6DNqNI91ubUzwB6kcJmTEquIx5HdSOxiaaOKR/dZT5EGbp5j0CIkGtmag2QFyP3eA9ZqTZjdE6JUPmlUf3IP+bf4Winn6XtUVkP5ht8RK0Zm6LeJHp46mwuHUjwIMSaZtokRETDRERAPLRaexAMbRpmUQDApMfZzbPIsGo0piaU32ibYI5ozA0JLtPLRZlEJsPNL4QSy0zzRN2M1KZ8AOk0tl8vjTmJpSlNmaIoDgzMfs5l+aMxNATdzNChNIzz2Z6S8OHExOHE3czQplUzclQiWDUJpehN2szWjX7cEWNiOh3EgVMlwbNqOHo36hAvx02vJVSlI7KY1TN2aPK2TYdvdU0z1psV/07r8pEfKKq/sqwYdKgIP8y3/2yVeehpabXsik/RW1a2IQd+izDqlqgPove+U5jPaGHq7uhpv+dGX/AHATuxVM1Y8e1pMh58PBhuDKjKn0RKNo+ZYHK8KhvUKHwEukzpSy0qK6gbKqKNRLenHaWNPL1bYjcbEeM3U+zyE3tOzcTklIk5Z2cxVZga1qFPmLhqpHgBcL5k7dJ2dR1oU0RBb8KjjsOJ8Tv6kzncJmTUiENRr8AH71/Inc/GSsRiw70nO2kEqRe3et6G4HCeae0nz0emGsVx2bK1QHdw9+pBsfQcpy2dYKotVa2HU1ApuwSxYL+IaeJ2nbLigeI9RNdTCU36X+B+ImRnqJQ2OA7RJ9totTB01qdmAYMDb8Lja9jzFrg39Y3YFWoh2rKfaByLqdetCq6bWNjuCb+M7rEZMb3Ug/xC5/mG8pcXkSd4srqzX7wPtEBtb3biw8LzopRao5uLRnhcwWqxOgEX2ZW0vblcG2/rLvDtUH7Orf8tTe3mRvPnX/AG7iKVV3o/eIXLAUqhLgE3t7OpYjyUGbcFimp1bKGRlBfSQquWBJYNqF9x0sDa20pwUlwYptdn0Zcc1S61NtPvBeDG/C/pwmz7ZbYWA6TmhniALTQMTa3rzJ8ZEx+aFR4zmsTZbyUdkuLvxAMyLI2xFvPcfOcFl/aIteyuQOJAJEsKHaUC+u2kH3hvYdWHEfOHhaCypnSvk9JjfSvziQqGYI6hlIIPMG4iTUividVERPOdxERAEREAREQBERAEREAREQBPJ7EA8iexAPLTy0yiAYWnhWZxANJSa2pyTaeFZtmUQXoyPUw8tCk1tTlKRjiUz4eaHpGXjUpqfDy1MhxKJwZHqORL58LI9TBCWpohxZyuMrsp1Ab8/Ef1meCz9CbE2bodj8Je1cuBlXjchR/eUH0nVSi+zm4yXRNWtTexIU24XANvjJFazrY8PDl0t0nK1MjqU96NRh+Vu8Pnv85gM0r0v2tMkfvJ3h8OMaX0xvXaLepiKtE8C69V94ea8/S/pJeDzxH2uLjiOBHmOUqKGe06g2YX6HY/AyJmFWm25tccDwI8jxE3S+0ZvXR29DHdG+MlDEg+8PUT5bQzaojhaZNQngvE+hH6zpkzWpTH3qMo/eFmUebLe3rac5YaLjls6LFphzu5UeJ2PykN8Xgj3TifRiHX/WpAkdcfSqrvpYGUGadnVvrw7FG8OHwiMPTbNlL2kdQcHhm4V6BHmFP+hxb4Stx+S4M+8UfwWs1/Qaxf4zi6+d4ygdLJRqAfvKL/SY0s+r1iFGGoLfbVp2HjsJahJeyHNP0damUYcKBSsBysxO/iG3vMlwC8HUMPHj6HiJByrDNSuXdHcgbAWCAe7xO3nbhJ1TGAc7+c3npGcGZ7N0G3DVF8AVI+ak/OJ7hq7uL00dwDa6qSL9NvOJly+zaj9H0CIieE9giIgCIiAIiIAiIgCIiAIiIAiIgCIiAIiIAiIgHkT2IB5aeWnsQDArMSs2zyaDSUms05JImJE2zKIjUpoejJ5EwZZqZlFTVw0gYjBy/dJHqUxOkZHNxOOx+Ro/vKPPnKh+zCg7FvIkzvatESJUoido5WcnjRz+AwZpbKAOtgBfz6y1ouZtKCAJrdhKiJXy2k5vp0t+9TJQ+ttj6gzQcpqD9nXJ8Kig/wCpbfSWc9vMtikcdiPaP79NSR0Njfne4mCYp6fu0beRH9Z0OKpgVf4hc+fP4zaMMp5Trujnqzk6GMqPVsbU9ZALvcgW4EhQTO2yvsfSaz1a7Vhxslkpn1BLH4iR0y5Okl4BNNyhK+R4+cjJNtfF0XCNP5Kzq8OiooVAFUbAAWAHlEqVzBgN7HxieTRnp3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mj-lt"/>
            </a:endParaRPr>
          </a:p>
        </p:txBody>
      </p:sp>
      <p:pic>
        <p:nvPicPr>
          <p:cNvPr id="9" name="Picture 6" descr="https://encrypted-tbn3.gstatic.com/images?q=tbn:ANd9GcT8v6EjPxw3cCUPnD3UHV0wB1la_kqvZC7SIjW67Rxy0ET68MqfUA"/>
          <p:cNvPicPr>
            <a:picLocks noChangeAspect="1" noChangeArrowheads="1"/>
          </p:cNvPicPr>
          <p:nvPr/>
        </p:nvPicPr>
        <p:blipFill>
          <a:blip r:embed="rId3"/>
          <a:srcRect/>
          <a:stretch>
            <a:fillRect/>
          </a:stretch>
        </p:blipFill>
        <p:spPr bwMode="auto">
          <a:xfrm>
            <a:off x="0" y="0"/>
            <a:ext cx="2071702" cy="1757552"/>
          </a:xfrm>
          <a:prstGeom prst="rect">
            <a:avLst/>
          </a:prstGeom>
          <a:noFill/>
        </p:spPr>
      </p:pic>
    </p:spTree>
    <p:extLst>
      <p:ext uri="{BB962C8B-B14F-4D97-AF65-F5344CB8AC3E}">
        <p14:creationId xmlns:p14="http://schemas.microsoft.com/office/powerpoint/2010/main" val="1097350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0344" y="142851"/>
            <a:ext cx="6287936" cy="1107289"/>
          </a:xfrm>
        </p:spPr>
        <p:txBody>
          <a:bodyPr>
            <a:noAutofit/>
          </a:bodyPr>
          <a:lstStyle/>
          <a:p>
            <a:r>
              <a:rPr lang="en-US" sz="3200" dirty="0" smtClean="0">
                <a:solidFill>
                  <a:srgbClr val="2D2D8A"/>
                </a:solidFill>
                <a:latin typeface="+mj-lt"/>
              </a:rPr>
              <a:t>Domain 3: Systems transitions and resilience of systems</a:t>
            </a:r>
            <a:endParaRPr lang="ru-RU" sz="3200" dirty="0">
              <a:solidFill>
                <a:srgbClr val="2D2D8A"/>
              </a:solidFill>
              <a:latin typeface="+mj-lt"/>
            </a:endParaRPr>
          </a:p>
        </p:txBody>
      </p:sp>
      <p:sp>
        <p:nvSpPr>
          <p:cNvPr id="1038" name="AutoShape 14" descr="data:image/jpeg;base64,/9j/4AAQSkZJRgABAQAAAQABAAD/2wCEAAkGBxQSEBQUEhQUFRQVFxQVGBcVGBYVFRUUFBQXGBQXGBoYHSgiGBolHBQXIjEjJykrLi8uFx8zODMsNygtLisBCgoKDg0OGhAQGzQkICQvLCwsLCwsNCwsLSwsLCwsLCwsLjcsLCwsLCwsLCw0LCwsNCwsLCwsLCwsLDQsLCwsLP/AABEIAI0BZAMBIgACEQEDEQH/xAAbAAEAAgMBAQAAAAAAAAAAAAAABAUCAwYBB//EAEIQAAIBAgQDBQUFBQcDBQAAAAECAAMRBAUSITFBUQYiYXGBEzKRobEUI0JiwTNScpLRFUNTgqKy8AcW0iRUc5Th/8QAGQEBAQEBAQEAAAAAAAAAAAAAAAIBAwQF/8QAKBEAAgICAgICAgEFAQAAAAAAAAECEQMSITETQSJRBKHwYYGR0eEy/9oADAMBAAIRAxEAPwD7JisyRKZe4NuV+coaPad33RCw391KhG3HcIbytrYbGmgMSrEFgGaiXYnQf4gdO1iQLc5qyerU9otSu+gA3C00aoWHK7n3fh6z0rHFJ+zzucr+i/w3aFgwFYCmpIALBxc9O8qlT02INuInQNVUC5Ita/pPnOd5q6kudRTqpQcOZV02PrLBMJjmoionNA+ioUZiCL6Sugd7wJ4xLEuH0bHI+uydX7XHWVp01YDq7BrHgSFQ2HrFPtTUvZqSgdVYsR5KVW/lec7gczqO++igL3NRyoN78lQC56Xt5y9z/P0awpOtRSANKlC1xf8AC4sQdvHaU8aTqiVNtXZ02XY5KyakZW5HSbi/rI2ZZzTomxIv5gfUicdk+YVK3tFw1JtS95rJQUXa4BO6gk6T8JExOPq+2CVcN98rWuqiykjZixc22biOslYfkU8vB2P/AHMlrqC/gpQn4B7n0lvg8SKihhbex2NxY7gg9LTlXxYp0V9uiNcbmn3yu52LKNV7W3kLC55STV9lDFydbLqqeptpNtz4CY8VrhGrJT5Z2lXGqptcX85gczQMFPFuAFiduJtxNvAT5u2a0a9Yd2oajAqKas9RuO90QW2tx3tvwnSthaJFqNUIwsQe+9mHOzPttcEC3Ew8SXZiyt9HXlrTUcSvMkeYI+onH4/O7p7L2xSoo2JpvdiB7wA2I9Rxm3BYbEmmCazMGW3cABNxbWDe69bbyfFxyyvJzwdgjAgEEEHcEbgiezmKeaV1oEGiwqA+6ANwALnbYXN/+GRcNnZNNmei9OwvxCEWNm3UmxAufSZ4mb5EdjEpP7bU6VSotzfdt9WklTw4bjeTsNjbllbTtbdTcG/UfhPnIcGilJMmxPAZ7JKEREAREQBERAEREAREQBERAEREAREQBERAEREAREQBERAEREAg/wBk0+hHkxH6yFU7K4cm+lx5VKi/INLuJSnJeydY/Rz3/Z2H1BvvCVNxqqO4BHA2YkSz/s8/4tT+b/8AJOiHOT7YUEuihxHZem7FvaVQTudLAXPUi1ryPU7HKf7+uPVP/GdNPCbcZvkl9meOP0U2WZF9nTRRqFRe57qkserHiTtz6TXmGRPVOr22lhtqCC5HQ9ZObOKdyqB3I46FJt5k7CY/bqh4Uwo/M+/wUGVc7syo1RRVezGItZa9P1pf0YTdkGRVMJrI0PUe2pzcEgcFA/Cu86OhiA23PpxmvMcYKVMsb9ABuSTsABzJMeST+I0iuTl8fgayO1RKVLvEk3fTYniVNuZ3nO5vhKtawWgNfDWHVreJIOo/C86s5lQdTV0G4ZkBYamYqbEgb8wZGrZ+492jUt1ZdA/12neMpL0cZRi/ZXY7IKAw1NWWqHT3nJZWqXHe4HrwHIC0xwTg6KWErNqCgBHOqwUbk371gPGTcs7RtUJL0qiKDbvKetr7cvGe5jmJdWFKkC211B3dL3ZASBa9gPWPl0zOO0bB2c7+upUAO2o0yUDsOIdQbfG8m4h6H42DDhY6bC+1rAC3GQMDlrtTRKitbvO9mZL1HJJG3EXJ5ypzrA0ab6KtJSo0uoVjqax6+9cb7XINpiWzps26XRbVcvww0uyIUpgutjY6UBNgpO/D5zZicx10SaFNdZcKw1d24QFmuBva9vSVeEx9OoRpp1Ep73L1QvKxspDEj1EtqWY4amNFJQTudKDUbnibAfOGmE0W2RY4mmA2khdtSspF+fAy5nO4PDCswquzqP8ADFgDY8W5+m3CdAHnnmlZ3h0ZRESCxERAEREAREQBERAEREAREQBERAEREAREQBERAEREAREQBERAE04vEaFva55D/nKbSbSpzPNqdPT7S41sFA8OZP5QL3lRVsyTpHmFzm572kLzI2t53mGf52KBsF1lVNRhe2lF5nzO3xlZnuHH2Uih7tRgwKm9wzauPT9JXJ2erYkLUrOaRKIpQnUzBG1d7fgdxueE7KEe2cXKXSLzE5g5RWp02ZmCkgWFrjmWIA+Mo8fjMXZrLTDW7q6iTfoSBaXIyhxU16tWwAUGy7deN5FzbKSy60Q+2Uggg6AeoO++1+MqLimZJSZEyYYwDU4Fze+lgdJtxHH4GZZhhMVXGm7qVbUjnex0lb2OkfiJ2M5zGU66tatRq6W4KhJvfqVc9fCW1aviMJh2f7K1OmnHvoxAva5AYm3jLa9qjmn65LvL8rekKYDlBTXTsfe4XLC2+4/ekftJr0qaYqVWv3hTUswH72nc2vbrxnN4POq2JPvBB4bmXtBqdIHVUJuO9qIu3meFvAATHBp2zVJNUjmE7XtqslVlU8dmLKfAWl/Tzyph6Ot1xLJt36qEbtw3KjYzQr4eo9qYW197Wt5bS7xmKasjIVVkYWKkEggypVxwZG/sqML2jrYg/dqFHVj+gmzNMop16a/aWBdSSGGx35X4geF5CwHZOqjHRWZUPAaQSPAMf1Eu8N2SU71C9Q/mY2/lFh8pknBdGpSfZSUMioCm4CatQsrcSosd1J4Hf5CROzmWYmkzAqqjgHuCbddPXzn0HD5NTXgsnU8Go5CQ85SwlPgMIQBcmXFGnab1piZWnCUrO6jR4JlESChERAEREAREQBERAEREAREQBERAEREAREQBERAEREAREQBETwmAQsxrMF7oJ348pxHabGVENKqEaoabVNQNt0ZbXHXe3jOrXMdDlH2I68x1HUSPnGYUkQs1J3HPQAb/ABM7wuL6OM+V2VPZzE/+npKxuQvtLWOysdQHoWAt4TDMe0FOmfvLDxP6yBgu0eBBNkp0b7ENUFNtuF102+c0YzNcC2yUvbknkQwBPU2tOyj8uUcm+OGWa9o6Qtq1pfgRexB4Hbex62llSzQMO5WO/DgZTiohAvccO6SenAyfRwNKsm1JB+YKFOx5MovMlGJqbNFPNqy1zRxSrVpuCV0gKxA4lCOLDpx6S2rPqoqaVQsu6ksLk22NxbjyIInPZvRZ6T09LJUpaalF9zuOFmI34WI8ZG7GZ7VatWWuhp6gpKsCv3gBuwv1A4+Ahx4tBS5pmVLsaNepGemDvpSwX0Bvb0tLrB9kaQ3ZdZ6uS/8AuvaSsNnqFtN2v/CGHG3FRt6yW+cLcotSmX4abHVxAJ48ryZSydGxjDsxqYejQXvaVHQC59AJVv2mw6mxFcePsxb6zzMsaRduHiR3j5A8B5/ASkoZ29S5RSwBtv7IAnw1WJ9JUcdq2ZKdOkdBT7W4b/Hdf4qZ/wDGSqXamgeGJo/5lI/pKKk9Ui74QsOqIW25bLeaqwo/3mGZf4qbr9RHjj/KG8v5Z1lHP0YgLWwzE8Br03+ss8PjLtpZWR+NjuCOqsNj9fCfNRl+Gqn7h/ZVB0II8mU8RJOX9oKlF/Y1O5UTf2d/uqydaRO9NvDh4SJYV6Kjlfs+lxIOVY5a1NXRtSsLqefiD0Ik6edqjunYiImGiJX5tnVDDLetUVeg4sfJRv6yt7K9rqWPeqtNKieytu+jvKSwBGliR7p48iPTLV0dPDk03rj7OiiImnMREQBERAEREAREQBERAEREAREQBERAEREAREQDBmml3mbyNVlIxkXGoHFmAI8fqOhnL51VqUFLodSjirch59POdHiAZVYrCargkzvjdHCfJ8/rZlTxL6TRUv1BA/STKdTEIumlSUAeO/rtOgoZBQpksqAE8SJJSqiHvW6A/oZ6N16Rw0fso8myerXH39V6NjbSqXuOockj4rOzwtc0qIpUypKAga+duF7c7W3kKqUqAWcqeRU2P/PSeVsErLa7ah+MNdvW+x+E5Se3Z1itejNszxQ40aLjwZh/WYNnTj38G3+VgfqJS4pa1PhVB8x+oI+khYfP65qrSChmdgosSNz6bDn5CV41Vk+R9F5WzjCgEvhaq876FPrcGYYDM8C51qpU3vf2lENfncM95LfD4sDemj/wuu/8+mc3nHZc1Ls2EdSNyV9m3DjsGMxKL9/sNyXr9Fvj83wGoKRUqE8gaVT5AmbaFWmSQoHstIK9xUZWJN1IX/m85fLsclFQKdA6iL7hQTbjbebqOLq1qoVr0UN7sE9oRf8AKCPjf4y9CdztuzuM+/FNTtZifAAf1t8Z0+JrhFufQDiTKPs7hsNh1Ps3Zmb3nqAhj4bgADwHzm/OsSLU3SoLI92sQdj1HTl6zyzW0+D0xdR5IXaCnVrUyEYA8hoHEcO8wJB+E43O8nq4uiiurUq6bq1tS3GxF14A/rOvxONqtvTqoPBlBmj7fihxSjUHhdfoZ1jaVHOVN2UHZnGnCYY0sRs1ywG+km5vZjaw2G/j12l5h+0dHQGNQrcgALULbkX62ENnDD9pg280YH6iQ8VneDG9SjVUjqgPzJsI1vtGWl7Lan2mo/8AuSv/AMiW+q/rKPtp/wBQfstILRqU6lSoGIZR+zVbXY7kX32v0PSS8FVwdQXVaoHg1C3wDfpKrOaGWawatNyxsLlaD7A3AsN+PhInjtVE7YcqhJSlyijyjslXxzCtjKlekj97a3tXUjYnVul77X3t+Hfb6t2cyHD4Onow6kA21FmZ3bjbUWN+Z8NzKPI8XTBsajVCwLqXVlsoIAXvHdufoZd4LGBqoA42N/ID+tpyeFR6O8/y8mX/ANPv0Qe3OGxlSkn2Ox0sWqLfS7ADu6b7Gx3tccpzWS9vKlNvZYpWDLsQ4KuPU7/G9+on0atWVBdiAPGcr2ufC1qQ9rRNQH3aq7FDf8NQcN+XDqDOfjlJ3E9GH8vHCHjyxTj+zo8uzGnXXVTN+FweIvwv4HkRseRMlz4lkucPhMSAtTUE2N72NJz+IfO3UT6gmdXsBVoEt7oKuuo9BdpsE5Wn2jPy8MMWsoO4yVr/AEXsSsGYVB71MHxVv0YCZ/2vTA7wdNie8pHDx4StWeTZE6pUCi7EAeMhvmiD98jqFa30kWpihe5sT48B4CYrjL8lPyMpRJcidSzOk3Bxfodj85LDA8JTO9NveUjzF5rXA0/7tyv8LFflGqGzL6JTBcQvu1Aw/Ot/ms3UsdWG70bjmUIJ/lO/wvJ1N2LOJqoYhXF1M2yShERAEREAREQBERAMCs1tTm6LTbBDehI9TB3lnaeFZqkTqUdXLAZBxGRI3EX851BpzBqUtZGiXjTOGrdllHuM6H8rG3wNxIr5biafuVtQ6Ou/xUj6Tvnw80vgwZ0WZ+zm8K9HzXH0sY22lPPUfpaSsgwDUTrIJqEWLnkOYUchO4fLx0mlsul+ZNUT4mnZXpi3m1ccwm9svM0vl5k3FlUznsxwaXJt3Cb7bGm3UW3A+k2UAdNlqKfF1ufipH0lnWyYt1lbU7KC9wzqfysfpwnVSi1yzm4u+jX7HFAgrVptbgDcD5Hf1mb4vF271Kk/8LMPqTNbdnKy+7Xf/MFP0AmpsBi14VEbzVl/UzeH9E8oxpUajX7r0fJgy/Ajb0mivjq1L8YbzFv1ntZ8YB+zQ+Tn9RItDLqtQ3rggfuoePm3TylqvZL/AKF1kWNxWIVmRBpU2uWsCeYW43ttfzEmYj25UirhnI8AtT/YTN+CrFFCqoVVFgBsAJNTFNOEnzwjslx2fOc27P0ma60aqE8QaVUD4hZIw9ChhaepqD8gXam4FzwFyJ9FTGGe4motWm1OooZGFmU8CP8AnOHlf0FjV8s4DKMRiMbigMKaaU1TS4qMFuCSVKJu+1z3gLHhfbb6VkOTDDqSzGpUb3nIsLdFHIfEn4W+b5j/ANPO9qw9RCOIWqCGXydQb+dhNNPAZthvcauVH7lQVV9FYk/KeSWSfKo+tD8X8fJTjlSaVcqv3/w+kYllq13V9VqekLuQt2Fzw4ncelpqOW0yCEewbYgHY8t15zgcP2urU6hOKV1LWuWp+zNwLXIsL7ADhynQ4TtDRqc1P1nXG9lx/g8f5GF4ZVLlfa6f9yFmv/TWjUYupqIxXTdHIuAb2IcMOch552TxBohaFVhUUghqxqutgDcXVmseG4UcJ1lDGj8LketxJa4x/wAj+exlU1f9TlvaSvhdHJdk62PpIy4oqxDDQUbXdbb7HvceREm4jtGfbJSq02VSKjlmUWb2enSBZjzcHe3uyyzfORTW7YZn8iCPmJWZf2qw9TY0aaHp7bQ3wIH1lKLrohz57NWPzkFNV9N+F+NpT5bnVV2a1tA5sW3PQWBnT4vPaKi4Rf8A7C/1MrsDni4hiABpG5J6b7bbE89rc51j10cn32eUc1xK2Ps2qLffgSB1BW/zHrLHDZ3TfjYHmDsQehmNKoEO06LBYaniaV6tNH3IBZQTtbgTuN7znNpctFwTfFlfSxYPuuR63ldnWbYvDgOjB0HG4vt4+Etcb2YoKNS1Ho/59S/Cpf4AiV2HxKajRNRaotxAK3HiDz8iZkdXyuSpWuHwSMD2sp1BT1qaTP8Ai2NMk89X9Z1VNrjfjPltQrhK5oVRfD1rlCfwMeInSdjc71F6DNqNI91ubUzwB6kcJmTEquIx5HdSOxiaaOKR/dZT5EGbp5j0CIkGtmag2QFyP3eA9ZqTZjdE6JUPmlUf3IP+bf4Winn6XtUVkP5ht8RK0Zm6LeJHp46mwuHUjwIMSaZtokRETDRERAPLRaexAMbRpmUQDApMfZzbPIsGo0piaU32ibYI5ozA0JLtPLRZlEJsPNL4QSy0zzRN2M1KZ8AOk0tl8vjTmJpSlNmaIoDgzMfs5l+aMxNATdzNChNIzz2Z6S8OHExOHE3czQplUzclQiWDUJpehN2szWjX7cEWNiOh3EgVMlwbNqOHo36hAvx02vJVSlI7KY1TN2aPK2TYdvdU0z1psV/07r8pEfKKq/sqwYdKgIP8y3/2yVeehpabXsik/RW1a2IQd+izDqlqgPove+U5jPaGHq7uhpv+dGX/AHATuxVM1Y8e1pMh58PBhuDKjKn0RKNo+ZYHK8KhvUKHwEukzpSy0qK6gbKqKNRLenHaWNPL1bYjcbEeM3U+zyE3tOzcTklIk5Z2cxVZga1qFPmLhqpHgBcL5k7dJ2dR1oU0RBb8KjjsOJ8Tv6kzncJmTUiENRr8AH71/Inc/GSsRiw70nO2kEqRe3et6G4HCeae0nz0emGsVx2bK1QHdw9+pBsfQcpy2dYKotVa2HU1ApuwSxYL+IaeJ2nbLigeI9RNdTCU36X+B+ImRnqJQ2OA7RJ9totTB01qdmAYMDb8Lja9jzFrg39Y3YFWoh2rKfaByLqdetCq6bWNjuCb+M7rEZMb3Ug/xC5/mG8pcXkSd4srqzX7wPtEBtb3biw8LzopRao5uLRnhcwWqxOgEX2ZW0vblcG2/rLvDtUH7Orf8tTe3mRvPnX/AG7iKVV3o/eIXLAUqhLgE3t7OpYjyUGbcFimp1bKGRlBfSQquWBJYNqF9x0sDa20pwUlwYptdn0Zcc1S61NtPvBeDG/C/pwmz7ZbYWA6TmhniALTQMTa3rzJ8ZEx+aFR4zmsTZbyUdkuLvxAMyLI2xFvPcfOcFl/aIteyuQOJAJEsKHaUC+u2kH3hvYdWHEfOHhaCypnSvk9JjfSvziQqGYI6hlIIPMG4iTUividVERPOdxERAEREAREQBERAEREAREQBPJ7EA8iexAPLTy0yiAYWnhWZxANJSa2pyTaeFZtmUQXoyPUw8tCk1tTlKRjiUz4eaHpGXjUpqfDy1MhxKJwZHqORL58LI9TBCWpohxZyuMrsp1Ab8/Ef1meCz9CbE2bodj8Je1cuBlXjchR/eUH0nVSi+zm4yXRNWtTexIU24XANvjJFazrY8PDl0t0nK1MjqU96NRh+Vu8Pnv85gM0r0v2tMkfvJ3h8OMaX0xvXaLepiKtE8C69V94ea8/S/pJeDzxH2uLjiOBHmOUqKGe06g2YX6HY/AyJmFWm25tccDwI8jxE3S+0ZvXR29DHdG+MlDEg+8PUT5bQzaojhaZNQngvE+hH6zpkzWpTH3qMo/eFmUebLe3rac5YaLjls6LFphzu5UeJ2PykN8Xgj3TifRiHX/WpAkdcfSqrvpYGUGadnVvrw7FG8OHwiMPTbNlL2kdQcHhm4V6BHmFP+hxb4Stx+S4M+8UfwWs1/Qaxf4zi6+d4ygdLJRqAfvKL/SY0s+r1iFGGoLfbVp2HjsJahJeyHNP0damUYcKBSsBysxO/iG3vMlwC8HUMPHj6HiJByrDNSuXdHcgbAWCAe7xO3nbhJ1TGAc7+c3npGcGZ7N0G3DVF8AVI+ak/OJ7hq7uL00dwDa6qSL9NvOJly+zaj9H0CIieE9giIgCIiAIiIAiIgCIiAIiIAiIgCIiAIiIAiIgHkT2IB5aeWnsQDArMSs2zyaDSUms05JImJE2zKIjUpoejJ5EwZZqZlFTVw0gYjBy/dJHqUxOkZHNxOOx+Ro/vKPPnKh+zCg7FvIkzvatESJUoido5WcnjRz+AwZpbKAOtgBfz6y1ouZtKCAJrdhKiJXy2k5vp0t+9TJQ+ttj6gzQcpqD9nXJ8Kig/wCpbfSWc9vMtikcdiPaP79NSR0Njfne4mCYp6fu0beRH9Z0OKpgVf4hc+fP4zaMMp5Trujnqzk6GMqPVsbU9ZALvcgW4EhQTO2yvsfSaz1a7Vhxslkpn1BLH4iR0y5Okl4BNNyhK+R4+cjJNtfF0XCNP5Kzq8OiooVAFUbAAWAHlEqVzBgN7HxieTRnp3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mj-lt"/>
            </a:endParaRPr>
          </a:p>
        </p:txBody>
      </p:sp>
      <p:sp>
        <p:nvSpPr>
          <p:cNvPr id="1040" name="AutoShape 16" descr="data:image/jpeg;base64,/9j/4AAQSkZJRgABAQAAAQABAAD/2wCEAAkGBxQSEBQUEhQUFRQVFxQVGBcVGBYVFRUUFBQXGBQXGBoYHSgiGBolHBQXIjEjJykrLi8uFx8zODMsNygtLisBCgoKDg0OGhAQGzQkICQvLCwsLCwsNCwsLSwsLCwsLCwsLjcsLCwsLCwsLCw0LCwsNCwsLCwsLCwsLDQsLCwsLP/AABEIAI0BZAMBIgACEQEDEQH/xAAbAAEAAgMBAQAAAAAAAAAAAAAABAUCAwYBB//EAEIQAAIBAgQDBQUFBQcDBQAAAAECAAMRBAUSITFBUQYiYXGBEzKRobEUI0JiwTNScpLRFUNTgqKy8AcW0iRUc5Th/8QAGQEBAQEBAQEAAAAAAAAAAAAAAAIBAwQF/8QAKBEAAgICAgICAgEFAQAAAAAAAAECEQMSITETQSJRBKHwYYGR0eEy/9oADAMBAAIRAxEAPwD7JisyRKZe4NuV+coaPad33RCw391KhG3HcIbytrYbGmgMSrEFgGaiXYnQf4gdO1iQLc5qyerU9otSu+gA3C00aoWHK7n3fh6z0rHFJ+zzucr+i/w3aFgwFYCmpIALBxc9O8qlT02INuInQNVUC5Ita/pPnOd5q6kudRTqpQcOZV02PrLBMJjmoionNA+ioUZiCL6Sugd7wJ4xLEuH0bHI+uydX7XHWVp01YDq7BrHgSFQ2HrFPtTUvZqSgdVYsR5KVW/lec7gczqO++igL3NRyoN78lQC56Xt5y9z/P0awpOtRSANKlC1xf8AC4sQdvHaU8aTqiVNtXZ02XY5KyakZW5HSbi/rI2ZZzTomxIv5gfUicdk+YVK3tFw1JtS95rJQUXa4BO6gk6T8JExOPq+2CVcN98rWuqiykjZixc22biOslYfkU8vB2P/AHMlrqC/gpQn4B7n0lvg8SKihhbex2NxY7gg9LTlXxYp0V9uiNcbmn3yu52LKNV7W3kLC55STV9lDFydbLqqeptpNtz4CY8VrhGrJT5Z2lXGqptcX85gczQMFPFuAFiduJtxNvAT5u2a0a9Yd2oajAqKas9RuO90QW2tx3tvwnSthaJFqNUIwsQe+9mHOzPttcEC3Ew8SXZiyt9HXlrTUcSvMkeYI+onH4/O7p7L2xSoo2JpvdiB7wA2I9Rxm3BYbEmmCazMGW3cABNxbWDe69bbyfFxyyvJzwdgjAgEEEHcEbgiezmKeaV1oEGiwqA+6ANwALnbYXN/+GRcNnZNNmei9OwvxCEWNm3UmxAufSZ4mb5EdjEpP7bU6VSotzfdt9WklTw4bjeTsNjbllbTtbdTcG/UfhPnIcGilJMmxPAZ7JKEREAREQBERAEREAREQBERAEREAREQBERAEREAREQBERAEREAg/wBk0+hHkxH6yFU7K4cm+lx5VKi/INLuJSnJeydY/Rz3/Z2H1BvvCVNxqqO4BHA2YkSz/s8/4tT+b/8AJOiHOT7YUEuihxHZem7FvaVQTudLAXPUi1ryPU7HKf7+uPVP/GdNPCbcZvkl9meOP0U2WZF9nTRRqFRe57qkserHiTtz6TXmGRPVOr22lhtqCC5HQ9ZObOKdyqB3I46FJt5k7CY/bqh4Uwo/M+/wUGVc7syo1RRVezGItZa9P1pf0YTdkGRVMJrI0PUe2pzcEgcFA/Cu86OhiA23PpxmvMcYKVMsb9ABuSTsABzJMeST+I0iuTl8fgayO1RKVLvEk3fTYniVNuZ3nO5vhKtawWgNfDWHVreJIOo/C86s5lQdTV0G4ZkBYamYqbEgb8wZGrZ+492jUt1ZdA/12neMpL0cZRi/ZXY7IKAw1NWWqHT3nJZWqXHe4HrwHIC0xwTg6KWErNqCgBHOqwUbk371gPGTcs7RtUJL0qiKDbvKetr7cvGe5jmJdWFKkC211B3dL3ZASBa9gPWPl0zOO0bB2c7+upUAO2o0yUDsOIdQbfG8m4h6H42DDhY6bC+1rAC3GQMDlrtTRKitbvO9mZL1HJJG3EXJ5ypzrA0ab6KtJSo0uoVjqax6+9cb7XINpiWzps26XRbVcvww0uyIUpgutjY6UBNgpO/D5zZicx10SaFNdZcKw1d24QFmuBva9vSVeEx9OoRpp1Ep73L1QvKxspDEj1EtqWY4amNFJQTudKDUbnibAfOGmE0W2RY4mmA2khdtSspF+fAy5nO4PDCswquzqP8ADFgDY8W5+m3CdAHnnmlZ3h0ZRESCxERAEREAREQBERAEREAREQBERAEREAREQBERAEREAREQBERAE04vEaFva55D/nKbSbSpzPNqdPT7S41sFA8OZP5QL3lRVsyTpHmFzm572kLzI2t53mGf52KBsF1lVNRhe2lF5nzO3xlZnuHH2Uih7tRgwKm9wzauPT9JXJ2erYkLUrOaRKIpQnUzBG1d7fgdxueE7KEe2cXKXSLzE5g5RWp02ZmCkgWFrjmWIA+Mo8fjMXZrLTDW7q6iTfoSBaXIyhxU16tWwAUGy7deN5FzbKSy60Q+2Uggg6AeoO++1+MqLimZJSZEyYYwDU4Fze+lgdJtxHH4GZZhhMVXGm7qVbUjnex0lb2OkfiJ2M5zGU66tatRq6W4KhJvfqVc9fCW1aviMJh2f7K1OmnHvoxAva5AYm3jLa9qjmn65LvL8rekKYDlBTXTsfe4XLC2+4/ekftJr0qaYqVWv3hTUswH72nc2vbrxnN4POq2JPvBB4bmXtBqdIHVUJuO9qIu3meFvAATHBp2zVJNUjmE7XtqslVlU8dmLKfAWl/Tzyph6Ot1xLJt36qEbtw3KjYzQr4eo9qYW197Wt5bS7xmKasjIVVkYWKkEggypVxwZG/sqML2jrYg/dqFHVj+gmzNMop16a/aWBdSSGGx35X4geF5CwHZOqjHRWZUPAaQSPAMf1Eu8N2SU71C9Q/mY2/lFh8pknBdGpSfZSUMioCm4CatQsrcSosd1J4Hf5CROzmWYmkzAqqjgHuCbddPXzn0HD5NTXgsnU8Go5CQ85SwlPgMIQBcmXFGnab1piZWnCUrO6jR4JlESChERAEREAREQBERAEREAREQBERAEREAREQBERAEREAREQBETwmAQsxrMF7oJ348pxHabGVENKqEaoabVNQNt0ZbXHXe3jOrXMdDlH2I68x1HUSPnGYUkQs1J3HPQAb/ABM7wuL6OM+V2VPZzE/+npKxuQvtLWOysdQHoWAt4TDMe0FOmfvLDxP6yBgu0eBBNkp0b7ENUFNtuF102+c0YzNcC2yUvbknkQwBPU2tOyj8uUcm+OGWa9o6Qtq1pfgRexB4Hbex62llSzQMO5WO/DgZTiohAvccO6SenAyfRwNKsm1JB+YKFOx5MovMlGJqbNFPNqy1zRxSrVpuCV0gKxA4lCOLDpx6S2rPqoqaVQsu6ksLk22NxbjyIInPZvRZ6T09LJUpaalF9zuOFmI34WI8ZG7GZ7VatWWuhp6gpKsCv3gBuwv1A4+Ahx4tBS5pmVLsaNepGemDvpSwX0Bvb0tLrB9kaQ3ZdZ6uS/8AuvaSsNnqFtN2v/CGHG3FRt6yW+cLcotSmX4abHVxAJ48ryZSydGxjDsxqYejQXvaVHQC59AJVv2mw6mxFcePsxb6zzMsaRduHiR3j5A8B5/ASkoZ29S5RSwBtv7IAnw1WJ9JUcdq2ZKdOkdBT7W4b/Hdf4qZ/wDGSqXamgeGJo/5lI/pKKk9Ui74QsOqIW25bLeaqwo/3mGZf4qbr9RHjj/KG8v5Z1lHP0YgLWwzE8Br03+ss8PjLtpZWR+NjuCOqsNj9fCfNRl+Gqn7h/ZVB0II8mU8RJOX9oKlF/Y1O5UTf2d/uqydaRO9NvDh4SJYV6Kjlfs+lxIOVY5a1NXRtSsLqefiD0Ik6edqjunYiImGiJX5tnVDDLetUVeg4sfJRv6yt7K9rqWPeqtNKieytu+jvKSwBGliR7p48iPTLV0dPDk03rj7OiiImnMREQBERAEREAREQBERAEREAREQBERAEREAREQDBmml3mbyNVlIxkXGoHFmAI8fqOhnL51VqUFLodSjirch59POdHiAZVYrCargkzvjdHCfJ8/rZlTxL6TRUv1BA/STKdTEIumlSUAeO/rtOgoZBQpksqAE8SJJSqiHvW6A/oZ6N16Rw0fso8myerXH39V6NjbSqXuOockj4rOzwtc0qIpUypKAga+duF7c7W3kKqUqAWcqeRU2P/PSeVsErLa7ah+MNdvW+x+E5Se3Z1itejNszxQ40aLjwZh/WYNnTj38G3+VgfqJS4pa1PhVB8x+oI+khYfP65qrSChmdgosSNz6bDn5CV41Vk+R9F5WzjCgEvhaq876FPrcGYYDM8C51qpU3vf2lENfncM95LfD4sDemj/wuu/8+mc3nHZc1Ls2EdSNyV9m3DjsGMxKL9/sNyXr9Fvj83wGoKRUqE8gaVT5AmbaFWmSQoHstIK9xUZWJN1IX/m85fLsclFQKdA6iL7hQTbjbebqOLq1qoVr0UN7sE9oRf8AKCPjf4y9CdztuzuM+/FNTtZifAAf1t8Z0+JrhFufQDiTKPs7hsNh1Ps3Zmb3nqAhj4bgADwHzm/OsSLU3SoLI92sQdj1HTl6zyzW0+D0xdR5IXaCnVrUyEYA8hoHEcO8wJB+E43O8nq4uiiurUq6bq1tS3GxF14A/rOvxONqtvTqoPBlBmj7fihxSjUHhdfoZ1jaVHOVN2UHZnGnCYY0sRs1ywG+km5vZjaw2G/j12l5h+0dHQGNQrcgALULbkX62ENnDD9pg280YH6iQ8VneDG9SjVUjqgPzJsI1vtGWl7Lan2mo/8AuSv/AMiW+q/rKPtp/wBQfstILRqU6lSoGIZR+zVbXY7kX32v0PSS8FVwdQXVaoHg1C3wDfpKrOaGWawatNyxsLlaD7A3AsN+PhInjtVE7YcqhJSlyijyjslXxzCtjKlekj97a3tXUjYnVul77X3t+Hfb6t2cyHD4Onow6kA21FmZ3bjbUWN+Z8NzKPI8XTBsajVCwLqXVlsoIAXvHdufoZd4LGBqoA42N/ID+tpyeFR6O8/y8mX/ANPv0Qe3OGxlSkn2Ox0sWqLfS7ADu6b7Gx3tccpzWS9vKlNvZYpWDLsQ4KuPU7/G9+on0atWVBdiAPGcr2ufC1qQ9rRNQH3aq7FDf8NQcN+XDqDOfjlJ3E9GH8vHCHjyxTj+zo8uzGnXXVTN+FweIvwv4HkRseRMlz4lkucPhMSAtTUE2N72NJz+IfO3UT6gmdXsBVoEt7oKuuo9BdpsE5Wn2jPy8MMWsoO4yVr/AEXsSsGYVB71MHxVv0YCZ/2vTA7wdNie8pHDx4StWeTZE6pUCi7EAeMhvmiD98jqFa30kWpihe5sT48B4CYrjL8lPyMpRJcidSzOk3Bxfodj85LDA8JTO9NveUjzF5rXA0/7tyv8LFflGqGzL6JTBcQvu1Aw/Ot/ms3UsdWG70bjmUIJ/lO/wvJ1N2LOJqoYhXF1M2yShERAEREAREQBERAMCs1tTm6LTbBDehI9TB3lnaeFZqkTqUdXLAZBxGRI3EX851BpzBqUtZGiXjTOGrdllHuM6H8rG3wNxIr5biafuVtQ6Ou/xUj6Tvnw80vgwZ0WZ+zm8K9HzXH0sY22lPPUfpaSsgwDUTrIJqEWLnkOYUchO4fLx0mlsul+ZNUT4mnZXpi3m1ccwm9svM0vl5k3FlUznsxwaXJt3Cb7bGm3UW3A+k2UAdNlqKfF1ufipH0lnWyYt1lbU7KC9wzqfysfpwnVSi1yzm4u+jX7HFAgrVptbgDcD5Hf1mb4vF271Kk/8LMPqTNbdnKy+7Xf/MFP0AmpsBi14VEbzVl/UzeH9E8oxpUajX7r0fJgy/Ajb0mivjq1L8YbzFv1ntZ8YB+zQ+Tn9RItDLqtQ3rggfuoePm3TylqvZL/AKF1kWNxWIVmRBpU2uWsCeYW43ttfzEmYj25UirhnI8AtT/YTN+CrFFCqoVVFgBsAJNTFNOEnzwjslx2fOc27P0ma60aqE8QaVUD4hZIw9ChhaepqD8gXam4FzwFyJ9FTGGe4motWm1OooZGFmU8CP8AnOHlf0FjV8s4DKMRiMbigMKaaU1TS4qMFuCSVKJu+1z3gLHhfbb6VkOTDDqSzGpUb3nIsLdFHIfEn4W+b5j/ANPO9qw9RCOIWqCGXydQb+dhNNPAZthvcauVH7lQVV9FYk/KeSWSfKo+tD8X8fJTjlSaVcqv3/w+kYllq13V9VqekLuQt2Fzw4ncelpqOW0yCEewbYgHY8t15zgcP2urU6hOKV1LWuWp+zNwLXIsL7ADhynQ4TtDRqc1P1nXG9lx/g8f5GF4ZVLlfa6f9yFmv/TWjUYupqIxXTdHIuAb2IcMOch552TxBohaFVhUUghqxqutgDcXVmseG4UcJ1lDGj8LketxJa4x/wAj+exlU1f9TlvaSvhdHJdk62PpIy4oqxDDQUbXdbb7HvceREm4jtGfbJSq02VSKjlmUWb2enSBZjzcHe3uyyzfORTW7YZn8iCPmJWZf2qw9TY0aaHp7bQ3wIH1lKLrohz57NWPzkFNV9N+F+NpT5bnVV2a1tA5sW3PQWBnT4vPaKi4Rf8A7C/1MrsDni4hiABpG5J6b7bbE89rc51j10cn32eUc1xK2Ps2qLffgSB1BW/zHrLHDZ3TfjYHmDsQehmNKoEO06LBYaniaV6tNH3IBZQTtbgTuN7znNpctFwTfFlfSxYPuuR63ldnWbYvDgOjB0HG4vt4+Etcb2YoKNS1Ho/59S/Cpf4AiV2HxKajRNRaotxAK3HiDz8iZkdXyuSpWuHwSMD2sp1BT1qaTP8Ai2NMk89X9Z1VNrjfjPltQrhK5oVRfD1rlCfwMeInSdjc71F6DNqNI91ubUzwB6kcJmTEquIx5HdSOxiaaOKR/dZT5EGbp5j0CIkGtmag2QFyP3eA9ZqTZjdE6JUPmlUf3IP+bf4Winn6XtUVkP5ht8RK0Zm6LeJHp46mwuHUjwIMSaZtokRETDRERAPLRaexAMbRpmUQDApMfZzbPIsGo0piaU32ibYI5ozA0JLtPLRZlEJsPNL4QSy0zzRN2M1KZ8AOk0tl8vjTmJpSlNmaIoDgzMfs5l+aMxNATdzNChNIzz2Z6S8OHExOHE3czQplUzclQiWDUJpehN2szWjX7cEWNiOh3EgVMlwbNqOHo36hAvx02vJVSlI7KY1TN2aPK2TYdvdU0z1psV/07r8pEfKKq/sqwYdKgIP8y3/2yVeehpabXsik/RW1a2IQd+izDqlqgPove+U5jPaGHq7uhpv+dGX/AHATuxVM1Y8e1pMh58PBhuDKjKn0RKNo+ZYHK8KhvUKHwEukzpSy0qK6gbKqKNRLenHaWNPL1bYjcbEeM3U+zyE3tOzcTklIk5Z2cxVZga1qFPmLhqpHgBcL5k7dJ2dR1oU0RBb8KjjsOJ8Tv6kzncJmTUiENRr8AH71/Inc/GSsRiw70nO2kEqRe3et6G4HCeae0nz0emGsVx2bK1QHdw9+pBsfQcpy2dYKotVa2HU1ApuwSxYL+IaeJ2nbLigeI9RNdTCU36X+B+ImRnqJQ2OA7RJ9totTB01qdmAYMDb8Lja9jzFrg39Y3YFWoh2rKfaByLqdetCq6bWNjuCb+M7rEZMb3Ug/xC5/mG8pcXkSd4srqzX7wPtEBtb3biw8LzopRao5uLRnhcwWqxOgEX2ZW0vblcG2/rLvDtUH7Orf8tTe3mRvPnX/AG7iKVV3o/eIXLAUqhLgE3t7OpYjyUGbcFimp1bKGRlBfSQquWBJYNqF9x0sDa20pwUlwYptdn0Zcc1S61NtPvBeDG/C/pwmz7ZbYWA6TmhniALTQMTa3rzJ8ZEx+aFR4zmsTZbyUdkuLvxAMyLI2xFvPcfOcFl/aIteyuQOJAJEsKHaUC+u2kH3hvYdWHEfOHhaCypnSvk9JjfSvziQqGYI6hlIIPMG4iTUividVERPOdxERAEREAREQBERAEREAREQBPJ7EA8iexAPLTy0yiAYWnhWZxANJSa2pyTaeFZtmUQXoyPUw8tCk1tTlKRjiUz4eaHpGXjUpqfDy1MhxKJwZHqORL58LI9TBCWpohxZyuMrsp1Ab8/Ef1meCz9CbE2bodj8Je1cuBlXjchR/eUH0nVSi+zm4yXRNWtTexIU24XANvjJFazrY8PDl0t0nK1MjqU96NRh+Vu8Pnv85gM0r0v2tMkfvJ3h8OMaX0xvXaLepiKtE8C69V94ea8/S/pJeDzxH2uLjiOBHmOUqKGe06g2YX6HY/AyJmFWm25tccDwI8jxE3S+0ZvXR29DHdG+MlDEg+8PUT5bQzaojhaZNQngvE+hH6zpkzWpTH3qMo/eFmUebLe3rac5YaLjls6LFphzu5UeJ2PykN8Xgj3TifRiHX/WpAkdcfSqrvpYGUGadnVvrw7FG8OHwiMPTbNlL2kdQcHhm4V6BHmFP+hxb4Stx+S4M+8UfwWs1/Qaxf4zi6+d4ygdLJRqAfvKL/SY0s+r1iFGGoLfbVp2HjsJahJeyHNP0damUYcKBSsBysxO/iG3vMlwC8HUMPHj6HiJByrDNSuXdHcgbAWCAe7xO3nbhJ1TGAc7+c3npGcGZ7N0G3DVF8AVI+ak/OJ7hq7uL00dwDa6qSL9NvOJly+zaj9H0CIieE9giIgCIiAIiIAiIgCIiAIiIAiIgCIiAIiIAiIgHkT2IB5aeWnsQDArMSs2zyaDSUms05JImJE2zKIjUpoejJ5EwZZqZlFTVw0gYjBy/dJHqUxOkZHNxOOx+Ro/vKPPnKh+zCg7FvIkzvatESJUoido5WcnjRz+AwZpbKAOtgBfz6y1ouZtKCAJrdhKiJXy2k5vp0t+9TJQ+ttj6gzQcpqD9nXJ8Kig/wCpbfSWc9vMtikcdiPaP79NSR0Njfne4mCYp6fu0beRH9Z0OKpgVf4hc+fP4zaMMp5Trujnqzk6GMqPVsbU9ZALvcgW4EhQTO2yvsfSaz1a7Vhxslkpn1BLH4iR0y5Okl4BNNyhK+R4+cjJNtfF0XCNP5Kzq8OiooVAFUbAAWAHlEqVzBgN7HxieTRnp3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mj-lt"/>
            </a:endParaRPr>
          </a:p>
        </p:txBody>
      </p:sp>
      <p:sp>
        <p:nvSpPr>
          <p:cNvPr id="15" name="TextBox 14"/>
          <p:cNvSpPr txBox="1"/>
          <p:nvPr/>
        </p:nvSpPr>
        <p:spPr>
          <a:xfrm>
            <a:off x="285720" y="3643314"/>
            <a:ext cx="8572560" cy="2677656"/>
          </a:xfrm>
          <a:prstGeom prst="rect">
            <a:avLst/>
          </a:prstGeom>
          <a:noFill/>
          <a:ln>
            <a:noFill/>
          </a:ln>
        </p:spPr>
        <p:txBody>
          <a:bodyPr wrap="square" rtlCol="0">
            <a:spAutoFit/>
          </a:bodyPr>
          <a:lstStyle/>
          <a:p>
            <a:pPr marL="457200" indent="-457200"/>
            <a:r>
              <a:rPr lang="en-US" sz="2400" u="sng" dirty="0" smtClean="0">
                <a:solidFill>
                  <a:srgbClr val="002060"/>
                </a:solidFill>
                <a:latin typeface="+mj-lt"/>
              </a:rPr>
              <a:t>Main ASA Topics </a:t>
            </a:r>
          </a:p>
          <a:p>
            <a:pPr marL="457200" indent="-457200">
              <a:buFont typeface="Wingdings" pitchFamily="2" charset="2"/>
              <a:buChar char="q"/>
            </a:pPr>
            <a:r>
              <a:rPr lang="en-US" sz="2400" dirty="0" smtClean="0">
                <a:solidFill>
                  <a:srgbClr val="002060"/>
                </a:solidFill>
                <a:latin typeface="+mj-lt"/>
              </a:rPr>
              <a:t>Agent-based modeling for regional economic development</a:t>
            </a:r>
          </a:p>
          <a:p>
            <a:pPr marL="457200" indent="-457200">
              <a:buFont typeface="Wingdings" pitchFamily="2" charset="2"/>
              <a:buChar char="q"/>
            </a:pPr>
            <a:r>
              <a:rPr lang="en-US" sz="2400" dirty="0" smtClean="0">
                <a:solidFill>
                  <a:srgbClr val="002060"/>
                </a:solidFill>
                <a:latin typeface="+mj-lt"/>
              </a:rPr>
              <a:t>Role of uncertainty in climate science and meeting sustainability constraints</a:t>
            </a:r>
            <a:endParaRPr lang="en-US" sz="2400" dirty="0" smtClean="0">
              <a:solidFill>
                <a:srgbClr val="00B050"/>
              </a:solidFill>
              <a:latin typeface="+mj-lt"/>
            </a:endParaRPr>
          </a:p>
          <a:p>
            <a:pPr marL="457200" indent="-457200">
              <a:buFont typeface="Wingdings" pitchFamily="2" charset="2"/>
              <a:buChar char="q"/>
            </a:pPr>
            <a:r>
              <a:rPr lang="en-US" sz="2400" dirty="0" smtClean="0">
                <a:solidFill>
                  <a:srgbClr val="002060"/>
                </a:solidFill>
                <a:latin typeface="+mj-lt"/>
              </a:rPr>
              <a:t>Data analysis revealing behavior patterns</a:t>
            </a:r>
            <a:endParaRPr lang="en-US" sz="2400" dirty="0" smtClean="0">
              <a:solidFill>
                <a:srgbClr val="FF0000"/>
              </a:solidFill>
              <a:latin typeface="+mj-lt"/>
            </a:endParaRPr>
          </a:p>
          <a:p>
            <a:pPr marL="457200" indent="-457200">
              <a:buFont typeface="Wingdings" pitchFamily="2" charset="2"/>
              <a:buChar char="q"/>
            </a:pPr>
            <a:r>
              <a:rPr lang="en-US" sz="2400" dirty="0" smtClean="0">
                <a:solidFill>
                  <a:srgbClr val="002060"/>
                </a:solidFill>
                <a:latin typeface="+mj-lt"/>
              </a:rPr>
              <a:t>Reconciling uncertainty of multiple-model ensembles  </a:t>
            </a:r>
          </a:p>
          <a:p>
            <a:pPr marL="457200" indent="-457200">
              <a:buFont typeface="Wingdings" pitchFamily="2" charset="2"/>
              <a:buChar char="q"/>
            </a:pPr>
            <a:r>
              <a:rPr lang="en-US" sz="2400" dirty="0" smtClean="0">
                <a:solidFill>
                  <a:srgbClr val="002060"/>
                </a:solidFill>
                <a:latin typeface="+mj-lt"/>
              </a:rPr>
              <a:t>Risks and opportunities of interregional economic integration</a:t>
            </a:r>
            <a:endParaRPr lang="en-US" sz="2400" dirty="0" smtClean="0">
              <a:solidFill>
                <a:srgbClr val="FF0000"/>
              </a:solidFill>
              <a:latin typeface="+mj-lt"/>
            </a:endParaRPr>
          </a:p>
        </p:txBody>
      </p:sp>
      <p:pic>
        <p:nvPicPr>
          <p:cNvPr id="8" name="Picture 2" descr="http://t3.rbxcdn.com/0f637d7e46d31fcb1d08f2e163b43f8f"/>
          <p:cNvPicPr>
            <a:picLocks noChangeAspect="1" noChangeArrowheads="1"/>
          </p:cNvPicPr>
          <p:nvPr/>
        </p:nvPicPr>
        <p:blipFill>
          <a:blip r:embed="rId3"/>
          <a:srcRect/>
          <a:stretch>
            <a:fillRect/>
          </a:stretch>
        </p:blipFill>
        <p:spPr bwMode="auto">
          <a:xfrm>
            <a:off x="0" y="7937"/>
            <a:ext cx="2051720" cy="2071702"/>
          </a:xfrm>
          <a:prstGeom prst="rect">
            <a:avLst/>
          </a:prstGeom>
          <a:noFill/>
        </p:spPr>
      </p:pic>
      <p:sp>
        <p:nvSpPr>
          <p:cNvPr id="26" name="TextBox 25"/>
          <p:cNvSpPr txBox="1"/>
          <p:nvPr/>
        </p:nvSpPr>
        <p:spPr>
          <a:xfrm>
            <a:off x="2570344" y="1412776"/>
            <a:ext cx="6286544" cy="1938992"/>
          </a:xfrm>
          <a:prstGeom prst="rect">
            <a:avLst/>
          </a:prstGeom>
          <a:noFill/>
          <a:ln>
            <a:solidFill>
              <a:schemeClr val="accent1">
                <a:shade val="50000"/>
              </a:schemeClr>
            </a:solidFill>
          </a:ln>
        </p:spPr>
        <p:txBody>
          <a:bodyPr wrap="square" rtlCol="0">
            <a:spAutoFit/>
          </a:bodyPr>
          <a:lstStyle/>
          <a:p>
            <a:r>
              <a:rPr lang="en-US" sz="2400" dirty="0" smtClean="0">
                <a:solidFill>
                  <a:srgbClr val="002060"/>
                </a:solidFill>
                <a:latin typeface="+mj-lt"/>
              </a:rPr>
              <a:t>Qualitative methods as well as simulations address system’s </a:t>
            </a:r>
            <a:r>
              <a:rPr lang="en-US" sz="2400" b="1" dirty="0" smtClean="0">
                <a:solidFill>
                  <a:srgbClr val="002060"/>
                </a:solidFill>
                <a:latin typeface="+mj-lt"/>
              </a:rPr>
              <a:t>resilience</a:t>
            </a:r>
            <a:r>
              <a:rPr lang="en-US" sz="2400" dirty="0" smtClean="0">
                <a:solidFill>
                  <a:srgbClr val="002060"/>
                </a:solidFill>
                <a:latin typeface="+mj-lt"/>
              </a:rPr>
              <a:t> by systematic exploration of possible </a:t>
            </a:r>
            <a:r>
              <a:rPr lang="en-US" sz="2400" b="1" dirty="0" smtClean="0">
                <a:solidFill>
                  <a:srgbClr val="002060"/>
                </a:solidFill>
                <a:latin typeface="+mj-lt"/>
              </a:rPr>
              <a:t>shock/stress</a:t>
            </a:r>
            <a:r>
              <a:rPr lang="en-US" sz="2400" dirty="0" smtClean="0">
                <a:solidFill>
                  <a:srgbClr val="002060"/>
                </a:solidFill>
                <a:latin typeface="+mj-lt"/>
              </a:rPr>
              <a:t> scenarios; novel methods of data analysis identify general patterns and precursors of certain events via </a:t>
            </a:r>
            <a:r>
              <a:rPr lang="en-US" sz="2400" b="1" dirty="0" smtClean="0">
                <a:solidFill>
                  <a:srgbClr val="002060"/>
                </a:solidFill>
                <a:latin typeface="+mj-lt"/>
              </a:rPr>
              <a:t>learning from the past </a:t>
            </a:r>
          </a:p>
        </p:txBody>
      </p:sp>
    </p:spTree>
    <p:extLst>
      <p:ext uri="{BB962C8B-B14F-4D97-AF65-F5344CB8AC3E}">
        <p14:creationId xmlns:p14="http://schemas.microsoft.com/office/powerpoint/2010/main" val="72518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3581" y="461140"/>
            <a:ext cx="3932097" cy="785794"/>
          </a:xfrm>
        </p:spPr>
        <p:txBody>
          <a:bodyPr/>
          <a:lstStyle/>
          <a:p>
            <a:r>
              <a:rPr lang="en-US" sz="3200" b="1" dirty="0" smtClean="0">
                <a:solidFill>
                  <a:srgbClr val="2D2D8A"/>
                </a:solidFill>
                <a:latin typeface="+mj-lt"/>
              </a:rPr>
              <a:t>ASA Team</a:t>
            </a:r>
            <a:endParaRPr lang="ru-RU" sz="3200" b="1" dirty="0">
              <a:solidFill>
                <a:srgbClr val="2D2D8A"/>
              </a:solidFill>
              <a:latin typeface="+mj-lt"/>
            </a:endParaRPr>
          </a:p>
        </p:txBody>
      </p:sp>
      <p:sp>
        <p:nvSpPr>
          <p:cNvPr id="3" name="Содержимое 2"/>
          <p:cNvSpPr>
            <a:spLocks noGrp="1"/>
          </p:cNvSpPr>
          <p:nvPr>
            <p:ph idx="1"/>
          </p:nvPr>
        </p:nvSpPr>
        <p:spPr>
          <a:xfrm>
            <a:off x="2376404" y="1308306"/>
            <a:ext cx="3938017" cy="3416838"/>
          </a:xfrm>
        </p:spPr>
        <p:txBody>
          <a:bodyPr>
            <a:noAutofit/>
          </a:bodyPr>
          <a:lstStyle/>
          <a:p>
            <a:pPr marL="0" indent="0">
              <a:buNone/>
            </a:pPr>
            <a:r>
              <a:rPr lang="en-US" sz="2400" dirty="0" smtClean="0">
                <a:solidFill>
                  <a:schemeClr val="accent6"/>
                </a:solidFill>
                <a:latin typeface="+mj-lt"/>
              </a:rPr>
              <a:t>25 researchers (some work part-time) coming from Austria, </a:t>
            </a:r>
            <a:r>
              <a:rPr lang="en-US" sz="2400" dirty="0">
                <a:solidFill>
                  <a:schemeClr val="accent6"/>
                </a:solidFill>
                <a:latin typeface="+mj-lt"/>
              </a:rPr>
              <a:t>Finland, </a:t>
            </a:r>
            <a:r>
              <a:rPr lang="en-US" sz="2400" dirty="0" smtClean="0">
                <a:solidFill>
                  <a:schemeClr val="accent6"/>
                </a:solidFill>
                <a:latin typeface="+mj-lt"/>
              </a:rPr>
              <a:t>Belgium</a:t>
            </a:r>
            <a:r>
              <a:rPr lang="en-US" sz="2400" dirty="0">
                <a:solidFill>
                  <a:schemeClr val="accent6"/>
                </a:solidFill>
                <a:latin typeface="+mj-lt"/>
              </a:rPr>
              <a:t>, </a:t>
            </a:r>
            <a:r>
              <a:rPr lang="en-US" sz="2400" dirty="0" smtClean="0">
                <a:solidFill>
                  <a:schemeClr val="accent6"/>
                </a:solidFill>
                <a:latin typeface="+mj-lt"/>
              </a:rPr>
              <a:t>Germany, Iran, Japan, Poland, Russia</a:t>
            </a:r>
            <a:r>
              <a:rPr lang="en-US" sz="2400" dirty="0">
                <a:solidFill>
                  <a:schemeClr val="accent6"/>
                </a:solidFill>
                <a:latin typeface="+mj-lt"/>
              </a:rPr>
              <a:t>, Ukraine, </a:t>
            </a:r>
            <a:r>
              <a:rPr lang="en-US" sz="2400" dirty="0" smtClean="0">
                <a:solidFill>
                  <a:schemeClr val="accent6"/>
                </a:solidFill>
                <a:latin typeface="+mj-lt"/>
              </a:rPr>
              <a:t>USA </a:t>
            </a:r>
          </a:p>
          <a:p>
            <a:pPr marL="0" indent="0">
              <a:buNone/>
            </a:pPr>
            <a:endParaRPr lang="en-US" sz="2400" dirty="0" smtClean="0">
              <a:solidFill>
                <a:schemeClr val="accent6"/>
              </a:solidFill>
              <a:latin typeface="+mj-lt"/>
            </a:endParaRPr>
          </a:p>
          <a:p>
            <a:pPr marL="0" indent="0">
              <a:buNone/>
            </a:pPr>
            <a:r>
              <a:rPr lang="en-US" sz="2400" dirty="0" smtClean="0">
                <a:solidFill>
                  <a:schemeClr val="accent6"/>
                </a:solidFill>
                <a:latin typeface="+mj-lt"/>
              </a:rPr>
              <a:t>Disciplinary backgrounds: </a:t>
            </a:r>
            <a:r>
              <a:rPr lang="en-US" sz="2400" b="1" dirty="0" smtClean="0">
                <a:solidFill>
                  <a:schemeClr val="accent6"/>
                </a:solidFill>
                <a:latin typeface="+mj-lt"/>
              </a:rPr>
              <a:t>applied mathematics, ecology, social sciences, economics </a:t>
            </a:r>
          </a:p>
        </p:txBody>
      </p:sp>
      <p:pic>
        <p:nvPicPr>
          <p:cNvPr id="15362" name="Picture 2" descr="http://webarchive.iiasa.ac.at/Admin/PE/faces/aseev.gif"/>
          <p:cNvPicPr>
            <a:picLocks noChangeAspect="1" noChangeArrowheads="1"/>
          </p:cNvPicPr>
          <p:nvPr/>
        </p:nvPicPr>
        <p:blipFill>
          <a:blip r:embed="rId3"/>
          <a:srcRect/>
          <a:stretch>
            <a:fillRect/>
          </a:stretch>
        </p:blipFill>
        <p:spPr bwMode="auto">
          <a:xfrm>
            <a:off x="1137240" y="1722389"/>
            <a:ext cx="857708" cy="1072135"/>
          </a:xfrm>
          <a:prstGeom prst="rect">
            <a:avLst/>
          </a:prstGeom>
          <a:noFill/>
        </p:spPr>
      </p:pic>
      <p:pic>
        <p:nvPicPr>
          <p:cNvPr id="15364" name="Picture 4" descr="http://webarchive.iiasa.ac.at/Admin/PE/faces/davydov.gif"/>
          <p:cNvPicPr>
            <a:picLocks noChangeAspect="1" noChangeArrowheads="1"/>
          </p:cNvPicPr>
          <p:nvPr/>
        </p:nvPicPr>
        <p:blipFill>
          <a:blip r:embed="rId4"/>
          <a:srcRect/>
          <a:stretch>
            <a:fillRect/>
          </a:stretch>
        </p:blipFill>
        <p:spPr bwMode="auto">
          <a:xfrm>
            <a:off x="8013881" y="3444532"/>
            <a:ext cx="782481" cy="1003617"/>
          </a:xfrm>
          <a:prstGeom prst="rect">
            <a:avLst/>
          </a:prstGeom>
          <a:noFill/>
        </p:spPr>
      </p:pic>
      <p:pic>
        <p:nvPicPr>
          <p:cNvPr id="15366" name="Picture 6" descr="http://webarchive.iiasa.ac.at/Admin/PE/faces/fath.gif"/>
          <p:cNvPicPr>
            <a:picLocks noChangeAspect="1" noChangeArrowheads="1"/>
          </p:cNvPicPr>
          <p:nvPr/>
        </p:nvPicPr>
        <p:blipFill>
          <a:blip r:embed="rId5"/>
          <a:srcRect/>
          <a:stretch>
            <a:fillRect/>
          </a:stretch>
        </p:blipFill>
        <p:spPr bwMode="auto">
          <a:xfrm>
            <a:off x="1139675" y="476672"/>
            <a:ext cx="820036" cy="1093383"/>
          </a:xfrm>
          <a:prstGeom prst="rect">
            <a:avLst/>
          </a:prstGeom>
          <a:noFill/>
        </p:spPr>
      </p:pic>
      <p:pic>
        <p:nvPicPr>
          <p:cNvPr id="15370" name="Picture 10" descr="http://webarchive.iiasa.ac.at/Admin/PE/faces/ilmola.gif"/>
          <p:cNvPicPr>
            <a:picLocks noChangeAspect="1" noChangeArrowheads="1"/>
          </p:cNvPicPr>
          <p:nvPr/>
        </p:nvPicPr>
        <p:blipFill>
          <a:blip r:embed="rId6"/>
          <a:srcRect/>
          <a:stretch>
            <a:fillRect/>
          </a:stretch>
        </p:blipFill>
        <p:spPr bwMode="auto">
          <a:xfrm>
            <a:off x="6918214" y="495185"/>
            <a:ext cx="892080" cy="1115102"/>
          </a:xfrm>
          <a:prstGeom prst="rect">
            <a:avLst/>
          </a:prstGeom>
          <a:noFill/>
        </p:spPr>
      </p:pic>
      <p:pic>
        <p:nvPicPr>
          <p:cNvPr id="15380" name="Picture 20" descr="http://webarchive.iiasa.ac.at/Admin/PE/faces/rovenska.gif"/>
          <p:cNvPicPr>
            <a:picLocks noChangeAspect="1" noChangeArrowheads="1"/>
          </p:cNvPicPr>
          <p:nvPr/>
        </p:nvPicPr>
        <p:blipFill>
          <a:blip r:embed="rId7" cstate="print"/>
          <a:srcRect/>
          <a:stretch>
            <a:fillRect/>
          </a:stretch>
        </p:blipFill>
        <p:spPr bwMode="auto">
          <a:xfrm>
            <a:off x="5807703" y="4202919"/>
            <a:ext cx="939869" cy="1210793"/>
          </a:xfrm>
          <a:prstGeom prst="rect">
            <a:avLst/>
          </a:prstGeom>
          <a:noFill/>
        </p:spPr>
      </p:pic>
      <p:pic>
        <p:nvPicPr>
          <p:cNvPr id="15382" name="Picture 22" descr="http://webarchive.iiasa.ac.at/Admin/PE/faces/silver.gif"/>
          <p:cNvPicPr>
            <a:picLocks noChangeAspect="1" noChangeArrowheads="1"/>
          </p:cNvPicPr>
          <p:nvPr/>
        </p:nvPicPr>
        <p:blipFill>
          <a:blip r:embed="rId8"/>
          <a:srcRect/>
          <a:stretch>
            <a:fillRect/>
          </a:stretch>
        </p:blipFill>
        <p:spPr bwMode="auto">
          <a:xfrm>
            <a:off x="6999360" y="2947717"/>
            <a:ext cx="859558" cy="1102476"/>
          </a:xfrm>
          <a:prstGeom prst="rect">
            <a:avLst/>
          </a:prstGeom>
          <a:noFill/>
        </p:spPr>
      </p:pic>
      <p:pic>
        <p:nvPicPr>
          <p:cNvPr id="15384" name="Picture 24" descr="http://webarchive.iiasa.ac.at/Admin/PE/faces/strelkon.gif"/>
          <p:cNvPicPr>
            <a:picLocks noChangeAspect="1" noChangeArrowheads="1"/>
          </p:cNvPicPr>
          <p:nvPr/>
        </p:nvPicPr>
        <p:blipFill>
          <a:blip r:embed="rId9"/>
          <a:srcRect/>
          <a:stretch>
            <a:fillRect/>
          </a:stretch>
        </p:blipFill>
        <p:spPr bwMode="auto">
          <a:xfrm>
            <a:off x="2256969" y="5558257"/>
            <a:ext cx="958137" cy="1182886"/>
          </a:xfrm>
          <a:prstGeom prst="rect">
            <a:avLst/>
          </a:prstGeom>
          <a:noFill/>
        </p:spPr>
      </p:pic>
      <p:pic>
        <p:nvPicPr>
          <p:cNvPr id="15386" name="Picture 26" descr="http://webarchive.iiasa.ac.at/Admin/PE/faces/tarasiev.gif"/>
          <p:cNvPicPr>
            <a:picLocks noChangeAspect="1" noChangeArrowheads="1"/>
          </p:cNvPicPr>
          <p:nvPr/>
        </p:nvPicPr>
        <p:blipFill>
          <a:blip r:embed="rId10"/>
          <a:srcRect/>
          <a:stretch>
            <a:fillRect/>
          </a:stretch>
        </p:blipFill>
        <p:spPr bwMode="auto">
          <a:xfrm>
            <a:off x="169567" y="3754938"/>
            <a:ext cx="874041" cy="1092552"/>
          </a:xfrm>
          <a:prstGeom prst="rect">
            <a:avLst/>
          </a:prstGeom>
          <a:noFill/>
        </p:spPr>
      </p:pic>
      <p:pic>
        <p:nvPicPr>
          <p:cNvPr id="15388" name="Picture 28" descr="http://webarchive.iiasa.ac.at/Admin/PE/faces/thurner.gif"/>
          <p:cNvPicPr>
            <a:picLocks noChangeAspect="1" noChangeArrowheads="1"/>
          </p:cNvPicPr>
          <p:nvPr/>
        </p:nvPicPr>
        <p:blipFill>
          <a:blip r:embed="rId11"/>
          <a:srcRect/>
          <a:stretch>
            <a:fillRect/>
          </a:stretch>
        </p:blipFill>
        <p:spPr bwMode="auto">
          <a:xfrm>
            <a:off x="8025852" y="5746132"/>
            <a:ext cx="866628" cy="1083285"/>
          </a:xfrm>
          <a:prstGeom prst="rect">
            <a:avLst/>
          </a:prstGeom>
          <a:noFill/>
        </p:spPr>
      </p:pic>
      <p:pic>
        <p:nvPicPr>
          <p:cNvPr id="15390" name="Picture 30" descr="http://webarchive.iiasa.ac.at/Admin/PE/faces/veshchin.gif"/>
          <p:cNvPicPr>
            <a:picLocks noChangeAspect="1" noChangeArrowheads="1"/>
          </p:cNvPicPr>
          <p:nvPr/>
        </p:nvPicPr>
        <p:blipFill>
          <a:blip r:embed="rId12"/>
          <a:srcRect/>
          <a:stretch>
            <a:fillRect/>
          </a:stretch>
        </p:blipFill>
        <p:spPr bwMode="auto">
          <a:xfrm>
            <a:off x="1139255" y="3025828"/>
            <a:ext cx="885117" cy="1136848"/>
          </a:xfrm>
          <a:prstGeom prst="rect">
            <a:avLst/>
          </a:prstGeom>
          <a:noFill/>
        </p:spPr>
      </p:pic>
      <p:pic>
        <p:nvPicPr>
          <p:cNvPr id="15392" name="Picture 32" descr="http://webarchive.iiasa.ac.at/Admin/PE/faces/ermoliev.gif"/>
          <p:cNvPicPr>
            <a:picLocks noChangeAspect="1" noChangeArrowheads="1"/>
          </p:cNvPicPr>
          <p:nvPr/>
        </p:nvPicPr>
        <p:blipFill>
          <a:blip r:embed="rId13"/>
          <a:srcRect/>
          <a:stretch>
            <a:fillRect/>
          </a:stretch>
        </p:blipFill>
        <p:spPr bwMode="auto">
          <a:xfrm>
            <a:off x="1115617" y="4317101"/>
            <a:ext cx="908755" cy="1135943"/>
          </a:xfrm>
          <a:prstGeom prst="rect">
            <a:avLst/>
          </a:prstGeom>
          <a:noFill/>
        </p:spPr>
      </p:pic>
      <p:sp>
        <p:nvSpPr>
          <p:cNvPr id="15394" name="AutoShape 34" descr="data:image/jpeg;base64,/9j/4AAQSkZJRgABAQAAAQABAAD/2wCEAAkGBhISERUUEBQUExUTGBoaGRgYGRoWFxccHB4YHhkaFxcXHCYeGhklHxUWHy8iJScsLSwsHB8xNTQsNSYrLCkBCQoKDgwNGg8PGSohHR8sLi8qKSwsLCwsLCwuNSwpLDUsLCwpLCkpKSwsLywsNSwsKSw0LCwsLCwsLCwpLCksLP/AABEIAGQAUAMBIgACEQEDEQH/xAAcAAACAgMBAQAAAAAAAAAAAAAFBgMHAAIEAQj/xAA9EAABAwIDBQUFBAkFAAAAAAABAgMRACEEBRIGMUFRYRMicYGRBzJSobEUQnLBIyQzQ2KistHhJYKT8PH/xAAZAQEBAQEBAQAAAAAAAAAAAAADBAIBAAX/xAAkEQACAgEEAQQDAAAAAAAAAAAAAQIRAwQSITFBM1FxgRMiMv/aAAwDAQACEQMRAD8AEey3GJeOYZa7GjEBa0DeAtM6oHgUn/ZRXK8qxLy1IZQVaSUqNkoSbC5PSTFKuyWGDGbapJWhZKFAhIkj4R70g7quHZkaMY8ng6lLg8RAV+R86jlkhLLHG+yjf+KUkgRh9jX20FC1NqOpKrE2gKBF0394elbjKXGWllzSBBvqnoKcsYO+aStvNpsOyytlbg7VWmG0gqVGoEzHu2HGsZtBjlG1d1wJj1uS6dU2cDW5f4fyNMGQYYIkJmFIbXGkAAq1zcC5sPrxqu2ttGUg6kOCRG5P01UdyD2l4LVpdUtruNpCle4SnVPuzp97eaHQ4Z43LcqsTWZIzS2sac/95P4T9a+cML+zd/En6mvo3OnQrs1IIUlSSQpJBBE7wRvr5+ZyXEJw7rymlhrUBrIgTNhe/wAq+mj55JiRat8X+ycifufRO+u8ZKpxta0kANETO+/KhmO9xXin+lNWxd7vgCKqrLQzHZ/DPYxWKS/2ZWQShOjQIAFjIPCabcuzJttxC5CikEWIuD5+dUUrD5inew7/AMYI9QKkedxbQBcSmJE2Mjx3V8x4ouam+0PRbu3ftPRhknsUanl7gSClHVUb+gqpXNmsatJeW2pes6ld7vybyoDxrbBYftsWwFXBVJHC1/qKuzLmAE34itTm06HxYlJNsohrCKAIKSCOBN/ShuI4zYjymr1zzZxp8GUwrmN9U/tPs66yo2KkgwDw6V1TTPTxNco4si2nfwqwWlEoB7zZPdUOI07geopvxmeYdWTuMhY7UqStKYO6ecRxqvl4YxJtw8x/7XdlucltOk6TfiJrT90D8hRGdKQ2pKVABcSLQY51yYl1CmllKdI7sCdV4TqM9b10t7Qo+820rxBFdbe0GGKdKsO2R0VH1FLHNV8dmNpbGIwY0C330j+UmgG1LEYBzfc+XvoH506vsdwW/eJPD4d+/dS9tjh/9OcsbHkOLjfLnQVyLuqLETZDAr+0AhJV2ROsmAlAJIE+Kjw5U/5hmKmEj9ZaQomI7PV4Ad6ll/IAjMmXbaH9QEcFJQkn1n609KyZpQghCryCoSQeYtvrM2rGwqTxps42swd7IqcUlSjuKUkd0/eIJIHrSrnuCQYUj7U92hiZ0pB3+6mBF959adMXgB2bsfDE8YHM0Eyt0LaKIAKd9+B3RFHu8FGxvkrTO8sT2KlnWL2Hvc7kkzSolokTwqz9pWxoLekAX8d1KeT5YXEBGiVGeQJmefG1dhOkHkxXL6F3sDyPpWuginpnY1UwW3ARExfx92pXdh5BUFPI4CBInzFKp2RuNFyvt9wfiSf5TUuCwwKSFCQNdjB6j6VpiD3B+JH9NT4FfdM8nCeEwK0uzy6AWdZalxY4FlSXUxHwCZ6ESKnw6zaDANekA47vAQW24B4i0T1qBxRbOhQgG6eoJ/I0M1TbKsGW1Rpm2DaUFalFIUIntFC38ImB6UrYNeHw50MqF9wBknf60yu5aLlOificGsDyJt5Uv4zCFtRUVA9YCR5JG6jbVFCr35AuewST1H96gyhopUlUDeLg3uRw4VyY7FBx0JBkqVRTCJvAMaSk+Q/vFciuQs2Tig5g8Z+lekbkuXEwYO7xtW2W40aEwP3wG/dKZ5VzttQ+4PiS4el6gwB0oj4XkesEelPZGWNikdweKT5RXRgkd033Bz5i1V/mntdwwGllp12IuYbSQB1lXHkKCPe2XFwQ0yy3M3Opw38SB8qZRdmUWQUfr/Xs0HxM8qEY/OmsU79nbUFFhJUpaTYLWv3AegTJ6nxqp8w2sxb6yp15ckQQn9GkgcIREjxo/wCy9Uvvj+BH1V/ikx4fySp+TkXs5GzFIxITpSVEDmAr5m9JOc4jELJSoqj0+gqy38T2UkyU/Tx6UvrywuqLrndTvA4kcI/vRPTzUtlFayRa3FfrnD98CVI73pwPjemLKMUlyVIIIKQbG46HlQLal8d4Ji9hHzpVw762zqbUpB5pJB+Veng2ceQHPcy5jP2k8tKr+XOuLDoUEudXUG17daRcFtnikr1LIdkEHUINxEyiL0dynbFrQpLoW2TpM++m2+4uPSjcGcsUUmZrVFeYc2reKpMntPPszbShDjyiE3IUTYBKRMn50iqVANWbs7s4k5ckOEhLqQpcciZj5VTp1+9mZdGYDak4tbitJS0iezniBxP8R39ARQTLdqH3XXm97ZskcUnoeR5Uy6WzhoSgBMqgQNwgA38KAbLOoZTiQUjUhKnEk77Wsf8Au+t3WamxpekuBc2jQAEjiST8v80ACaObRtqSttKySrs0lU81SfpFCQmp83MwkRMpuRyqU1EHZV3eG88Kkm9EdMY3VNWVlaR40f3GrixzmnBpCbDQkeUVlZVWm7ZmRoUwlIG4N0mZp3Vki0qAPUE3B6WrKyin6n2Wv0wPtY4Ti3Z5pH8qaFcKysrOT+2R+DQpAFrXr3iPCsrKI8f/2Q=="/>
          <p:cNvSpPr>
            <a:spLocks noChangeAspect="1" noChangeArrowheads="1"/>
          </p:cNvSpPr>
          <p:nvPr/>
        </p:nvSpPr>
        <p:spPr bwMode="auto">
          <a:xfrm>
            <a:off x="262667" y="12528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96" name="AutoShape 36" descr="data:image/jpeg;base64,/9j/4AAQSkZJRgABAQAAAQABAAD/2wBDAAkGBwgHBgkIBwgKCgkLDRYPDQwMDRsUFRAWIB0iIiAdHx8kKDQsJCYxJx8fLT0tMTU3Ojo6Iys/RD84QzQ5Ojf/2wBDAQoKCg0MDRoPDxo3JR8lNzc3Nzc3Nzc3Nzc3Nzc3Nzc3Nzc3Nzc3Nzc3Nzc3Nzc3Nzc3Nzc3Nzc3Nzc3Nzc3Nzf/wAARCAEIAL8DASIAAhEBAxEB/8QAHAAAAgIDAQEAAAAAAAAAAAAABQYDBAACBwEI/8QAPBAAAgEDAgUCBAQDBwQDAQAAAQIDAAQRBSEGEjFBURMiFDJhcQcjQoEVUpEkMzRicrHBFiVDoSZjgtH/xAAUAQEAAAAAAAAAAAAAAAAAAAAA/8QAFBEBAAAAAAAAAAAAAAAAAAAAAP/aAAwDAQACEQMRAD8A6DNoGnzSiSRXLgYU56VDLw1auMI/L9zRk9TXgoAcfDXotzR3C/apJbNraPLSAijBNLXHc72+iRmNirGTGRQCX/v3x/NXjuqycxALDptVOwkZoIy5ySNzU0jYkLEZGaAohygPmh0h5eIISewFEYyDEMUI1C5itdWSe6kVIlAyTQNPEV3FFoLTn5ElyQO9EdMl+L0q2uo15YpFyCT0rlXEv4kJcQPp+l2vMgfdnX2k0rzcQ8R3caxNcNDCvypE2AKD6BN1aRnEl3Gp8GqGvXVu8MPpzq/u7VwUPqEmTJczlv8AVUscl6o5TdS5+rUHYIQXwV93v7GuRfigCOItxvyVtHrGp2Lhorlmwc4LUP1W6/jNwJ71szAY9tABgGZkA803KMaRdpkEiLNLrWixSKwJwD3orZXcK2d7HIx5pI+Vc+aAbomOciirKcnI2oVowKyHNFmPWgryEBtxtVRwDIKsz9zVU5yKAlqwIt4O+wq3bnCLjvGap6v/AIe384FWY3WNELtjMZAoFuYfmuMfq/5q/r80b29vEg9yjc1Qm/vG/wBQ/wB6Ia+xWC3iCpyYzzAb0H1ARvWuK3batDsKCMnrmlL8Sn5dGth5mptbcUmfig2NOs18zCgFWIxBH9qstz82AARmoLRSIYwPFU9b1+DSoyqMJLjGy56UBya9t7KDmuZVQAed65hxbxCNauykSEQIcDb5qoavrM1/IWlds/y5oclxI7YjBB+gzQSiRwoCR4HgCtxLcgZDOB4qEyzxt3BO+cVYjvpCMSAMPtQbwzzj5pDv9an9Yk45j96iVoX3VcZ61Zia35MSR/vQQtzMNzmqkkfuzup+lXZXiQ5RyPAxVZ5lcnm2Hmgru79GwR9agYg71YZcb5yDVeRcnOaDeGVoJA64+1FIZluVypAbxQBuZDmpIZSrcynDZ/rQGLkcvzEVUfIG/SiWnXtje8ttfRiN+0nmtJ4o4pJkXDKB7TQZqykW0BJ7Ct7r/Dw5/lqPV8/Cwcx2wK3uP8PD/poAsv8AeN9+1X9XR10+3L+mw7FT7qoSnEjH61a1KxhgsYbpJi0khwYz2oPqZ960fpXrSxNnllWtCQVyGGKDVj7c0jfimx9OwX/7RTwSCuzDFc//ABSkEs9rGhHtYHPigCalqRhhEMBweXdvFImpXHNMx5ix8k0X1e8Cx+nGcsfmNLF0x9UKDkk7mgy2tpr67S3twWdjufFdJ0PhS3t4FR053xljVfgLQxb23xcyfmy+R0roFpbgAY70Cfq3CUMsXNDH07YpQu+H57Z8qnMv26V24W+2f/VD77SopifZg/Sg4k9o6P7W5SO9WoIm5eVwFJ/VjrTxqvDCHmkiBz4pXltJbdieXcHBBoA93FJC3LIvXcHzQ+XlBxjFMEs6shjmTP36ig1zGA5XGVzsfFBWQY+b3IeuO1RSp6TnByh7+K2bMbfStXcOvKf2oImJ5TjcVF03Br05XatRvQb8+Rhv6iiFhcc6SRyEklcAmhpGK2iOJVwepxQGb6czW0alcchxVq45mtocDPtq1xFosGmaPa3UMvO0xHMM9M17bLmNBt/dHrQLE/zN/qH+9ENf5fhLQ82W74+1UZN5H+9a3V1NcxRxyBSsfRlFB9GByOgrYTP/ADHFJA4slX5ohUi8Yxj5o96BxaYqh97DxXPOLNSW5v2iJyqDOaI3HFtvJAVUkNjxSVcTmaRpWOed8CgrXyoIHlY4J+UUO0O0a+1SNcZUN/zVzVz7VVhgAUW4Ctee/DkY32oOlaXAI4o48dAKM2yb77VStUPOABijCoFAwN6CZVxg47VFKOY5wBUobAFRTPg7GgqzQBlJIFLuqaSkwdgu5FMpYspqlOD2oOW6tpzQMQwP0Y0t3KvGW7gV2HVNPhu7dw6DnxXNdUsWtJWBXnj77dKBXlbf/KarkkZB6Vdu4lViF3U9D4qi4wd6DM5G/WtK22OPNeyDDdNjQeA9j0rBkbivKwHFATN1NcWqJLMzhTsp7UctiEijLnAMZxS7YQyXA5IlyQd6YZ4E+FQOzgouDhaBeMbyTNHHjnY7Z6Ux/C6aNLNtctyPHgho+rE9aW5D+bIU5xjoeU1A7SY3Zz+xoGcazakeP3r3+KWrD5wKU+as5x3YZoGxru3lUhJASe1Rr7Lld8oBk0t2s4jmVuYYzR5VMqg7hG7+aDS4L312WCnkXYDHWnrgaxWFizr76W5Vi060j2BnfAQHx5pw4VuEsbNnuVYsej9m+1A4Wy4IJq+JVxscmldtfTH5UTMPpWLxbY2TfnWc5J60DSpL9Ac1HNHhfrS6v4haPnlIMJ7FzRC14n07UkC295C0p/SDuaC5hoxv3qMoS1Ss3NCOYe/xWySBYt/moBN0Gjck0razaK7F+UZNMurahBArNK46Uo3PElhlllkUjO1Ap69pLQyepGMIf00vyw7E46U8Xur6benlFwgA8mgs0NgzEx3Mf9aBZRfzAD5qzdwcpXfar11p6E+pAwYjxWtyv5CnuOtALcDcY3FRVOT+awPeoiMEigPcFlBq3LIQFK966QLO3cY9jL26Vx61cpICpIOeoo6t1cJgrNIP/wBUHQG0O2c59JD/AErRuHLCT57Yf1FJEeqXybi4b92qzHxDqUfSYH70ByP8PNKkgZjNODnb3Gjul8F6JbacFe3EzY+dxk0ctYwLMlu5olBF/YRjpigVrPhPRpMObKPIJ/TtSNfRINalgjHLFGxwo/4rsOnQ5iIx1Jrl3Htr/DdfaZF5VZf/AHQa6Vw1rms6iL9rQ/A249pYbtj/AIpy4agi1G4uTOoAgOFjHyilrQ/xF132aYsMawiIjn2zRng+6kjN5kEmRslj3oHWC0tIUyttFn6iq+qWsUqgrYxttv7aHXurNaIWZS7fpUDrQXXdT1SGFZLm7ayicZTk3z9KCa70ywZyJtOi/dKG3XC9hOvNac1rMPlaHbeg2ja7quoXMkckhkWNsBv5hTvoySzSKWTIxk0FjRbHXbTTk/i/pMV+VkOSR2zWl3dvGHy2M9KJfEiW2MQuix6KPFL9xbTm4Zpn9ib5JoJ4+EYL+2N1qN2w591RW3oI/A1osxZ0LJnYVbt9XcXTc3uSMbVJc6lqWoI01onJCnVvAoA17wxpcakC15T5C0ButI0+MkchH2Fe6txFdxXyxW101zGxw3MNxWtzdvIB6qFSfpQD7qxEduXs3Ysu+D3FUS4uLQkAhh833o7bBg8b8vMOYZHkVb1e604q0cdikTfqK96Dn8u0m1a9QaIamtq2Wt/a3dRQ6g2jYqwI81cF046n7VRHivd89aAgLx+4FbC8PUqKG5Ne87UH0akQ+CGdjRezhzpw36A1URFWyHOCcj+lEoWEWnR8hwGHegh0uHEKsf5jSD+Mtp7YJI0yeYZYV0XR8lmUg4G9A+M7Nb+T0HAK9aDi2iFVvxzIefGAa6twva81m3OgB+3WuaaZAqcWfDL/AOOTGK7Pp8JEjgLgYGAKCqbAG45nXOOgNZqmiWOqWohvE5kG4HTFFnRxv6Z2qKZwqZ5CT4oFODQLLSci0j5Vz165ovGZYtLma3Xlml2Q47VbSykuJRJcDkiXflPU1LdLgBlXGNo08UA3TdHeC2tTLIWmViZG+9D9clys0KnDEYH1NM9pE0dsfUOXPek3iRHMhaP5lORQCLBWSYI6HB2YeaaoE9O39NRyxEYK4oBph+IuFQ4WXrv3NNEQIj5XXDjqDQLk/DmhxTm6W2/MO/Wg+tLDJiKOIYHQ46U23ZbDAxE0EltJJXLPHgdhigEWVuFhG2cGhmrKeZ8Lgfam7T7aKMyy3LBIkU4U92pX1NhM0jgYDHOPFAk3oAmfzmq8Y5nUHvVvU05J69061M0mcbCg2njhwoijwR1PmqkiknI6UantjGyjHWq9xpsxYGPoaAVj6VnTtV46fdL/AOMn7Vq9pcKN4WoPpMKfgl3HTvV9QBpsOQM4PWqZx8GmR2ohH6Z02L1fHtoPNGOWK4O3ehOoq03EKx/pB3otobks6EdOh81Sv05Nbkbym1ByM26Wv4jzjGAzkiuqwMQdmIyNq53xVZyxcVW15GhKkgMQKfoW9qkdwKAjHI/RST96ws3UoKgil9NT5qf4lDHnIz3oNjITHlhnHTNVYzzScze49q8DvcuQNkFU9T1rTtIh9S8dlB/kGTQE5eZoyUG3ekziEupbApnteIbK6071bNiY3HV9jSHxXxDaWrkSPk+BvQUreeSO5T1MrvkMKbAGu41f1mDgdQetJA1OC+tRLCfaPPmmXhy69W2Ut22oCTW8oXJkJ+5odd+pGDljmjEr5Ug9KE37gg+B0oAV4zb8zkjxQaZssRRW9OAd6DSd6Bd1tMSg1JpbNFGDnY1vrcZwv1raytnWzDHr2oCE45olfqc1BfRSGMSoZAAOi1OEb0I0PVm6U4WNtCtoivBluXfmFBy9Lm9XcesR22NbjVJlJDEk/Wus2dpasm9tGcA0Hg0fTLu7uTJZpzD/APtB0mwuDNZlVbPKKLAqdMg9QYODilDh+RjBLudjtTfbPjS4eYc2Qd6CXRA3M5b5e1VddAF0jD5gRn7Vb0TOZMnbtUGrxiWZgM843/agF3FnFcyeoUBIXOMd6itCcMvg0QtgvpEZy3eqEbL8VIEO2aCYvhhmtUiG5QYz1rdo/dk9KkjABAzQT2qCNN+9UbnSrGab1LuISqf0mr7SKBio2iaTzigEalp9kbX4ezj9Dm6YNIWrcGMs5eeT1c75rpV3b4kUqc8vWh+pKJAPdvQINroUcShAeVc7jzR+xhW2CpHstbz25VucHIrRZghwetARZ/Zigt6xXIJq7JOOimh1ywYMxNAJmJJxQy5HvwtFp1CoX70HkbmkoIJoQ4HOM4rZIjyAg+3xW8zrGuW6dKswKqrvujDIoL3CNgNS4jtopRmKMhiPNdM4ogtbeNjHbhRnAIpT/D6BRqgnBB/TTnxUoeJw0ipvnfvQDZbS1tdFgvI4/efm+tWtQstNi0WK9htBG8pANaXCmThaIbZq5dxmXhW2VcZDDrQBuFEV7a45t/dTYmI9OiQKTkHGBSpwfvbXP+o03Rs406MooOxzmg90FWAkZmBUnYeK9nKnVFQjc17okfKHcH5j08V7Kcamo5Ac/qoAHEEIjF1JBIyuFPtU0tcE3jzwXCysWdGxkmmXWlPqXgA3wd6Q+DHaO/u4xndqDo+xVfrUUjenzfQVHBNzR4717KQyEHuMUFYalBCpaaRRvsCap3XEKluVWyvYJ1qU6XDcHMyBgOgNapptpbSc/pAt5IoBj6+RHIFSQMOmaCTa6zyiNYpj5OKeJlsHAIiiDjrk0G1aSyto/wAmOIHO5zQLk2tqmdmGOzVTXXUuJgqqebptW1xLbTS4KBiT0G4q1bWcaDnW3RSe9BKru0iYzvWl2zRwtgZbwavxLGgJPzAbUG1C4AcgHeg0uW5rcE7EjpQlsBjirVzcZjAPWh5cnNA1/h1ptvq+qXMN5EHgxg5HSvNR4MGn61JaJO7WpcspJyRntTH+EVqEs727I3cDFbcTCVdcBJAiY7DO+aAZwT6EOuG2ty3sbHupg/EZU9BCxcYIxy0A4SGOIWPIo9/UdaZuP/8ACjCqd+rUA/VX/wDiFuTIUIxuD1qbiE54Q07M7RHm6g4zUF4nrcGqAFZlxjmqfVp7eDhHTjdweqC2AMZxQRcHjFtcH/Mab43MenRYXPMDShwi4W1nz/NTcoL6fCV7A5oNtCJLS+7I8eKklkA1NUI3NZosXIjSfzVpcZOqr4oAWuMyy3WNiAd6RuCF9TW7kHuxrovEsata3HQbHeud8CY/jVxv+o0DarNDO0bdQam5uduXxVzVLITW/wARGeWWPf70Js7hHcEnBGxFAVjGI8gV46h0IK5rdJFxhaljw2MAUC5eaC1yxaGVo80IuuFJEB9a4Z6d7mdIFx+rtQuWVpCSx2oFJNLitF/LTfzXgL9T2o1dqgyQRQmSVF5sdKCjJcsC2BvQWd2eXGe+aITTIHYmhbzp6jEdKCG4xzY71EgLusajJYgVHPcAscUU4Uh9fUuZk5sKcCg61+H9qtlpkkA3IUZNBOKZo115IpIyzZ9rdhR3gkn4a5ycnFR66qNzMVUsP1Eb0CzwtbrFrhdX5syb/Smbj+OKSzAl2AIwaVeF2k/juHIK8+2Kb+OOf+HMY8ZzvmgA37D/AKO5XflXb3Vcvkkm4LsPRILBuprS0giuuG3juF5lHap7ohOELRQCVEmABQVOGB/Y5c56086YP+1gEdjSVwmgexmOd804W7vHp0QTG4OaCXRpVe3KDOVY167oLsq3z52qLQz7ZBykb9a2lUnUR7G++KAPxUStrKueoNIHAuP43OB2Y10TiRIzBN600KYU7M2DXLuGdXsdJ1O6ubxzyBjyhd80HUtUu4tP0W4vLghYY16nvShLi/tU1C0ygbt9KSOOOM7viCIwKBDYofai/q37068El5uGoVlXfsPpQSWup3NvhbhedPK0Xj1e3aPKyBT4NDLiB4HO2UPbxQ+7igZTkFCe4oL91qEUsnM0oAH1qu+qRYISQfXegE9iOvqsR9aGXERjJCyMBQMN5fxhT+YM/el6/wBWRPbGcmhkvPk5ckVWdAKDae+klz1Gaql3fbNbYycCpoYcbt1oNIoP1N/Siul6smiXSTSqTA/sbHUE1Txiq+qKJNPkB7HIoO7cFKht5mhbmjdcg+ah17I58UD/AAR1Nr7RLiCRgZLfb60c179RPmgU+F2Qa3hFcN6u5PSnni6NZLFuYnbsDSFw4ZP+ogCy+nzdAd6d+N1mbSz8P8+e3igGaSf+xzAdB5q0sck3C0KwgFhJvmqOhEnQ5ub5u9F9HJHD6f66BC0bj/S9MtpImh9R2O1XZPxbiW3WK20xWKjGS1cvGMdB/SvelA/D8WNUhVha6ZGA3+bNB778ROJbuQutwbcnpyjpSwSR1rygt3WqanfuXvr+SYnztWi4CZPXzUSAk1vIcLigH6nIWjKA4ZthXbdFIstG0/m2jdVB+hriMafFanbxdi4Fd9t7NJtLjs2GMxAKf5TQWbqNThxup6HzVebTY502WotJuGZH0+42mh2TP6lHeilo6/Kf2NAu3WkYRsdqT9ShZJSADXULwAxso6mk/V4oImOcFjQJMsTA9KrvET1FHZYPUYsFP3qslrzS460A6C0Lb42qy0AQdKMLaKiZY4AoVfGSVuSH2oOr0A+V+ZuROvequqyhbIgeasyckX5ce57t5oTrEmeWMUBb8OuJ24X1+Od2Pwc55Zx/sa7TrjpPAtxayxyRSjnUhhnftXzgPFXbTV9SsMG2vJAo6KWJA/ag63ommxxatHerIednAK06cYStDpbOi8x8Vyvg3ja3mngttXIhk5x+f2Ndd1pkk04ToVmgK7OCMGgWNAf1NHnYjGaL6If+wqP85oTpDL8DeHov+1FdBYHQgc7Bz/vQcCFe1qh2r3c0GYrzFbjpXg6/Sg3SoLl+VGNTdBVK5bmcL/WgucIWxueJLUNuFfJrvUKYUYPTauQ/htaGTWnmI2SuvxHIOfNBR1i2ZuS5tzyzx9T5Wp4JlmgSdRg49w8VPMBjzQOeZtMuDKMtbyH3jwaArdzokLPnoKSLm5+IuHZjnfajWp+pNH/Z5OaN+4ND7Ww9Pbk52oKUivyZ5eUGpNNsHkYvyk/XtR+30jmIkvDheyLU11IkEZSJVRR4oAd+qW8RDYLUrXshbONh4FG9TnySDvml64bLHPWgpSYUFj0G9ALhzJKzn9qK6lLhfTU9aFP4FBEATW2Ox3zXo+lbUEZUdP8A3RvR+J9Z0iJoba6aS3Y7xynOPtQbH5n7VIF70HWuD+KNN1KxubaaUW103QS7Bj9KcdAjc6CQMAc+z9jvXzrye4MNnHRh1FMvD/HGtaDbm2Ui6tj+mY9KARWynete9bDFB6RXgON6zm8DNeYFB4xyCTtUVlA1zOVUEkmvbhuWM/Wj3All8TeZbotA28E6b8GXPLgsBTvCM7UJ0+MJKQNqs6pqlro1l8VeOACcRp3Y0F26lit4ueZwq9t96WrzVop3eGCEyeeYYqil4+pS/FXkhMbH2L/JREAuoQlXXqpAxQRaBbyTsyyH0k/THmmOKGKEHkUBvNKGpaj8AouUHpsO2aNaHr1rrth8RbMOddnTuPrQXp3657Uv6pdKgIzvRG+ueWMnOPFJ+qXXqO29BTvrlXckUMuZeVS1WXUn60OvwUjy3egFzsXcsetVmG9Tuc1GFzQacu+/Q16FxUgHasxigiA/N/apB4rQ/wB7+1bjrQbov9K9IH716q1tigmG31rOv2rK9HQ0HlZ2rBXhO1BWnPM4Sn/8PbcRsXYdaQbVfWuwOpziuo8L25gt1wN8UDJFLFbrPczsFhjGWJrj3FGuXPEWsm5YlbaFsRJ22700fiHq0q28Wm2+RGx/NYfqFLWk6VNOoYqeQfTrQP3DqkWEb8gZWHuJHQ1mrXyQH0VO/UctT6IogsN29oGOXxSrr1zIJ5GAXAPtb6UADifVGurohWZY+mCa04S1efS9Xjkhz6EntlXtihuoEyEt1ydqv8O2nNKCw3Pag6Jql4HHMh9rjKjxS86GRiTRN0LW4QKcqOviqqqMfegrCHLEZoFrUoM/pr0UUxyERRSyHoopPmYySOx3JJoK7DNeVsRXgoPRtis69a9C1sooK8/5coPnat03Oa1vRsrdq2g3AoLC9KyvR0rGoNxkVlZWUGVHMwCE96ysoLfDNsbm+X25Gc9K6xp1uEh5F2J71lZQDtc0EXtzHzAciHJPmrtvp0VrAvKgI6YIrKygq6pbAjnicwxFdwvmucas91DPIM+rEDtzVlZQV9Mt/jr2KNV77jFdCt+FTGiXEIxKB0rKygJx6dJHExuiIwRvvS7cxiGd0Q5TPtNZWUAnX7j0LVYF+aT5qXAcbVlZQaOvetRtWVlBsOuMVsBvtWVlBFdLzQnHaorVthWVlBdFauaysoP/2Q=="/>
          <p:cNvSpPr>
            <a:spLocks noChangeAspect="1" noChangeArrowheads="1"/>
          </p:cNvSpPr>
          <p:nvPr/>
        </p:nvSpPr>
        <p:spPr bwMode="auto">
          <a:xfrm>
            <a:off x="262667" y="12528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98" name="AutoShape 38" descr="data:image/jpeg;base64,/9j/4AAQSkZJRgABAQAAAQABAAD/2wBDAAkGBwgHBgkIBwgKCgkLDRYPDQwMDRsUFRAWIB0iIiAdHx8kKDQsJCYxJx8fLT0tMTU3Ojo6Iys/RD84QzQ5Ojf/2wBDAQoKCg0MDRoPDxo3JR8lNzc3Nzc3Nzc3Nzc3Nzc3Nzc3Nzc3Nzc3Nzc3Nzc3Nzc3Nzc3Nzc3Nzc3Nzc3Nzc3Nzf/wAARCAEIAL8DASIAAhEBAxEB/8QAHAAAAgIDAQEAAAAAAAAAAAAABQYDBAACBwEI/8QAPBAAAgEDAgUCBAQDBwQDAQAAAQIDAAQRBSEGEjFBURMiFDJhcQcjQoEVUpEkMzRicrHBFiVDoSZjgtH/xAAUAQEAAAAAAAAAAAAAAAAAAAAA/8QAFBEBAAAAAAAAAAAAAAAAAAAAAP/aAAwDAQACEQMRAD8A6DNoGnzSiSRXLgYU56VDLw1auMI/L9zRk9TXgoAcfDXotzR3C/apJbNraPLSAijBNLXHc72+iRmNirGTGRQCX/v3x/NXjuqycxALDptVOwkZoIy5ySNzU0jYkLEZGaAohygPmh0h5eIISewFEYyDEMUI1C5itdWSe6kVIlAyTQNPEV3FFoLTn5ElyQO9EdMl+L0q2uo15YpFyCT0rlXEv4kJcQPp+l2vMgfdnX2k0rzcQ8R3caxNcNDCvypE2AKD6BN1aRnEl3Gp8GqGvXVu8MPpzq/u7VwUPqEmTJczlv8AVUscl6o5TdS5+rUHYIQXwV93v7GuRfigCOItxvyVtHrGp2Lhorlmwc4LUP1W6/jNwJ71szAY9tABgGZkA803KMaRdpkEiLNLrWixSKwJwD3orZXcK2d7HIx5pI+Vc+aAbomOciirKcnI2oVowKyHNFmPWgryEBtxtVRwDIKsz9zVU5yKAlqwIt4O+wq3bnCLjvGap6v/AIe384FWY3WNELtjMZAoFuYfmuMfq/5q/r80b29vEg9yjc1Qm/vG/wBQ/wB6Ia+xWC3iCpyYzzAb0H1ARvWuK3batDsKCMnrmlL8Sn5dGth5mptbcUmfig2NOs18zCgFWIxBH9qstz82AARmoLRSIYwPFU9b1+DSoyqMJLjGy56UBya9t7KDmuZVQAed65hxbxCNauykSEQIcDb5qoavrM1/IWlds/y5oclxI7YjBB+gzQSiRwoCR4HgCtxLcgZDOB4qEyzxt3BO+cVYjvpCMSAMPtQbwzzj5pDv9an9Yk45j96iVoX3VcZ61Zia35MSR/vQQtzMNzmqkkfuzup+lXZXiQ5RyPAxVZ5lcnm2Hmgru79GwR9agYg71YZcb5yDVeRcnOaDeGVoJA64+1FIZluVypAbxQBuZDmpIZSrcynDZ/rQGLkcvzEVUfIG/SiWnXtje8ttfRiN+0nmtJ4o4pJkXDKB7TQZqykW0BJ7Ct7r/Dw5/lqPV8/Cwcx2wK3uP8PD/poAsv8AeN9+1X9XR10+3L+mw7FT7qoSnEjH61a1KxhgsYbpJi0khwYz2oPqZ960fpXrSxNnllWtCQVyGGKDVj7c0jfimx9OwX/7RTwSCuzDFc//ABSkEs9rGhHtYHPigCalqRhhEMBweXdvFImpXHNMx5ix8k0X1e8Cx+nGcsfmNLF0x9UKDkk7mgy2tpr67S3twWdjufFdJ0PhS3t4FR053xljVfgLQxb23xcyfmy+R0roFpbgAY70Cfq3CUMsXNDH07YpQu+H57Z8qnMv26V24W+2f/VD77SopifZg/Sg4k9o6P7W5SO9WoIm5eVwFJ/VjrTxqvDCHmkiBz4pXltJbdieXcHBBoA93FJC3LIvXcHzQ+XlBxjFMEs6shjmTP36ig1zGA5XGVzsfFBWQY+b3IeuO1RSp6TnByh7+K2bMbfStXcOvKf2oImJ5TjcVF03Br05XatRvQb8+Rhv6iiFhcc6SRyEklcAmhpGK2iOJVwepxQGb6czW0alcchxVq45mtocDPtq1xFosGmaPa3UMvO0xHMM9M17bLmNBt/dHrQLE/zN/qH+9ENf5fhLQ82W74+1UZN5H+9a3V1NcxRxyBSsfRlFB9GByOgrYTP/ADHFJA4slX5ohUi8Yxj5o96BxaYqh97DxXPOLNSW5v2iJyqDOaI3HFtvJAVUkNjxSVcTmaRpWOed8CgrXyoIHlY4J+UUO0O0a+1SNcZUN/zVzVz7VVhgAUW4Ctee/DkY32oOlaXAI4o48dAKM2yb77VStUPOABijCoFAwN6CZVxg47VFKOY5wBUobAFRTPg7GgqzQBlJIFLuqaSkwdgu5FMpYspqlOD2oOW6tpzQMQwP0Y0t3KvGW7gV2HVNPhu7dw6DnxXNdUsWtJWBXnj77dKBXlbf/KarkkZB6Vdu4lViF3U9D4qi4wd6DM5G/WtK22OPNeyDDdNjQeA9j0rBkbivKwHFATN1NcWqJLMzhTsp7UctiEijLnAMZxS7YQyXA5IlyQd6YZ4E+FQOzgouDhaBeMbyTNHHjnY7Z6Ux/C6aNLNtctyPHgho+rE9aW5D+bIU5xjoeU1A7SY3Zz+xoGcazakeP3r3+KWrD5wKU+as5x3YZoGxru3lUhJASe1Rr7Lld8oBk0t2s4jmVuYYzR5VMqg7hG7+aDS4L312WCnkXYDHWnrgaxWFizr76W5Vi060j2BnfAQHx5pw4VuEsbNnuVYsej9m+1A4Wy4IJq+JVxscmldtfTH5UTMPpWLxbY2TfnWc5J60DSpL9Ac1HNHhfrS6v4haPnlIMJ7FzRC14n07UkC295C0p/SDuaC5hoxv3qMoS1Ss3NCOYe/xWySBYt/moBN0Gjck0razaK7F+UZNMurahBArNK46Uo3PElhlllkUjO1Ap69pLQyepGMIf00vyw7E46U8Xur6benlFwgA8mgs0NgzEx3Mf9aBZRfzAD5qzdwcpXfar11p6E+pAwYjxWtyv5CnuOtALcDcY3FRVOT+awPeoiMEigPcFlBq3LIQFK966QLO3cY9jL26Vx61cpICpIOeoo6t1cJgrNIP/wBUHQG0O2c59JD/AErRuHLCT57Yf1FJEeqXybi4b92qzHxDqUfSYH70ByP8PNKkgZjNODnb3Gjul8F6JbacFe3EzY+dxk0ctYwLMlu5olBF/YRjpigVrPhPRpMObKPIJ/TtSNfRINalgjHLFGxwo/4rsOnQ5iIx1Jrl3Htr/DdfaZF5VZf/AHQa6Vw1rms6iL9rQ/A249pYbtj/AIpy4agi1G4uTOoAgOFjHyilrQ/xF132aYsMawiIjn2zRng+6kjN5kEmRslj3oHWC0tIUyttFn6iq+qWsUqgrYxttv7aHXurNaIWZS7fpUDrQXXdT1SGFZLm7ayicZTk3z9KCa70ywZyJtOi/dKG3XC9hOvNac1rMPlaHbeg2ja7quoXMkckhkWNsBv5hTvoySzSKWTIxk0FjRbHXbTTk/i/pMV+VkOSR2zWl3dvGHy2M9KJfEiW2MQuix6KPFL9xbTm4Zpn9ib5JoJ4+EYL+2N1qN2w591RW3oI/A1osxZ0LJnYVbt9XcXTc3uSMbVJc6lqWoI01onJCnVvAoA17wxpcakC15T5C0ButI0+MkchH2Fe6txFdxXyxW101zGxw3MNxWtzdvIB6qFSfpQD7qxEduXs3Ysu+D3FUS4uLQkAhh833o7bBg8b8vMOYZHkVb1e604q0cdikTfqK96Dn8u0m1a9QaIamtq2Wt/a3dRQ6g2jYqwI81cF046n7VRHivd89aAgLx+4FbC8PUqKG5Ne87UH0akQ+CGdjRezhzpw36A1URFWyHOCcj+lEoWEWnR8hwGHegh0uHEKsf5jSD+Mtp7YJI0yeYZYV0XR8lmUg4G9A+M7Nb+T0HAK9aDi2iFVvxzIefGAa6twva81m3OgB+3WuaaZAqcWfDL/AOOTGK7Pp8JEjgLgYGAKCqbAG45nXOOgNZqmiWOqWohvE5kG4HTFFnRxv6Z2qKZwqZ5CT4oFODQLLSci0j5Vz165ovGZYtLma3Xlml2Q47VbSykuJRJcDkiXflPU1LdLgBlXGNo08UA3TdHeC2tTLIWmViZG+9D9clys0KnDEYH1NM9pE0dsfUOXPek3iRHMhaP5lORQCLBWSYI6HB2YeaaoE9O39NRyxEYK4oBph+IuFQ4WXrv3NNEQIj5XXDjqDQLk/DmhxTm6W2/MO/Wg+tLDJiKOIYHQ46U23ZbDAxE0EltJJXLPHgdhigEWVuFhG2cGhmrKeZ8Lgfam7T7aKMyy3LBIkU4U92pX1NhM0jgYDHOPFAk3oAmfzmq8Y5nUHvVvU05J69061M0mcbCg2njhwoijwR1PmqkiknI6UantjGyjHWq9xpsxYGPoaAVj6VnTtV46fdL/AOMn7Vq9pcKN4WoPpMKfgl3HTvV9QBpsOQM4PWqZx8GmR2ohH6Z02L1fHtoPNGOWK4O3ehOoq03EKx/pB3otobks6EdOh81Sv05Nbkbym1ByM26Wv4jzjGAzkiuqwMQdmIyNq53xVZyxcVW15GhKkgMQKfoW9qkdwKAjHI/RST96ws3UoKgil9NT5qf4lDHnIz3oNjITHlhnHTNVYzzScze49q8DvcuQNkFU9T1rTtIh9S8dlB/kGTQE5eZoyUG3ekziEupbApnteIbK6071bNiY3HV9jSHxXxDaWrkSPk+BvQUreeSO5T1MrvkMKbAGu41f1mDgdQetJA1OC+tRLCfaPPmmXhy69W2Ut22oCTW8oXJkJ+5odd+pGDljmjEr5Ug9KE37gg+B0oAV4zb8zkjxQaZssRRW9OAd6DSd6Bd1tMSg1JpbNFGDnY1vrcZwv1raytnWzDHr2oCE45olfqc1BfRSGMSoZAAOi1OEb0I0PVm6U4WNtCtoivBluXfmFBy9Lm9XcesR22NbjVJlJDEk/Wus2dpasm9tGcA0Hg0fTLu7uTJZpzD/APtB0mwuDNZlVbPKKLAqdMg9QYODilDh+RjBLudjtTfbPjS4eYc2Qd6CXRA3M5b5e1VddAF0jD5gRn7Vb0TOZMnbtUGrxiWZgM843/agF3FnFcyeoUBIXOMd6itCcMvg0QtgvpEZy3eqEbL8VIEO2aCYvhhmtUiG5QYz1rdo/dk9KkjABAzQT2qCNN+9UbnSrGab1LuISqf0mr7SKBio2iaTzigEalp9kbX4ezj9Dm6YNIWrcGMs5eeT1c75rpV3b4kUqc8vWh+pKJAPdvQINroUcShAeVc7jzR+xhW2CpHstbz25VucHIrRZghwetARZ/Zigt6xXIJq7JOOimh1ywYMxNAJmJJxQy5HvwtFp1CoX70HkbmkoIJoQ4HOM4rZIjyAg+3xW8zrGuW6dKswKqrvujDIoL3CNgNS4jtopRmKMhiPNdM4ogtbeNjHbhRnAIpT/D6BRqgnBB/TTnxUoeJw0ipvnfvQDZbS1tdFgvI4/efm+tWtQstNi0WK9htBG8pANaXCmThaIbZq5dxmXhW2VcZDDrQBuFEV7a45t/dTYmI9OiQKTkHGBSpwfvbXP+o03Rs406MooOxzmg90FWAkZmBUnYeK9nKnVFQjc17okfKHcH5j08V7Kcamo5Ac/qoAHEEIjF1JBIyuFPtU0tcE3jzwXCysWdGxkmmXWlPqXgA3wd6Q+DHaO/u4xndqDo+xVfrUUjenzfQVHBNzR4717KQyEHuMUFYalBCpaaRRvsCap3XEKluVWyvYJ1qU6XDcHMyBgOgNapptpbSc/pAt5IoBj6+RHIFSQMOmaCTa6zyiNYpj5OKeJlsHAIiiDjrk0G1aSyto/wAmOIHO5zQLk2tqmdmGOzVTXXUuJgqqebptW1xLbTS4KBiT0G4q1bWcaDnW3RSe9BKru0iYzvWl2zRwtgZbwavxLGgJPzAbUG1C4AcgHeg0uW5rcE7EjpQlsBjirVzcZjAPWh5cnNA1/h1ptvq+qXMN5EHgxg5HSvNR4MGn61JaJO7WpcspJyRntTH+EVqEs727I3cDFbcTCVdcBJAiY7DO+aAZwT6EOuG2ty3sbHupg/EZU9BCxcYIxy0A4SGOIWPIo9/UdaZuP/8ACjCqd+rUA/VX/wDiFuTIUIxuD1qbiE54Q07M7RHm6g4zUF4nrcGqAFZlxjmqfVp7eDhHTjdweqC2AMZxQRcHjFtcH/Mab43MenRYXPMDShwi4W1nz/NTcoL6fCV7A5oNtCJLS+7I8eKklkA1NUI3NZosXIjSfzVpcZOqr4oAWuMyy3WNiAd6RuCF9TW7kHuxrovEsata3HQbHeud8CY/jVxv+o0DarNDO0bdQam5uduXxVzVLITW/wARGeWWPf70Js7hHcEnBGxFAVjGI8gV46h0IK5rdJFxhaljw2MAUC5eaC1yxaGVo80IuuFJEB9a4Z6d7mdIFx+rtQuWVpCSx2oFJNLitF/LTfzXgL9T2o1dqgyQRQmSVF5sdKCjJcsC2BvQWd2eXGe+aITTIHYmhbzp6jEdKCG4xzY71EgLusajJYgVHPcAscUU4Uh9fUuZk5sKcCg61+H9qtlpkkA3IUZNBOKZo115IpIyzZ9rdhR3gkn4a5ycnFR66qNzMVUsP1Eb0CzwtbrFrhdX5syb/Smbj+OKSzAl2AIwaVeF2k/juHIK8+2Kb+OOf+HMY8ZzvmgA37D/AKO5XflXb3Vcvkkm4LsPRILBuprS0giuuG3juF5lHap7ohOELRQCVEmABQVOGB/Y5c56086YP+1gEdjSVwmgexmOd804W7vHp0QTG4OaCXRpVe3KDOVY167oLsq3z52qLQz7ZBykb9a2lUnUR7G++KAPxUStrKueoNIHAuP43OB2Y10TiRIzBN600KYU7M2DXLuGdXsdJ1O6ubxzyBjyhd80HUtUu4tP0W4vLghYY16nvShLi/tU1C0ygbt9KSOOOM7viCIwKBDYofai/q37068El5uGoVlXfsPpQSWup3NvhbhedPK0Xj1e3aPKyBT4NDLiB4HO2UPbxQ+7igZTkFCe4oL91qEUsnM0oAH1qu+qRYISQfXegE9iOvqsR9aGXERjJCyMBQMN5fxhT+YM/el6/wBWRPbGcmhkvPk5ckVWdAKDae+klz1Gaql3fbNbYycCpoYcbt1oNIoP1N/Siul6smiXSTSqTA/sbHUE1Txiq+qKJNPkB7HIoO7cFKht5mhbmjdcg+ah17I58UD/AAR1Nr7RLiCRgZLfb60c179RPmgU+F2Qa3hFcN6u5PSnni6NZLFuYnbsDSFw4ZP+ogCy+nzdAd6d+N1mbSz8P8+e3igGaSf+xzAdB5q0sck3C0KwgFhJvmqOhEnQ5ub5u9F9HJHD6f66BC0bj/S9MtpImh9R2O1XZPxbiW3WK20xWKjGS1cvGMdB/SvelA/D8WNUhVha6ZGA3+bNB778ROJbuQutwbcnpyjpSwSR1rygt3WqanfuXvr+SYnztWi4CZPXzUSAk1vIcLigH6nIWjKA4ZthXbdFIstG0/m2jdVB+hriMafFanbxdi4Fd9t7NJtLjs2GMxAKf5TQWbqNThxup6HzVebTY502WotJuGZH0+42mh2TP6lHeilo6/Kf2NAu3WkYRsdqT9ShZJSADXULwAxso6mk/V4oImOcFjQJMsTA9KrvET1FHZYPUYsFP3qslrzS460A6C0Lb42qy0AQdKMLaKiZY4AoVfGSVuSH2oOr0A+V+ZuROvequqyhbIgeasyckX5ce57t5oTrEmeWMUBb8OuJ24X1+Od2Pwc55Zx/sa7TrjpPAtxayxyRSjnUhhnftXzgPFXbTV9SsMG2vJAo6KWJA/ag63ommxxatHerIednAK06cYStDpbOi8x8Vyvg3ja3mngttXIhk5x+f2Ndd1pkk04ToVmgK7OCMGgWNAf1NHnYjGaL6If+wqP85oTpDL8DeHov+1FdBYHQgc7Bz/vQcCFe1qh2r3c0GYrzFbjpXg6/Sg3SoLl+VGNTdBVK5bmcL/WgucIWxueJLUNuFfJrvUKYUYPTauQ/htaGTWnmI2SuvxHIOfNBR1i2ZuS5tzyzx9T5Wp4JlmgSdRg49w8VPMBjzQOeZtMuDKMtbyH3jwaArdzokLPnoKSLm5+IuHZjnfajWp+pNH/Z5OaN+4ND7Ww9Pbk52oKUivyZ5eUGpNNsHkYvyk/XtR+30jmIkvDheyLU11IkEZSJVRR4oAd+qW8RDYLUrXshbONh4FG9TnySDvml64bLHPWgpSYUFj0G9ALhzJKzn9qK6lLhfTU9aFP4FBEATW2Ox3zXo+lbUEZUdP8A3RvR+J9Z0iJoba6aS3Y7xynOPtQbH5n7VIF70HWuD+KNN1KxubaaUW103QS7Bj9KcdAjc6CQMAc+z9jvXzrye4MNnHRh1FMvD/HGtaDbm2Ui6tj+mY9KARWynete9bDFB6RXgON6zm8DNeYFB4xyCTtUVlA1zOVUEkmvbhuWM/Wj3All8TeZbotA28E6b8GXPLgsBTvCM7UJ0+MJKQNqs6pqlro1l8VeOACcRp3Y0F26lit4ueZwq9t96WrzVop3eGCEyeeYYqil4+pS/FXkhMbH2L/JREAuoQlXXqpAxQRaBbyTsyyH0k/THmmOKGKEHkUBvNKGpaj8AouUHpsO2aNaHr1rrth8RbMOddnTuPrQXp3657Uv6pdKgIzvRG+ueWMnOPFJ+qXXqO29BTvrlXckUMuZeVS1WXUn60OvwUjy3egFzsXcsetVmG9Tuc1GFzQacu+/Q16FxUgHasxigiA/N/apB4rQ/wB7+1bjrQbov9K9IH716q1tigmG31rOv2rK9HQ0HlZ2rBXhO1BWnPM4Sn/8PbcRsXYdaQbVfWuwOpziuo8L25gt1wN8UDJFLFbrPczsFhjGWJrj3FGuXPEWsm5YlbaFsRJ22700fiHq0q28Wm2+RGx/NYfqFLWk6VNOoYqeQfTrQP3DqkWEb8gZWHuJHQ1mrXyQH0VO/UctT6IogsN29oGOXxSrr1zIJ5GAXAPtb6UADifVGurohWZY+mCa04S1efS9Xjkhz6EntlXtihuoEyEt1ydqv8O2nNKCw3Pag6Jql4HHMh9rjKjxS86GRiTRN0LW4QKcqOviqqqMfegrCHLEZoFrUoM/pr0UUxyERRSyHoopPmYySOx3JJoK7DNeVsRXgoPRtis69a9C1sooK8/5coPnat03Oa1vRsrdq2g3AoLC9KyvR0rGoNxkVlZWUGVHMwCE96ysoLfDNsbm+X25Gc9K6xp1uEh5F2J71lZQDtc0EXtzHzAciHJPmrtvp0VrAvKgI6YIrKygq6pbAjnicwxFdwvmucas91DPIM+rEDtzVlZQV9Mt/jr2KNV77jFdCt+FTGiXEIxKB0rKygJx6dJHExuiIwRvvS7cxiGd0Q5TPtNZWUAnX7j0LVYF+aT5qXAcbVlZQaOvetRtWVlBsOuMVsBvtWVlBFdLzQnHaorVthWVlBdFauaysoP/2Q=="/>
          <p:cNvSpPr>
            <a:spLocks noChangeAspect="1" noChangeArrowheads="1"/>
          </p:cNvSpPr>
          <p:nvPr/>
        </p:nvSpPr>
        <p:spPr bwMode="auto">
          <a:xfrm>
            <a:off x="262667" y="12528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400" name="AutoShape 40" descr="data:image/jpeg;base64,/9j/4AAQSkZJRgABAQAAAQABAAD/2wBDAAkGBwgHBgkIBwgKCgkLDRYPDQwMDRsUFRAWIB0iIiAdHx8kKDQsJCYxJx8fLT0tMTU3Ojo6Iys/RD84QzQ5Ojf/2wBDAQoKCg0MDRoPDxo3JR8lNzc3Nzc3Nzc3Nzc3Nzc3Nzc3Nzc3Nzc3Nzc3Nzc3Nzc3Nzc3Nzc3Nzc3Nzc3Nzc3Nzf/wAARCAEIAL8DASIAAhEBAxEB/8QAHAAAAgIDAQEAAAAAAAAAAAAABQYDBAACBwEI/8QAPBAAAgEDAgUCBAQDBwQDAQAAAQIDAAQRBSEGEjFBURMiFDJhcQcjQoEVUpEkMzRicrHBFiVDoSZjgtH/xAAUAQEAAAAAAAAAAAAAAAAAAAAA/8QAFBEBAAAAAAAAAAAAAAAAAAAAAP/aAAwDAQACEQMRAD8A6DNoGnzSiSRXLgYU56VDLw1auMI/L9zRk9TXgoAcfDXotzR3C/apJbNraPLSAijBNLXHc72+iRmNirGTGRQCX/v3x/NXjuqycxALDptVOwkZoIy5ySNzU0jYkLEZGaAohygPmh0h5eIISewFEYyDEMUI1C5itdWSe6kVIlAyTQNPEV3FFoLTn5ElyQO9EdMl+L0q2uo15YpFyCT0rlXEv4kJcQPp+l2vMgfdnX2k0rzcQ8R3caxNcNDCvypE2AKD6BN1aRnEl3Gp8GqGvXVu8MPpzq/u7VwUPqEmTJczlv8AVUscl6o5TdS5+rUHYIQXwV93v7GuRfigCOItxvyVtHrGp2Lhorlmwc4LUP1W6/jNwJ71szAY9tABgGZkA803KMaRdpkEiLNLrWixSKwJwD3orZXcK2d7HIx5pI+Vc+aAbomOciirKcnI2oVowKyHNFmPWgryEBtxtVRwDIKsz9zVU5yKAlqwIt4O+wq3bnCLjvGap6v/AIe384FWY3WNELtjMZAoFuYfmuMfq/5q/r80b29vEg9yjc1Qm/vG/wBQ/wB6Ia+xWC3iCpyYzzAb0H1ARvWuK3batDsKCMnrmlL8Sn5dGth5mptbcUmfig2NOs18zCgFWIxBH9qstz82AARmoLRSIYwPFU9b1+DSoyqMJLjGy56UBya9t7KDmuZVQAed65hxbxCNauykSEQIcDb5qoavrM1/IWlds/y5oclxI7YjBB+gzQSiRwoCR4HgCtxLcgZDOB4qEyzxt3BO+cVYjvpCMSAMPtQbwzzj5pDv9an9Yk45j96iVoX3VcZ61Zia35MSR/vQQtzMNzmqkkfuzup+lXZXiQ5RyPAxVZ5lcnm2Hmgru79GwR9agYg71YZcb5yDVeRcnOaDeGVoJA64+1FIZluVypAbxQBuZDmpIZSrcynDZ/rQGLkcvzEVUfIG/SiWnXtje8ttfRiN+0nmtJ4o4pJkXDKB7TQZqykW0BJ7Ct7r/Dw5/lqPV8/Cwcx2wK3uP8PD/poAsv8AeN9+1X9XR10+3L+mw7FT7qoSnEjH61a1KxhgsYbpJi0khwYz2oPqZ960fpXrSxNnllWtCQVyGGKDVj7c0jfimx9OwX/7RTwSCuzDFc//ABSkEs9rGhHtYHPigCalqRhhEMBweXdvFImpXHNMx5ix8k0X1e8Cx+nGcsfmNLF0x9UKDkk7mgy2tpr67S3twWdjufFdJ0PhS3t4FR053xljVfgLQxb23xcyfmy+R0roFpbgAY70Cfq3CUMsXNDH07YpQu+H57Z8qnMv26V24W+2f/VD77SopifZg/Sg4k9o6P7W5SO9WoIm5eVwFJ/VjrTxqvDCHmkiBz4pXltJbdieXcHBBoA93FJC3LIvXcHzQ+XlBxjFMEs6shjmTP36ig1zGA5XGVzsfFBWQY+b3IeuO1RSp6TnByh7+K2bMbfStXcOvKf2oImJ5TjcVF03Br05XatRvQb8+Rhv6iiFhcc6SRyEklcAmhpGK2iOJVwepxQGb6czW0alcchxVq45mtocDPtq1xFosGmaPa3UMvO0xHMM9M17bLmNBt/dHrQLE/zN/qH+9ENf5fhLQ82W74+1UZN5H+9a3V1NcxRxyBSsfRlFB9GByOgrYTP/ADHFJA4slX5ohUi8Yxj5o96BxaYqh97DxXPOLNSW5v2iJyqDOaI3HFtvJAVUkNjxSVcTmaRpWOed8CgrXyoIHlY4J+UUO0O0a+1SNcZUN/zVzVz7VVhgAUW4Ctee/DkY32oOlaXAI4o48dAKM2yb77VStUPOABijCoFAwN6CZVxg47VFKOY5wBUobAFRTPg7GgqzQBlJIFLuqaSkwdgu5FMpYspqlOD2oOW6tpzQMQwP0Y0t3KvGW7gV2HVNPhu7dw6DnxXNdUsWtJWBXnj77dKBXlbf/KarkkZB6Vdu4lViF3U9D4qi4wd6DM5G/WtK22OPNeyDDdNjQeA9j0rBkbivKwHFATN1NcWqJLMzhTsp7UctiEijLnAMZxS7YQyXA5IlyQd6YZ4E+FQOzgouDhaBeMbyTNHHjnY7Z6Ux/C6aNLNtctyPHgho+rE9aW5D+bIU5xjoeU1A7SY3Zz+xoGcazakeP3r3+KWrD5wKU+as5x3YZoGxru3lUhJASe1Rr7Lld8oBk0t2s4jmVuYYzR5VMqg7hG7+aDS4L312WCnkXYDHWnrgaxWFizr76W5Vi060j2BnfAQHx5pw4VuEsbNnuVYsej9m+1A4Wy4IJq+JVxscmldtfTH5UTMPpWLxbY2TfnWc5J60DSpL9Ac1HNHhfrS6v4haPnlIMJ7FzRC14n07UkC295C0p/SDuaC5hoxv3qMoS1Ss3NCOYe/xWySBYt/moBN0Gjck0razaK7F+UZNMurahBArNK46Uo3PElhlllkUjO1Ap69pLQyepGMIf00vyw7E46U8Xur6benlFwgA8mgs0NgzEx3Mf9aBZRfzAD5qzdwcpXfar11p6E+pAwYjxWtyv5CnuOtALcDcY3FRVOT+awPeoiMEigPcFlBq3LIQFK966QLO3cY9jL26Vx61cpICpIOeoo6t1cJgrNIP/wBUHQG0O2c59JD/AErRuHLCT57Yf1FJEeqXybi4b92qzHxDqUfSYH70ByP8PNKkgZjNODnb3Gjul8F6JbacFe3EzY+dxk0ctYwLMlu5olBF/YRjpigVrPhPRpMObKPIJ/TtSNfRINalgjHLFGxwo/4rsOnQ5iIx1Jrl3Htr/DdfaZF5VZf/AHQa6Vw1rms6iL9rQ/A249pYbtj/AIpy4agi1G4uTOoAgOFjHyilrQ/xF132aYsMawiIjn2zRng+6kjN5kEmRslj3oHWC0tIUyttFn6iq+qWsUqgrYxttv7aHXurNaIWZS7fpUDrQXXdT1SGFZLm7ayicZTk3z9KCa70ywZyJtOi/dKG3XC9hOvNac1rMPlaHbeg2ja7quoXMkckhkWNsBv5hTvoySzSKWTIxk0FjRbHXbTTk/i/pMV+VkOSR2zWl3dvGHy2M9KJfEiW2MQuix6KPFL9xbTm4Zpn9ib5JoJ4+EYL+2N1qN2w591RW3oI/A1osxZ0LJnYVbt9XcXTc3uSMbVJc6lqWoI01onJCnVvAoA17wxpcakC15T5C0ButI0+MkchH2Fe6txFdxXyxW101zGxw3MNxWtzdvIB6qFSfpQD7qxEduXs3Ysu+D3FUS4uLQkAhh833o7bBg8b8vMOYZHkVb1e604q0cdikTfqK96Dn8u0m1a9QaIamtq2Wt/a3dRQ6g2jYqwI81cF046n7VRHivd89aAgLx+4FbC8PUqKG5Ne87UH0akQ+CGdjRezhzpw36A1URFWyHOCcj+lEoWEWnR8hwGHegh0uHEKsf5jSD+Mtp7YJI0yeYZYV0XR8lmUg4G9A+M7Nb+T0HAK9aDi2iFVvxzIefGAa6twva81m3OgB+3WuaaZAqcWfDL/AOOTGK7Pp8JEjgLgYGAKCqbAG45nXOOgNZqmiWOqWohvE5kG4HTFFnRxv6Z2qKZwqZ5CT4oFODQLLSci0j5Vz165ovGZYtLma3Xlml2Q47VbSykuJRJcDkiXflPU1LdLgBlXGNo08UA3TdHeC2tTLIWmViZG+9D9clys0KnDEYH1NM9pE0dsfUOXPek3iRHMhaP5lORQCLBWSYI6HB2YeaaoE9O39NRyxEYK4oBph+IuFQ4WXrv3NNEQIj5XXDjqDQLk/DmhxTm6W2/MO/Wg+tLDJiKOIYHQ46U23ZbDAxE0EltJJXLPHgdhigEWVuFhG2cGhmrKeZ8Lgfam7T7aKMyy3LBIkU4U92pX1NhM0jgYDHOPFAk3oAmfzmq8Y5nUHvVvU05J69061M0mcbCg2njhwoijwR1PmqkiknI6UantjGyjHWq9xpsxYGPoaAVj6VnTtV46fdL/AOMn7Vq9pcKN4WoPpMKfgl3HTvV9QBpsOQM4PWqZx8GmR2ohH6Z02L1fHtoPNGOWK4O3ehOoq03EKx/pB3otobks6EdOh81Sv05Nbkbym1ByM26Wv4jzjGAzkiuqwMQdmIyNq53xVZyxcVW15GhKkgMQKfoW9qkdwKAjHI/RST96ws3UoKgil9NT5qf4lDHnIz3oNjITHlhnHTNVYzzScze49q8DvcuQNkFU9T1rTtIh9S8dlB/kGTQE5eZoyUG3ekziEupbApnteIbK6071bNiY3HV9jSHxXxDaWrkSPk+BvQUreeSO5T1MrvkMKbAGu41f1mDgdQetJA1OC+tRLCfaPPmmXhy69W2Ut22oCTW8oXJkJ+5odd+pGDljmjEr5Ug9KE37gg+B0oAV4zb8zkjxQaZssRRW9OAd6DSd6Bd1tMSg1JpbNFGDnY1vrcZwv1raytnWzDHr2oCE45olfqc1BfRSGMSoZAAOi1OEb0I0PVm6U4WNtCtoivBluXfmFBy9Lm9XcesR22NbjVJlJDEk/Wus2dpasm9tGcA0Hg0fTLu7uTJZpzD/APtB0mwuDNZlVbPKKLAqdMg9QYODilDh+RjBLudjtTfbPjS4eYc2Qd6CXRA3M5b5e1VddAF0jD5gRn7Vb0TOZMnbtUGrxiWZgM843/agF3FnFcyeoUBIXOMd6itCcMvg0QtgvpEZy3eqEbL8VIEO2aCYvhhmtUiG5QYz1rdo/dk9KkjABAzQT2qCNN+9UbnSrGab1LuISqf0mr7SKBio2iaTzigEalp9kbX4ezj9Dm6YNIWrcGMs5eeT1c75rpV3b4kUqc8vWh+pKJAPdvQINroUcShAeVc7jzR+xhW2CpHstbz25VucHIrRZghwetARZ/Zigt6xXIJq7JOOimh1ywYMxNAJmJJxQy5HvwtFp1CoX70HkbmkoIJoQ4HOM4rZIjyAg+3xW8zrGuW6dKswKqrvujDIoL3CNgNS4jtopRmKMhiPNdM4ogtbeNjHbhRnAIpT/D6BRqgnBB/TTnxUoeJw0ipvnfvQDZbS1tdFgvI4/efm+tWtQstNi0WK9htBG8pANaXCmThaIbZq5dxmXhW2VcZDDrQBuFEV7a45t/dTYmI9OiQKTkHGBSpwfvbXP+o03Rs406MooOxzmg90FWAkZmBUnYeK9nKnVFQjc17okfKHcH5j08V7Kcamo5Ac/qoAHEEIjF1JBIyuFPtU0tcE3jzwXCysWdGxkmmXWlPqXgA3wd6Q+DHaO/u4xndqDo+xVfrUUjenzfQVHBNzR4717KQyEHuMUFYalBCpaaRRvsCap3XEKluVWyvYJ1qU6XDcHMyBgOgNapptpbSc/pAt5IoBj6+RHIFSQMOmaCTa6zyiNYpj5OKeJlsHAIiiDjrk0G1aSyto/wAmOIHO5zQLk2tqmdmGOzVTXXUuJgqqebptW1xLbTS4KBiT0G4q1bWcaDnW3RSe9BKru0iYzvWl2zRwtgZbwavxLGgJPzAbUG1C4AcgHeg0uW5rcE7EjpQlsBjirVzcZjAPWh5cnNA1/h1ptvq+qXMN5EHgxg5HSvNR4MGn61JaJO7WpcspJyRntTH+EVqEs727I3cDFbcTCVdcBJAiY7DO+aAZwT6EOuG2ty3sbHupg/EZU9BCxcYIxy0A4SGOIWPIo9/UdaZuP/8ACjCqd+rUA/VX/wDiFuTIUIxuD1qbiE54Q07M7RHm6g4zUF4nrcGqAFZlxjmqfVp7eDhHTjdweqC2AMZxQRcHjFtcH/Mab43MenRYXPMDShwi4W1nz/NTcoL6fCV7A5oNtCJLS+7I8eKklkA1NUI3NZosXIjSfzVpcZOqr4oAWuMyy3WNiAd6RuCF9TW7kHuxrovEsata3HQbHeud8CY/jVxv+o0DarNDO0bdQam5uduXxVzVLITW/wARGeWWPf70Js7hHcEnBGxFAVjGI8gV46h0IK5rdJFxhaljw2MAUC5eaC1yxaGVo80IuuFJEB9a4Z6d7mdIFx+rtQuWVpCSx2oFJNLitF/LTfzXgL9T2o1dqgyQRQmSVF5sdKCjJcsC2BvQWd2eXGe+aITTIHYmhbzp6jEdKCG4xzY71EgLusajJYgVHPcAscUU4Uh9fUuZk5sKcCg61+H9qtlpkkA3IUZNBOKZo115IpIyzZ9rdhR3gkn4a5ycnFR66qNzMVUsP1Eb0CzwtbrFrhdX5syb/Smbj+OKSzAl2AIwaVeF2k/juHIK8+2Kb+OOf+HMY8ZzvmgA37D/AKO5XflXb3Vcvkkm4LsPRILBuprS0giuuG3juF5lHap7ohOELRQCVEmABQVOGB/Y5c56086YP+1gEdjSVwmgexmOd804W7vHp0QTG4OaCXRpVe3KDOVY167oLsq3z52qLQz7ZBykb9a2lUnUR7G++KAPxUStrKueoNIHAuP43OB2Y10TiRIzBN600KYU7M2DXLuGdXsdJ1O6ubxzyBjyhd80HUtUu4tP0W4vLghYY16nvShLi/tU1C0ygbt9KSOOOM7viCIwKBDYofai/q37068El5uGoVlXfsPpQSWup3NvhbhedPK0Xj1e3aPKyBT4NDLiB4HO2UPbxQ+7igZTkFCe4oL91qEUsnM0oAH1qu+qRYISQfXegE9iOvqsR9aGXERjJCyMBQMN5fxhT+YM/el6/wBWRPbGcmhkvPk5ckVWdAKDae+klz1Gaql3fbNbYycCpoYcbt1oNIoP1N/Siul6smiXSTSqTA/sbHUE1Txiq+qKJNPkB7HIoO7cFKht5mhbmjdcg+ah17I58UD/AAR1Nr7RLiCRgZLfb60c179RPmgU+F2Qa3hFcN6u5PSnni6NZLFuYnbsDSFw4ZP+ogCy+nzdAd6d+N1mbSz8P8+e3igGaSf+xzAdB5q0sck3C0KwgFhJvmqOhEnQ5ub5u9F9HJHD6f66BC0bj/S9MtpImh9R2O1XZPxbiW3WK20xWKjGS1cvGMdB/SvelA/D8WNUhVha6ZGA3+bNB778ROJbuQutwbcnpyjpSwSR1rygt3WqanfuXvr+SYnztWi4CZPXzUSAk1vIcLigH6nIWjKA4ZthXbdFIstG0/m2jdVB+hriMafFanbxdi4Fd9t7NJtLjs2GMxAKf5TQWbqNThxup6HzVebTY502WotJuGZH0+42mh2TP6lHeilo6/Kf2NAu3WkYRsdqT9ShZJSADXULwAxso6mk/V4oImOcFjQJMsTA9KrvET1FHZYPUYsFP3qslrzS460A6C0Lb42qy0AQdKMLaKiZY4AoVfGSVuSH2oOr0A+V+ZuROvequqyhbIgeasyckX5ce57t5oTrEmeWMUBb8OuJ24X1+Od2Pwc55Zx/sa7TrjpPAtxayxyRSjnUhhnftXzgPFXbTV9SsMG2vJAo6KWJA/ag63ommxxatHerIednAK06cYStDpbOi8x8Vyvg3ja3mngttXIhk5x+f2Ndd1pkk04ToVmgK7OCMGgWNAf1NHnYjGaL6If+wqP85oTpDL8DeHov+1FdBYHQgc7Bz/vQcCFe1qh2r3c0GYrzFbjpXg6/Sg3SoLl+VGNTdBVK5bmcL/WgucIWxueJLUNuFfJrvUKYUYPTauQ/htaGTWnmI2SuvxHIOfNBR1i2ZuS5tzyzx9T5Wp4JlmgSdRg49w8VPMBjzQOeZtMuDKMtbyH3jwaArdzokLPnoKSLm5+IuHZjnfajWp+pNH/Z5OaN+4ND7Ww9Pbk52oKUivyZ5eUGpNNsHkYvyk/XtR+30jmIkvDheyLU11IkEZSJVRR4oAd+qW8RDYLUrXshbONh4FG9TnySDvml64bLHPWgpSYUFj0G9ALhzJKzn9qK6lLhfTU9aFP4FBEATW2Ox3zXo+lbUEZUdP8A3RvR+J9Z0iJoba6aS3Y7xynOPtQbH5n7VIF70HWuD+KNN1KxubaaUW103QS7Bj9KcdAjc6CQMAc+z9jvXzrye4MNnHRh1FMvD/HGtaDbm2Ui6tj+mY9KARWynete9bDFB6RXgON6zm8DNeYFB4xyCTtUVlA1zOVUEkmvbhuWM/Wj3All8TeZbotA28E6b8GXPLgsBTvCM7UJ0+MJKQNqs6pqlro1l8VeOACcRp3Y0F26lit4ueZwq9t96WrzVop3eGCEyeeYYqil4+pS/FXkhMbH2L/JREAuoQlXXqpAxQRaBbyTsyyH0k/THmmOKGKEHkUBvNKGpaj8AouUHpsO2aNaHr1rrth8RbMOddnTuPrQXp3657Uv6pdKgIzvRG+ueWMnOPFJ+qXXqO29BTvrlXckUMuZeVS1WXUn60OvwUjy3egFzsXcsetVmG9Tuc1GFzQacu+/Q16FxUgHasxigiA/N/apB4rQ/wB7+1bjrQbov9K9IH716q1tigmG31rOv2rK9HQ0HlZ2rBXhO1BWnPM4Sn/8PbcRsXYdaQbVfWuwOpziuo8L25gt1wN8UDJFLFbrPczsFhjGWJrj3FGuXPEWsm5YlbaFsRJ22700fiHq0q28Wm2+RGx/NYfqFLWk6VNOoYqeQfTrQP3DqkWEb8gZWHuJHQ1mrXyQH0VO/UctT6IogsN29oGOXxSrr1zIJ5GAXAPtb6UADifVGurohWZY+mCa04S1efS9Xjkhz6EntlXtihuoEyEt1ydqv8O2nNKCw3Pag6Jql4HHMh9rjKjxS86GRiTRN0LW4QKcqOviqqqMfegrCHLEZoFrUoM/pr0UUxyERRSyHoopPmYySOx3JJoK7DNeVsRXgoPRtis69a9C1sooK8/5coPnat03Oa1vRsrdq2g3AoLC9KyvR0rGoNxkVlZWUGVHMwCE96ysoLfDNsbm+X25Gc9K6xp1uEh5F2J71lZQDtc0EXtzHzAciHJPmrtvp0VrAvKgI6YIrKygq6pbAjnicwxFdwvmucas91DPIM+rEDtzVlZQV9Mt/jr2KNV77jFdCt+FTGiXEIxKB0rKygJx6dJHExuiIwRvvS7cxiGd0Q5TPtNZWUAnX7j0LVYF+aT5qXAcbVlZQaOvetRtWVlBsOuMVsBvtWVlBFdLzQnHaorVthWVlBdFauaysoP/2Q=="/>
          <p:cNvSpPr>
            <a:spLocks noChangeAspect="1" noChangeArrowheads="1"/>
          </p:cNvSpPr>
          <p:nvPr/>
        </p:nvSpPr>
        <p:spPr bwMode="auto">
          <a:xfrm>
            <a:off x="262667" y="12528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402" name="AutoShape 42" descr="data:image/jpeg;base64,/9j/4AAQSkZJRgABAQAAAQABAAD/2wCEAAkGBhQSEBQTEhIUFRUSGBcYFxUVFBUUFRUXFRUVFBQUFRQXHCYfFxwjGRcUHy8gJCcpLCwsFR4xNTAqNSYrLCkBCQoKDgwOGg8PGiwkHCQsKiwtKSwpLCksLCksKSwsLCksKSwpLCwpLCwsLCksLCwpKSwsLCwpLCwpLCkpKSwpKf/AABEIAKQAeAMBIgACEQEDEQH/xAAcAAABBQEBAQAAAAAAAAAAAAAEAAIDBQYBBwj/xAA6EAABAwEFBQYFAgQHAAAAAAABAAIRAwQSITFBBSJRYXEGEzKBkaEHQrHB8CNSFILR4TNiY3KSorL/xAAaAQACAwEBAAAAAAAAAAAAAAADBAECBQAG/8QAJxEAAgICAgIBAgcAAAAAAAAAAAECEQMhEjEEQSITQhQjMjNRYYH/2gAMAwEAAhEDEQA/AAKZwlAF5vcJmOiIY43SEn05N79gWGtG3S5AVlq7xVo3CCNc0CbPdIcPmcfRHUYI6KCOpDdmUcavAmPVSVGQ4DRuCmqODGT+4yhjUkcyo9HdyomJhp6IBtoMGOH3RT3y0eigfZ99x+U4YcwrLo5LZFZa8yj2bpjRyrLNRLSJ+YT6KzaJE8FHolakQbIoYVR5BTuJ3QTN3PqVL3YZTdGbnEqFz5E/mCgh7dDnjdPNOpHBRVqv6a60bscQl8y6GvH1yHPSUFGlcBb9UkBqnQynZCa8XSi2uAx/eqpjr1wRhkjtomGsjQrSaMmMt2yG1P4CA0j3Ulmq70cUS0NdvEYYKqpuu1D+aqEFki3twm60aBQFvtCfWqYl3JCV6sAHiVFbojqPIMpOAdBThRFy6Tz9Flto9oHXiWDAHxZ9T0QTrbaKhcTVcYGF0wOYw5Yov029glOmaq0VRfbylsqazPzCxLDVbgXvImc/pP5gi7LtKqx0ipe5OH2U/T/s5zs2e0HeFo4Ict9s0DZNuCoZcLp9p5Ip9WASNSEKt0EWk5D3twIU9M4DyQVsfJgcka3RL5/Qz47tMTxvFJdfmVxLPbGl0B2SnDBxGPqnWaoHAsdmfqo3VMxoPsg7JUN8x19FomUoh9SzuIujgD/VDbSzaRlGaLpWkk3uOahtwN1wIwm8FwVbQqleQFWWqu6q9tOkJn7YkngFy1Wi6wmeC0fYPZN+m+u4Yu3Wz+0Z+/0Ut8IuZyXOSgZO10mwQ7iCYGgQFK0BjjdnSPLEdeiu+09gNKq4EYHFpx8wszUpkHqmMVSQvluMg5+1SZGnTjp0UZqDQ+v2KgpYGD4XYSuW+hcdBy0I/MUVQV0gLk6s660ETrGiutl7V7xlzVuXEhZa/jnPNSWK0llQOGhx6aqZY7RRZGb/ALkyHf5Z9UewZdENWrAsw1iOmBRTFjeQ7o1/F6Z1wwSSfkkl0NlNabTN0DUyjrTTAaHAZQMNFBQsM1JnBkKQ1S4PaPJaLM9IiY26S2cwinQ+mRqBCCszb4vE+E/gRTBmBqFLIXtFJtqxPDGyAA08cXE+0LQWDarWNY1lW73YAc0QWk6guBznjCTLJ376TDkIJHG7JjzKs6WxWXt2jjUcL27ukxEuB0AldKapJ+gmOH3L2LbtlbXpbwOOuoXn1u2LVaSLrnAZHlpIW/21YmvqOYQC5o3fEAIzugGBn7KmslltNIPv4tvbsm/hnriOH2Vsc+KIyY+bMW6wv7u8WmMfJdtuQJzujPoFuRTY6iDVusLvFTcQ058DjBWM7T1AKsNyGGCYxZOcqYrnwqELTKOpn+Qm3sZ/ITnAzClslO9UaDqR6SnLM+tm6shIpsBzLW/QK2BwVMHFzwBk36K7CwPI7Rv+OqTE8pLr8lxLjJW2Wo4MJOp+igs1Q3ydMj5ojaDogcZKEsTZJBMAiesLRSEJaRLZQReGkoqjVhzVC5kBt3PMrjjqoBJ/JMLZaYtDYxiVrLDtOnSLu8dBjCZIAPXMrC2Of4gHrHmDCt27VovMVHQ8RnA6xPNDcbY9DqkW77U17rwIe1w8TPv0T61Jrm4mYHJdsVdkYFpB1EA+a66mCcFV6CKmVNtsTI8LTGpaCcNZKwPaayHvwGjxRA55L0S2jMBU7tlNq1mEiSDgOJRMOTg7YLPhU40iTs/2fZTAa5uMeK6MScc1XbS2NSp16bmtAkGQMszB+q1jnCm1984MMlxwxjCP6LMWxhqQ8YHHDlp7LubbuyJwjGNUS2akAy9qTh0JRpKAdusaOiOcUvm7RbD0dD0lGkghiue4vJ1uhdNKBTd5LrAWsEDxESfspa9qpiQXDQjGfotIzXK3QLSqwSHajBEk4QgLfbGEgtk8cI+qhbtIjJvqfsr8GwG1ouqDAWTqDgjxYySHNu3X47wmCsXX23UjB0DkAtJ2RpVq1lq1RUJNN0NaRMgNDnCeOOCrLDKrQxiz8XRfM2Y0fLjxyUrLTGmSrqe13lowB80PVtlSNBKVcWPKS7CbTbRBOSym19p1mkPoTea4QQJ5Exw0Vq+zlwxJVdaaoZdLsGvcWB2ktaHR7ouKNPqwWadQe6C3VqtWmDVdeOEwIE6wAj7O4SRpkgrPgIUpdAlTVi/JyZFbXb8cIR0oANLgXHUj2KP6JfP6GsTtDHuSXHrqCgxmH1i7NxPU/ZNLkLTfpwXXuW7xMXkSurJj6sqIuTLyuoleRyuMF6Z8JIdZKjdRVPuxsLzGq/Ben/ByzHuKz/8AUA9GBS18QbfyDNp7D7mteA3Hz0BzhAW1wyaFuO1G17PZ6P6+JfIZTEX3kftGkYbxwCzHY+zULffcS9vdEXrOYDsciXDxN0wjJKZMEm+S6HMfkRSqXYJszYrq4nKmM3/UN4n2Cz/xKs7GUKTWCGtfAH8pkniSvVtquDGCmwAaAAQAOQXmvxUsBZZ6JObn+m6YCJixqMkBzZXNbMDs/bVSmQJkcHY+h0V/R2w14AOHHULItGKMpPgo2TFFgsWVxNpUxuXSLuhGvFFlZKhaSMWkj84K0s+3z87Z5tz9Fm58EntGjgyxjdlu5JRUbW143TPLUdQkkqa0x1O+jDtrb3VEOcq9+HkUWHL0TR5+LOVxIwSa4xjgdUrxhNBXHezlRexfCZ7aWzH1HZGq88zAa0AczkvHXr1b4WVe9sJYcqNV+HEuAdePODA6LpdELsy3b2jaDahaq3hq7rBpTDcWsHARJ5mUb2L2sW21tbwikwMqAfOHkZ8QAL3kn/E/b7HPp2SmARSN6oc99w3Wg8WgmebuSZ8M6TKjrTTccf03Z4xvNPlN31Rr/L2C+49UqsvVZ/IXmPxn2peqUKI+UOqEddxvsHeq9HspN0NBlw3ZPBup8o9V4d27t/fbRrEGWsNwHkzdJ/5XktjWw+R6KGm3FTwmMEJ6Kwa6J6FRTXkHSfiiQ5DkgsWTsqkGQYjUJIN9TEDiuqjxp9hFka6A6tUObKIpOwQdppQZGuiIonBMPoWTd7JQcFwBOAzShULjHrYfDjtD/DULccN1jajQdXyabR6uB8lj6ijsQcZayZfhA11xVkrVFG6Yn13PqEklznEknMknEnqtP2FvWfaFEuw7092RyeMJ84Krdj020XXnCXDIc1PZLUXW+i92fe08BkBfCNKHxbYOLpnte1LY2zWetXI/w2Od1IG6PWF86F5c4k4kyT1Jkn1XsnxZ2h3dgFOcaz2iOLW77voPVeNUfF5JfEqVhcjt0TqN5wgJ5Ubirohj6LYRJdAQrE61vhqq1slOkMbVzPkPukoACYaMh9UlbRS2PtRE5qSi5DV2708VLSKmtEX8g2nUz8lwvULnYrneKtBORJUTdm2s03teM2n+yb3kgoJtVWjoHJl66tvkgyTqpdlEG10AMZq05P8AMFQNrEZarTdmLCO+pPeYN9paOhmSjNuSpFEW3xW2kX2mnSvSKTJPJzzP/kNWJoth3krHbu0+/tNWr+9xj/aMG+wCApneKAuqCvslXCxOlKVUsM1CitTpICvNldkrTaW36VOWSReLg0SM81D2m7KVbGKbqxb+oXABpmLoBxPn7IazY+fDkr/g6UJcbrRWU3BjZ9OZSTaZa4gk5ZBcRXXsqr9MgqnEKamEklf0DXY5yaUklBdj/lPRBtaupKUVkdLYCOsdsfg68ZaCAeEgg+xK6kiRKewU5qSlmei4khBPY9xXLySSgseq9lLQ6ns6iWmJvcPmc7H2VL8S7Q6pY2F5ksrADACA5j5H/UJJLAxRX4m/fJj8/wBn/DA7PYDJOi6kkt2fYlj/AEn/2Q=="/>
          <p:cNvSpPr>
            <a:spLocks noChangeAspect="1" noChangeArrowheads="1"/>
          </p:cNvSpPr>
          <p:nvPr/>
        </p:nvSpPr>
        <p:spPr bwMode="auto">
          <a:xfrm>
            <a:off x="262667" y="12528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404" name="AutoShape 44" descr="data:image/jpeg;base64,/9j/4AAQSkZJRgABAQAAAQABAAD/2wCEAAkGBhQSERUUEhQVFBQWGRUYFxgXFxQXFxUVGBcXGBcXFhQXHCYeFxojHRQYHy8gIycpLCwsGB4xNTAqNSYrLCkBCQoKDgwOGg8PGiokHCQpKSwpLCwpLCkpKSkpKSwpLCwpKSksKSwpKSksLCwpKSksLCksKSwpLCwsLCkpLCwpKf/AABEIAQMAwwMBIgACEQEDEQH/xAAcAAABBQEBAQAAAAAAAAAAAAAGAAMEBQcBAgj/xABLEAABAgMEBgcEBgcHAwUBAAABAhEAAyEEBRIxBiJBUWFxEzKBkaGx8EJywdEHFFJigrIVIyRzkqLhM0NTY6PC8TSDsxYXk8PSRP/EABoBAAMBAQEBAAAAAAAAAAAAAAABAwIEBQb/xAAuEQACAgECBQMDAwUBAAAAAAAAAQIRAxIhBCIxQVEyM3ETYYEjscEUNELh8CT/2gAMAwEAAhEDEQA/ANnXMaIsy8EjOHrTlA3euMZB+1j408YQF0L1T9oQ4m3A8Yza2XzgLLCkHiCO47Y8I0gGxfwhAacbUN8N/WjiG7/mACXpEvYvxeJKNKljNj64QWAe9LUR1E2ogJl6Xb09xiXJ0vRSpHMAwrAKkzqw3JtTvzPhA8rSJCgWWkEggF2Z9tYYsN74UpSv7dWYulnHiBGXKgC5M3Pl844Z3lFbLvmVUlQFNu+sR0Xr0q2l0SBVR+AhawsuET6ejEO32/AlRfJvMR5s83VzJzzBG3cfPbntig0nvDDJmnc35kxSwLa0XuRLCn3eMMyL+J2wJWK+unRgNEhtZ60PEcYcRJwl0rPIpHmD8ITexqLV7hjKvUkCu+HJt6NtgPRaSkgvizcZUOTPTKHp95FwwcbwQ+R2RnUacV2YVi8C2e/wA+ceJt5KG2B9F4nCQ32vBI84att6BlVFAHrlR6+tkPUJRuVBMm3nDiJ3eMR13woHOKtNveSCDsQfAxTWm9NbPYfM/KNJ2jEtpUGsq9ia7on2e2vAxdlreWDx+Con3Za3MCZqgjBhR5SaQo0ZItunMKiBy2W9H2vEDzpBDeE4gZOO34QJXpPkqBxpI3lPxKK+ENURnNx/2DU7SJadW0SSkHaQQk/iqhUUN6rkuSwSkksULCVNs1DQ9gEE5u1J/wCntFTml37wGJ7RFPbtHFEuqzyVK+2hICvxJThxdoOcJxXZhDiNPqj/AD+wPmxTSMUpeJOx3Se8Ajxhr63aU0YnkQfB4Lb1GGRLGEsfZqG7iCI83PZkrQThBr7WJTU2FVRGKenUUU4uWkFDpJOR10Ec0keMXVyXv0qTMUAEgs5NOJL7KiLSbdaDkE9ivg4iHaLgCk4CDhd6pxB97N8YhN6lSKOPgi2zSqTiwpU7ZqGRPDhD0m+ElBIOZSB24n8or16HoApgJ/Gk9wMcvW7EyrJMCaKAxAuczqmvukiMSlGCUTEuWkXKb6V0KykklIJFa0D7X2BQhiTphNAYEKO6gPgPhAlo9MUlbhT7xsI3F4JrFdofVDBy3J43GNSYJBZo7fk6YNYM7Bnela0oM49aXT0iRNx9XVf+JO6JGjdkSlFMOaurvxVf72/i8VWn6/2a0PlqfmRFq2GDt33pJCWRMSn3h8S0WCbeo9UoV7pbyeB27L2khIRIkShMIqpSenmnkFJUE9iRziFPt8sTFImIQlaSQoMZCwoZgtqv2GDSx2F5vRQzSrsY/H4Rz9NDaoj3g3mBAqif9idMQd0wFSTyWnP+CHPrtoGQTMG9LL7wnWHaBCpgFYvAnIg8vm5iPab6ASQ5OYZJxN2QLI0hAOtKB3t8XBiRLv6znOUpPu/0IjDGtnYW2fSySJQQrGksgOpJAOEEGr8Yp7be6SrUUDqqBY1erU7RENFpsq6GYpL7/wDj4xJl3UhQaXOQsblMfiYFJobUW7DS5LWDKpXW2H7qt3ZFjcFqcnmPOAm6rpXLmoVhSwUKpIFHrQEbOEFmjklYUrEkprtB3w49Cm1M0FBpCjks0EKLkBi8SweBu/bDLMkTFgqJJ2AEM/tCoy2GCC9jqxSaQq/ZUBnfFsyz7szCBryBukF1ypSiMcwlIKjqdKEgZu+uG4KistFvmyJgl9IS5CQMRoTk8ucCGyyXtiy07kkzLQaslGsKkkAksKFg6Eq3U7C/pxaHFiTuXL7wJacu0+EdEIJwt/c5njWrbb4JE3R5LkTZSFLFVqSSCVHWJxJUDmYZFzJT1OmRwTNWoPyWFAxA0g0jlyFJUJSZuJSgVBQdQYkKxBJfJuyPFy6aptSyiVY7SopcKKVBSEttUsqSlPa0cNdkdm5ZKsC/8Ut9+XLX34Qkw2bGsHOUX2tMl+RVFretpRZpQmz1lKVKKKKEwpWAXSspxCnAmKtGldkJA+sJD5BQUn8yRvhNJDVs8zJC2Oo77pqVDs6QJgd0qlmXZJylA1SEh8OalJT7JI2nug0lXnJX1Z0o7mWnyxQGabTZ0+zEIl4ZZVNSolTgmTMTgLtmoJWw8YlKKk1YpRvagZ0QRiVGi3fZ2EBuhtzzZYxTJakJORUkpBfc8H13WZSiyQ54d5i6nFvZg4SXVFtdROGuLb1gBR6M3s7jm2cC/wBJZ/ZLTyR+ZEFN1oIBDZFT6xVXFVycj93ZlAx9JCiLLaiMwlH5kRtmDJLqvS0SnSha5IIKtUBBI2HE2JuRiDa0LK8RUVqWSSSXUVPUknMxOFrUsy8RKj0ZAdqAE08T3w5ZpDzpYFH+UWik0iUm02VKLYuWzEpfcWB7MonyL+XQqAVuIGFXePlHbdZCtKGagD8jhGW3OJ136PpXIllqlcxJId9VQ7NsGSGiWk3F2rF/6lCmxsobpiCpQHCaFOPCLJN3ypqcSFFH+onzCh3mG7w0UQi0rRrFINHOzHhz5QSWjQCZh/Z5xSE5iaxBqww4UFsj4RBnVLDKCTltYCW6emUvCVIXxQSRyLgMY8S7ak5GPa77m5Kq2xSU04MwhuXP6VQQUIGIgYgkOHo4L5w6+xLSvKL26LzWCMMxQ/EfKNO0XvWYWdT82jNLJolhVSZMz2pSfIiNB0XupSCNd+aSPiYSowanZphKByhR5sqTgTyhRQCJe2z1tEU1/gizyU5iuzsFdhqfQi10iBCHSSDwiFeZJs0ly74X4uf6wijXKmBGnFmCl2txUJTkP82Ypjwcg9g2x50st0uZaLLKS+JM2WFZsDjSGDkh2S9GzHIM6b3gpE+0IB1V9GFPU1Wo0I2VjxpJbkJnSJixhlpnJWpZY6pWrYlyMxs8o6scorHzfcx9HJ6ktiHbbsT09mkqJWgrmAu7kCXm3s5DKLS16LSloQCZoSBMUEiYoIBSqh6N8L9kVa5YE+xrlHFiE9SKCmGWEpFAHHOCC2WpaZRIApKcUPtnW27I8mTqWw9b1FtZrSgykmaEqT9bwqcOEmeEIHW3KWOUBY0eSi3GWpLMmaoNUBlAB93VbsibOBVd17pBYomJmp4HBjB/037Iav60Kni77zlk4Z+GXOSCWTMD4nALEY0zBXeI6qT3ZqVqTSI40dlrSSQ7JRmCDUTKkHlE+VICZLJoQ7VLihOLDzavospth6NT7Uy9u4THpsqYkSZhCU/ZUCRwYlKj/KnvjxeLk726Uz18EE0r+37Dsg4rOklRUcQqQ2w5cIbROV0YUThVjYEapzKRUPvGX9InL/sA29PxiLMH6vji5+1SgL7tx5Rw4nzx+UXyLlfwX+jSV9EOkfG68QL4gcVcRPWVvVtMDv0mD9ktXup80QT6MoPQJd9ufPYCSQOBrA19JY/ZbX7qfNEfUHzpjdm/uvdX5xPsY/Xym9UMV9kFJJ/eDxiWkstJ3KBi8Vt+SM3v+B8pOAFqYT2sqWSG5Nu57Df3MP2dPCfaP9pgftNoSmSl8yJgFHYvKIJ3DVNRui+uOYDZXDN9YnkZ5FCDSHn9xlMeyRd3sj9oncgf9QQZGWOiWwA6hoAPaO6BO+kNaZ3uH8wMFiEfq5jn2ZfZrxJrod/FTU1Fox2VNSZmKcgqRimYlBTHEVLCQ4L9ZSeEXN26Ey1T8Kp+MBClvKIBSUHqqCkvXeB5iIF12JGNCJp1ViYTU7SCKNmCYMrjP7YtJws09KMJUXQkqdyZiqu42GnBhhPwcuS737EUr6JSUsGKQodZ2JIqcnpBno4vEx+cCUuyoVbJZUjEEypbZ0aarMPk1KgisafcspOuAlAIJySkHrN8DFYyglVbkHGV9S8kDVEKOyU6ohQGys0hQ6GPqhgUtl6zGs6CQxVJDMMlTGPHICC++7OVpZJ76QHWu6pnSyFMGQuUVVFAlYUTxEbxaebV4NyfKkvIG6bWjFal0AxLQkDWzSofdpQvVt0V+n1sJATmjVrWikKOJL76imzti2v+6bSq8HlylGzqXJc6qh1wVFycTBq7oYttyLn2qXLmiamSZkxRKUtgq7hRBFcIz3RJYnON30O/DxMI4nCXXeiPd14hc2whIU6ZNoVUZuAARvDgwU3hNIlK4Sk78lAP674EbilFN4SRhU0uVOAJBGMBZZWTVfZSDO9VgWddMpLbMyhVeyOCfqOPKqyA5apgwW5KFKBmSZKljEwOJBo1PZUN+ZiL9ElvFosVqsK2KkYbRKc5MpIW3JQQfxGLS6bmVOmzANYLsclRRXXaTZwABk+tt4xQ/RpPEmfMlFhrFOQDkFs8ztjeXI8UZSo6eIlHTCnug00S0HFpliZMmFKCQMCAMWqCllLU4Gewf0vlaJSgAkKmAB2qks5c1Kd8TtDUYVT0bBMxjlMc+YV3iJNutCZaVLWoJQgFSicgkVJMbx48eXGm11OV8RkT2YL35ZEyJaEgk4lMHbYCrZyiukF0j30/nHzgW0q+k5NoWlMhGFKFEhcwklTjC/RpGqK7S/ARVDTWeAwEtVQeqRUEH7XCOHJwT+qpY1tsd2Pi19Opvc2i6ZaQlQSEgCZMDJyDHI7izU5QI/SWP2W1+4n/AGRQ3F9MhQrDa5TpKiSuXRSXP+GaEdoMWull6SbZZLSqzzErSpCQ4eh1eskjEk02iPUPNMksh1ZPvL8f+Ilp/tEe8nziyvPRQ2NFkKpiV9KVKYJIwsFUcmvhD1pu6WmRKne2VHEHFAkljhz2ReD2JSVyKWax6EFjUuCH3ZjblF7ox/0PKcv/AMMuB9adaTmzs/4jkYv9Fa2FXCcT3yUQ8/rKQTaCvSD/AKmb+7UfBJgslg9HMqHwIy/eD5wLaQj9oXxkq/IiDGVZ9RQO2Wmv/cQfjE5djpye3Ay/9AzEy5dqOHokoUSyiFJAJc4cJCurk8Ft1XYhFrCkJbEJpUcRViUoKeiqjLLKtNsRrWgC68P+XO8McTLJaEi0yK4QUklyWJMt9pp1o4eHzc+iXXdIlmbknJeSvwhNqS7/ANiMhSk9YL7AI1G6v7xP3lef9Yyq0yyu1S1pqjolhwU1PTTCE+D8gRtjVrqkuqYS4ctQl8huyjqi1dGGW0oUEKEhNI5FRFLpDbCh2JEZjf2ms2WSyz3JMapflgSsF37Iza+tEZJUStSiNzgeQETdDBBf0oTgc0nnLHwMPyfpXXtEs9ix5Exy3aB2Y9UzE9oPxiLZvo+kLxa8yhahTu4pic5xhHU3sCLiV9Kr5pR/GoeYiWj6SpaqKQkg0I6RJBG5iIFf/btJJAmrABIySci3CIdt0GwBxNJqBVI47jBqjp1dhtVJR7s0KyfSFKSoKSkpIThBSUOE01Q2SdUUyoN0MWe+bCmYZiZOFZJJUEMSSXJLGtYz+7NB1TlrQJoCkBJ6hIOLLbE5f0aT0EPOQRXLGCw5hoOWS8obi06Zp1j0+lSySlRBIAJKCaDJ4CNLtLrReM9NllKwyiahmxNUqXvA+zk7bYobz0cmWUoWVkoVSqnOT5DgDFvoJZMVsWpskCuxyQ8PaMdhwhckmPz/AKLpgRilTMW9JAHdsigvC55kpJTMBSobxTsMbrZ06rJrFTfd0onS1YwGbOlOIMTjNrqdUsUX0Pn+0r2bfOOXdeCpSnSSARhUN6TmDw28wIuL8uBKVnBNlke8kEcw8UtrsmFt5HjtqIspJnK4NBrpDfEy1ybMkSSnoSdYKBxAhtwasU6hPSUlKFgpLgsDV331ilkXopIABI5EjyibK0nmpyWv+InzhpySom0m7JFssa2l4pS1AFSlAJVVy7FhTLxi0uC6ZhkTFBBQnHQKCnbDscVAyeIErTacPbPalB+EWEn6Q5w2oPNDflMLJJ5PUi+DLLDLVEMr4m/rlhWRkpIbP+xGL8wgvscpkKISKykmgZ9aXn3xkytPysMuXKUNoOKve8KRpVKGUhKfcmYfhA5bGZTuKXgOU2cLsaE7FGYnNqFaga9sVd6ycXQKTknC+dRqo8CBFWjTaUWxS10++lQ7nAPbHf8A1JZFKCiiYCCCGxNSo1Qtm4NHLhwqGRTk+jsnO3BxXctbqmJUlKnYOrh/eqHxjWLsOsdzDyEY7YLzsrpwzZyMOJswDiIOsMBBypGlXHpJLVkQaAZqGQbaIuo/qSku4LaKTCtApCjkpbgGFFgIt4J3LKf4T4GBW9EWgPhmoI+/IWR3yzBJe09Qdm7QDAXeF4ly8qWc6jEg96TC2Eystt4TpaVKUmxrwgqYFaVFg7BKg7wN3PayUqJNSsGnFifOLG+L6HRLSBaEKUlaR+vmLl7jiSs5MTFTdKNT8Sf9scnGr9L8o1jdyLyy9fg6z/OIi3vJOFXBSW7jEmz0V/F+YRy9Oqr3k/lMD9j8Dl70D3oxdCkzlzCxTN6IAVcYFMp6NXh4Rf2yznCjihZyeoNMh4NDdxJpL3Oe/HSLe1yaIqOosOx355u1MneHg9tfBXK/1GAund3FaLMgDrKAFNpkzKPzAit0CwFSnmEK6plpSoKAqcRmZVUGYVpUiDe/7qmTF2RUtGIS5qFLbMJ6Nadu8qAEUtzXWiz3hMAGrNlJmB/tY1BfLMH8UWk6iYxqUsrfbb+R68glU1CUyJuEgnpCuaEhi2bsDwd+ETbdN6OWmhWlJwkTCpWMhTVfrJHb1dsX6UJZ2yyDjPZsge0kvKQmzl5iXSpmDqIVSjCr1yiLb6naodmUd9XdMZ0CUiVhfClJfEcgGGXF9uW8H0wsOBCNQOalTFySebbGy2RptktYmycRJcUyAy2gM4eAXSmWZgUl3pR94rGdXNYSx8rQFLsRABL1bMbSH2Rz6kfTjzEG9yXGZ2qpQSwdynE7OcnEW9n0YGEreWQC1QQasWZjviqm2cmSEYujL/qp4fxJ+cSUXUSHxSxzWkGNMXoRJXheXJOJlPrChZIcgPmoQpOjErXwhP6vElRCxRSQ+FiXdtjRqU2iSW5mwuhX2pf/AMiPnHRdC96eyYj/APUakvQ5OFDAkrAUGUkuC2FqNtHfEO+tEpkuUJkmTMnJoVMqQGSxxEEoY1Dbc4acmPlM6/RU3d/Mn5w1Osi0danal+7ODVFhSWOAVw+yl6h90RpujKpiJZUtLEYtWWhOFyzODrRKGZSdBSoHbuUpxWNQ0QmGlYEjooZTEKxChJKSAkHaSCdrDtjQtFrhUliopGW/5RdNMTVGlWP+zTyjkOWaWyAOEdjYiJeaHeBS02NyabD5wYW8RRzJOfI+cJdTMuhn97WDKn+J5ph67LvGE09oeSYtL5lVFNi/zJh27ZWoffH5UxDj1/5/yZxPmKyzyg5p7SvzxHvaWMOXtDtoYtLNKcn31/8AkiFfSNX8afIxOX9u/gs/egWdxJ6nP/7B6zi9tMvq8ljZtJiouFFEnifzPFtah1fdmRrh/aXwbzetk6yo1Rx6IfzpH+6ByahKipTOuUoh2LgFiquwMU+G6CSyOwYVeR3dIl/B4obkDqtAzqovvARKfyis1aRmORwkOy1hGscorbwt6FpOGWuaA7MnVHImg74etK+hmdEshqFJOSkkOkx4t8mWRrFRd2AUpI5qYxBOtjvUk930ByXbySpKUFKRRyUnuYwOXksKUANpIpxMW982yVJDA8gPkIHrvmdIslmCUkjicvjGKbYSmkmX1zpwqACiXTM4VCWDN298TLNalCzKr7cvuUE50hi6EgqBIqCtOZyIU/kIfkyh0U0bAUEV3Cjnbltziy2Rwydu2S7PbDhlV/u5e7/GQ+zd6ERLtnhU2clTKedNd8NQqTNolJY+xkw7qwrPWXKf7BypksKHZSI93lSbXMzA6YEhyAxTaNjtmoHLa/GHJ3BmV1CC0KGOyUNJUmjUAE1I+LRGuxJFitLN/ZhmchwuYDTbkI6Zr/VVf5KN+ycitKPHZSms1pSxLJXmliWnzNgPrtimP0iq3RSaL2BE5LKUQelloDEe2SMiKkNkDF1Z7DKKkyQtatWYkKCEYf1eJWsSt3OE5A5ZiKLQKYwUPs2izk1ORmqAPKvpourtnpFuEvqlJmZhCRrpWEgAVGbbNmcS0KO6RfO7ySOrsomaoSvCoplKOoChjiCmrmUM0GVwBCg4cGpIb7JINfGBZSldDNKSEqCklLZBWvhz2uoPBBoVMeWgl3ImO+dWNe+LaUc9u6DRBpChINByEcjYDFtipmCh5fGJN9TpgBweQ+UZ3fd920EhCh/An4ohqEn0RmRZX0rWT7q/zJh67qoPv+QRAFM0itaixtSAa/3ElWWx29NBFcFptDPMnomJxMWlCWrIfYOHbu7Y5uN3wU/IoKpFnYxU/vF/+SIF+J1ea0+RibYJ1T+8Uf8AUiv0htITLxKIAStJJ74w1eCl4Nt1miXlw5J/F+YRcWqUHSOCh2HPyjNf/c6XJSBJlqmkElycCKkHcVHuEUt5fSjbZnVUiUA/UQ5r96YVV40imCDWNJ+CmV3NtG42WW6RR6yfCYkiA46S2ezKtJmzUBTlkggrVqSqBArsObDeRGR2zSa1Tg0y0TljcZisP8IIHhFdLpF9Fk31s1+6L5/SCZs1YwjGUoDvgQlCAkE7dpJydRjzb9HVKSSkimyorydorvosV+yq/er/ANsX94T1IdCCK09wHyHCLZeFqKnErjyf4szmfcyitjxy4RW2+1GQpKhsUxG9JBCgfWwRolss8uTKKwQpRHWzpw+cZfpDMKiBzMY/ptMdU+op5b2QZ6MX3JmKAEwOVK1VkJVkrYc8xk8WkhYCZzkMShu1wM4yDo4sLDeU2WGlzFJSWdLuktk6TSIaPBizTpMkJly2YgJmJfazjdRqeURpc0G2zQ4DT7Pn7WJEwMK51O/5DVk01WlATMlpVhxMpJwnW3hiO5onXTpXJ+sT5k0GWJipJS4xYSg6xJSKUJ2Rlxai/gfUMVgGXZ1M36tbb2ExBA5UhtFZVqGbpnEMX/8A6FkGnOPcq0IXZpSkLC2E0BSS+0k0G2gpFbNnmzdICyyvpEMCQ36zGDVNd3zjWBNpIxNvsQdD9XpT/mWdh7s0OXPvgf8AMT7CAm9EgsMU1TYQtlKCphUHJzANXpuimuW1pQVZ41plLBYkYUzUKUnwNeMT9Ip6vrsiYlklNoAOF00apbiDXe8LsdvEQ1ZZV/2wU3pagUzcqCXkxr0gFe+LfQphLQ1A5ba2JKaPzgLu62LM60BalrDJIGIlmmy61NA+cHV1zcM1SGqFpNGYVHHhG07VnEk7oMJPVHIQo7KNBHI0BUX4KGM3v4pc0T4Ro9+qYGM1v6eHOfdFYSorGgWmCWMgjwibdt4FKgxATtGQ9PECdaQ+3u/rDYtyU7RuDtnCz6Z45R2ui1xC6xW+pqOsTnXr7oF9Or4xESUmg1lNvbVB5CvaIUu+AnPLtgVtVpK1qWqpUST2xz4U1FJnLNJyTGgadkIVTHhR1PWyke5ZpFwEmOrNDHRHqXJK1IQM1KSnvIENIDQrrvM2O70KQl5q0hKEs7zC+sRuADnk22GjPnyLGpU5+lLKCmJJBzKiBQ598Et5yJcmUCEgqSAEPVlGjgb4rr+llUnCalKQk88NfH1u7c65EbwXbBTRyyzTZlFZPRklbqyd2oTSvmIoNIC80geyAPj8YLrDPMyyCynrGchH/bLqJ/kI7oDr3mBU+aR1ca25Yi3hEsjX01RNpqTsgBDiOyBSuYj0pWEOz8obkuXUaPkOEcox144qEiPExUAD1gvZdnmpWgsx1hsUk0UFDbR+UaRpM+aQp3UclfZd3IaMkmKiZKvjCG6NJ4uqvdCT0ytAEthtJxZB0oKWJ5Gp7fCL/SlZE9G/pkEO7157KQBStIiMpEs8wo/GJFn0mmofDIRrEnqq27BWoiLTcUjr/qF9RzrsaDdqntM4N7CyOYmJLh9zQcyJmG1K+9hP8x+cYrYL3mqUP2WX/Av5xp2itsm4Uky0pqzBJDBtofj4Q0qVHOnTs1RGUKGbIolCeUKKGCs0gRQ1jMr+kqqX37NxIjU77RqmM/vmRqq/F5A/GJyGjP7VY1ldFAANQpfxeGrXdLhLk5g+zmBTZBV9RBUabB4GPNtsVAG9aw+EYpjtAfbJATLKlE0IAyq4NMuHnFJMLRP0iteKdgHVQW5nafh2RXzVReCpGTpGqYSDs4R4s6s47KzJjYD0TLirbLOP8wHuiHEzR0/taT9kHvIikFzIRqltJmzfuy27VbIatSXC+PyjzZl6r7CR2kQ5NNPXr1334h81HVw8ajYHqX0c+WvcVP8Awk/D1WA4l6wUaQnClxvHiMP+71tFo5r2onlXMdMMzVayRD0Rkl5h4UjDJEjJzEKZMJyzPkIkW1TJYZmPMqThDbdsDAjSxhUCasQT2HKLf6sBLnr+8pPZhB79aIapdIm3ZNCpMyT7Sgopc5nCBhHHVicl3Gh6xWUJUgAZykqfa52cotk3aTNllqCWCeBKlGPNlsJMyVqq/sZacj1gzp4GL5CMK+qojAlNGNRiepPERFp2Ce4/d9gAKeR8wINrmszDv8oHLD1hqLZm6pNXB2PBbdahQHVd2cKDvzHGKRQm7DCyp1E8oUe5CNUQooIh3unVVyMBN4SnSrn5pA+EHV5JdJ5GA2ch8X4D+aMsZRyJDkcUn4GPF8qEuSqYWZAJ7WDeKm7YsLJK6nJQ/lgT+ku9MKJdnTmtlr91OqkdqgT+EQ0rEZ1aEknFtzPHfHgqh1agOcQbXOL0jbGSZIYmHEiINhVrGJ22GgHBEvRus2mZ9CK+0zGT4QTfRtYMc8q2IS/bkPn2RbF60J9A3nkIwS/sivvZn5dnd1aqeuHr0CGb/ZExAH2Se0k/L1SPInOPXr1zd5Xzs7sPoQK6RjUV2eaYFGgq0togneRAklTxAhm9R1a2BMRLCak74en1pvhSmAhETzNmOtPP4GJBAiumHWDb4mEKagc8ch84AOzDDWGEmyPmXMJSAnfCAL9F7w6UFKuunxG+CNMqAC4LVgtCCMlHCe3LxjR0pgSMMckIKmBJIcFiSQ4yLGC25kOQTUjbXbnA3ZEVgtueXDoSC+QNUR2OSOqIUZNjdtFIDVCp93yUB8YM7ZkYDldcj94PEH4RljKW23tKs0sTJpYJWoMKqUXVRI2ny2xkmkV8KtM9c06uJgA74UgMEv6qTF79I04G0hINUJII3FSiryIgRVFF0ERlpAqfjDKy8PWhTVMRJqt0JjHJAZfqkWKVxOuS50G7rRaFliFoSh96ClRA4qxt2RX4wA8NCGLZN1gN0an9GdmTLsypp9tTDjh/qTGYXLdEy1TcMvMmpOQ4k7o3O7bql2eRLlgjDLDOaOTmeZJPlHZw0XbkZk+wN6Tz3moO9PhXhx8ewton09b/AF6qHdLJDrSU5gGnAk+vVaixXiANZLlxV8hkxH4gX4cawzOps7sT5ERNKjikkjYU+L+vVQ6QqC2/VPLUxcEDz58PWwMlliYkyOb1Dys+UcK4bQtwecdMIkKQxWd7U+MScAiEgssHj5xOSl6mGgEogCI654yaJMxQArEGYQTSEwHLAr9dL3Y0+cazZJuIAxkMkstPAiNQuSY6RDiTkEdjFRBZYKAQJ2PMQT2VfV5Q2CC2znVHKOxyzdQcoUYKHLZlAfPP65vvL8UEwUXraikUAjPr7vJaVFQIBd8hmzeUJqxWZtpwgC2zuKge9CTA6pO6LfSOapc9alFyogk76D5RVxVLYCDaEjaHiCVQZWDRCbORjJTLQQSCvE6g2YSkEhPEtweKC9rGpEtICNRJLzMPWWcxjZyBkx3c4na7GtLXUjy7wmqliRiPRBWPBRsVdYtmWJhu2T/ZGQ8TDcl0gsKndsEMEQCDTQq9pchJCiEk1JO700e7/wBNjMnpVLUVJlsyQSEEgu5G3Id0B8qzE1iZZ5ZQQQSCK0JBeOlZ5KKihUaFIvwWiXLmVxB0qBIoc6NmGI2d+yJaAKkesjv9eJa0btSpspXSLUshbAqLliE09eMOrkEOOXkePD1mIybk7Z2Q9KKm86JpxHifnA1MTUwTW9Tg+txgetIZ+2MkcvUiWddIdxRHlpibY7tmzQ8uVMWAWJSlRAO4kBhCskRgNYc4tZUkkOAVNmQCfERd6JaKK6VS7SjCEMyVh8RO1qggUzcVyMH0iQkKBEyaQG1elmhPLAlQAHugQvqQj1KLFJqzHJ64hrg902sjhWOqkgqlr1MSkuHSopA6Qh8yAeG2M9UY06e66GGmnTPco6w5xo9xWjVEZzZesINrnm0EOJOYeXetyIJ7Kqo7PXjAfdM2ogssStaNMzENbMdQcoUKzdQcoUTKkC+sjGcaQHONLvdLgxnl/WYl4aMszW+pTqB7PlD+imjv1mcygShAdXF+qntYnkIn26wEvBLoJZTLs65hYBcxRfclACa7uqTDlKkUxK2QtKLxwkykkJUcIL0AKiwfcKE8hAvfVpkiWJEh1pAZUxT65zJSDUB3OzPtiz0ltJtM9Swlk9VNKlI2niXJ4ZRUfo4mMRgqVm5TtuikmS2TSlRDKxF/artOA0yY9xiEq7zG2SKgFizQ6K5RYzbtNC0eTd5BBhWBYaOrZEzgpB7GIPl6yNn0z7fT+vVIg3LKKSsfaA8D8iYsPqR2Anl3wWdMJcpW2iU4r6oYH7zsxTiHdyPowbi6Zh9lXdx4x1OifSTZZmhpQLrZiSBUJA4sz7AYRibTBzRnQGdaWUsGVKZwpQqsfcSWf3jTnGl2FAlKRZ5KRhSlRbYAAxUd+sRzJi6sTzca+qlACUjnX4ART6KkrnWmYU5AAK3jEaDcNWISTb3LQUYqxtc3HPMtQBZBUzVYMOzrRAMpyvCWKfZO5RYV2RZ3FLxWq1zNiUy5YPapSvGK6TIJmWlZBGIhKQdoSMxweJuBrWgE01tSitFXGBTc1MD4P3wPyromKS4SovlQxoUjR9alY5oc7BRgItZdgb2Y6YKlRxTlbtGZ2TRueSP1ZHNh8YKLvueYlsTCCj6qd0dFiMbRJ7jd2ukiDG5w5cwP2OwVygtuezM0FjSCuR1RyhR6lCghQjYxbZbiBO9rveDSaikVlrsbwCM5tV0Zx4sl3Ll2Uoq01TtuSKHvI8OMG826+EeF3eSkJ2Coge5uDqwBVcvCOi5eEHJunhC/RPCNWZAZdyOGaIAuLhGkG6eEdstwgqdQpCYAJYNETNzokcHPY9O2LeXoRJTmCr3j8EwbS7tSAyQByhGwwGQRl6Oyk9WWgfhD98Oi7eEE/wBRhCw8IBgyLu4Rz9HndBP9S4Rz6lBYqBoWAsRVjmNh5jbClXaUhk6oOYFB3CCT6lHDYoQ9wa/RscVdsEpsEeTYIABv9H8IRsPCCM2COGwQADarDwjn1KCQ3fC/R0MVFNZbFWCK7rO0ck2CsWdnkNAMlIFIUegIUIZ2PJSIUKADyZY3RzohuhQoAF0Q3QuiG6FCgARlDdC6IboUKADoljdHcAhQoAEEDdHOjG6FCgAQQN0ISxuhQoAEJY3QujG6OQoAO9GN0IyxuhQoAEZY3QjLG6OQoAOmWN0IyxujkKAD0EDdHpIhQoAFChQoAP/Z"/>
          <p:cNvSpPr>
            <a:spLocks noChangeAspect="1" noChangeArrowheads="1"/>
          </p:cNvSpPr>
          <p:nvPr/>
        </p:nvSpPr>
        <p:spPr bwMode="auto">
          <a:xfrm>
            <a:off x="262667" y="12528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408" name="Picture 48" descr="http://ars.els-cdn.com/content/image/1-s2.0-S0166497201000621-fx2.jpg"/>
          <p:cNvPicPr>
            <a:picLocks noChangeAspect="1" noChangeArrowheads="1"/>
          </p:cNvPicPr>
          <p:nvPr/>
        </p:nvPicPr>
        <p:blipFill>
          <a:blip r:embed="rId14"/>
          <a:srcRect/>
          <a:stretch>
            <a:fillRect/>
          </a:stretch>
        </p:blipFill>
        <p:spPr bwMode="auto">
          <a:xfrm>
            <a:off x="4657169" y="5577594"/>
            <a:ext cx="844389" cy="1168434"/>
          </a:xfrm>
          <a:prstGeom prst="rect">
            <a:avLst/>
          </a:prstGeom>
          <a:noFill/>
        </p:spPr>
      </p:pic>
      <p:pic>
        <p:nvPicPr>
          <p:cNvPr id="1026" name="Picture 2" descr="http://webarchive.iiasa.ac.at/Admin/PE/faces/baklanov.gif">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6172" y="299173"/>
            <a:ext cx="818649" cy="10233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archive.iiasa.ac.at/Admin/PE/faces/havlikpe.gif">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131" y="2590314"/>
            <a:ext cx="856690" cy="1056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archive.iiasa.ac.at/Admin/PE/faces/jessie.gif">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10542" y="2315088"/>
            <a:ext cx="810586" cy="1013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ebarchive.iiasa.ac.at/Admin/PE/faces/jonas.gif">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15616" y="5582479"/>
            <a:ext cx="908755" cy="1158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ebarchive.iiasa.ac.at/Admin/PE/faces/shchipts.gif">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51278" y="5546345"/>
            <a:ext cx="956321" cy="11954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ebarchive.iiasa.ac.at/Admin/PE/faces/skritek.gif">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47576" y="4220962"/>
            <a:ext cx="910783" cy="11384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ebarchive.iiasa.ac.at/Admin/PE/faces/stepanov.gif">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4875" y="1394492"/>
            <a:ext cx="827684" cy="10346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ebarchive.iiasa.ac.at/Admin/PE/faces/wildemee.gif">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1925" y="4999250"/>
            <a:ext cx="832896" cy="11660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983354" y="1083309"/>
            <a:ext cx="837774" cy="1076040"/>
          </a:xfrm>
          <a:prstGeom prst="rect">
            <a:avLst/>
          </a:prstGeom>
        </p:spPr>
      </p:pic>
      <p:pic>
        <p:nvPicPr>
          <p:cNvPr id="5" name="Picture 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947576" y="1722389"/>
            <a:ext cx="872096" cy="1118558"/>
          </a:xfrm>
          <a:prstGeom prst="rect">
            <a:avLst/>
          </a:prstGeom>
        </p:spPr>
      </p:pic>
      <p:pic>
        <p:nvPicPr>
          <p:cNvPr id="6" name="Picture 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025852" y="4534387"/>
            <a:ext cx="795276" cy="1023737"/>
          </a:xfrm>
          <a:prstGeom prst="rect">
            <a:avLst/>
          </a:prstGeom>
        </p:spPr>
      </p:pic>
      <p:pic>
        <p:nvPicPr>
          <p:cNvPr id="7" name="Picture 6"/>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5788540" y="5577594"/>
            <a:ext cx="938271" cy="1154795"/>
          </a:xfrm>
          <a:prstGeom prst="rect">
            <a:avLst/>
          </a:prstGeom>
        </p:spPr>
      </p:pic>
      <p:pic>
        <p:nvPicPr>
          <p:cNvPr id="8" name="Picture 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947576" y="5565311"/>
            <a:ext cx="905704" cy="1157471"/>
          </a:xfrm>
          <a:prstGeom prst="rect">
            <a:avLst/>
          </a:prstGeom>
        </p:spPr>
      </p:pic>
    </p:spTree>
    <p:extLst>
      <p:ext uri="{BB962C8B-B14F-4D97-AF65-F5344CB8AC3E}">
        <p14:creationId xmlns:p14="http://schemas.microsoft.com/office/powerpoint/2010/main" val="2940539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15364"/>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100"/>
                                  </p:stCondLst>
                                  <p:childTnLst>
                                    <p:set>
                                      <p:cBhvr>
                                        <p:cTn id="12" dur="1" fill="hold">
                                          <p:stCondLst>
                                            <p:cond delay="0"/>
                                          </p:stCondLst>
                                        </p:cTn>
                                        <p:tgtEl>
                                          <p:spTgt spid="15366"/>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nodeType="afterEffect">
                                  <p:stCondLst>
                                    <p:cond delay="100"/>
                                  </p:stCondLst>
                                  <p:childTnLst>
                                    <p:set>
                                      <p:cBhvr>
                                        <p:cTn id="15" dur="1" fill="hold">
                                          <p:stCondLst>
                                            <p:cond delay="0"/>
                                          </p:stCondLst>
                                        </p:cTn>
                                        <p:tgtEl>
                                          <p:spTgt spid="15370"/>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nodeType="afterEffect">
                                  <p:stCondLst>
                                    <p:cond delay="100"/>
                                  </p:stCondLst>
                                  <p:childTnLst>
                                    <p:set>
                                      <p:cBhvr>
                                        <p:cTn id="18" dur="1" fill="hold">
                                          <p:stCondLst>
                                            <p:cond delay="0"/>
                                          </p:stCondLst>
                                        </p:cTn>
                                        <p:tgtEl>
                                          <p:spTgt spid="15380"/>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100"/>
                                  </p:stCondLst>
                                  <p:childTnLst>
                                    <p:set>
                                      <p:cBhvr>
                                        <p:cTn id="21" dur="1" fill="hold">
                                          <p:stCondLst>
                                            <p:cond delay="0"/>
                                          </p:stCondLst>
                                        </p:cTn>
                                        <p:tgtEl>
                                          <p:spTgt spid="1538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100"/>
                                  </p:stCondLst>
                                  <p:childTnLst>
                                    <p:set>
                                      <p:cBhvr>
                                        <p:cTn id="24" dur="1" fill="hold">
                                          <p:stCondLst>
                                            <p:cond delay="0"/>
                                          </p:stCondLst>
                                        </p:cTn>
                                        <p:tgtEl>
                                          <p:spTgt spid="15384"/>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nodeType="afterEffect">
                                  <p:stCondLst>
                                    <p:cond delay="100"/>
                                  </p:stCondLst>
                                  <p:childTnLst>
                                    <p:set>
                                      <p:cBhvr>
                                        <p:cTn id="27" dur="1" fill="hold">
                                          <p:stCondLst>
                                            <p:cond delay="0"/>
                                          </p:stCondLst>
                                        </p:cTn>
                                        <p:tgtEl>
                                          <p:spTgt spid="15386"/>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nodeType="afterEffect">
                                  <p:stCondLst>
                                    <p:cond delay="100"/>
                                  </p:stCondLst>
                                  <p:childTnLst>
                                    <p:set>
                                      <p:cBhvr>
                                        <p:cTn id="30" dur="1" fill="hold">
                                          <p:stCondLst>
                                            <p:cond delay="0"/>
                                          </p:stCondLst>
                                        </p:cTn>
                                        <p:tgtEl>
                                          <p:spTgt spid="15388"/>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nodeType="afterEffect">
                                  <p:stCondLst>
                                    <p:cond delay="100"/>
                                  </p:stCondLst>
                                  <p:childTnLst>
                                    <p:set>
                                      <p:cBhvr>
                                        <p:cTn id="33" dur="1" fill="hold">
                                          <p:stCondLst>
                                            <p:cond delay="0"/>
                                          </p:stCondLst>
                                        </p:cTn>
                                        <p:tgtEl>
                                          <p:spTgt spid="15390"/>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nodeType="afterEffect">
                                  <p:stCondLst>
                                    <p:cond delay="100"/>
                                  </p:stCondLst>
                                  <p:childTnLst>
                                    <p:set>
                                      <p:cBhvr>
                                        <p:cTn id="36" dur="1" fill="hold">
                                          <p:stCondLst>
                                            <p:cond delay="0"/>
                                          </p:stCondLst>
                                        </p:cTn>
                                        <p:tgtEl>
                                          <p:spTgt spid="15392"/>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nodePh="1">
                                  <p:stCondLst>
                                    <p:cond delay="100"/>
                                  </p:stCondLst>
                                  <p:endCondLst>
                                    <p:cond evt="begin" delay="0">
                                      <p:tn val="38"/>
                                    </p:cond>
                                  </p:endCondLst>
                                  <p:childTnLst>
                                    <p:set>
                                      <p:cBhvr>
                                        <p:cTn id="39" dur="1" fill="hold">
                                          <p:stCondLst>
                                            <p:cond delay="0"/>
                                          </p:stCondLst>
                                        </p:cTn>
                                        <p:tgtEl>
                                          <p:spTgt spid="15394"/>
                                        </p:tgtEl>
                                        <p:attrNameLst>
                                          <p:attrName>style.visibility</p:attrName>
                                        </p:attrNameLst>
                                      </p:cBhvr>
                                      <p:to>
                                        <p:strVal val="visible"/>
                                      </p:to>
                                    </p:set>
                                  </p:childTnLst>
                                </p:cTn>
                              </p:par>
                            </p:childTnLst>
                          </p:cTn>
                        </p:par>
                        <p:par>
                          <p:cTn id="40" fill="hold">
                            <p:stCondLst>
                              <p:cond delay="1100"/>
                            </p:stCondLst>
                            <p:childTnLst>
                              <p:par>
                                <p:cTn id="41" presetID="1" presetClass="entr" presetSubtype="0" fill="hold" grpId="0" nodeType="afterEffect" nodePh="1">
                                  <p:stCondLst>
                                    <p:cond delay="100"/>
                                  </p:stCondLst>
                                  <p:endCondLst>
                                    <p:cond evt="begin" delay="0">
                                      <p:tn val="41"/>
                                    </p:cond>
                                  </p:endCondLst>
                                  <p:childTnLst>
                                    <p:set>
                                      <p:cBhvr>
                                        <p:cTn id="42" dur="1" fill="hold">
                                          <p:stCondLst>
                                            <p:cond delay="0"/>
                                          </p:stCondLst>
                                        </p:cTn>
                                        <p:tgtEl>
                                          <p:spTgt spid="15396"/>
                                        </p:tgtEl>
                                        <p:attrNameLst>
                                          <p:attrName>style.visibility</p:attrName>
                                        </p:attrNameLst>
                                      </p:cBhvr>
                                      <p:to>
                                        <p:strVal val="visible"/>
                                      </p:to>
                                    </p:set>
                                  </p:childTnLst>
                                </p:cTn>
                              </p:par>
                            </p:childTnLst>
                          </p:cTn>
                        </p:par>
                        <p:par>
                          <p:cTn id="43" fill="hold">
                            <p:stCondLst>
                              <p:cond delay="1200"/>
                            </p:stCondLst>
                            <p:childTnLst>
                              <p:par>
                                <p:cTn id="44" presetID="1" presetClass="entr" presetSubtype="0" fill="hold" grpId="0" nodeType="afterEffect" nodePh="1">
                                  <p:stCondLst>
                                    <p:cond delay="100"/>
                                  </p:stCondLst>
                                  <p:endCondLst>
                                    <p:cond evt="begin" delay="0">
                                      <p:tn val="44"/>
                                    </p:cond>
                                  </p:endCondLst>
                                  <p:childTnLst>
                                    <p:set>
                                      <p:cBhvr>
                                        <p:cTn id="45" dur="1" fill="hold">
                                          <p:stCondLst>
                                            <p:cond delay="0"/>
                                          </p:stCondLst>
                                        </p:cTn>
                                        <p:tgtEl>
                                          <p:spTgt spid="15398"/>
                                        </p:tgtEl>
                                        <p:attrNameLst>
                                          <p:attrName>style.visibility</p:attrName>
                                        </p:attrNameLst>
                                      </p:cBhvr>
                                      <p:to>
                                        <p:strVal val="visible"/>
                                      </p:to>
                                    </p:set>
                                  </p:childTnLst>
                                </p:cTn>
                              </p:par>
                            </p:childTnLst>
                          </p:cTn>
                        </p:par>
                        <p:par>
                          <p:cTn id="46" fill="hold">
                            <p:stCondLst>
                              <p:cond delay="1300"/>
                            </p:stCondLst>
                            <p:childTnLst>
                              <p:par>
                                <p:cTn id="47" presetID="1" presetClass="entr" presetSubtype="0" fill="hold" grpId="0" nodeType="afterEffect" nodePh="1">
                                  <p:stCondLst>
                                    <p:cond delay="100"/>
                                  </p:stCondLst>
                                  <p:endCondLst>
                                    <p:cond evt="begin" delay="0">
                                      <p:tn val="47"/>
                                    </p:cond>
                                  </p:endCondLst>
                                  <p:childTnLst>
                                    <p:set>
                                      <p:cBhvr>
                                        <p:cTn id="48" dur="1" fill="hold">
                                          <p:stCondLst>
                                            <p:cond delay="0"/>
                                          </p:stCondLst>
                                        </p:cTn>
                                        <p:tgtEl>
                                          <p:spTgt spid="15400"/>
                                        </p:tgtEl>
                                        <p:attrNameLst>
                                          <p:attrName>style.visibility</p:attrName>
                                        </p:attrNameLst>
                                      </p:cBhvr>
                                      <p:to>
                                        <p:strVal val="visible"/>
                                      </p:to>
                                    </p:set>
                                  </p:childTnLst>
                                </p:cTn>
                              </p:par>
                            </p:childTnLst>
                          </p:cTn>
                        </p:par>
                        <p:par>
                          <p:cTn id="49" fill="hold">
                            <p:stCondLst>
                              <p:cond delay="1400"/>
                            </p:stCondLst>
                            <p:childTnLst>
                              <p:par>
                                <p:cTn id="50" presetID="1" presetClass="entr" presetSubtype="0" fill="hold" grpId="0" nodeType="afterEffect" nodePh="1">
                                  <p:stCondLst>
                                    <p:cond delay="100"/>
                                  </p:stCondLst>
                                  <p:endCondLst>
                                    <p:cond evt="begin" delay="0">
                                      <p:tn val="50"/>
                                    </p:cond>
                                  </p:endCondLst>
                                  <p:childTnLst>
                                    <p:set>
                                      <p:cBhvr>
                                        <p:cTn id="51" dur="1" fill="hold">
                                          <p:stCondLst>
                                            <p:cond delay="0"/>
                                          </p:stCondLst>
                                        </p:cTn>
                                        <p:tgtEl>
                                          <p:spTgt spid="15402"/>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grpId="0" nodeType="afterEffect" nodePh="1">
                                  <p:stCondLst>
                                    <p:cond delay="100"/>
                                  </p:stCondLst>
                                  <p:endCondLst>
                                    <p:cond evt="begin" delay="0">
                                      <p:tn val="53"/>
                                    </p:cond>
                                  </p:endCondLst>
                                  <p:childTnLst>
                                    <p:set>
                                      <p:cBhvr>
                                        <p:cTn id="54" dur="1" fill="hold">
                                          <p:stCondLst>
                                            <p:cond delay="0"/>
                                          </p:stCondLst>
                                        </p:cTn>
                                        <p:tgtEl>
                                          <p:spTgt spid="15404"/>
                                        </p:tgtEl>
                                        <p:attrNameLst>
                                          <p:attrName>style.visibility</p:attrName>
                                        </p:attrNameLst>
                                      </p:cBhvr>
                                      <p:to>
                                        <p:strVal val="visible"/>
                                      </p:to>
                                    </p:set>
                                  </p:childTnLst>
                                </p:cTn>
                              </p:par>
                            </p:childTnLst>
                          </p:cTn>
                        </p:par>
                        <p:par>
                          <p:cTn id="55" fill="hold">
                            <p:stCondLst>
                              <p:cond delay="1600"/>
                            </p:stCondLst>
                            <p:childTnLst>
                              <p:par>
                                <p:cTn id="56" presetID="1" presetClass="entr" presetSubtype="0" fill="hold" nodeType="afterEffect">
                                  <p:stCondLst>
                                    <p:cond delay="100"/>
                                  </p:stCondLst>
                                  <p:childTnLst>
                                    <p:set>
                                      <p:cBhvr>
                                        <p:cTn id="57" dur="1" fill="hold">
                                          <p:stCondLst>
                                            <p:cond delay="0"/>
                                          </p:stCondLst>
                                        </p:cTn>
                                        <p:tgtEl>
                                          <p:spTgt spid="15408"/>
                                        </p:tgtEl>
                                        <p:attrNameLst>
                                          <p:attrName>style.visibility</p:attrName>
                                        </p:attrNameLst>
                                      </p:cBhvr>
                                      <p:to>
                                        <p:strVal val="visible"/>
                                      </p:to>
                                    </p:set>
                                  </p:childTnLst>
                                </p:cTn>
                              </p:par>
                            </p:childTnLst>
                          </p:cTn>
                        </p:par>
                        <p:par>
                          <p:cTn id="58" fill="hold">
                            <p:stCondLst>
                              <p:cond delay="1700"/>
                            </p:stCondLst>
                            <p:childTnLst>
                              <p:par>
                                <p:cTn id="59" presetID="1" presetClass="entr" presetSubtype="0" fill="hold" nodeType="afterEffect">
                                  <p:stCondLst>
                                    <p:cond delay="100"/>
                                  </p:stCondLst>
                                  <p:childTnLst>
                                    <p:set>
                                      <p:cBhvr>
                                        <p:cTn id="60" dur="1" fill="hold">
                                          <p:stCondLst>
                                            <p:cond delay="0"/>
                                          </p:stCondLst>
                                        </p:cTn>
                                        <p:tgtEl>
                                          <p:spTgt spid="1026"/>
                                        </p:tgtEl>
                                        <p:attrNameLst>
                                          <p:attrName>style.visibility</p:attrName>
                                        </p:attrNameLst>
                                      </p:cBhvr>
                                      <p:to>
                                        <p:strVal val="visible"/>
                                      </p:to>
                                    </p:set>
                                  </p:childTnLst>
                                </p:cTn>
                              </p:par>
                            </p:childTnLst>
                          </p:cTn>
                        </p:par>
                        <p:par>
                          <p:cTn id="61" fill="hold">
                            <p:stCondLst>
                              <p:cond delay="1800"/>
                            </p:stCondLst>
                            <p:childTnLst>
                              <p:par>
                                <p:cTn id="62" presetID="1" presetClass="entr" presetSubtype="0" fill="hold" nodeType="afterEffect">
                                  <p:stCondLst>
                                    <p:cond delay="100"/>
                                  </p:stCondLst>
                                  <p:childTnLst>
                                    <p:set>
                                      <p:cBhvr>
                                        <p:cTn id="63" dur="1" fill="hold">
                                          <p:stCondLst>
                                            <p:cond delay="0"/>
                                          </p:stCondLst>
                                        </p:cTn>
                                        <p:tgtEl>
                                          <p:spTgt spid="1028"/>
                                        </p:tgtEl>
                                        <p:attrNameLst>
                                          <p:attrName>style.visibility</p:attrName>
                                        </p:attrNameLst>
                                      </p:cBhvr>
                                      <p:to>
                                        <p:strVal val="visible"/>
                                      </p:to>
                                    </p:set>
                                  </p:childTnLst>
                                </p:cTn>
                              </p:par>
                            </p:childTnLst>
                          </p:cTn>
                        </p:par>
                        <p:par>
                          <p:cTn id="64" fill="hold">
                            <p:stCondLst>
                              <p:cond delay="1900"/>
                            </p:stCondLst>
                            <p:childTnLst>
                              <p:par>
                                <p:cTn id="65" presetID="1" presetClass="entr" presetSubtype="0" fill="hold" nodeType="afterEffect">
                                  <p:stCondLst>
                                    <p:cond delay="100"/>
                                  </p:stCondLst>
                                  <p:childTnLst>
                                    <p:set>
                                      <p:cBhvr>
                                        <p:cTn id="66" dur="1" fill="hold">
                                          <p:stCondLst>
                                            <p:cond delay="0"/>
                                          </p:stCondLst>
                                        </p:cTn>
                                        <p:tgtEl>
                                          <p:spTgt spid="1030"/>
                                        </p:tgtEl>
                                        <p:attrNameLst>
                                          <p:attrName>style.visibility</p:attrName>
                                        </p:attrNameLst>
                                      </p:cBhvr>
                                      <p:to>
                                        <p:strVal val="visible"/>
                                      </p:to>
                                    </p:set>
                                  </p:childTnLst>
                                </p:cTn>
                              </p:par>
                            </p:childTnLst>
                          </p:cTn>
                        </p:par>
                        <p:par>
                          <p:cTn id="67" fill="hold">
                            <p:stCondLst>
                              <p:cond delay="2000"/>
                            </p:stCondLst>
                            <p:childTnLst>
                              <p:par>
                                <p:cTn id="68" presetID="1" presetClass="entr" presetSubtype="0" fill="hold" nodeType="afterEffect">
                                  <p:stCondLst>
                                    <p:cond delay="100"/>
                                  </p:stCondLst>
                                  <p:childTnLst>
                                    <p:set>
                                      <p:cBhvr>
                                        <p:cTn id="69" dur="1" fill="hold">
                                          <p:stCondLst>
                                            <p:cond delay="0"/>
                                          </p:stCondLst>
                                        </p:cTn>
                                        <p:tgtEl>
                                          <p:spTgt spid="1032"/>
                                        </p:tgtEl>
                                        <p:attrNameLst>
                                          <p:attrName>style.visibility</p:attrName>
                                        </p:attrNameLst>
                                      </p:cBhvr>
                                      <p:to>
                                        <p:strVal val="visible"/>
                                      </p:to>
                                    </p:set>
                                  </p:childTnLst>
                                </p:cTn>
                              </p:par>
                            </p:childTnLst>
                          </p:cTn>
                        </p:par>
                        <p:par>
                          <p:cTn id="70" fill="hold">
                            <p:stCondLst>
                              <p:cond delay="2100"/>
                            </p:stCondLst>
                            <p:childTnLst>
                              <p:par>
                                <p:cTn id="71" presetID="1" presetClass="entr" presetSubtype="0" fill="hold" nodeType="afterEffect">
                                  <p:stCondLst>
                                    <p:cond delay="100"/>
                                  </p:stCondLst>
                                  <p:childTnLst>
                                    <p:set>
                                      <p:cBhvr>
                                        <p:cTn id="72" dur="1" fill="hold">
                                          <p:stCondLst>
                                            <p:cond delay="0"/>
                                          </p:stCondLst>
                                        </p:cTn>
                                        <p:tgtEl>
                                          <p:spTgt spid="1034"/>
                                        </p:tgtEl>
                                        <p:attrNameLst>
                                          <p:attrName>style.visibility</p:attrName>
                                        </p:attrNameLst>
                                      </p:cBhvr>
                                      <p:to>
                                        <p:strVal val="visible"/>
                                      </p:to>
                                    </p:set>
                                  </p:childTnLst>
                                </p:cTn>
                              </p:par>
                            </p:childTnLst>
                          </p:cTn>
                        </p:par>
                        <p:par>
                          <p:cTn id="73" fill="hold">
                            <p:stCondLst>
                              <p:cond delay="2200"/>
                            </p:stCondLst>
                            <p:childTnLst>
                              <p:par>
                                <p:cTn id="74" presetID="1" presetClass="entr" presetSubtype="0" fill="hold" nodeType="afterEffect">
                                  <p:stCondLst>
                                    <p:cond delay="100"/>
                                  </p:stCondLst>
                                  <p:childTnLst>
                                    <p:set>
                                      <p:cBhvr>
                                        <p:cTn id="75" dur="1" fill="hold">
                                          <p:stCondLst>
                                            <p:cond delay="0"/>
                                          </p:stCondLst>
                                        </p:cTn>
                                        <p:tgtEl>
                                          <p:spTgt spid="1036"/>
                                        </p:tgtEl>
                                        <p:attrNameLst>
                                          <p:attrName>style.visibility</p:attrName>
                                        </p:attrNameLst>
                                      </p:cBhvr>
                                      <p:to>
                                        <p:strVal val="visible"/>
                                      </p:to>
                                    </p:set>
                                  </p:childTnLst>
                                </p:cTn>
                              </p:par>
                            </p:childTnLst>
                          </p:cTn>
                        </p:par>
                        <p:par>
                          <p:cTn id="76" fill="hold">
                            <p:stCondLst>
                              <p:cond delay="2300"/>
                            </p:stCondLst>
                            <p:childTnLst>
                              <p:par>
                                <p:cTn id="77" presetID="1" presetClass="entr" presetSubtype="0" fill="hold" nodeType="afterEffect">
                                  <p:stCondLst>
                                    <p:cond delay="100"/>
                                  </p:stCondLst>
                                  <p:childTnLst>
                                    <p:set>
                                      <p:cBhvr>
                                        <p:cTn id="78" dur="1" fill="hold">
                                          <p:stCondLst>
                                            <p:cond delay="0"/>
                                          </p:stCondLst>
                                        </p:cTn>
                                        <p:tgtEl>
                                          <p:spTgt spid="1038"/>
                                        </p:tgtEl>
                                        <p:attrNameLst>
                                          <p:attrName>style.visibility</p:attrName>
                                        </p:attrNameLst>
                                      </p:cBhvr>
                                      <p:to>
                                        <p:strVal val="visible"/>
                                      </p:to>
                                    </p:set>
                                  </p:childTnLst>
                                </p:cTn>
                              </p:par>
                            </p:childTnLst>
                          </p:cTn>
                        </p:par>
                        <p:par>
                          <p:cTn id="79" fill="hold">
                            <p:stCondLst>
                              <p:cond delay="2400"/>
                            </p:stCondLst>
                            <p:childTnLst>
                              <p:par>
                                <p:cTn id="80" presetID="1" presetClass="entr" presetSubtype="0" fill="hold" nodeType="afterEffect">
                                  <p:stCondLst>
                                    <p:cond delay="100"/>
                                  </p:stCondLst>
                                  <p:childTnLst>
                                    <p:set>
                                      <p:cBhvr>
                                        <p:cTn id="81" dur="1" fill="hold">
                                          <p:stCondLst>
                                            <p:cond delay="0"/>
                                          </p:stCondLst>
                                        </p:cTn>
                                        <p:tgtEl>
                                          <p:spTgt spid="1040"/>
                                        </p:tgtEl>
                                        <p:attrNameLst>
                                          <p:attrName>style.visibility</p:attrName>
                                        </p:attrNameLst>
                                      </p:cBhvr>
                                      <p:to>
                                        <p:strVal val="visible"/>
                                      </p:to>
                                    </p:set>
                                  </p:childTnLst>
                                </p:cTn>
                              </p:par>
                            </p:childTnLst>
                          </p:cTn>
                        </p:par>
                        <p:par>
                          <p:cTn id="82" fill="hold">
                            <p:stCondLst>
                              <p:cond delay="2500"/>
                            </p:stCondLst>
                            <p:childTnLst>
                              <p:par>
                                <p:cTn id="83" presetID="1" presetClass="entr" presetSubtype="0" fill="hold" nodeType="afterEffect">
                                  <p:stCondLst>
                                    <p:cond delay="100"/>
                                  </p:stCondLst>
                                  <p:childTnLst>
                                    <p:set>
                                      <p:cBhvr>
                                        <p:cTn id="84" dur="1" fill="hold">
                                          <p:stCondLst>
                                            <p:cond delay="0"/>
                                          </p:stCondLst>
                                        </p:cTn>
                                        <p:tgtEl>
                                          <p:spTgt spid="4"/>
                                        </p:tgtEl>
                                        <p:attrNameLst>
                                          <p:attrName>style.visibility</p:attrName>
                                        </p:attrNameLst>
                                      </p:cBhvr>
                                      <p:to>
                                        <p:strVal val="visible"/>
                                      </p:to>
                                    </p:set>
                                  </p:childTnLst>
                                </p:cTn>
                              </p:par>
                            </p:childTnLst>
                          </p:cTn>
                        </p:par>
                        <p:par>
                          <p:cTn id="85" fill="hold">
                            <p:stCondLst>
                              <p:cond delay="2600"/>
                            </p:stCondLst>
                            <p:childTnLst>
                              <p:par>
                                <p:cTn id="86" presetID="1" presetClass="entr" presetSubtype="0" fill="hold" nodeType="afterEffect">
                                  <p:stCondLst>
                                    <p:cond delay="100"/>
                                  </p:stCondLst>
                                  <p:childTnLst>
                                    <p:set>
                                      <p:cBhvr>
                                        <p:cTn id="87" dur="1" fill="hold">
                                          <p:stCondLst>
                                            <p:cond delay="0"/>
                                          </p:stCondLst>
                                        </p:cTn>
                                        <p:tgtEl>
                                          <p:spTgt spid="5"/>
                                        </p:tgtEl>
                                        <p:attrNameLst>
                                          <p:attrName>style.visibility</p:attrName>
                                        </p:attrNameLst>
                                      </p:cBhvr>
                                      <p:to>
                                        <p:strVal val="visible"/>
                                      </p:to>
                                    </p:set>
                                  </p:childTnLst>
                                </p:cTn>
                              </p:par>
                            </p:childTnLst>
                          </p:cTn>
                        </p:par>
                        <p:par>
                          <p:cTn id="88" fill="hold">
                            <p:stCondLst>
                              <p:cond delay="2700"/>
                            </p:stCondLst>
                            <p:childTnLst>
                              <p:par>
                                <p:cTn id="89" presetID="1" presetClass="entr" presetSubtype="0" fill="hold" nodeType="afterEffect">
                                  <p:stCondLst>
                                    <p:cond delay="100"/>
                                  </p:stCondLst>
                                  <p:childTnLst>
                                    <p:set>
                                      <p:cBhvr>
                                        <p:cTn id="90" dur="1" fill="hold">
                                          <p:stCondLst>
                                            <p:cond delay="0"/>
                                          </p:stCondLst>
                                        </p:cTn>
                                        <p:tgtEl>
                                          <p:spTgt spid="6"/>
                                        </p:tgtEl>
                                        <p:attrNameLst>
                                          <p:attrName>style.visibility</p:attrName>
                                        </p:attrNameLst>
                                      </p:cBhvr>
                                      <p:to>
                                        <p:strVal val="visible"/>
                                      </p:to>
                                    </p:set>
                                  </p:childTnLst>
                                </p:cTn>
                              </p:par>
                            </p:childTnLst>
                          </p:cTn>
                        </p:par>
                        <p:par>
                          <p:cTn id="91" fill="hold">
                            <p:stCondLst>
                              <p:cond delay="2800"/>
                            </p:stCondLst>
                            <p:childTnLst>
                              <p:par>
                                <p:cTn id="92" presetID="1" presetClass="entr" presetSubtype="0" fill="hold" nodeType="afterEffect">
                                  <p:stCondLst>
                                    <p:cond delay="100"/>
                                  </p:stCondLst>
                                  <p:childTnLst>
                                    <p:set>
                                      <p:cBhvr>
                                        <p:cTn id="93" dur="1" fill="hold">
                                          <p:stCondLst>
                                            <p:cond delay="0"/>
                                          </p:stCondLst>
                                        </p:cTn>
                                        <p:tgtEl>
                                          <p:spTgt spid="7"/>
                                        </p:tgtEl>
                                        <p:attrNameLst>
                                          <p:attrName>style.visibility</p:attrName>
                                        </p:attrNameLst>
                                      </p:cBhvr>
                                      <p:to>
                                        <p:strVal val="visible"/>
                                      </p:to>
                                    </p:set>
                                  </p:childTnLst>
                                </p:cTn>
                              </p:par>
                            </p:childTnLst>
                          </p:cTn>
                        </p:par>
                        <p:par>
                          <p:cTn id="94" fill="hold">
                            <p:stCondLst>
                              <p:cond delay="2900"/>
                            </p:stCondLst>
                            <p:childTnLst>
                              <p:par>
                                <p:cTn id="95" presetID="1" presetClass="entr" presetSubtype="0" fill="hold" nodeType="afterEffect">
                                  <p:stCondLst>
                                    <p:cond delay="10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15396" grpId="0"/>
      <p:bldP spid="15398" grpId="0"/>
      <p:bldP spid="15400" grpId="0"/>
      <p:bldP spid="15402" grpId="0"/>
      <p:bldP spid="15404" grpId="0"/>
    </p:bldLst>
  </p:timing>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iiasa-pptx-template-dark-&amp;-light</Template>
  <TotalTime>6043</TotalTime>
  <Words>2182</Words>
  <Application>Microsoft Macintosh PowerPoint</Application>
  <PresentationFormat>On-screen Show (4:3)</PresentationFormat>
  <Paragraphs>250</Paragraphs>
  <Slides>30</Slides>
  <Notes>16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iiasa-pptx-template-dark-&amp;-light</vt:lpstr>
      <vt:lpstr>iiasa-light-version</vt:lpstr>
      <vt:lpstr>Network resilience and systemic risk Methodological approaches to address network resilience and opinion dynamics</vt:lpstr>
      <vt:lpstr>Introduction ASA Strategy and Methods</vt:lpstr>
      <vt:lpstr>IIASA mission</vt:lpstr>
      <vt:lpstr>ASA Strategy</vt:lpstr>
      <vt:lpstr>PowerPoint Presentation</vt:lpstr>
      <vt:lpstr>Domain 1: Optimal behavior of systems </vt:lpstr>
      <vt:lpstr>Domain 2: Interactions within systems</vt:lpstr>
      <vt:lpstr>Domain 3: Systems transitions and resilience of systems</vt:lpstr>
      <vt:lpstr>ASA Team</vt:lpstr>
      <vt:lpstr>Facts and figures</vt:lpstr>
      <vt:lpstr>Opinion dynamics and network control Matthias Wildemeersch</vt:lpstr>
      <vt:lpstr>Contribution</vt:lpstr>
      <vt:lpstr>Opinion dynamics </vt:lpstr>
      <vt:lpstr>Stability and convergence – an example</vt:lpstr>
      <vt:lpstr>Enabling network control</vt:lpstr>
      <vt:lpstr>Opinion control through stubborn agents</vt:lpstr>
      <vt:lpstr>Understanding network resilience</vt:lpstr>
      <vt:lpstr>Systemic risk, resilience, and critical transitions in networked systems</vt:lpstr>
      <vt:lpstr>Resilience of economies Leena Ilmola and Nikita Strelkovsky</vt:lpstr>
      <vt:lpstr>PowerPoint Presentation</vt:lpstr>
      <vt:lpstr>Results – Scenario analysis</vt:lpstr>
      <vt:lpstr>Financial systemic risk  Sebastian Poledna, Stefan Thurner </vt:lpstr>
      <vt:lpstr>Financial systemic risk Sebastian Poledna et al. </vt:lpstr>
      <vt:lpstr>Management of systemic risk in financial networks</vt:lpstr>
      <vt:lpstr>Management of systemic risk in financial networks (2)</vt:lpstr>
      <vt:lpstr>References</vt:lpstr>
      <vt:lpstr>Strategic investment in protection in networked systems  Matt Leduc </vt:lpstr>
      <vt:lpstr>Motivation</vt:lpstr>
      <vt:lpstr>Model and research question</vt:lpstr>
      <vt:lpstr>Strategic Investment in Protection in Networked Systems</vt:lpstr>
    </vt:vector>
  </TitlesOfParts>
  <Company>IIASA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Sebastian</cp:lastModifiedBy>
  <cp:revision>222</cp:revision>
  <cp:lastPrinted>2016-03-17T09:23:52Z</cp:lastPrinted>
  <dcterms:created xsi:type="dcterms:W3CDTF">2012-04-11T12:26:19Z</dcterms:created>
  <dcterms:modified xsi:type="dcterms:W3CDTF">2016-03-29T12:36:06Z</dcterms:modified>
</cp:coreProperties>
</file>