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0" r:id="rId1"/>
    <p:sldMasterId id="2147483665" r:id="rId2"/>
    <p:sldMasterId id="2147484132" r:id="rId3"/>
  </p:sldMasterIdLst>
  <p:notesMasterIdLst>
    <p:notesMasterId r:id="rId18"/>
  </p:notesMasterIdLst>
  <p:handoutMasterIdLst>
    <p:handoutMasterId r:id="rId19"/>
  </p:handoutMasterIdLst>
  <p:sldIdLst>
    <p:sldId id="258" r:id="rId4"/>
    <p:sldId id="768" r:id="rId5"/>
    <p:sldId id="769" r:id="rId6"/>
    <p:sldId id="776" r:id="rId7"/>
    <p:sldId id="777" r:id="rId8"/>
    <p:sldId id="739" r:id="rId9"/>
    <p:sldId id="702" r:id="rId10"/>
    <p:sldId id="698" r:id="rId11"/>
    <p:sldId id="703" r:id="rId12"/>
    <p:sldId id="767" r:id="rId13"/>
    <p:sldId id="699" r:id="rId14"/>
    <p:sldId id="779" r:id="rId15"/>
    <p:sldId id="792" r:id="rId16"/>
    <p:sldId id="798" r:id="rId17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J" initials="I" lastIdx="2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4" autoAdjust="0"/>
    <p:restoredTop sz="94139" autoAdjust="0"/>
  </p:normalViewPr>
  <p:slideViewPr>
    <p:cSldViewPr>
      <p:cViewPr varScale="1">
        <p:scale>
          <a:sx n="106" d="100"/>
          <a:sy n="106" d="100"/>
        </p:scale>
        <p:origin x="114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5615B9F3-24B2-4951-8399-738BE668C244}" type="datetimeFigureOut">
              <a:rPr lang="en-US"/>
              <a:pPr>
                <a:defRPr/>
              </a:pPr>
              <a:t>17/02/16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983F3E7-C2AD-4E1A-B970-62EE586FC0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1738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38060AB-0DC7-4EA5-A0CD-D75E487993B4}" type="datetimeFigureOut">
              <a:rPr lang="de-AT"/>
              <a:pPr>
                <a:defRPr/>
              </a:pPr>
              <a:t>16.02.2017</a:t>
            </a:fld>
            <a:endParaRPr lang="de-A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AT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de-AT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717C378-C524-4600-8C81-31DB922CE05D}" type="slidenum">
              <a:rPr lang="de-AT"/>
              <a:pPr>
                <a:defRPr/>
              </a:pPr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590697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A22AA21C-5614-48AB-9678-27D42D601322}" type="slidenum">
              <a:rPr lang="en-US" altLang="en-US" sz="1300">
                <a:latin typeface="Arial" panose="020B0604020202020204" pitchFamily="34" charset="0"/>
              </a:rPr>
              <a:pPr/>
              <a:t>2</a:t>
            </a:fld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6500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667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667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667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66788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BAFA3EF9-8107-4B82-853B-C63D0A449909}" type="slidenum">
              <a:rPr lang="en-US" altLang="en-US" sz="1300">
                <a:latin typeface="Arial" panose="020B0604020202020204" pitchFamily="34" charset="0"/>
              </a:rPr>
              <a:pPr/>
              <a:t>3</a:t>
            </a:fld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9851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1FB384-FCA3-4113-9ED3-64987F036EAE}" type="slidenum">
              <a:rPr lang="en-US"/>
              <a:pPr/>
              <a:t>4</a:t>
            </a:fld>
            <a:endParaRPr lang="en-US"/>
          </a:p>
        </p:txBody>
      </p:sp>
      <p:sp>
        <p:nvSpPr>
          <p:cNvPr id="17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5325"/>
            <a:ext cx="4549775" cy="3411538"/>
          </a:xfrm>
          <a:ln/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9638" y="4343400"/>
            <a:ext cx="5032375" cy="41148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589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D14409-F7F5-4E49-A57A-8A3C80DF65DB}" type="slidenum">
              <a:rPr lang="en-US"/>
              <a:pPr/>
              <a:t>5</a:t>
            </a:fld>
            <a:endParaRPr lang="en-US"/>
          </a:p>
        </p:txBody>
      </p:sp>
      <p:sp>
        <p:nvSpPr>
          <p:cNvPr id="17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5325"/>
            <a:ext cx="4549775" cy="3411538"/>
          </a:xfrm>
          <a:ln/>
        </p:spPr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9638" y="4343400"/>
            <a:ext cx="5032375" cy="41148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477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0641781-33C9-42C5-918E-49458DDC7A7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3969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Openly acknowledged</a:t>
            </a:r>
            <a:r>
              <a:rPr lang="en-US" baseline="0" dirty="0" smtClean="0"/>
              <a:t> as the best source of baseline cropland information by GEOGLAM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5AEBD-8421-44C7-88E2-6B5AFFB1525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7358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0641781-33C9-42C5-918E-49458DDC7A7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368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entry-slide-title-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2513013" y="1919288"/>
            <a:ext cx="6630987" cy="1470025"/>
          </a:xfrm>
        </p:spPr>
        <p:txBody>
          <a:bodyPr lIns="457200" rIns="457200"/>
          <a:lstStyle>
            <a:lvl1pPr>
              <a:defRPr>
                <a:solidFill>
                  <a:srgbClr val="00339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203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2513013" y="3886200"/>
            <a:ext cx="6627812" cy="1752600"/>
          </a:xfrm>
        </p:spPr>
        <p:txBody>
          <a:bodyPr lIns="457200" rIns="457200"/>
          <a:lstStyle>
            <a:lvl1pPr marL="0" indent="0">
              <a:buFontTx/>
              <a:buNone/>
              <a:defRPr>
                <a:solidFill>
                  <a:srgbClr val="003399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92950" y="6516688"/>
            <a:ext cx="1582738" cy="320675"/>
          </a:xfrm>
        </p:spPr>
        <p:txBody>
          <a:bodyPr/>
          <a:lstStyle>
            <a:lvl1pPr>
              <a:defRPr>
                <a:solidFill>
                  <a:srgbClr val="003399"/>
                </a:solidFill>
              </a:defRPr>
            </a:lvl1pPr>
          </a:lstStyle>
          <a:p>
            <a:pPr>
              <a:defRPr/>
            </a:pPr>
            <a:fld id="{B5864CA9-5CEB-4AC7-93F8-592D6600EB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126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3375" y="455613"/>
            <a:ext cx="1998663" cy="56705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4213" y="455613"/>
            <a:ext cx="5846762" cy="56705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H. Böttcher: From science to policy - how can research affect political decision making? YSSP 2012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A12EA-7028-4D64-B1D4-3D00A50E6CA0}" type="slidenum">
              <a:rPr lang="en-US"/>
              <a:pPr>
                <a:defRPr/>
              </a:pPr>
              <a:t>‹#›</a:t>
            </a:fld>
            <a:r>
              <a:rPr lang="en-US"/>
              <a:t>, date</a:t>
            </a:r>
          </a:p>
        </p:txBody>
      </p:sp>
    </p:spTree>
    <p:extLst>
      <p:ext uri="{BB962C8B-B14F-4D97-AF65-F5344CB8AC3E}">
        <p14:creationId xmlns:p14="http://schemas.microsoft.com/office/powerpoint/2010/main" val="994222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entry-slide-title-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5" name="Rectangle 9"/>
          <p:cNvSpPr>
            <a:spLocks noGrp="1" noChangeArrowheads="1"/>
          </p:cNvSpPr>
          <p:nvPr>
            <p:ph type="ctrTitle"/>
          </p:nvPr>
        </p:nvSpPr>
        <p:spPr>
          <a:xfrm>
            <a:off x="2513013" y="1919288"/>
            <a:ext cx="6630987" cy="1470025"/>
          </a:xfrm>
        </p:spPr>
        <p:txBody>
          <a:bodyPr lIns="457200" rIns="457200"/>
          <a:lstStyle>
            <a:lvl1pPr>
              <a:defRPr sz="3600"/>
            </a:lvl1pPr>
          </a:lstStyle>
          <a:p>
            <a:r>
              <a:rPr lang="en-US" dirty="0"/>
              <a:t>Click to edit Master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106506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2513013" y="3886200"/>
            <a:ext cx="6627812" cy="1752600"/>
          </a:xfrm>
        </p:spPr>
        <p:txBody>
          <a:bodyPr lIns="457200" rIns="457200"/>
          <a:lstStyle>
            <a:lvl1pPr marL="0" indent="0">
              <a:buFontTx/>
              <a:buNone/>
              <a:defRPr sz="2400"/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117477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455613"/>
            <a:ext cx="7997825" cy="813147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3" y="1412776"/>
            <a:ext cx="7997825" cy="4713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H. Böttcher: From science to policy - how can research affect political decision making? YSSP 2012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38565-14C3-49F2-91D1-04C588F97068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46451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3" y="1600200"/>
            <a:ext cx="39227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9325" y="1600200"/>
            <a:ext cx="39227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H. Böttcher: From science to policy - how can research affect political decision making? YSSP 2012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6D8A1-23A6-4EFD-BED2-B81957C3C305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274482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H. Böttcher: From science to policy - how can research affect political decision making? YSSP 2012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B829D-2974-4BDA-A898-158E7E631207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880316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H. Böttcher: From science to policy - how can research affect political decision making? YSSP 2012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3787A-AC21-48D4-AD85-C89FD92ABD61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424923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H. Böttcher: From science to policy - how can research affect political decision making? YSSP 2012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64000-2BD4-4180-8C96-66E1C1911AB3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491270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H. Böttcher: From science to policy - how can research affect political decision making? YSSP 2012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D6F4D-F074-4573-83DA-69D2AD65C5ED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044669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H. Böttcher: From science to policy - how can research affect political decision making? YSSP 2012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8D05F-F98E-47B0-BBC4-973ABC126E2C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565657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H. Böttcher: From science to policy - how can research affect political decision making? YSSP 2012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C9A9D-B67F-44FE-B7C2-9C85F1AADD92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91074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H. Böttcher: From science to policy - how can research affect political decision making? YSSP 2012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89335-66F9-4237-9F53-C3213147262C}" type="slidenum">
              <a:rPr lang="en-US"/>
              <a:pPr>
                <a:defRPr/>
              </a:pPr>
              <a:t>‹#›</a:t>
            </a:fld>
            <a:r>
              <a:rPr lang="en-US"/>
              <a:t>, date</a:t>
            </a:r>
          </a:p>
        </p:txBody>
      </p:sp>
    </p:spTree>
    <p:extLst>
      <p:ext uri="{BB962C8B-B14F-4D97-AF65-F5344CB8AC3E}">
        <p14:creationId xmlns:p14="http://schemas.microsoft.com/office/powerpoint/2010/main" val="41414559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3375" y="455613"/>
            <a:ext cx="1998663" cy="5670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4213" y="455613"/>
            <a:ext cx="5846762" cy="5670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H. Böttcher: From science to policy - how can research affect political decision making? YSSP 2012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BA4F9-2DA6-47E1-999D-140733772FFC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620086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98525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3ECB1-FE4C-415E-B3AE-E036DA2BD7D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514059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9AA12-FC1B-6D42-BA8B-E927E293B5C4}" type="datetimeFigureOut">
              <a:rPr lang="en-US" smtClean="0"/>
              <a:pPr/>
              <a:t>17/02/16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01DB-00C8-0241-B53D-8E40F0C82E9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0688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9AA12-FC1B-6D42-BA8B-E927E293B5C4}" type="datetimeFigureOut">
              <a:rPr lang="en-US" smtClean="0"/>
              <a:pPr/>
              <a:t>17/02/16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01DB-00C8-0241-B53D-8E40F0C82E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9471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9AA12-FC1B-6D42-BA8B-E927E293B5C4}" type="datetimeFigureOut">
              <a:rPr lang="en-US" smtClean="0"/>
              <a:pPr/>
              <a:t>17/02/16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01DB-00C8-0241-B53D-8E40F0C82E9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93072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9AA12-FC1B-6D42-BA8B-E927E293B5C4}" type="datetimeFigureOut">
              <a:rPr lang="en-US" smtClean="0"/>
              <a:pPr/>
              <a:t>17/02/16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01DB-00C8-0241-B53D-8E40F0C82E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4885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9AA12-FC1B-6D42-BA8B-E927E293B5C4}" type="datetimeFigureOut">
              <a:rPr lang="en-US" smtClean="0"/>
              <a:pPr/>
              <a:t>17/02/16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01DB-00C8-0241-B53D-8E40F0C82E9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57431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9AA12-FC1B-6D42-BA8B-E927E293B5C4}" type="datetimeFigureOut">
              <a:rPr lang="en-US" smtClean="0"/>
              <a:pPr/>
              <a:t>17/02/16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01DB-00C8-0241-B53D-8E40F0C82E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7698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9AA12-FC1B-6D42-BA8B-E927E293B5C4}" type="datetimeFigureOut">
              <a:rPr lang="en-US" smtClean="0"/>
              <a:pPr/>
              <a:t>17/02/16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01DB-00C8-0241-B53D-8E40F0C82E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1918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9AA12-FC1B-6D42-BA8B-E927E293B5C4}" type="datetimeFigureOut">
              <a:rPr lang="en-US" smtClean="0"/>
              <a:pPr/>
              <a:t>17/02/16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01DB-00C8-0241-B53D-8E40F0C82E9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893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3" y="1600200"/>
            <a:ext cx="39227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9325" y="1600200"/>
            <a:ext cx="39227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H. Böttcher: From science to policy - how can research affect political decision making? YSSP 2012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12386-7FB2-44C2-ABA5-AB0FFBD66CA1}" type="slidenum">
              <a:rPr lang="en-US"/>
              <a:pPr>
                <a:defRPr/>
              </a:pPr>
              <a:t>‹#›</a:t>
            </a:fld>
            <a:r>
              <a:rPr lang="en-US"/>
              <a:t>, date</a:t>
            </a:r>
          </a:p>
        </p:txBody>
      </p:sp>
    </p:spTree>
    <p:extLst>
      <p:ext uri="{BB962C8B-B14F-4D97-AF65-F5344CB8AC3E}">
        <p14:creationId xmlns:p14="http://schemas.microsoft.com/office/powerpoint/2010/main" val="6289481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9AA12-FC1B-6D42-BA8B-E927E293B5C4}" type="datetimeFigureOut">
              <a:rPr lang="en-US" smtClean="0"/>
              <a:pPr/>
              <a:t>17/02/16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01DB-00C8-0241-B53D-8E40F0C82E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454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9AA12-FC1B-6D42-BA8B-E927E293B5C4}" type="datetimeFigureOut">
              <a:rPr lang="en-US" smtClean="0"/>
              <a:pPr/>
              <a:t>17/02/16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01DB-00C8-0241-B53D-8E40F0C82E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5994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9AA12-FC1B-6D42-BA8B-E927E293B5C4}" type="datetimeFigureOut">
              <a:rPr lang="en-US" smtClean="0"/>
              <a:pPr/>
              <a:t>17/02/16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01DB-00C8-0241-B53D-8E40F0C82E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621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H. Böttcher: From science to policy - how can research affect political decision making? YSSP 2012</a:t>
            </a:r>
          </a:p>
        </p:txBody>
      </p:sp>
      <p:sp>
        <p:nvSpPr>
          <p:cNvPr id="8" name="Rectangle 1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AC4E8-5483-4FC1-9E08-E3424A1E9C9C}" type="slidenum">
              <a:rPr lang="en-US"/>
              <a:pPr>
                <a:defRPr/>
              </a:pPr>
              <a:t>‹#›</a:t>
            </a:fld>
            <a:r>
              <a:rPr lang="en-US"/>
              <a:t>, date</a:t>
            </a:r>
          </a:p>
        </p:txBody>
      </p:sp>
    </p:spTree>
    <p:extLst>
      <p:ext uri="{BB962C8B-B14F-4D97-AF65-F5344CB8AC3E}">
        <p14:creationId xmlns:p14="http://schemas.microsoft.com/office/powerpoint/2010/main" val="2476060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H. Böttcher: From science to policy - how can research affect political decision making? YSSP 2012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43CA0-7364-4145-8EC4-7448511AE3CE}" type="slidenum">
              <a:rPr lang="en-US"/>
              <a:pPr>
                <a:defRPr/>
              </a:pPr>
              <a:t>‹#›</a:t>
            </a:fld>
            <a:r>
              <a:rPr lang="en-US"/>
              <a:t>, date</a:t>
            </a:r>
          </a:p>
        </p:txBody>
      </p:sp>
    </p:spTree>
    <p:extLst>
      <p:ext uri="{BB962C8B-B14F-4D97-AF65-F5344CB8AC3E}">
        <p14:creationId xmlns:p14="http://schemas.microsoft.com/office/powerpoint/2010/main" val="61736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H. Böttcher: From science to policy - how can research affect political decision making? YSSP 2012</a:t>
            </a:r>
          </a:p>
        </p:txBody>
      </p:sp>
      <p:sp>
        <p:nvSpPr>
          <p:cNvPr id="3" name="Rectangle 1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11CF4-2E68-4D0A-B840-23453FC85415}" type="slidenum">
              <a:rPr lang="en-US"/>
              <a:pPr>
                <a:defRPr/>
              </a:pPr>
              <a:t>‹#›</a:t>
            </a:fld>
            <a:r>
              <a:rPr lang="en-US"/>
              <a:t>, date</a:t>
            </a:r>
          </a:p>
        </p:txBody>
      </p:sp>
    </p:spTree>
    <p:extLst>
      <p:ext uri="{BB962C8B-B14F-4D97-AF65-F5344CB8AC3E}">
        <p14:creationId xmlns:p14="http://schemas.microsoft.com/office/powerpoint/2010/main" val="713236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H. Böttcher: From science to policy - how can research affect political decision making? YSSP 2012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78B3C-540B-4E45-87AF-3B3331F36D3C}" type="slidenum">
              <a:rPr lang="en-US"/>
              <a:pPr>
                <a:defRPr/>
              </a:pPr>
              <a:t>‹#›</a:t>
            </a:fld>
            <a:r>
              <a:rPr lang="en-US"/>
              <a:t>, date</a:t>
            </a:r>
          </a:p>
        </p:txBody>
      </p:sp>
    </p:spTree>
    <p:extLst>
      <p:ext uri="{BB962C8B-B14F-4D97-AF65-F5344CB8AC3E}">
        <p14:creationId xmlns:p14="http://schemas.microsoft.com/office/powerpoint/2010/main" val="273185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H. Böttcher: From science to policy - how can research affect political decision making? YSSP 2012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2AE35-1E07-4D7F-863B-0E07418ACFCF}" type="slidenum">
              <a:rPr lang="en-US"/>
              <a:pPr>
                <a:defRPr/>
              </a:pPr>
              <a:t>‹#›</a:t>
            </a:fld>
            <a:r>
              <a:rPr lang="en-US"/>
              <a:t>, date</a:t>
            </a:r>
          </a:p>
        </p:txBody>
      </p:sp>
    </p:spTree>
    <p:extLst>
      <p:ext uri="{BB962C8B-B14F-4D97-AF65-F5344CB8AC3E}">
        <p14:creationId xmlns:p14="http://schemas.microsoft.com/office/powerpoint/2010/main" val="410245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H. Böttcher: From science to policy - how can research affect political decision making? YSSP 2012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54999-48ED-4821-8D1E-A8C4DFE4845D}" type="slidenum">
              <a:rPr lang="en-US"/>
              <a:pPr>
                <a:defRPr/>
              </a:pPr>
              <a:t>‹#›</a:t>
            </a:fld>
            <a:r>
              <a:rPr lang="en-US"/>
              <a:t>, date</a:t>
            </a:r>
          </a:p>
        </p:txBody>
      </p:sp>
    </p:spTree>
    <p:extLst>
      <p:ext uri="{BB962C8B-B14F-4D97-AF65-F5344CB8AC3E}">
        <p14:creationId xmlns:p14="http://schemas.microsoft.com/office/powerpoint/2010/main" val="3605545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34E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 descr="entry-slide-content-dark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455613"/>
            <a:ext cx="7997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600200"/>
            <a:ext cx="799782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84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71550" y="6516688"/>
            <a:ext cx="5113338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H. Böttcher: From science to policy - how can research affect political decision making? YSSP 2012</a:t>
            </a:r>
            <a:endParaRPr lang="en-US" dirty="0"/>
          </a:p>
        </p:txBody>
      </p:sp>
      <p:sp>
        <p:nvSpPr>
          <p:cNvPr id="7185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16688" y="6516688"/>
            <a:ext cx="21669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0832282-9156-46CB-BD75-E5CC49425546}" type="slidenum">
              <a:rPr lang="en-US"/>
              <a:pPr>
                <a:defRPr/>
              </a:pPr>
              <a:t>‹#›</a:t>
            </a:fld>
            <a:r>
              <a:rPr lang="en-US" dirty="0"/>
              <a:t>, date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100" r:id="rId2"/>
    <p:sldLayoutId id="2147484101" r:id="rId3"/>
    <p:sldLayoutId id="2147484102" r:id="rId4"/>
    <p:sldLayoutId id="2147484103" r:id="rId5"/>
    <p:sldLayoutId id="2147484104" r:id="rId6"/>
    <p:sldLayoutId id="2147484105" r:id="rId7"/>
    <p:sldLayoutId id="2147484106" r:id="rId8"/>
    <p:sldLayoutId id="2147484107" r:id="rId9"/>
    <p:sldLayoutId id="2147484108" r:id="rId10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Arial" pitchFamily="34" charset="0"/>
          <a:cs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34E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entry-slide-content-light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48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71550" y="6516688"/>
            <a:ext cx="49688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H. Böttcher: From science to policy - how can research affect political decision making? YSSP 2012</a:t>
            </a:r>
            <a:endParaRPr lang="en-US" dirty="0"/>
          </a:p>
        </p:txBody>
      </p:sp>
      <p:sp>
        <p:nvSpPr>
          <p:cNvPr id="2052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455613"/>
            <a:ext cx="799782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3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412875"/>
            <a:ext cx="7997825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16688" y="6516688"/>
            <a:ext cx="2166937" cy="320675"/>
          </a:xfrm>
          <a:prstGeom prst="rect">
            <a:avLst/>
          </a:prstGeom>
          <a:ln/>
        </p:spPr>
        <p:txBody>
          <a:bodyPr/>
          <a:lstStyle>
            <a:lvl1pPr algn="r">
              <a:defRPr lang="en-US" sz="1000" kern="1200">
                <a:solidFill>
                  <a:srgbClr val="003399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0E29E353-A212-4A46-BF99-91A5C8F77F5E}" type="slidenum">
              <a:rPr lang="de-AT"/>
              <a:pPr>
                <a:defRPr/>
              </a:pPr>
              <a:t>‹#›</a:t>
            </a:fld>
            <a:endParaRPr lang="de-A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9" r:id="rId1"/>
    <p:sldLayoutId id="2147484110" r:id="rId2"/>
    <p:sldLayoutId id="2147484111" r:id="rId3"/>
    <p:sldLayoutId id="2147484112" r:id="rId4"/>
    <p:sldLayoutId id="2147484113" r:id="rId5"/>
    <p:sldLayoutId id="2147484114" r:id="rId6"/>
    <p:sldLayoutId id="2147484115" r:id="rId7"/>
    <p:sldLayoutId id="2147484116" r:id="rId8"/>
    <p:sldLayoutId id="2147484117" r:id="rId9"/>
    <p:sldLayoutId id="2147484118" r:id="rId10"/>
    <p:sldLayoutId id="2147484119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3399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3399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3399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3399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3399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003399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003399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3399"/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003399"/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rgbClr val="003399"/>
          </a:solidFill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C759AA12-FC1B-6D42-BA8B-E927E293B5C4}" type="datetimeFigureOut">
              <a:rPr lang="en-US" smtClean="0">
                <a:latin typeface="Arial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17/02/16</a:t>
            </a:fld>
            <a:endParaRPr lang="en-US"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7B8A01DB-00C8-0241-B53D-8E40F0C82E9C}" type="slidenum">
              <a:rPr lang="en-US" smtClean="0">
                <a:latin typeface="Arial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4050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3" r:id="rId1"/>
    <p:sldLayoutId id="2147484134" r:id="rId2"/>
    <p:sldLayoutId id="2147484135" r:id="rId3"/>
    <p:sldLayoutId id="2147484136" r:id="rId4"/>
    <p:sldLayoutId id="2147484137" r:id="rId5"/>
    <p:sldLayoutId id="2147484138" r:id="rId6"/>
    <p:sldLayoutId id="2147484139" r:id="rId7"/>
    <p:sldLayoutId id="2147484140" r:id="rId8"/>
    <p:sldLayoutId id="2147484141" r:id="rId9"/>
    <p:sldLayoutId id="2147484142" r:id="rId10"/>
    <p:sldLayoutId id="21474841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8.pn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jpeg"/><Relationship Id="rId5" Type="http://schemas.openxmlformats.org/officeDocument/2006/relationships/image" Target="../media/image17.wmf"/><Relationship Id="rId10" Type="http://schemas.openxmlformats.org/officeDocument/2006/relationships/image" Target="../media/image22.png"/><Relationship Id="rId4" Type="http://schemas.openxmlformats.org/officeDocument/2006/relationships/oleObject" Target="../embeddings/oleObject1.bin"/><Relationship Id="rId9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menzelphoto.com/copyright/copyright.ht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menzelphoto.com/copyright/copyright.htm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914400"/>
            <a:ext cx="7315200" cy="2819400"/>
          </a:xfrm>
        </p:spPr>
        <p:txBody>
          <a:bodyPr/>
          <a:lstStyle/>
          <a:p>
            <a:r>
              <a:rPr lang="en-US" sz="2800" b="1" dirty="0" smtClean="0"/>
              <a:t>Ecosystem Services and Management</a:t>
            </a:r>
            <a:endParaRPr lang="en-US" sz="3200" dirty="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4343400"/>
            <a:ext cx="7391400" cy="2592388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en-US" sz="3200" dirty="0" smtClean="0"/>
              <a:t>Michael Obersteiner</a:t>
            </a:r>
            <a:endParaRPr lang="en-US" sz="4000" dirty="0" smtClean="0"/>
          </a:p>
          <a:p>
            <a:pPr algn="ctr" eaLnBrk="1" hangingPunct="1">
              <a:lnSpc>
                <a:spcPct val="80000"/>
              </a:lnSpc>
            </a:pPr>
            <a:endParaRPr lang="en-US" sz="2000" dirty="0" smtClean="0"/>
          </a:p>
          <a:p>
            <a:pPr algn="ctr" eaLnBrk="1" hangingPunct="1">
              <a:lnSpc>
                <a:spcPct val="80000"/>
              </a:lnSpc>
            </a:pPr>
            <a:endParaRPr lang="en-US" sz="2000" dirty="0"/>
          </a:p>
          <a:p>
            <a:pPr algn="ctr" eaLnBrk="1" hangingPunct="1">
              <a:lnSpc>
                <a:spcPct val="80000"/>
              </a:lnSpc>
            </a:pPr>
            <a:r>
              <a:rPr lang="en-US" sz="2000" dirty="0" smtClean="0"/>
              <a:t>Blitz, 2017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4213" y="2852936"/>
            <a:ext cx="7772400" cy="136207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Policy impact assessment</a:t>
            </a:r>
            <a:endParaRPr lang="en-US" dirty="0"/>
          </a:p>
        </p:txBody>
      </p:sp>
      <p:pic>
        <p:nvPicPr>
          <p:cNvPr id="15364" name="Picture 3" descr="E:\loisirs\photos vidéos montages\cameroun nov 2009\101MSDCF\DSC000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508500"/>
            <a:ext cx="218916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6" descr="C:\Users\aoki\AppData\Local\Microsoft\Windows\Temporary Internet Files\Content.Word\forestobservatorypagehome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508500"/>
            <a:ext cx="19431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79" descr="C:\Users\mosnier\AppData\Local\Microsoft\Windows\Temporary Internet Files\Content.IE5\SKW45IB5\MP900448409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4500563"/>
            <a:ext cx="18002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74" descr="Blondes d\'Aquitaine - Vaches des Pyréné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84" b="5122"/>
          <a:stretch>
            <a:fillRect/>
          </a:stretch>
        </p:blipFill>
        <p:spPr bwMode="auto">
          <a:xfrm>
            <a:off x="6929438" y="4500563"/>
            <a:ext cx="18573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442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DF64000-2BD4-4180-8C96-66E1C1911AB3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87005" y="3717031"/>
            <a:ext cx="1800200" cy="1693979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18 crops (FAO + SPAM)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Wheat</a:t>
            </a:r>
            <a:r>
              <a:rPr lang="en-US" sz="105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Rice, Maize, Soybean, Barley, Sorghum, Millet, Cotton, Dry beans, Rapeseed, Groundnut, Sugarcane, Potatoes, Cassava, Sunflower, Chickpeas, Palm Fruit, Sweet </a:t>
            </a:r>
            <a:r>
              <a:rPr lang="en-US" sz="105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potatoes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05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3 different systems</a:t>
            </a:r>
            <a:endParaRPr lang="en-US" sz="105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581128"/>
            <a:ext cx="3487335" cy="3475553"/>
          </a:xfrm>
          <a:prstGeom prst="rect">
            <a:avLst/>
          </a:prstGeom>
          <a:noFill/>
          <a:ln>
            <a:noFill/>
          </a:ln>
          <a:scene3d>
            <a:camera prst="isometricOffAxis1Top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Obje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7119965"/>
              </p:ext>
            </p:extLst>
          </p:nvPr>
        </p:nvGraphicFramePr>
        <p:xfrm>
          <a:off x="539552" y="2064161"/>
          <a:ext cx="1895105" cy="1621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90" name="Presentation" r:id="rId4" imgW="2515796" imgH="1940613" progId="">
                  <p:embed/>
                </p:oleObj>
              </mc:Choice>
              <mc:Fallback>
                <p:oleObj name="Presentation" r:id="rId4" imgW="2515796" imgH="194061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361" t="8482" r="40335" b="23563"/>
                      <a:stretch>
                        <a:fillRect/>
                      </a:stretch>
                    </p:blipFill>
                    <p:spPr bwMode="auto">
                      <a:xfrm>
                        <a:off x="539552" y="2064161"/>
                        <a:ext cx="1895105" cy="16219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ZoneTexte 13"/>
          <p:cNvSpPr txBox="1"/>
          <p:nvPr/>
        </p:nvSpPr>
        <p:spPr>
          <a:xfrm>
            <a:off x="969431" y="5445224"/>
            <a:ext cx="10490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b="1" dirty="0" err="1" smtClean="0">
                <a:solidFill>
                  <a:prstClr val="black"/>
                </a:solidFill>
                <a:latin typeface="Arial Narrow"/>
              </a:rPr>
              <a:t>Cropland</a:t>
            </a:r>
            <a:endParaRPr lang="fr-FR" b="1" dirty="0">
              <a:solidFill>
                <a:prstClr val="black"/>
              </a:solidFill>
              <a:latin typeface="Arial Narrow"/>
            </a:endParaRPr>
          </a:p>
        </p:txBody>
      </p:sp>
      <p:sp>
        <p:nvSpPr>
          <p:cNvPr id="8" name="ZoneTexte 15"/>
          <p:cNvSpPr txBox="1"/>
          <p:nvPr/>
        </p:nvSpPr>
        <p:spPr>
          <a:xfrm>
            <a:off x="2964693" y="5450634"/>
            <a:ext cx="1122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b="1" dirty="0" err="1" smtClean="0">
                <a:solidFill>
                  <a:prstClr val="black"/>
                </a:solidFill>
                <a:latin typeface="Arial Narrow"/>
              </a:rPr>
              <a:t>Grassland</a:t>
            </a:r>
            <a:endParaRPr lang="fr-FR" b="1" dirty="0">
              <a:solidFill>
                <a:prstClr val="black"/>
              </a:solidFill>
              <a:latin typeface="Arial Narrow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627784" y="3717031"/>
            <a:ext cx="1800200" cy="1693979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7 animals</a:t>
            </a:r>
            <a:br>
              <a:rPr lang="en-US" sz="105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105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(FAO + Gridded livestock)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05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Cattle &amp; Buffalo</a:t>
            </a:r>
            <a:endParaRPr lang="en-US" sz="105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Sheep &amp; Goat</a:t>
            </a:r>
            <a:endParaRPr lang="en-US" sz="105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Pig</a:t>
            </a:r>
            <a:endParaRPr lang="en-US" sz="105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Poultry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05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8 different systems</a:t>
            </a:r>
            <a:endParaRPr lang="en-US" sz="105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0" name="Connecteur en angle 19"/>
          <p:cNvCxnSpPr/>
          <p:nvPr/>
        </p:nvCxnSpPr>
        <p:spPr>
          <a:xfrm rot="5400000">
            <a:off x="2527149" y="4747459"/>
            <a:ext cx="21014" cy="2124000"/>
          </a:xfrm>
          <a:prstGeom prst="bentConnector3">
            <a:avLst>
              <a:gd name="adj1" fmla="val 2120286"/>
            </a:avLst>
          </a:prstGeom>
          <a:ln>
            <a:headEnd type="arrow"/>
            <a:tailEnd type="arrow"/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Connecteur en angle 22"/>
          <p:cNvCxnSpPr/>
          <p:nvPr/>
        </p:nvCxnSpPr>
        <p:spPr>
          <a:xfrm rot="5400000">
            <a:off x="3326236" y="4201772"/>
            <a:ext cx="14400" cy="3528000"/>
          </a:xfrm>
          <a:prstGeom prst="bentConnector3">
            <a:avLst>
              <a:gd name="adj1" fmla="val 2534701"/>
            </a:avLst>
          </a:prstGeom>
          <a:ln>
            <a:headEnd type="arrow"/>
            <a:tailEnd type="arrow"/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" name="Connecteur en angle 26"/>
          <p:cNvCxnSpPr/>
          <p:nvPr/>
        </p:nvCxnSpPr>
        <p:spPr>
          <a:xfrm rot="5400000">
            <a:off x="4334288" y="5328830"/>
            <a:ext cx="7200" cy="1332000"/>
          </a:xfrm>
          <a:prstGeom prst="bentConnector3">
            <a:avLst>
              <a:gd name="adj1" fmla="val 3514283"/>
            </a:avLst>
          </a:prstGeom>
          <a:ln>
            <a:headEnd type="arrow"/>
            <a:tailEnd type="arrow"/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" name="Connecteur en angle 35"/>
          <p:cNvCxnSpPr/>
          <p:nvPr/>
        </p:nvCxnSpPr>
        <p:spPr>
          <a:xfrm rot="5400000">
            <a:off x="5360414" y="4450438"/>
            <a:ext cx="14400" cy="3240000"/>
          </a:xfrm>
          <a:prstGeom prst="bentConnector3">
            <a:avLst>
              <a:gd name="adj1" fmla="val 2534701"/>
            </a:avLst>
          </a:prstGeom>
          <a:ln>
            <a:tailEnd type="arrow"/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4" name="ZoneTexte 36"/>
          <p:cNvSpPr txBox="1"/>
          <p:nvPr/>
        </p:nvSpPr>
        <p:spPr>
          <a:xfrm>
            <a:off x="6191148" y="5454516"/>
            <a:ext cx="1693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b="1" dirty="0" err="1" smtClean="0">
                <a:solidFill>
                  <a:prstClr val="black"/>
                </a:solidFill>
                <a:latin typeface="Arial Narrow"/>
              </a:rPr>
              <a:t>Managed</a:t>
            </a:r>
            <a:r>
              <a:rPr lang="fr-FR" b="1" dirty="0" smtClean="0">
                <a:solidFill>
                  <a:prstClr val="black"/>
                </a:solidFill>
                <a:latin typeface="Arial Narrow"/>
              </a:rPr>
              <a:t> </a:t>
            </a:r>
            <a:r>
              <a:rPr lang="fr-FR" b="1" dirty="0" err="1" smtClean="0">
                <a:solidFill>
                  <a:prstClr val="black"/>
                </a:solidFill>
                <a:latin typeface="Arial Narrow"/>
              </a:rPr>
              <a:t>forest</a:t>
            </a:r>
            <a:endParaRPr lang="fr-FR" b="1" dirty="0">
              <a:solidFill>
                <a:prstClr val="black"/>
              </a:solidFill>
              <a:latin typeface="Arial Narrow"/>
            </a:endParaRPr>
          </a:p>
        </p:txBody>
      </p:sp>
      <p:cxnSp>
        <p:nvCxnSpPr>
          <p:cNvPr id="15" name="Connecteur en angle 44"/>
          <p:cNvCxnSpPr/>
          <p:nvPr/>
        </p:nvCxnSpPr>
        <p:spPr>
          <a:xfrm rot="5400000">
            <a:off x="4316414" y="3406438"/>
            <a:ext cx="14400" cy="5328000"/>
          </a:xfrm>
          <a:prstGeom prst="bentConnector3">
            <a:avLst>
              <a:gd name="adj1" fmla="val 2534701"/>
            </a:avLst>
          </a:prstGeom>
          <a:ln>
            <a:tailEnd type="arrow"/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6" name="ZoneTexte 2056"/>
          <p:cNvSpPr txBox="1"/>
          <p:nvPr/>
        </p:nvSpPr>
        <p:spPr>
          <a:xfrm>
            <a:off x="2627784" y="2114397"/>
            <a:ext cx="1800200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sz="1200" b="1" dirty="0" smtClean="0">
                <a:solidFill>
                  <a:srgbClr val="C00000"/>
                </a:solidFill>
                <a:latin typeface="Arial Narrow"/>
              </a:rPr>
              <a:t>RUMINANT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sz="1200" dirty="0" err="1" smtClean="0">
                <a:solidFill>
                  <a:prstClr val="black"/>
                </a:solidFill>
                <a:latin typeface="Arial Narrow"/>
              </a:rPr>
              <a:t>Digestibility</a:t>
            </a:r>
            <a:r>
              <a:rPr lang="fr-FR" sz="1200" dirty="0" smtClean="0">
                <a:solidFill>
                  <a:prstClr val="black"/>
                </a:solidFill>
                <a:latin typeface="Arial Narrow"/>
              </a:rPr>
              <a:t> model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r-FR" sz="1200" dirty="0" smtClean="0">
              <a:solidFill>
                <a:prstClr val="black"/>
              </a:solidFill>
              <a:latin typeface="Arial Narrow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r-FR" sz="1200" dirty="0">
              <a:solidFill>
                <a:prstClr val="black"/>
              </a:solidFill>
              <a:latin typeface="Arial Narrow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r-FR" sz="1200" dirty="0" smtClean="0">
              <a:solidFill>
                <a:prstClr val="black"/>
              </a:solidFill>
              <a:latin typeface="Arial Narrow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</a:pPr>
            <a:r>
              <a:rPr lang="fr-FR" sz="1200" dirty="0" err="1" smtClean="0">
                <a:solidFill>
                  <a:prstClr val="black"/>
                </a:solidFill>
                <a:latin typeface="Arial Narrow"/>
              </a:rPr>
              <a:t>Feed</a:t>
            </a:r>
            <a:r>
              <a:rPr lang="fr-FR" sz="1200" dirty="0" smtClean="0">
                <a:solidFill>
                  <a:prstClr val="black"/>
                </a:solidFill>
                <a:latin typeface="Arial Narrow"/>
              </a:rPr>
              <a:t> </a:t>
            </a:r>
            <a:r>
              <a:rPr lang="fr-FR" sz="1200" dirty="0" err="1" smtClean="0">
                <a:solidFill>
                  <a:prstClr val="black"/>
                </a:solidFill>
                <a:latin typeface="Arial Narrow"/>
              </a:rPr>
              <a:t>intake</a:t>
            </a:r>
            <a:endParaRPr lang="fr-FR" sz="1200" dirty="0" smtClean="0">
              <a:solidFill>
                <a:prstClr val="black"/>
              </a:solidFill>
              <a:latin typeface="Arial Narrow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</a:pPr>
            <a:r>
              <a:rPr lang="fr-FR" sz="1200" dirty="0" smtClean="0">
                <a:solidFill>
                  <a:prstClr val="black"/>
                </a:solidFill>
                <a:latin typeface="Arial Narrow"/>
              </a:rPr>
              <a:t>Animal production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</a:pPr>
            <a:r>
              <a:rPr lang="fr-FR" sz="1200" dirty="0" smtClean="0">
                <a:solidFill>
                  <a:prstClr val="black"/>
                </a:solidFill>
                <a:latin typeface="Arial Narrow"/>
              </a:rPr>
              <a:t>GHG </a:t>
            </a:r>
            <a:r>
              <a:rPr lang="fr-FR" sz="1200" dirty="0" err="1" smtClean="0">
                <a:solidFill>
                  <a:prstClr val="black"/>
                </a:solidFill>
                <a:latin typeface="Arial Narrow"/>
              </a:rPr>
              <a:t>emissions</a:t>
            </a:r>
            <a:endParaRPr lang="fr-FR" sz="1600" dirty="0">
              <a:solidFill>
                <a:prstClr val="black"/>
              </a:solidFill>
              <a:latin typeface="Arial Narrow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228184" y="3717031"/>
            <a:ext cx="1656183" cy="1693979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Downscaled FAO FRA at grid level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05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Area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Carbon stock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Age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Tree size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Species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Rotation time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Thinning</a:t>
            </a:r>
            <a:endParaRPr lang="en-US" sz="105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ZoneTexte 49"/>
          <p:cNvSpPr txBox="1"/>
          <p:nvPr/>
        </p:nvSpPr>
        <p:spPr>
          <a:xfrm>
            <a:off x="6228184" y="2114397"/>
            <a:ext cx="1656184" cy="15121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sz="1200" b="1" dirty="0" smtClean="0">
                <a:solidFill>
                  <a:srgbClr val="C00000"/>
                </a:solidFill>
                <a:latin typeface="Arial Narrow"/>
              </a:rPr>
              <a:t>G4M</a:t>
            </a:r>
            <a:endParaRPr lang="fr-FR" sz="1400" b="1" dirty="0" smtClean="0">
              <a:solidFill>
                <a:srgbClr val="C00000"/>
              </a:solidFill>
              <a:latin typeface="Arial Narrow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sz="1200" dirty="0" smtClean="0">
                <a:solidFill>
                  <a:prstClr val="black"/>
                </a:solidFill>
                <a:latin typeface="Arial Narrow"/>
              </a:rPr>
              <a:t>Global Forest model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r-FR" sz="1400" dirty="0" smtClean="0">
              <a:solidFill>
                <a:prstClr val="black"/>
              </a:solidFill>
              <a:latin typeface="Arial Narrow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r-FR" sz="1400" dirty="0">
              <a:solidFill>
                <a:prstClr val="black"/>
              </a:solidFill>
              <a:latin typeface="Arial Narrow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r-FR" sz="1400" dirty="0" smtClean="0">
              <a:solidFill>
                <a:prstClr val="black"/>
              </a:solidFill>
              <a:latin typeface="Arial Narrow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</a:pPr>
            <a:r>
              <a:rPr lang="fr-FR" sz="1200" dirty="0" err="1" smtClean="0">
                <a:solidFill>
                  <a:prstClr val="black"/>
                </a:solidFill>
                <a:latin typeface="Arial Narrow"/>
              </a:rPr>
              <a:t>Harvestable</a:t>
            </a:r>
            <a:r>
              <a:rPr lang="fr-FR" sz="1200" dirty="0" smtClean="0">
                <a:solidFill>
                  <a:prstClr val="black"/>
                </a:solidFill>
                <a:latin typeface="Arial Narrow"/>
              </a:rPr>
              <a:t> </a:t>
            </a:r>
            <a:r>
              <a:rPr lang="fr-FR" sz="1200" dirty="0" err="1" smtClean="0">
                <a:solidFill>
                  <a:prstClr val="black"/>
                </a:solidFill>
                <a:latin typeface="Arial Narrow"/>
              </a:rPr>
              <a:t>wood</a:t>
            </a:r>
            <a:endParaRPr lang="fr-FR" sz="1200" dirty="0" smtClean="0">
              <a:solidFill>
                <a:prstClr val="black"/>
              </a:solidFill>
              <a:latin typeface="Arial Narrow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</a:pPr>
            <a:r>
              <a:rPr lang="fr-FR" sz="1200" dirty="0" err="1" smtClean="0">
                <a:solidFill>
                  <a:prstClr val="black"/>
                </a:solidFill>
                <a:latin typeface="Arial Narrow"/>
              </a:rPr>
              <a:t>Harvesting</a:t>
            </a:r>
            <a:r>
              <a:rPr lang="fr-FR" sz="1200" dirty="0" smtClean="0">
                <a:solidFill>
                  <a:prstClr val="black"/>
                </a:solidFill>
                <a:latin typeface="Arial Narrow"/>
              </a:rPr>
              <a:t> </a:t>
            </a:r>
            <a:r>
              <a:rPr lang="fr-FR" sz="1200" dirty="0" err="1" smtClean="0">
                <a:solidFill>
                  <a:prstClr val="black"/>
                </a:solidFill>
                <a:latin typeface="Arial Narrow"/>
              </a:rPr>
              <a:t>costs</a:t>
            </a:r>
            <a:endParaRPr lang="fr-FR" sz="1600" dirty="0">
              <a:solidFill>
                <a:prstClr val="black"/>
              </a:solidFill>
              <a:latin typeface="Arial Narrow"/>
            </a:endParaRPr>
          </a:p>
        </p:txBody>
      </p:sp>
      <p:pic>
        <p:nvPicPr>
          <p:cNvPr id="19" name="Picture 74" descr="Blondes d\'Aquitaine - Vaches des Pyrénées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8770" y="2564904"/>
            <a:ext cx="630235" cy="430719"/>
          </a:xfrm>
          <a:prstGeom prst="rect">
            <a:avLst/>
          </a:prstGeom>
          <a:noFill/>
        </p:spPr>
      </p:pic>
      <p:sp>
        <p:nvSpPr>
          <p:cNvPr id="20" name="ZoneTexte 2057"/>
          <p:cNvSpPr txBox="1"/>
          <p:nvPr/>
        </p:nvSpPr>
        <p:spPr>
          <a:xfrm>
            <a:off x="53075" y="3903308"/>
            <a:ext cx="492443" cy="108606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sz="2000" dirty="0" smtClean="0">
                <a:solidFill>
                  <a:prstClr val="black"/>
                </a:solidFill>
                <a:latin typeface="Arial Narrow"/>
              </a:rPr>
              <a:t>Land use</a:t>
            </a:r>
            <a:endParaRPr lang="fr-FR" sz="2000" dirty="0">
              <a:solidFill>
                <a:prstClr val="black"/>
              </a:solidFill>
              <a:latin typeface="Arial Narrow"/>
            </a:endParaRPr>
          </a:p>
        </p:txBody>
      </p:sp>
      <p:sp>
        <p:nvSpPr>
          <p:cNvPr id="21" name="ZoneTexte 52"/>
          <p:cNvSpPr txBox="1"/>
          <p:nvPr/>
        </p:nvSpPr>
        <p:spPr>
          <a:xfrm>
            <a:off x="35496" y="1920144"/>
            <a:ext cx="492443" cy="186889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sz="2000" dirty="0" smtClean="0">
                <a:solidFill>
                  <a:prstClr val="black"/>
                </a:solidFill>
                <a:latin typeface="Arial Narrow"/>
              </a:rPr>
              <a:t>Production</a:t>
            </a:r>
            <a:endParaRPr lang="fr-FR" sz="2000" dirty="0">
              <a:solidFill>
                <a:prstClr val="black"/>
              </a:solidFill>
              <a:latin typeface="Arial Narrow"/>
            </a:endParaRPr>
          </a:p>
        </p:txBody>
      </p:sp>
      <p:sp>
        <p:nvSpPr>
          <p:cNvPr id="22" name="ZoneTexte 2058"/>
          <p:cNvSpPr txBox="1"/>
          <p:nvPr/>
        </p:nvSpPr>
        <p:spPr>
          <a:xfrm>
            <a:off x="3707904" y="6488668"/>
            <a:ext cx="2438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b="1" dirty="0" smtClean="0">
                <a:solidFill>
                  <a:prstClr val="black"/>
                </a:solidFill>
                <a:latin typeface="Arial Narrow"/>
              </a:rPr>
              <a:t>Global Land </a:t>
            </a:r>
            <a:r>
              <a:rPr lang="fr-FR" b="1" dirty="0" err="1" smtClean="0">
                <a:solidFill>
                  <a:prstClr val="black"/>
                </a:solidFill>
                <a:latin typeface="Arial Narrow"/>
              </a:rPr>
              <a:t>Cover</a:t>
            </a:r>
            <a:r>
              <a:rPr lang="fr-FR" b="1" dirty="0" smtClean="0">
                <a:solidFill>
                  <a:prstClr val="black"/>
                </a:solidFill>
                <a:latin typeface="Arial Narrow"/>
              </a:rPr>
              <a:t> 2000</a:t>
            </a:r>
            <a:endParaRPr lang="fr-FR" b="1" dirty="0">
              <a:solidFill>
                <a:prstClr val="black"/>
              </a:solidFill>
              <a:latin typeface="Arial Narrow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644009" y="2114397"/>
            <a:ext cx="1368152" cy="1512168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sz="1200" b="1" dirty="0" smtClean="0">
                <a:solidFill>
                  <a:srgbClr val="C00000"/>
                </a:solidFill>
              </a:rPr>
              <a:t>BIOENERGY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sz="1200" dirty="0" err="1" smtClean="0">
                <a:solidFill>
                  <a:prstClr val="black"/>
                </a:solidFill>
              </a:rPr>
              <a:t>Processing</a:t>
            </a:r>
            <a:endParaRPr lang="fr-FR" sz="1400" dirty="0" smtClean="0">
              <a:solidFill>
                <a:prstClr val="black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r-FR" sz="1200" dirty="0" smtClean="0">
              <a:solidFill>
                <a:prstClr val="black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r-FR" sz="1200" dirty="0">
              <a:solidFill>
                <a:prstClr val="black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r-FR" sz="1200" dirty="0">
              <a:solidFill>
                <a:prstClr val="black"/>
              </a:solidFill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</a:pPr>
            <a:r>
              <a:rPr lang="fr-FR" sz="1200" dirty="0" smtClean="0">
                <a:solidFill>
                  <a:prstClr val="black"/>
                </a:solidFill>
                <a:sym typeface="Wingdings" pitchFamily="2" charset="2"/>
              </a:rPr>
              <a:t>MJ </a:t>
            </a:r>
            <a:r>
              <a:rPr lang="fr-FR" sz="1200" dirty="0" err="1" smtClean="0">
                <a:solidFill>
                  <a:prstClr val="black"/>
                </a:solidFill>
                <a:sym typeface="Wingdings" pitchFamily="2" charset="2"/>
              </a:rPr>
              <a:t>biofuel</a:t>
            </a:r>
            <a:endParaRPr lang="fr-FR" sz="1200" dirty="0">
              <a:solidFill>
                <a:prstClr val="black"/>
              </a:solidFill>
              <a:sym typeface="Wingdings" pitchFamily="2" charset="2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</a:pPr>
            <a:r>
              <a:rPr lang="fr-FR" sz="1200" dirty="0" smtClean="0">
                <a:solidFill>
                  <a:prstClr val="black"/>
                </a:solidFill>
                <a:sym typeface="Wingdings" pitchFamily="2" charset="2"/>
              </a:rPr>
              <a:t>MJ  </a:t>
            </a:r>
            <a:r>
              <a:rPr lang="fr-FR" sz="1200" dirty="0" err="1" smtClean="0">
                <a:solidFill>
                  <a:prstClr val="black"/>
                </a:solidFill>
                <a:sym typeface="Wingdings" pitchFamily="2" charset="2"/>
              </a:rPr>
              <a:t>bioelectric</a:t>
            </a:r>
            <a:endParaRPr lang="fr-FR" sz="1200" dirty="0" smtClean="0">
              <a:solidFill>
                <a:prstClr val="black"/>
              </a:solidFill>
              <a:sym typeface="Wingdings" pitchFamily="2" charset="2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</a:pPr>
            <a:r>
              <a:rPr lang="fr-FR" sz="1200" dirty="0" err="1" smtClean="0">
                <a:solidFill>
                  <a:prstClr val="black"/>
                </a:solidFill>
                <a:sym typeface="Wingdings" pitchFamily="2" charset="2"/>
              </a:rPr>
              <a:t>Coproducts</a:t>
            </a:r>
            <a:endParaRPr lang="fr-FR" sz="1200" dirty="0">
              <a:solidFill>
                <a:prstClr val="black"/>
              </a:solidFill>
            </a:endParaRPr>
          </a:p>
        </p:txBody>
      </p:sp>
      <p:sp>
        <p:nvSpPr>
          <p:cNvPr id="24" name="ZoneTexte 63"/>
          <p:cNvSpPr txBox="1"/>
          <p:nvPr/>
        </p:nvSpPr>
        <p:spPr>
          <a:xfrm>
            <a:off x="4549343" y="5445224"/>
            <a:ext cx="1534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b="1" dirty="0" smtClean="0">
                <a:solidFill>
                  <a:prstClr val="black"/>
                </a:solidFill>
                <a:latin typeface="Arial Narrow"/>
              </a:rPr>
              <a:t>Short rotation plantations</a:t>
            </a:r>
            <a:endParaRPr lang="fr-FR" b="1" dirty="0">
              <a:solidFill>
                <a:prstClr val="black"/>
              </a:solidFill>
              <a:latin typeface="Arial Narrow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644008" y="3721156"/>
            <a:ext cx="1368153" cy="1693979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Land suitable for </a:t>
            </a:r>
            <a:r>
              <a:rPr lang="en-US" sz="105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Poplar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Pillow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Eucalyptus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05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5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Productivity from literature</a:t>
            </a:r>
            <a:endParaRPr lang="en-US" sz="105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87005" y="1128056"/>
            <a:ext cx="7297363" cy="57606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dirty="0" smtClean="0">
                <a:solidFill>
                  <a:prstClr val="black"/>
                </a:solidFill>
              </a:rPr>
              <a:t>ECONOMIC MARKET + Spatial </a:t>
            </a:r>
            <a:r>
              <a:rPr lang="fr-FR" dirty="0" err="1" smtClean="0">
                <a:solidFill>
                  <a:prstClr val="black"/>
                </a:solidFill>
              </a:rPr>
              <a:t>equilibrium</a:t>
            </a:r>
            <a:r>
              <a:rPr lang="fr-FR" dirty="0" smtClean="0">
                <a:solidFill>
                  <a:prstClr val="black"/>
                </a:solidFill>
              </a:rPr>
              <a:t> </a:t>
            </a:r>
            <a:r>
              <a:rPr lang="fr-FR" dirty="0" err="1" smtClean="0">
                <a:solidFill>
                  <a:prstClr val="black"/>
                </a:solidFill>
              </a:rPr>
              <a:t>trade</a:t>
            </a:r>
            <a:r>
              <a:rPr lang="fr-FR" dirty="0" smtClean="0">
                <a:solidFill>
                  <a:prstClr val="black"/>
                </a:solidFill>
              </a:rPr>
              <a:t> </a:t>
            </a:r>
            <a:r>
              <a:rPr lang="fr-FR" dirty="0" smtClean="0">
                <a:solidFill>
                  <a:prstClr val="black"/>
                </a:solidFill>
                <a:sym typeface="Wingdings" pitchFamily="2" charset="2"/>
              </a:rPr>
              <a:t> </a:t>
            </a:r>
            <a:r>
              <a:rPr lang="fr-FR" b="1" dirty="0" smtClean="0">
                <a:solidFill>
                  <a:prstClr val="black"/>
                </a:solidFill>
                <a:sym typeface="Wingdings" pitchFamily="2" charset="2"/>
              </a:rPr>
              <a:t>PRICES</a:t>
            </a:r>
            <a:endParaRPr lang="fr-FR" b="1" dirty="0">
              <a:solidFill>
                <a:prstClr val="black"/>
              </a:solidFill>
            </a:endParaRPr>
          </a:p>
        </p:txBody>
      </p:sp>
      <p:pic>
        <p:nvPicPr>
          <p:cNvPr id="27" name="Picture 80" descr="C:\Users\mosnier\AppData\Local\Microsoft\Windows\Temporary Internet Files\Content.IE5\RD5OXVHA\MP900407512[1]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94266" y="2601984"/>
            <a:ext cx="724018" cy="505216"/>
          </a:xfrm>
          <a:prstGeom prst="rect">
            <a:avLst/>
          </a:prstGeom>
          <a:noFill/>
        </p:spPr>
      </p:pic>
      <p:sp>
        <p:nvSpPr>
          <p:cNvPr id="28" name="ZoneTexte 51"/>
          <p:cNvSpPr txBox="1"/>
          <p:nvPr/>
        </p:nvSpPr>
        <p:spPr>
          <a:xfrm>
            <a:off x="7801138" y="6165502"/>
            <a:ext cx="1401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b="1" dirty="0" err="1" smtClean="0">
                <a:solidFill>
                  <a:prstClr val="black"/>
                </a:solidFill>
                <a:latin typeface="Arial Narrow"/>
              </a:rPr>
              <a:t>Other</a:t>
            </a:r>
            <a:r>
              <a:rPr lang="fr-FR" b="1" dirty="0" smtClean="0">
                <a:solidFill>
                  <a:prstClr val="black"/>
                </a:solidFill>
                <a:latin typeface="Arial Narrow"/>
              </a:rPr>
              <a:t> </a:t>
            </a:r>
            <a:r>
              <a:rPr lang="fr-FR" b="1" dirty="0" err="1" smtClean="0">
                <a:solidFill>
                  <a:prstClr val="black"/>
                </a:solidFill>
                <a:latin typeface="Arial Narrow"/>
              </a:rPr>
              <a:t>natural</a:t>
            </a:r>
            <a:r>
              <a:rPr lang="fr-FR" b="1" dirty="0" smtClean="0">
                <a:solidFill>
                  <a:prstClr val="black"/>
                </a:solidFill>
                <a:latin typeface="Arial Narrow"/>
              </a:rPr>
              <a:t> land</a:t>
            </a:r>
            <a:endParaRPr lang="fr-FR" b="1" dirty="0">
              <a:solidFill>
                <a:prstClr val="black"/>
              </a:solidFill>
              <a:latin typeface="Arial Narrow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028384" y="5445224"/>
            <a:ext cx="9517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b="1" dirty="0">
                <a:solidFill>
                  <a:prstClr val="black"/>
                </a:solidFill>
                <a:latin typeface="Arial Narrow"/>
              </a:rPr>
              <a:t>Natural </a:t>
            </a:r>
            <a:endParaRPr lang="fr-FR" b="1" dirty="0" smtClean="0">
              <a:solidFill>
                <a:prstClr val="black"/>
              </a:solidFill>
              <a:latin typeface="Arial Narrow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b="1" dirty="0" err="1" smtClean="0">
                <a:solidFill>
                  <a:prstClr val="black"/>
                </a:solidFill>
                <a:latin typeface="Arial Narrow"/>
              </a:rPr>
              <a:t>forest</a:t>
            </a:r>
            <a:endParaRPr lang="fr-FR" b="1" dirty="0">
              <a:solidFill>
                <a:prstClr val="black"/>
              </a:solidFill>
              <a:latin typeface="Arial Narrow"/>
            </a:endParaRPr>
          </a:p>
        </p:txBody>
      </p:sp>
      <p:sp>
        <p:nvSpPr>
          <p:cNvPr id="30" name="Flèche vers le bas 66"/>
          <p:cNvSpPr/>
          <p:nvPr/>
        </p:nvSpPr>
        <p:spPr>
          <a:xfrm rot="5400000">
            <a:off x="7338713" y="6003919"/>
            <a:ext cx="536122" cy="323166"/>
          </a:xfrm>
          <a:prstGeom prst="down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87005" y="476672"/>
            <a:ext cx="1950652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b="1" dirty="0" smtClean="0">
                <a:solidFill>
                  <a:prstClr val="black"/>
                </a:solidFill>
              </a:rPr>
              <a:t>Food</a:t>
            </a:r>
            <a:endParaRPr lang="fr-FR" b="1" dirty="0">
              <a:solidFill>
                <a:prstClr val="black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627784" y="476672"/>
            <a:ext cx="1959691" cy="494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b="1" dirty="0" err="1" smtClean="0">
                <a:solidFill>
                  <a:prstClr val="black"/>
                </a:solidFill>
              </a:rPr>
              <a:t>Fibers</a:t>
            </a:r>
            <a:endParaRPr lang="fr-FR" b="1" dirty="0">
              <a:solidFill>
                <a:prstClr val="black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644008" y="464768"/>
            <a:ext cx="1584175" cy="504056"/>
          </a:xfrm>
          <a:prstGeom prst="rect">
            <a:avLst/>
          </a:prstGeom>
          <a:ln>
            <a:solidFill>
              <a:srgbClr val="FF0000"/>
            </a:solidFill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b="1" dirty="0" err="1" smtClean="0">
                <a:solidFill>
                  <a:prstClr val="black"/>
                </a:solidFill>
              </a:rPr>
              <a:t>Energy</a:t>
            </a:r>
            <a:endParaRPr lang="fr-FR" b="1" dirty="0">
              <a:solidFill>
                <a:prstClr val="black"/>
              </a:solidFill>
            </a:endParaRPr>
          </a:p>
        </p:txBody>
      </p:sp>
      <p:sp>
        <p:nvSpPr>
          <p:cNvPr id="34" name="ZoneTexte 109"/>
          <p:cNvSpPr txBox="1"/>
          <p:nvPr/>
        </p:nvSpPr>
        <p:spPr>
          <a:xfrm>
            <a:off x="46429" y="5231054"/>
            <a:ext cx="492443" cy="186889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sz="2000" dirty="0" smtClean="0">
                <a:solidFill>
                  <a:prstClr val="black"/>
                </a:solidFill>
                <a:latin typeface="Arial Narrow"/>
              </a:rPr>
              <a:t>Land </a:t>
            </a:r>
            <a:r>
              <a:rPr lang="fr-FR" sz="2000" dirty="0" err="1" smtClean="0">
                <a:solidFill>
                  <a:prstClr val="black"/>
                </a:solidFill>
                <a:latin typeface="Arial Narrow"/>
              </a:rPr>
              <a:t>cover</a:t>
            </a:r>
            <a:endParaRPr lang="fr-FR" sz="2000" dirty="0">
              <a:solidFill>
                <a:prstClr val="black"/>
              </a:solidFill>
              <a:latin typeface="Arial Narrow"/>
            </a:endParaRPr>
          </a:p>
        </p:txBody>
      </p:sp>
      <p:sp>
        <p:nvSpPr>
          <p:cNvPr id="35" name="ZoneTexte 110"/>
          <p:cNvSpPr txBox="1"/>
          <p:nvPr/>
        </p:nvSpPr>
        <p:spPr>
          <a:xfrm>
            <a:off x="35496" y="908720"/>
            <a:ext cx="492443" cy="120032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sz="2000" dirty="0" err="1" smtClean="0">
                <a:solidFill>
                  <a:prstClr val="black"/>
                </a:solidFill>
                <a:latin typeface="Arial Narrow"/>
              </a:rPr>
              <a:t>Markets</a:t>
            </a:r>
            <a:endParaRPr lang="fr-FR" sz="2000" dirty="0">
              <a:solidFill>
                <a:prstClr val="black"/>
              </a:solidFill>
              <a:latin typeface="Arial Narrow"/>
            </a:endParaRPr>
          </a:p>
        </p:txBody>
      </p:sp>
      <p:sp>
        <p:nvSpPr>
          <p:cNvPr id="36" name="ZoneTexte 111"/>
          <p:cNvSpPr txBox="1"/>
          <p:nvPr/>
        </p:nvSpPr>
        <p:spPr>
          <a:xfrm>
            <a:off x="47109" y="-99392"/>
            <a:ext cx="492443" cy="120032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sz="2000" dirty="0" err="1" smtClean="0">
                <a:solidFill>
                  <a:prstClr val="black"/>
                </a:solidFill>
                <a:latin typeface="Arial Narrow"/>
              </a:rPr>
              <a:t>Demand</a:t>
            </a:r>
            <a:endParaRPr lang="fr-FR" sz="2000" dirty="0">
              <a:solidFill>
                <a:prstClr val="black"/>
              </a:solidFill>
              <a:latin typeface="Arial Narrow"/>
            </a:endParaRPr>
          </a:p>
        </p:txBody>
      </p:sp>
      <p:cxnSp>
        <p:nvCxnSpPr>
          <p:cNvPr id="37" name="Connecteur en angle 69"/>
          <p:cNvCxnSpPr>
            <a:stCxn id="6" idx="0"/>
            <a:endCxn id="16" idx="1"/>
          </p:cNvCxnSpPr>
          <p:nvPr/>
        </p:nvCxnSpPr>
        <p:spPr>
          <a:xfrm rot="16200000" flipH="1">
            <a:off x="1654284" y="1896981"/>
            <a:ext cx="806320" cy="1140680"/>
          </a:xfrm>
          <a:prstGeom prst="bentConnector4">
            <a:avLst>
              <a:gd name="adj1" fmla="val -28351"/>
              <a:gd name="adj2" fmla="val 86763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Connecteur en angle 116"/>
          <p:cNvCxnSpPr>
            <a:stCxn id="6" idx="0"/>
            <a:endCxn id="23" idx="1"/>
          </p:cNvCxnSpPr>
          <p:nvPr/>
        </p:nvCxnSpPr>
        <p:spPr>
          <a:xfrm rot="16200000" flipH="1">
            <a:off x="2662396" y="888869"/>
            <a:ext cx="806320" cy="3156905"/>
          </a:xfrm>
          <a:prstGeom prst="bentConnector4">
            <a:avLst>
              <a:gd name="adj1" fmla="val -28351"/>
              <a:gd name="adj2" fmla="val 95352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Connecteur en angle 123"/>
          <p:cNvCxnSpPr>
            <a:stCxn id="18" idx="0"/>
            <a:endCxn id="23" idx="3"/>
          </p:cNvCxnSpPr>
          <p:nvPr/>
        </p:nvCxnSpPr>
        <p:spPr>
          <a:xfrm rot="16200000" flipH="1" flipV="1">
            <a:off x="6156177" y="1970381"/>
            <a:ext cx="756084" cy="1044115"/>
          </a:xfrm>
          <a:prstGeom prst="bentConnector4">
            <a:avLst>
              <a:gd name="adj1" fmla="val -38874"/>
              <a:gd name="adj2" fmla="val 89655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Connecteur en angle 127"/>
          <p:cNvCxnSpPr>
            <a:stCxn id="23" idx="0"/>
          </p:cNvCxnSpPr>
          <p:nvPr/>
        </p:nvCxnSpPr>
        <p:spPr>
          <a:xfrm rot="16200000" flipH="1" flipV="1">
            <a:off x="4436261" y="2106120"/>
            <a:ext cx="883548" cy="900101"/>
          </a:xfrm>
          <a:prstGeom prst="bentConnector4">
            <a:avLst>
              <a:gd name="adj1" fmla="val -30801"/>
              <a:gd name="adj2" fmla="val 84372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6300192" y="476672"/>
            <a:ext cx="1584176" cy="504056"/>
          </a:xfrm>
          <a:prstGeom prst="rect">
            <a:avLst/>
          </a:prstGeom>
          <a:ln>
            <a:solidFill>
              <a:srgbClr val="FF0000"/>
            </a:solidFill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b="1" dirty="0" smtClean="0">
                <a:solidFill>
                  <a:prstClr val="black"/>
                </a:solidFill>
              </a:rPr>
              <a:t>Water</a:t>
            </a:r>
            <a:endParaRPr lang="fr-FR" b="1" dirty="0">
              <a:solidFill>
                <a:prstClr val="black"/>
              </a:solidFill>
            </a:endParaRPr>
          </a:p>
        </p:txBody>
      </p:sp>
      <p:sp>
        <p:nvSpPr>
          <p:cNvPr id="42" name="Ellipse 89"/>
          <p:cNvSpPr/>
          <p:nvPr/>
        </p:nvSpPr>
        <p:spPr>
          <a:xfrm>
            <a:off x="1659614" y="-13441"/>
            <a:ext cx="5574676" cy="418105"/>
          </a:xfrm>
          <a:prstGeom prst="ellipse">
            <a:avLst/>
          </a:prstGeom>
          <a:ln>
            <a:prstDash val="sysDash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sz="1600" dirty="0" smtClean="0">
                <a:solidFill>
                  <a:prstClr val="white"/>
                </a:solidFill>
              </a:rPr>
              <a:t>Population, GDP, </a:t>
            </a:r>
            <a:r>
              <a:rPr lang="fr-FR" sz="1600" dirty="0" err="1" smtClean="0">
                <a:solidFill>
                  <a:prstClr val="white"/>
                </a:solidFill>
              </a:rPr>
              <a:t>preferences</a:t>
            </a:r>
            <a:endParaRPr lang="fr-FR" sz="1600" dirty="0">
              <a:solidFill>
                <a:prstClr val="white"/>
              </a:solidFill>
            </a:endParaRPr>
          </a:p>
        </p:txBody>
      </p:sp>
      <p:pic>
        <p:nvPicPr>
          <p:cNvPr id="43" name="Picture 52" descr=" 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894" y="0"/>
            <a:ext cx="1061456" cy="1049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56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98"/>
          <a:stretch/>
        </p:blipFill>
        <p:spPr bwMode="auto">
          <a:xfrm>
            <a:off x="5015465" y="2564904"/>
            <a:ext cx="625238" cy="451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Flèche vers le haut 91"/>
          <p:cNvSpPr/>
          <p:nvPr/>
        </p:nvSpPr>
        <p:spPr>
          <a:xfrm>
            <a:off x="3347864" y="1632112"/>
            <a:ext cx="432048" cy="360040"/>
          </a:xfrm>
          <a:prstGeom prst="up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46" name="Flèche vers le haut 92"/>
          <p:cNvSpPr/>
          <p:nvPr/>
        </p:nvSpPr>
        <p:spPr>
          <a:xfrm>
            <a:off x="5115406" y="1632112"/>
            <a:ext cx="432048" cy="360040"/>
          </a:xfrm>
          <a:prstGeom prst="up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47" name="Flèche vers le haut 93"/>
          <p:cNvSpPr/>
          <p:nvPr/>
        </p:nvSpPr>
        <p:spPr>
          <a:xfrm>
            <a:off x="6804248" y="1632112"/>
            <a:ext cx="432048" cy="360040"/>
          </a:xfrm>
          <a:prstGeom prst="up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48" name="Flèche vers le haut 47"/>
          <p:cNvSpPr/>
          <p:nvPr/>
        </p:nvSpPr>
        <p:spPr>
          <a:xfrm>
            <a:off x="1259632" y="1632112"/>
            <a:ext cx="432048" cy="360040"/>
          </a:xfrm>
          <a:prstGeom prst="up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591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6" grpId="0" animBg="1"/>
      <p:bldP spid="17" grpId="0" animBg="1"/>
      <p:bldP spid="18" grpId="0" animBg="1"/>
      <p:bldP spid="20" grpId="0"/>
      <p:bldP spid="21" grpId="0"/>
      <p:bldP spid="23" grpId="0" animBg="1"/>
      <p:bldP spid="25" grpId="0" animBg="1"/>
      <p:bldP spid="26" grpId="0" animBg="1"/>
      <p:bldP spid="31" grpId="0" animBg="1"/>
      <p:bldP spid="32" grpId="0" animBg="1"/>
      <p:bldP spid="33" grpId="0" animBg="1"/>
      <p:bldP spid="35" grpId="0"/>
      <p:bldP spid="36" grpId="0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 smtClean="0"/>
              <a:t>Land USE in Brazil - INDC</a:t>
            </a:r>
            <a:endParaRPr lang="en-US" sz="4000" dirty="0"/>
          </a:p>
        </p:txBody>
      </p:sp>
      <p:pic>
        <p:nvPicPr>
          <p:cNvPr id="4" name="Picture 3" descr="redd_pac_bann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035969"/>
          </a:xfrm>
          <a:prstGeom prst="rect">
            <a:avLst/>
          </a:prstGeom>
        </p:spPr>
      </p:pic>
      <p:pic>
        <p:nvPicPr>
          <p:cNvPr id="8" name="Picture 7" descr="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226" y="5060307"/>
            <a:ext cx="3178924" cy="1073961"/>
          </a:xfrm>
          <a:prstGeom prst="rect">
            <a:avLst/>
          </a:prstGeom>
        </p:spPr>
      </p:pic>
      <p:pic>
        <p:nvPicPr>
          <p:cNvPr id="9" name="Picture 8" descr="Screen Shot 2013-11-06 at 10.01.41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43" y="3688707"/>
            <a:ext cx="8146531" cy="98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06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Details of Policy Instruments Matter</a:t>
            </a:r>
            <a:br>
              <a:rPr lang="en-US" dirty="0" smtClean="0"/>
            </a:br>
            <a:r>
              <a:rPr lang="en-US" dirty="0" smtClean="0"/>
              <a:t>Regenerated </a:t>
            </a:r>
            <a:r>
              <a:rPr lang="en-US" dirty="0" smtClean="0"/>
              <a:t>Forest – 2050 </a:t>
            </a:r>
            <a:endParaRPr lang="en-US" dirty="0"/>
          </a:p>
        </p:txBody>
      </p:sp>
      <p:pic>
        <p:nvPicPr>
          <p:cNvPr id="4" name="Picture 3" descr="LC3_ForReg_BRCOD_2050.bmp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25" y="2545237"/>
            <a:ext cx="2880000" cy="2880000"/>
          </a:xfrm>
          <a:prstGeom prst="rect">
            <a:avLst/>
          </a:prstGeom>
        </p:spPr>
      </p:pic>
      <p:pic>
        <p:nvPicPr>
          <p:cNvPr id="7" name="Picture 6" descr="LC3_ForReg_BRCOD1a_2050.bmp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575" y="2514600"/>
            <a:ext cx="2880000" cy="2880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74700" y="1849634"/>
            <a:ext cx="8115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292934"/>
                </a:solidFill>
                <a:latin typeface="Arial"/>
              </a:rPr>
              <a:t>Forest code                         Forest code                      Forest code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292934"/>
                </a:solidFill>
                <a:latin typeface="Arial"/>
              </a:rPr>
              <a:t>Without TPs                         with TPs                           Small Farms Amnesty</a:t>
            </a:r>
            <a:endParaRPr lang="en-US" dirty="0">
              <a:solidFill>
                <a:srgbClr val="292934"/>
              </a:solidFill>
              <a:latin typeface="Arial"/>
            </a:endParaRPr>
          </a:p>
        </p:txBody>
      </p:sp>
      <p:pic>
        <p:nvPicPr>
          <p:cNvPr id="8" name="Picture 7" descr="LC3_ForReg_BRCOD1b_2050.bmp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275" y="2514600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92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Outlook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Scope </a:t>
            </a:r>
          </a:p>
          <a:p>
            <a:pPr lvl="1"/>
            <a:r>
              <a:rPr lang="en-US" dirty="0" smtClean="0"/>
              <a:t>Ecosystem Services (e.g. biodiversity)</a:t>
            </a:r>
          </a:p>
          <a:p>
            <a:pPr lvl="1"/>
            <a:r>
              <a:rPr lang="en-US" dirty="0" smtClean="0"/>
              <a:t>Earth System linkage</a:t>
            </a:r>
          </a:p>
          <a:p>
            <a:pPr lvl="1"/>
            <a:r>
              <a:rPr lang="en-US" dirty="0" smtClean="0"/>
              <a:t>Macro-economics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Globally consistent National Assessments – NDC/SDG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Time consistent transition planning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8860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5750"/>
            <a:ext cx="8001000" cy="38417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320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Food for a Week, Displaced Family, Chad</a:t>
            </a:r>
          </a:p>
        </p:txBody>
      </p:sp>
      <p:pic>
        <p:nvPicPr>
          <p:cNvPr id="19459" name="Picture 3" descr="MCWorldAtTable-chad-darfur_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5"/>
          <a:stretch>
            <a:fillRect/>
          </a:stretch>
        </p:blipFill>
        <p:spPr bwMode="auto">
          <a:xfrm>
            <a:off x="174625" y="1020763"/>
            <a:ext cx="8824913" cy="533717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2772" name="Text Box 4"/>
          <p:cNvSpPr txBox="1">
            <a:spLocks noChangeArrowheads="1"/>
          </p:cNvSpPr>
          <p:nvPr/>
        </p:nvSpPr>
        <p:spPr bwMode="auto">
          <a:xfrm>
            <a:off x="3617913" y="946150"/>
            <a:ext cx="5526087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en-US" sz="2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4"/>
              </a:rPr>
              <a:t>© 2007 PETER MENZEL PHOTOGRAPHY</a:t>
            </a:r>
            <a:endParaRPr lang="en-US" altLang="en-US" sz="200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05000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03200"/>
            <a:ext cx="6705600" cy="56197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320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Food for a Week, German Family</a:t>
            </a:r>
          </a:p>
        </p:txBody>
      </p:sp>
      <p:pic>
        <p:nvPicPr>
          <p:cNvPr id="21507" name="Picture 3" descr="MCWorldAtTable_Germany_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56"/>
          <a:stretch>
            <a:fillRect/>
          </a:stretch>
        </p:blipFill>
        <p:spPr bwMode="auto">
          <a:xfrm>
            <a:off x="122238" y="1017588"/>
            <a:ext cx="8893175" cy="53213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4820" name="Text Box 4"/>
          <p:cNvSpPr txBox="1">
            <a:spLocks noChangeArrowheads="1"/>
          </p:cNvSpPr>
          <p:nvPr/>
        </p:nvSpPr>
        <p:spPr bwMode="auto">
          <a:xfrm>
            <a:off x="3563938" y="973138"/>
            <a:ext cx="5580062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en-US" sz="2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4"/>
              </a:rPr>
              <a:t>© 2005 PETER MENZEL PHOTOGRAPHY</a:t>
            </a:r>
            <a:endParaRPr lang="en-US" altLang="en-US" sz="200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86969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Land </a:t>
            </a:r>
            <a:r>
              <a:rPr lang="en-GB" dirty="0"/>
              <a:t>Use</a:t>
            </a:r>
            <a:r>
              <a:rPr lang="fi-FI" dirty="0"/>
              <a:t> </a:t>
            </a:r>
            <a:r>
              <a:rPr lang="fi-FI" dirty="0" smtClean="0"/>
              <a:t>Change</a:t>
            </a:r>
            <a:endParaRPr lang="en-GB" dirty="0"/>
          </a:p>
        </p:txBody>
      </p:sp>
      <p:pic>
        <p:nvPicPr>
          <p:cNvPr id="169987" name="Picture 3" descr="Veracel Befo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-28433" y="1143000"/>
            <a:ext cx="9144000" cy="5327650"/>
          </a:xfrm>
          <a:noFill/>
          <a:ln/>
        </p:spPr>
      </p:pic>
      <p:sp>
        <p:nvSpPr>
          <p:cNvPr id="169988" name="Text Box 4"/>
          <p:cNvSpPr txBox="1">
            <a:spLocks noChangeArrowheads="1"/>
          </p:cNvSpPr>
          <p:nvPr/>
        </p:nvSpPr>
        <p:spPr bwMode="auto">
          <a:xfrm>
            <a:off x="0" y="6629400"/>
            <a:ext cx="1238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00"/>
              <a:t>Courtesy: StoraEnso</a:t>
            </a:r>
          </a:p>
        </p:txBody>
      </p:sp>
    </p:spTree>
    <p:extLst>
      <p:ext uri="{BB962C8B-B14F-4D97-AF65-F5344CB8AC3E}">
        <p14:creationId xmlns:p14="http://schemas.microsoft.com/office/powerpoint/2010/main" val="15913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5" name="Picture 3" descr="Veracel Now 5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1219200"/>
            <a:ext cx="9144000" cy="5184775"/>
          </a:xfrm>
          <a:noFill/>
          <a:ln/>
        </p:spPr>
      </p:pic>
      <p:sp>
        <p:nvSpPr>
          <p:cNvPr id="172041" name="Text Box 9"/>
          <p:cNvSpPr txBox="1">
            <a:spLocks noChangeArrowheads="1"/>
          </p:cNvSpPr>
          <p:nvPr/>
        </p:nvSpPr>
        <p:spPr bwMode="auto">
          <a:xfrm>
            <a:off x="0" y="6629400"/>
            <a:ext cx="1238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00"/>
              <a:t>Courtesy: StoraEnso</a:t>
            </a:r>
          </a:p>
        </p:txBody>
      </p:sp>
    </p:spTree>
    <p:extLst>
      <p:ext uri="{BB962C8B-B14F-4D97-AF65-F5344CB8AC3E}">
        <p14:creationId xmlns:p14="http://schemas.microsoft.com/office/powerpoint/2010/main" val="21563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4213" y="2852936"/>
            <a:ext cx="7772400" cy="136207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Data</a:t>
            </a:r>
            <a:endParaRPr lang="en-US" dirty="0"/>
          </a:p>
        </p:txBody>
      </p:sp>
      <p:pic>
        <p:nvPicPr>
          <p:cNvPr id="15364" name="Picture 3" descr="E:\loisirs\photos vidéos montages\cameroun nov 2009\101MSDCF\DSC000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508500"/>
            <a:ext cx="218916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6" descr="C:\Users\aoki\AppData\Local\Microsoft\Windows\Temporary Internet Files\Content.Word\forestobservatorypagehome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508500"/>
            <a:ext cx="19431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79" descr="C:\Users\mosnier\AppData\Local\Microsoft\Windows\Temporary Internet Files\Content.IE5\SKW45IB5\MP900448409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4500563"/>
            <a:ext cx="18002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74" descr="Blondes d\'Aquitaine - Vaches des Pyréné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84" b="5122"/>
          <a:stretch>
            <a:fillRect/>
          </a:stretch>
        </p:blipFill>
        <p:spPr bwMode="auto">
          <a:xfrm>
            <a:off x="6929438" y="4500563"/>
            <a:ext cx="18573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752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Cropland Disagreement</a:t>
            </a:r>
            <a:endParaRPr lang="en-US" sz="2800" dirty="0"/>
          </a:p>
        </p:txBody>
      </p:sp>
      <p:grpSp>
        <p:nvGrpSpPr>
          <p:cNvPr id="2" name="Group 7"/>
          <p:cNvGrpSpPr/>
          <p:nvPr/>
        </p:nvGrpSpPr>
        <p:grpSpPr>
          <a:xfrm>
            <a:off x="304800" y="1981200"/>
            <a:ext cx="8534400" cy="4724400"/>
            <a:chOff x="457200" y="1524000"/>
            <a:chExt cx="8534400" cy="4724400"/>
          </a:xfrm>
        </p:grpSpPr>
        <p:pic>
          <p:nvPicPr>
            <p:cNvPr id="4" name="Picture 3" descr="disagreement_modis_globcover.tif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3400" y="1676400"/>
              <a:ext cx="8305800" cy="4572000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457200" y="1524000"/>
              <a:ext cx="85344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501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Cropland Capture Game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4011737" cy="4552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340768"/>
            <a:ext cx="4376057" cy="4731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83568" y="6309320"/>
            <a:ext cx="4097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US" dirty="0"/>
              <a:t>Classified 2.5 million pixels in 7 weeks</a:t>
            </a:r>
          </a:p>
        </p:txBody>
      </p:sp>
    </p:spTree>
    <p:extLst>
      <p:ext uri="{BB962C8B-B14F-4D97-AF65-F5344CB8AC3E}">
        <p14:creationId xmlns:p14="http://schemas.microsoft.com/office/powerpoint/2010/main" val="200301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997825" cy="720080"/>
          </a:xfrm>
        </p:spPr>
        <p:txBody>
          <a:bodyPr/>
          <a:lstStyle/>
          <a:p>
            <a:r>
              <a:rPr lang="en-US" sz="3200" dirty="0" smtClean="0"/>
              <a:t>Probably the most accurate cropland map</a:t>
            </a:r>
            <a:endParaRPr lang="en-US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08720"/>
            <a:ext cx="8028384" cy="54381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79239" y="6550223"/>
            <a:ext cx="1438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See et al., 2014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21302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iiasa-pptx-template-dark--light (2)">
  <a:themeElements>
    <a:clrScheme name="iiasa-version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iasa-version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iasa-version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iasa-light-version">
  <a:themeElements>
    <a:clrScheme name="iiasa-version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iasa-version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iasa-version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iiasa-pptx-template-dark--light</Template>
  <TotalTime>1315</TotalTime>
  <Words>277</Words>
  <Application>Microsoft Office PowerPoint</Application>
  <PresentationFormat>On-screen Show (4:3)</PresentationFormat>
  <Paragraphs>109</Paragraphs>
  <Slides>14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ＭＳ Ｐゴシック</vt:lpstr>
      <vt:lpstr>ＭＳ Ｐゴシック</vt:lpstr>
      <vt:lpstr>Arial</vt:lpstr>
      <vt:lpstr>Arial Narrow</vt:lpstr>
      <vt:lpstr>Calibri</vt:lpstr>
      <vt:lpstr>Wingdings</vt:lpstr>
      <vt:lpstr>iiasa-pptx-template-dark--light (2)</vt:lpstr>
      <vt:lpstr>iiasa-light-version</vt:lpstr>
      <vt:lpstr>Clarity</vt:lpstr>
      <vt:lpstr>Presentation</vt:lpstr>
      <vt:lpstr>Ecosystem Services and Management</vt:lpstr>
      <vt:lpstr>Food for a Week, Displaced Family, Chad</vt:lpstr>
      <vt:lpstr>Food for a Week, German Family</vt:lpstr>
      <vt:lpstr>Land Use Change</vt:lpstr>
      <vt:lpstr>PowerPoint Presentation</vt:lpstr>
      <vt:lpstr>Data</vt:lpstr>
      <vt:lpstr>Cropland Disagreement</vt:lpstr>
      <vt:lpstr>Cropland Capture Game</vt:lpstr>
      <vt:lpstr>Probably the most accurate cropland map</vt:lpstr>
      <vt:lpstr>Policy impact assessment</vt:lpstr>
      <vt:lpstr>PowerPoint Presentation</vt:lpstr>
      <vt:lpstr>Land USE in Brazil - INDC</vt:lpstr>
      <vt:lpstr>Details of Policy Instruments Matter Regenerated Forest – 2050 </vt:lpstr>
      <vt:lpstr>Outlook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Bottcher</dc:creator>
  <cp:lastModifiedBy>OBERSTEINER Michael</cp:lastModifiedBy>
  <cp:revision>478</cp:revision>
  <cp:lastPrinted>2012-06-20T07:19:26Z</cp:lastPrinted>
  <dcterms:created xsi:type="dcterms:W3CDTF">2012-04-10T20:09:40Z</dcterms:created>
  <dcterms:modified xsi:type="dcterms:W3CDTF">2017-02-16T09:54:02Z</dcterms:modified>
</cp:coreProperties>
</file>