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  <p:sldMasterId id="2147483673" r:id="rId5"/>
  </p:sldMasterIdLst>
  <p:notesMasterIdLst>
    <p:notesMasterId r:id="rId28"/>
  </p:notesMasterIdLst>
  <p:handoutMasterIdLst>
    <p:handoutMasterId r:id="rId29"/>
  </p:handoutMasterIdLst>
  <p:sldIdLst>
    <p:sldId id="256" r:id="rId6"/>
    <p:sldId id="257" r:id="rId7"/>
    <p:sldId id="259" r:id="rId8"/>
    <p:sldId id="281" r:id="rId9"/>
    <p:sldId id="305" r:id="rId10"/>
    <p:sldId id="283" r:id="rId11"/>
    <p:sldId id="297" r:id="rId12"/>
    <p:sldId id="303" r:id="rId13"/>
    <p:sldId id="285" r:id="rId14"/>
    <p:sldId id="304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8" r:id="rId26"/>
    <p:sldId id="299" r:id="rId2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IEN Finn" initials="LF" lastIdx="1" clrIdx="0">
    <p:extLst>
      <p:ext uri="{19B8F6BF-5375-455C-9EA6-DF929625EA0E}">
        <p15:presenceInfo xmlns:p15="http://schemas.microsoft.com/office/powerpoint/2012/main" userId="S::laurien@iiasa.ac.at::2178007c-83d4-434b-8d69-0572474a2ec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55A3"/>
    <a:srgbClr val="00579C"/>
    <a:srgbClr val="0058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37" autoAdjust="0"/>
    <p:restoredTop sz="94752" autoAdjust="0"/>
  </p:normalViewPr>
  <p:slideViewPr>
    <p:cSldViewPr snapToGrid="0" snapToObjects="1">
      <p:cViewPr varScale="1">
        <p:scale>
          <a:sx n="89" d="100"/>
          <a:sy n="89" d="100"/>
        </p:scale>
        <p:origin x="90" y="5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napToObjects="1">
      <p:cViewPr varScale="1">
        <p:scale>
          <a:sx n="105" d="100"/>
          <a:sy n="105" d="100"/>
        </p:scale>
        <p:origin x="439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0-14T13:02:11.928" idx="1">
    <p:pos x="10" y="10"/>
    <p:text>This is a lot of text. Maybe you can cut it or find a shorter definition.</p:text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38CE3CE-7885-5440-B7D2-D1C38EEABC2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F54EA1-D6B4-7C47-AF7F-6ED3655198D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2D56F-4014-E440-B414-1949875DC54A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EAEB30-D659-F04F-8BCA-7E5755820EA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860766-B385-064C-89E0-D696CB68EF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C23E2-02F7-644F-99F5-08AC3BA5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36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C332E-8893-FE4E-9A25-93BB30EFA0DA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7A1DD-B70C-B048-99CA-ED854228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507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0FB13B4-4775-4053-913C-537D75D956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9616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2712" y="2255548"/>
            <a:ext cx="9659112" cy="1254416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2712" y="3712465"/>
            <a:ext cx="8196072" cy="1029657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buNone/>
              <a:defRPr lang="en-US" sz="2400" kern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3D0272A-EBA9-4B7B-A259-F6B18F1BC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396524"/>
            <a:ext cx="12192000" cy="146147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9B395C8-E03A-E04C-AA88-72B24AADC6B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32062" y="276512"/>
            <a:ext cx="2086125" cy="59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489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904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06113" y="987427"/>
            <a:ext cx="7485887" cy="4873625"/>
          </a:xfrm>
        </p:spPr>
        <p:txBody>
          <a:bodyPr anchor="t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95EF8D4-5B50-564A-8E71-ACB42B8E14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4904" y="2194560"/>
            <a:ext cx="3932237" cy="367442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258DE6F-BC6E-364C-91D6-6B9C603C2F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:a16="http://schemas.microsoft.com/office/drawing/2014/main" id="{49228810-255C-0747-AA61-5D5198D3E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19AD2DE6-E43E-6044-9983-6D2115FA619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2606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365127"/>
            <a:ext cx="1098804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4BCE835-694B-EC4D-AD29-A3BF23C073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7">
            <a:extLst>
              <a:ext uri="{FF2B5EF4-FFF2-40B4-BE49-F238E27FC236}">
                <a16:creationId xmlns:a16="http://schemas.microsoft.com/office/drawing/2014/main" id="{A58B064A-C26D-E948-B1F9-58944195EE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2031FA7-02D1-0645-9048-0AAD35E904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9847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23777"/>
            <a:ext cx="2628900" cy="5553186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0FA3B52-24C6-BC49-B1FB-EF1DE3CE39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7">
            <a:extLst>
              <a:ext uri="{FF2B5EF4-FFF2-40B4-BE49-F238E27FC236}">
                <a16:creationId xmlns:a16="http://schemas.microsoft.com/office/drawing/2014/main" id="{A7668D43-9CA0-B748-8221-4760796346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57BDEB2-5457-E84E-8E88-F426D3C103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743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0FB13B4-4775-4053-913C-537D75D956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9616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2712" y="2255548"/>
            <a:ext cx="9659112" cy="1254416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dirty="0"/>
              <a:t>Thank you for your time.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2712" y="3712465"/>
            <a:ext cx="8196072" cy="1029657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buNone/>
              <a:defRPr lang="en-US" sz="2400" kern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Questions.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3D0272A-EBA9-4B7B-A259-F6B18F1BC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396524"/>
            <a:ext cx="12192000" cy="146147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9B395C8-E03A-E04C-AA88-72B24AADC6B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32062" y="276512"/>
            <a:ext cx="2086125" cy="59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24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AAB9D64-C20B-5146-B8DD-95B5D606E73E}"/>
              </a:ext>
            </a:extLst>
          </p:cNvPr>
          <p:cNvSpPr/>
          <p:nvPr userDrawn="1"/>
        </p:nvSpPr>
        <p:spPr>
          <a:xfrm>
            <a:off x="1" y="5977289"/>
            <a:ext cx="3362425" cy="880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6396B-BD90-784C-8FFE-EBB3D0776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365127"/>
            <a:ext cx="10991088" cy="119849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97AD2AC-979A-0344-8551-A78B382E67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62712" y="1761617"/>
            <a:ext cx="9580541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4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132D8BEC-2F74-8547-9F2C-AEAE0B302DD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258748" y="6352806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B0283A15-47DF-8047-8B83-438FA552B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358E8B80-D0B3-954F-9A62-484C9A10FE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9009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- blue">
    <p:bg>
      <p:bgPr>
        <a:solidFill>
          <a:srgbClr val="2455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712" y="658179"/>
            <a:ext cx="9610344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712" y="3675065"/>
            <a:ext cx="9195816" cy="1500187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40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FD36E0-C784-AE4E-B42C-F7764C6BD3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58748" y="63528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383D7C-0821-A040-BE0C-B5DB8952D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bg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E69E957-E916-EA41-8D86-9462424C76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bg1">
                    <a:lumMod val="75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239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AAB9D64-C20B-5146-B8DD-95B5D606E73E}"/>
              </a:ext>
            </a:extLst>
          </p:cNvPr>
          <p:cNvSpPr/>
          <p:nvPr userDrawn="1"/>
        </p:nvSpPr>
        <p:spPr>
          <a:xfrm>
            <a:off x="1" y="5977289"/>
            <a:ext cx="3362425" cy="880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6396B-BD90-784C-8FFE-EBB3D0776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365127"/>
            <a:ext cx="10991088" cy="119849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97AD2AC-979A-0344-8551-A78B382E67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62712" y="1761617"/>
            <a:ext cx="9580541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4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132D8BEC-2F74-8547-9F2C-AEAE0B302DD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258748" y="6352806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B0283A15-47DF-8047-8B83-438FA552B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358E8B80-D0B3-954F-9A62-484C9A10FE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6782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E7942F0-6E2E-9B45-9065-E71C5FD39597}"/>
              </a:ext>
            </a:extLst>
          </p:cNvPr>
          <p:cNvSpPr/>
          <p:nvPr userDrawn="1"/>
        </p:nvSpPr>
        <p:spPr>
          <a:xfrm>
            <a:off x="1" y="5948414"/>
            <a:ext cx="3362425" cy="909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62712" y="1761617"/>
            <a:ext cx="5574792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0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6C397A8-4C6E-3540-A9FF-B8B3F768B7BB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54496" y="1761617"/>
            <a:ext cx="5574792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0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C56797FB-FF82-0F4F-A928-D7AF36F5441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258748" y="6352806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C27DB8A-983A-204A-A0E1-0B2509737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365127"/>
            <a:ext cx="10991088" cy="119849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C3EFC6A2-0789-BB4B-9701-8038DFBF8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4876024C-E78F-814A-ADD4-B2037FCE17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7604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B8A4A04-F540-E24D-9FF5-8F7FC90CDCFA}"/>
              </a:ext>
            </a:extLst>
          </p:cNvPr>
          <p:cNvSpPr/>
          <p:nvPr userDrawn="1"/>
        </p:nvSpPr>
        <p:spPr>
          <a:xfrm>
            <a:off x="1" y="5919538"/>
            <a:ext cx="3362425" cy="938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62712" y="1761617"/>
            <a:ext cx="3675889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A1345C7-1E5A-5D47-B21E-CC22DE822A7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258056" y="1761617"/>
            <a:ext cx="3675889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782DDE3-B15D-5C47-980A-E974C39F852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153400" y="1784319"/>
            <a:ext cx="3675889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BE89C228-C4FD-7644-ABB7-614954C9451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258748" y="6352806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60B89FE-026E-7249-A3EB-8B2B89BCD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365127"/>
            <a:ext cx="10991088" cy="119849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Footer Placeholder 7">
            <a:extLst>
              <a:ext uri="{FF2B5EF4-FFF2-40B4-BE49-F238E27FC236}">
                <a16:creationId xmlns:a16="http://schemas.microsoft.com/office/drawing/2014/main" id="{5E2E5CD6-A1EE-A841-BFBB-519F206ED5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66C81B30-170B-8F41-A120-A0E8F4AD1A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99081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4416571-A315-1846-A578-44521F40228B}"/>
              </a:ext>
            </a:extLst>
          </p:cNvPr>
          <p:cNvSpPr/>
          <p:nvPr userDrawn="1"/>
        </p:nvSpPr>
        <p:spPr>
          <a:xfrm>
            <a:off x="1" y="5919538"/>
            <a:ext cx="3362425" cy="938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712" y="1681163"/>
            <a:ext cx="5634864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1681163"/>
            <a:ext cx="56205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22BEFAE-1CA8-3D42-9FE8-259F2F4B7E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362712" y="2660904"/>
            <a:ext cx="5574792" cy="3452051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8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33EADF-0DCB-FF42-8ACF-2E14F284BCDA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254496" y="2660904"/>
            <a:ext cx="5574792" cy="3452051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8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BA7FE-773F-2D4C-A1FD-78D273094D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FC3704-1948-F84D-88BE-17DA7F453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365127"/>
            <a:ext cx="10991088" cy="119849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Footer Placeholder 7">
            <a:extLst>
              <a:ext uri="{FF2B5EF4-FFF2-40B4-BE49-F238E27FC236}">
                <a16:creationId xmlns:a16="http://schemas.microsoft.com/office/drawing/2014/main" id="{2DBAF8AC-F4B9-2C4F-BBF0-BD58FB50FE1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E7983D-B1A4-B148-B1D4-C4B621AD15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124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712" y="2919986"/>
            <a:ext cx="9610344" cy="590931"/>
          </a:xfrm>
          <a:prstGeom prst="rect">
            <a:avLst/>
          </a:prstGeom>
        </p:spPr>
        <p:txBody>
          <a:bodyPr anchor="b">
            <a:sp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712" y="3675065"/>
            <a:ext cx="9195816" cy="1500187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054AF39-23DB-0740-938A-1A583332BF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58748" y="6352806"/>
            <a:ext cx="2743200" cy="365125"/>
          </a:xfrm>
        </p:spPr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7748E00D-B3B4-FE4D-A3E5-E8C8A25CA2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614E4032-E757-2144-A88B-ABFF9C43B7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37186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AAB9D64-C20B-5146-B8DD-95B5D606E73E}"/>
              </a:ext>
            </a:extLst>
          </p:cNvPr>
          <p:cNvSpPr/>
          <p:nvPr userDrawn="1"/>
        </p:nvSpPr>
        <p:spPr>
          <a:xfrm>
            <a:off x="7404875" y="-1"/>
            <a:ext cx="4787125" cy="1518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97AD2AC-979A-0344-8551-A78B382E67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62712" y="1761617"/>
            <a:ext cx="9580541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0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4F5CED-483C-A348-8E33-D2AA0F23C5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D53A157-7BBA-5749-8237-8C9901613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365127"/>
            <a:ext cx="10991088" cy="119849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3953BB51-3F9C-E747-ACA8-03C6016EBB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9247E92-8FF0-A341-9976-E6095D27EF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6073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-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C34238B-024D-294E-AD4C-68C413D97E1A}"/>
              </a:ext>
            </a:extLst>
          </p:cNvPr>
          <p:cNvSpPr/>
          <p:nvPr userDrawn="1"/>
        </p:nvSpPr>
        <p:spPr>
          <a:xfrm>
            <a:off x="7404875" y="-1"/>
            <a:ext cx="4787125" cy="1518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62712" y="1761617"/>
            <a:ext cx="5574792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0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6C397A8-4C6E-3540-A9FF-B8B3F768B7BB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54496" y="1761617"/>
            <a:ext cx="5574792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0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5572D3F-74B7-B64C-800D-13CA52163CD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D7F9956-5A00-5A40-8899-32D1F8796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365127"/>
            <a:ext cx="10991088" cy="119849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7">
            <a:extLst>
              <a:ext uri="{FF2B5EF4-FFF2-40B4-BE49-F238E27FC236}">
                <a16:creationId xmlns:a16="http://schemas.microsoft.com/office/drawing/2014/main" id="{0031E1D5-F0A3-EF45-84AA-C0225E109A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0305433C-0038-FC49-AAE7-4AE15259F8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0303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292FE64-D177-274B-901F-D336A79314A8}"/>
              </a:ext>
            </a:extLst>
          </p:cNvPr>
          <p:cNvSpPr/>
          <p:nvPr userDrawn="1"/>
        </p:nvSpPr>
        <p:spPr>
          <a:xfrm>
            <a:off x="7404875" y="-1"/>
            <a:ext cx="4787125" cy="1518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62712" y="1761617"/>
            <a:ext cx="3675889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A1345C7-1E5A-5D47-B21E-CC22DE822A7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258056" y="1761617"/>
            <a:ext cx="3675889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782DDE3-B15D-5C47-980A-E974C39F852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153400" y="1784319"/>
            <a:ext cx="3675889" cy="435133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CB989F8-C842-5E4D-A070-A6209E35FC7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9E4815-2057-AE40-A83C-99001B97A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365127"/>
            <a:ext cx="10991088" cy="119849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Footer Placeholder 7">
            <a:extLst>
              <a:ext uri="{FF2B5EF4-FFF2-40B4-BE49-F238E27FC236}">
                <a16:creationId xmlns:a16="http://schemas.microsoft.com/office/drawing/2014/main" id="{2E2EF048-87C8-2B43-AA12-7E550A2A45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40068E4E-9680-554C-B740-1BBB275546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61200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-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20DF604-D9D6-5045-B588-839447328165}"/>
              </a:ext>
            </a:extLst>
          </p:cNvPr>
          <p:cNvSpPr/>
          <p:nvPr userDrawn="1"/>
        </p:nvSpPr>
        <p:spPr>
          <a:xfrm>
            <a:off x="7404875" y="-1"/>
            <a:ext cx="4787125" cy="1518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6C0CE20-2FA8-D441-A594-2E5923EEB9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2712" y="1681163"/>
            <a:ext cx="5634864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19AD1BB0-F11D-AB4E-A5C2-D6877E27F0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8776" y="1681163"/>
            <a:ext cx="56205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2982180-1554-0149-9361-2E4524F2E5A5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362712" y="2660904"/>
            <a:ext cx="5574792" cy="3452051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8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075AC00-972C-AE42-811E-B2A50B01A5A4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254496" y="2660904"/>
            <a:ext cx="5574792" cy="3452051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8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3EDE99-ADAF-CC49-8A11-DA767186ACD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FAC88BB-6435-5741-AECC-C64CD1B8A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365127"/>
            <a:ext cx="10991088" cy="119849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Footer Placeholder 7">
            <a:extLst>
              <a:ext uri="{FF2B5EF4-FFF2-40B4-BE49-F238E27FC236}">
                <a16:creationId xmlns:a16="http://schemas.microsoft.com/office/drawing/2014/main" id="{470C4FCD-395E-D94C-AECA-9EC451BFD0A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46DBF9A0-D8B4-7745-ACB6-B5E35D8537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3340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5BA2C8-6FAC-B54C-9845-66F221B9BB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EFA112B-E57E-7B4A-8833-D3D8FEC4EC1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62712" y="1594884"/>
            <a:ext cx="10591185" cy="4518071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0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A8C8EE7-3B3F-3F41-B5AD-67185982E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262270"/>
            <a:ext cx="10991088" cy="110288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44BCAD86-58E8-C64B-B919-51804E097B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F4675424-66C5-6140-A915-8C73CF29DE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4198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62712" y="1594884"/>
            <a:ext cx="5574792" cy="4518071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0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6C397A8-4C6E-3540-A9FF-B8B3F768B7BB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54496" y="1594884"/>
            <a:ext cx="5574792" cy="4518071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0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D4E4AF7-5B90-4A4A-9190-EF7AF1E8A75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B1DBDDF-7B8D-E049-BE5A-2AC650B23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262270"/>
            <a:ext cx="10991088" cy="110288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7">
            <a:extLst>
              <a:ext uri="{FF2B5EF4-FFF2-40B4-BE49-F238E27FC236}">
                <a16:creationId xmlns:a16="http://schemas.microsoft.com/office/drawing/2014/main" id="{27FBAFA6-39D8-1045-BD48-582B332251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27990A56-77DE-384E-846A-6EC505691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0278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62712" y="1573619"/>
            <a:ext cx="3675889" cy="453933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A1345C7-1E5A-5D47-B21E-CC22DE822A7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258056" y="1573619"/>
            <a:ext cx="3675889" cy="453933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782DDE3-B15D-5C47-980A-E974C39F852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153400" y="1596321"/>
            <a:ext cx="3675889" cy="453933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8FC52E0-46F2-2443-B309-D4A67BCEE76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B7B320-CA87-A342-9115-47E9E4F9B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262270"/>
            <a:ext cx="10991088" cy="110288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ooter Placeholder 7">
            <a:extLst>
              <a:ext uri="{FF2B5EF4-FFF2-40B4-BE49-F238E27FC236}">
                <a16:creationId xmlns:a16="http://schemas.microsoft.com/office/drawing/2014/main" id="{58D14D24-78FD-A045-8D62-111F0EEE42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FB93BEA1-60BB-9942-B17D-B28C034417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2257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712" y="1482692"/>
            <a:ext cx="5634864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1482692"/>
            <a:ext cx="56205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22BEFAE-1CA8-3D42-9FE8-259F2F4B7E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362712" y="2462432"/>
            <a:ext cx="5574792" cy="362648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0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33EADF-0DCB-FF42-8ACF-2E14F284BCDA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254496" y="2462432"/>
            <a:ext cx="5574792" cy="362648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000"/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A223357-BF2B-1446-9B75-489DB9B4E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262270"/>
            <a:ext cx="10991088" cy="110288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390E8D-9016-4C42-8F5F-E450B003AB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9CBCAFA1-511A-EE41-B15A-62ABD068967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CABEB7C4-26A5-2A49-A685-3101218971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3119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712" y="253225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579C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B4071B-8956-1F45-8413-D77E451409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37A5CF-4029-5441-9751-E360C7BA00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FCA39AD3-F023-5741-9EB7-A0EBA45302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326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05F8A-53F2-9A4F-89B7-679F5D96AB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7">
            <a:extLst>
              <a:ext uri="{FF2B5EF4-FFF2-40B4-BE49-F238E27FC236}">
                <a16:creationId xmlns:a16="http://schemas.microsoft.com/office/drawing/2014/main" id="{89F830C8-3B22-4D44-AD5B-EAC20E22F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C81969A2-10C2-C546-977D-603DF985EB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736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3" y="987427"/>
            <a:ext cx="6949439" cy="4873625"/>
          </a:xfrm>
        </p:spPr>
        <p:txBody>
          <a:bodyPr/>
          <a:lstStyle>
            <a:lvl1pPr>
              <a:defRPr sz="2400"/>
            </a:lvl1pPr>
            <a:lvl2pPr>
              <a:defRPr sz="2000" b="0">
                <a:solidFill>
                  <a:schemeClr val="tx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FED4CC-B694-4F4C-8AC8-7D4040DFB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B4412EC-2A2F-F34F-AFA3-D552E85C9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4904" y="2194560"/>
            <a:ext cx="3932237" cy="3674428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64C3DC-0931-ED45-859D-7DC2E02D58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7">
            <a:extLst>
              <a:ext uri="{FF2B5EF4-FFF2-40B4-BE49-F238E27FC236}">
                <a16:creationId xmlns:a16="http://schemas.microsoft.com/office/drawing/2014/main" id="{E3CEEAF4-4B04-7F42-81A2-3D6474988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C89A40C2-EB4C-F849-86CB-ACD53C9F5BDB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5600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3.emf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1E07DA8-F1F3-4A5A-BC63-BCDC6C459C20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0"/>
            <a:ext cx="10289448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120ED6A-9B85-4407-9D45-1136FF687F8B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7627520" y="3464"/>
            <a:ext cx="4564481" cy="685453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" y="1825625"/>
            <a:ext cx="106558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A2480010-F678-B344-A032-37DB46F81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677042"/>
            <a:ext cx="10658856" cy="701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A1752F-D51E-0D41-BBC4-900B799480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748" y="63528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14BBBCD-90CB-2F47-9BDE-CEED80DD9B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294169"/>
            <a:ext cx="9084295" cy="2304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420DCE6-B4EA-8444-92C3-D609C5C13BC3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1473704" y="161471"/>
            <a:ext cx="459381" cy="65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4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4" r:id="rId4"/>
    <p:sldLayoutId id="2147483672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84" r:id="rId13"/>
    <p:sldLayoutId id="2147483685" r:id="rId1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00579C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1E07DA8-F1F3-4A5A-BC63-BCDC6C459C2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0289448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120ED6A-9B85-4407-9D45-1136FF687F8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627520" y="3464"/>
            <a:ext cx="4564481" cy="685453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" y="1825625"/>
            <a:ext cx="106558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A2480010-F678-B344-A032-37DB46F81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365126"/>
            <a:ext cx="1065885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D8510D3-7480-FA40-B714-28425739DA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58748" y="63528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38B0777-827F-8D42-90B1-61394C340E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7">
            <a:extLst>
              <a:ext uri="{FF2B5EF4-FFF2-40B4-BE49-F238E27FC236}">
                <a16:creationId xmlns:a16="http://schemas.microsoft.com/office/drawing/2014/main" id="{8C025A19-EC4F-5D46-BAED-915B844A75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2485" y="6514242"/>
            <a:ext cx="9296375" cy="246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D01290F5-EF9B-6848-BD94-0DC63C614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0338" y="6373280"/>
            <a:ext cx="9084295" cy="143061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8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October 17, 2019</a:t>
            </a:r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A73F24A-72E1-514B-A669-66B08B94475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473704" y="161471"/>
            <a:ext cx="459381" cy="65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3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00579C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s://prezi.com/p/xbp32glsmbzs/phusicos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xhere.com/en/photo/71340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versityinternational.org/news/detail/promoting-agricultural-biodiversity-on-the-mountains-of-nepal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reativecommons.org/licenses/by-nc-nd/3.0/" TargetMode="External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s://wle.cgiar.org/thrive/2016/01/19/flooding-climate-change-and-need-nature-based-solution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le.cgiar.org/thrive/2016/01/19/flooding-climate-change-and-need-nature-based-solutions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5" Type="http://schemas.openxmlformats.org/officeDocument/2006/relationships/comments" Target="../comments/comment1.xml"/><Relationship Id="rId4" Type="http://schemas.openxmlformats.org/officeDocument/2006/relationships/hyperlink" Target="https://creativecommons.org/licenses/by/3.0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en.wikipedia.org/wiki/Permeable_paving" TargetMode="Externa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CCB184C5-BA83-4541-BEA4-A4DB4AFC4E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Nature for Disaster Risk Reduction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3A771C5-F9C0-EA48-9322-8BAE62E232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JoAnne Linnerooth-Bayer</a:t>
            </a:r>
          </a:p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7A47107-F1EE-C449-94A9-924A67658D52}"/>
              </a:ext>
            </a:extLst>
          </p:cNvPr>
          <p:cNvSpPr txBox="1">
            <a:spLocks/>
          </p:cNvSpPr>
          <p:nvPr/>
        </p:nvSpPr>
        <p:spPr>
          <a:xfrm>
            <a:off x="7639699" y="5396524"/>
            <a:ext cx="4384725" cy="11035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400" kern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sz="2000" b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/>
              <a:t>IDRiM conference</a:t>
            </a:r>
          </a:p>
          <a:p>
            <a:pPr algn="r"/>
            <a:r>
              <a:rPr lang="en-US" sz="1200" dirty="0"/>
              <a:t>16-18 October 2019, France</a:t>
            </a:r>
          </a:p>
        </p:txBody>
      </p:sp>
    </p:spTree>
    <p:extLst>
      <p:ext uri="{BB962C8B-B14F-4D97-AF65-F5344CB8AC3E}">
        <p14:creationId xmlns:p14="http://schemas.microsoft.com/office/powerpoint/2010/main" val="3708670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CCB184C5-BA83-4541-BEA4-A4DB4AFC4E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712" y="1214148"/>
            <a:ext cx="9659112" cy="125441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dirty="0"/>
              <a:t>Part 2: governance enablers of NBS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3A771C5-F9C0-EA48-9322-8BAE62E232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5012" y="3140965"/>
            <a:ext cx="5778645" cy="2408935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NBS in a mountain setting</a:t>
            </a:r>
          </a:p>
          <a:p>
            <a:r>
              <a:rPr lang="en-US" sz="2800" dirty="0"/>
              <a:t>The H2020 project PHUSICOS</a:t>
            </a:r>
          </a:p>
          <a:p>
            <a:endParaRPr lang="en-US" sz="2800" dirty="0"/>
          </a:p>
          <a:p>
            <a:r>
              <a:rPr lang="en-US" sz="2800" dirty="0">
                <a:hlinkClick r:id="rId2"/>
              </a:rPr>
              <a:t>Https://prezi.com/p/xbp32glsmbzs/phusicos/</a:t>
            </a:r>
            <a:endParaRPr lang="en-US" sz="2800" dirty="0"/>
          </a:p>
          <a:p>
            <a:endParaRPr lang="en-US" sz="9600" dirty="0"/>
          </a:p>
          <a:p>
            <a:endParaRPr lang="en-US" sz="9600" dirty="0"/>
          </a:p>
          <a:p>
            <a:endParaRPr lang="en-US" sz="9600" dirty="0"/>
          </a:p>
          <a:p>
            <a:endParaRPr lang="en-US" sz="9600" dirty="0"/>
          </a:p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7A47107-F1EE-C449-94A9-924A67658D52}"/>
              </a:ext>
            </a:extLst>
          </p:cNvPr>
          <p:cNvSpPr txBox="1">
            <a:spLocks/>
          </p:cNvSpPr>
          <p:nvPr/>
        </p:nvSpPr>
        <p:spPr>
          <a:xfrm>
            <a:off x="7639699" y="5396524"/>
            <a:ext cx="4384725" cy="11035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400" kern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sz="2000" b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/>
              <a:t>IDRiM conference</a:t>
            </a:r>
          </a:p>
          <a:p>
            <a:pPr algn="r"/>
            <a:r>
              <a:rPr lang="en-US" sz="1200" dirty="0"/>
              <a:t>16-18 October 2019, France</a:t>
            </a:r>
          </a:p>
        </p:txBody>
      </p:sp>
      <p:pic>
        <p:nvPicPr>
          <p:cNvPr id="11" name="Picture 10" descr="A view of a mountain&#10;&#10;Description automatically generated">
            <a:extLst>
              <a:ext uri="{FF2B5EF4-FFF2-40B4-BE49-F238E27FC236}">
                <a16:creationId xmlns:a16="http://schemas.microsoft.com/office/drawing/2014/main" id="{BED12C2C-5617-4386-83DB-2B1C7B5DBC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b="7995"/>
          <a:stretch/>
        </p:blipFill>
        <p:spPr>
          <a:xfrm>
            <a:off x="6641068" y="1929134"/>
            <a:ext cx="5383356" cy="3714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7514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365127"/>
            <a:ext cx="10991088" cy="1198498"/>
          </a:xfrm>
        </p:spPr>
        <p:txBody>
          <a:bodyPr/>
          <a:lstStyle/>
          <a:p>
            <a:r>
              <a:rPr lang="nb-NO" dirty="0"/>
              <a:t>Isar Restoration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A8E42-46FD-4FCE-A24A-A7529559A7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191" y="952500"/>
            <a:ext cx="10991088" cy="5473793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Increased water flow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Groundsill removal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Removal of “</a:t>
            </a:r>
            <a:r>
              <a:rPr lang="en-US" dirty="0" err="1"/>
              <a:t>Korsett</a:t>
            </a:r>
            <a:r>
              <a:rPr lang="en-US" dirty="0"/>
              <a:t>”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Improved water quality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Fish ladders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Use of natural material to reduce flow speed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/>
              <a:t>“Invisible” levee reinforcements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258748" y="6352806"/>
            <a:ext cx="2743200" cy="365125"/>
          </a:xfrm>
        </p:spPr>
        <p:txBody>
          <a:bodyPr/>
          <a:lstStyle/>
          <a:p>
            <a:fld id="{838B0777-827F-8D42-90B1-61394C340E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Picture 6" descr="A group of people traveling down a river&#10;&#10;Description automatically generated">
            <a:extLst>
              <a:ext uri="{FF2B5EF4-FFF2-40B4-BE49-F238E27FC236}">
                <a16:creationId xmlns:a16="http://schemas.microsoft.com/office/drawing/2014/main" id="{D30D3B63-B4E3-43B0-A30B-6833228A74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5899" y="745045"/>
            <a:ext cx="3267690" cy="49015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C25EB0-14EA-45B3-B19B-DD3C6FED39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660" y="745045"/>
            <a:ext cx="3290135" cy="21886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8FE29CD-EEDB-4736-8590-A0BDF1A27780}"/>
              </a:ext>
            </a:extLst>
          </p:cNvPr>
          <p:cNvSpPr txBox="1"/>
          <p:nvPr/>
        </p:nvSpPr>
        <p:spPr>
          <a:xfrm>
            <a:off x="7322535" y="5848170"/>
            <a:ext cx="4426108" cy="72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Source: dreamstime.com, picture ID 74661921</a:t>
            </a:r>
            <a:endParaRPr lang="nb-NO" sz="1200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80990" indent="-380990">
              <a:buBlip>
                <a:blip r:embed="rId4"/>
              </a:buBlip>
            </a:pPr>
            <a:endParaRPr lang="en-US" sz="2933" dirty="0"/>
          </a:p>
        </p:txBody>
      </p:sp>
      <p:sp>
        <p:nvSpPr>
          <p:cNvPr id="11" name="Plassholder for bunntekst 3">
            <a:extLst>
              <a:ext uri="{FF2B5EF4-FFF2-40B4-BE49-F238E27FC236}">
                <a16:creationId xmlns:a16="http://schemas.microsoft.com/office/drawing/2014/main" id="{AA06C21B-2FFE-4709-AF21-1BBB405DD195}"/>
              </a:ext>
            </a:extLst>
          </p:cNvPr>
          <p:cNvSpPr txBox="1">
            <a:spLocks/>
          </p:cNvSpPr>
          <p:nvPr/>
        </p:nvSpPr>
        <p:spPr>
          <a:xfrm>
            <a:off x="4417117" y="3100852"/>
            <a:ext cx="3536127" cy="365125"/>
          </a:xfrm>
          <a:prstGeom prst="rect">
            <a:avLst/>
          </a:prstGeom>
        </p:spPr>
        <p:txBody>
          <a:bodyPr/>
          <a:lstStyle>
            <a:defPPr>
              <a:defRPr lang="nb-NO"/>
            </a:defPPr>
            <a:lvl1pPr marL="0" algn="l" defTabSz="914400" rtl="0" eaLnBrk="1" latinLnBrk="0" hangingPunct="1">
              <a:defRPr sz="1000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Source: WWA München, 2011 </a:t>
            </a:r>
            <a:endParaRPr lang="nb-NO" sz="1200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191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Main enablers  (15-year process)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D1BDB32-137B-4991-9D38-1FC0523EA7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2712" y="1761617"/>
            <a:ext cx="10991088" cy="4351338"/>
          </a:xfrm>
        </p:spPr>
        <p:txBody>
          <a:bodyPr/>
          <a:lstStyle/>
          <a:p>
            <a:pPr fontAlgn="t"/>
            <a:r>
              <a:rPr lang="en-US" b="1" dirty="0"/>
              <a:t>Physical/economic/legal pre-conditions</a:t>
            </a:r>
          </a:p>
          <a:p>
            <a:pPr lvl="1" fontAlgn="t"/>
            <a:r>
              <a:rPr lang="en-US" dirty="0"/>
              <a:t>Space for the river</a:t>
            </a:r>
          </a:p>
          <a:p>
            <a:pPr lvl="1" fontAlgn="t"/>
            <a:r>
              <a:rPr lang="en-US" dirty="0"/>
              <a:t>Public ownership of the river</a:t>
            </a:r>
          </a:p>
          <a:p>
            <a:pPr lvl="1" fontAlgn="t"/>
            <a:r>
              <a:rPr lang="en-US" dirty="0"/>
              <a:t>Model showing 100-year flood risk </a:t>
            </a:r>
            <a:endParaRPr lang="en-US" b="1" dirty="0"/>
          </a:p>
          <a:p>
            <a:pPr lvl="1" fontAlgn="t"/>
            <a:r>
              <a:rPr lang="en-US" dirty="0"/>
              <a:t>Clear authority, funds, and mandate </a:t>
            </a:r>
          </a:p>
          <a:p>
            <a:pPr marL="482988" lvl="1" indent="0" fontAlgn="t">
              <a:buNone/>
            </a:pPr>
            <a:r>
              <a:rPr lang="en-US" dirty="0"/>
              <a:t>	beyond flood protection</a:t>
            </a:r>
          </a:p>
          <a:p>
            <a:pPr fontAlgn="t"/>
            <a:r>
              <a:rPr lang="en-US" b="1" dirty="0"/>
              <a:t>Governance process enablers</a:t>
            </a:r>
          </a:p>
          <a:p>
            <a:pPr lvl="1" fontAlgn="t"/>
            <a:r>
              <a:rPr lang="en-US" dirty="0"/>
              <a:t>Environmental advocacy groups </a:t>
            </a:r>
          </a:p>
          <a:p>
            <a:pPr lvl="1" fontAlgn="t"/>
            <a:r>
              <a:rPr lang="en-US" dirty="0"/>
              <a:t>Inter-agency working group</a:t>
            </a:r>
          </a:p>
          <a:p>
            <a:pPr lvl="1" fontAlgn="t"/>
            <a:r>
              <a:rPr lang="en-US" dirty="0"/>
              <a:t>Alliance of residents/property owners</a:t>
            </a:r>
          </a:p>
          <a:p>
            <a:pPr lvl="1" fontAlgn="t"/>
            <a:r>
              <a:rPr lang="en-US" dirty="0"/>
              <a:t>Space for stakeholder deliberation and co-design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D28D6F-8BCA-4B60-A8E3-B64A8EE97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9531" y="1686714"/>
            <a:ext cx="4195176" cy="418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07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8CFFD888-4D6B-5142-B29B-6140F0AAEBF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B64094F-8D4C-CC40-A97E-258AB2199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" y="-88900"/>
            <a:ext cx="10991088" cy="1454054"/>
          </a:xfrm>
        </p:spPr>
        <p:txBody>
          <a:bodyPr/>
          <a:lstStyle/>
          <a:p>
            <a:r>
              <a:rPr lang="en-US" dirty="0"/>
              <a:t>Stakeholder landscape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1942D79-2766-46B7-95C1-31661325441A}"/>
              </a:ext>
            </a:extLst>
          </p:cNvPr>
          <p:cNvGrpSpPr/>
          <p:nvPr/>
        </p:nvGrpSpPr>
        <p:grpSpPr>
          <a:xfrm>
            <a:off x="2645170" y="851927"/>
            <a:ext cx="6901660" cy="5154146"/>
            <a:chOff x="3350173" y="412289"/>
            <a:chExt cx="6901660" cy="515414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E1713E8-0BAF-4510-A93A-C65CCBBC0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1179" y="1050810"/>
              <a:ext cx="6400617" cy="4515625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C0396BF-0E20-4620-B2CC-9E746E1BD9C1}"/>
                </a:ext>
              </a:extLst>
            </p:cNvPr>
            <p:cNvSpPr txBox="1"/>
            <p:nvPr/>
          </p:nvSpPr>
          <p:spPr>
            <a:xfrm>
              <a:off x="3350173" y="627732"/>
              <a:ext cx="16238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Residents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FC44887-8947-4504-9D16-BEEAE8DE55C5}"/>
                </a:ext>
              </a:extLst>
            </p:cNvPr>
            <p:cNvSpPr txBox="1"/>
            <p:nvPr/>
          </p:nvSpPr>
          <p:spPr>
            <a:xfrm>
              <a:off x="7914769" y="412289"/>
              <a:ext cx="23370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Environmental groups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47FCB95-581E-4AD1-8543-3B44C4CF8AC0}"/>
                </a:ext>
              </a:extLst>
            </p:cNvPr>
            <p:cNvSpPr txBox="1"/>
            <p:nvPr/>
          </p:nvSpPr>
          <p:spPr>
            <a:xfrm>
              <a:off x="4306732" y="2723751"/>
              <a:ext cx="16238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Experts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05D6FCF-22BA-4BC9-9240-0C5431AB0C0C}"/>
                </a:ext>
              </a:extLst>
            </p:cNvPr>
            <p:cNvSpPr txBox="1"/>
            <p:nvPr/>
          </p:nvSpPr>
          <p:spPr>
            <a:xfrm>
              <a:off x="5014573" y="4558160"/>
              <a:ext cx="1832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Authorities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732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Narratives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A8E42-46FD-4FCE-A24A-A7529559A7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2712" y="1077144"/>
            <a:ext cx="10991088" cy="503581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E9992D-AAD9-4728-ACDE-48CFBB12C633}"/>
              </a:ext>
            </a:extLst>
          </p:cNvPr>
          <p:cNvGrpSpPr/>
          <p:nvPr/>
        </p:nvGrpSpPr>
        <p:grpSpPr>
          <a:xfrm>
            <a:off x="1607598" y="520249"/>
            <a:ext cx="9048465" cy="5877394"/>
            <a:chOff x="1524001" y="965001"/>
            <a:chExt cx="9048465" cy="587739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2E029C8-0B46-4C27-B715-63AEA8FA2D48}"/>
                </a:ext>
              </a:extLst>
            </p:cNvPr>
            <p:cNvSpPr txBox="1"/>
            <p:nvPr/>
          </p:nvSpPr>
          <p:spPr>
            <a:xfrm>
              <a:off x="4761089" y="965001"/>
              <a:ext cx="23648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Hierarchical view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8BEE1B4-295A-44CC-9076-7EA1453A8C26}"/>
                </a:ext>
              </a:extLst>
            </p:cNvPr>
            <p:cNvSpPr txBox="1"/>
            <p:nvPr/>
          </p:nvSpPr>
          <p:spPr>
            <a:xfrm>
              <a:off x="1827185" y="6380730"/>
              <a:ext cx="2630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Individualistic view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58E97BC-E926-4361-AA7C-E9C5C04919E0}"/>
                </a:ext>
              </a:extLst>
            </p:cNvPr>
            <p:cNvSpPr txBox="1"/>
            <p:nvPr/>
          </p:nvSpPr>
          <p:spPr>
            <a:xfrm>
              <a:off x="7965746" y="6380729"/>
              <a:ext cx="22107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Egalitarian view</a:t>
              </a:r>
            </a:p>
          </p:txBody>
        </p:sp>
        <p:sp>
          <p:nvSpPr>
            <p:cNvPr id="11" name="8-Point Star 7">
              <a:extLst>
                <a:ext uri="{FF2B5EF4-FFF2-40B4-BE49-F238E27FC236}">
                  <a16:creationId xmlns:a16="http://schemas.microsoft.com/office/drawing/2014/main" id="{8FB21E76-FDFB-4A05-825C-0E7EFAE9A2B1}"/>
                </a:ext>
              </a:extLst>
            </p:cNvPr>
            <p:cNvSpPr/>
            <p:nvPr/>
          </p:nvSpPr>
          <p:spPr>
            <a:xfrm>
              <a:off x="4174366" y="1426666"/>
              <a:ext cx="3237088" cy="2029132"/>
            </a:xfrm>
            <a:prstGeom prst="star8">
              <a:avLst/>
            </a:prstGeom>
            <a:solidFill>
              <a:schemeClr val="accent1">
                <a:lumMod val="9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Flood protection first</a:t>
              </a:r>
            </a:p>
          </p:txBody>
        </p:sp>
        <p:sp>
          <p:nvSpPr>
            <p:cNvPr id="12" name="8-Point Star 8">
              <a:extLst>
                <a:ext uri="{FF2B5EF4-FFF2-40B4-BE49-F238E27FC236}">
                  <a16:creationId xmlns:a16="http://schemas.microsoft.com/office/drawing/2014/main" id="{D164C2BF-866F-42DA-ACF4-6D48C8348726}"/>
                </a:ext>
              </a:extLst>
            </p:cNvPr>
            <p:cNvSpPr/>
            <p:nvPr/>
          </p:nvSpPr>
          <p:spPr>
            <a:xfrm>
              <a:off x="6932876" y="4470364"/>
              <a:ext cx="3639590" cy="2029132"/>
            </a:xfrm>
            <a:prstGeom prst="star8">
              <a:avLst/>
            </a:prstGeom>
            <a:solidFill>
              <a:schemeClr val="accent1">
                <a:lumMod val="9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Restore the </a:t>
              </a:r>
            </a:p>
            <a:p>
              <a:pPr algn="ctr"/>
              <a:r>
                <a:rPr lang="en-US" sz="2400" dirty="0"/>
                <a:t>wild river </a:t>
              </a:r>
            </a:p>
          </p:txBody>
        </p:sp>
        <p:sp>
          <p:nvSpPr>
            <p:cNvPr id="13" name="8-Point Star 9">
              <a:extLst>
                <a:ext uri="{FF2B5EF4-FFF2-40B4-BE49-F238E27FC236}">
                  <a16:creationId xmlns:a16="http://schemas.microsoft.com/office/drawing/2014/main" id="{AB3B9E3D-7D3D-4C93-AAC4-C1683CFAA73E}"/>
                </a:ext>
              </a:extLst>
            </p:cNvPr>
            <p:cNvSpPr/>
            <p:nvPr/>
          </p:nvSpPr>
          <p:spPr>
            <a:xfrm>
              <a:off x="1524001" y="4351598"/>
              <a:ext cx="3237088" cy="2029132"/>
            </a:xfrm>
            <a:prstGeom prst="star8">
              <a:avLst/>
            </a:prstGeom>
            <a:solidFill>
              <a:schemeClr val="accent1">
                <a:lumMod val="90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The river should serve the people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85831EA-3D63-4137-9898-7E7DB746883F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491920" y="3314213"/>
              <a:ext cx="2873688" cy="20519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AE1BD4A-1C7B-475E-B054-A7A9B289F212}"/>
              </a:ext>
            </a:extLst>
          </p:cNvPr>
          <p:cNvSpPr txBox="1"/>
          <p:nvPr/>
        </p:nvSpPr>
        <p:spPr>
          <a:xfrm>
            <a:off x="4719750" y="3351398"/>
            <a:ext cx="251356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highlight>
                  <a:srgbClr val="FF0000"/>
                </a:highlight>
              </a:rPr>
              <a:t>NBS Hybrid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highlight>
                  <a:srgbClr val="FF0000"/>
                </a:highlight>
              </a:rPr>
              <a:t>(triple dividend)</a:t>
            </a:r>
          </a:p>
        </p:txBody>
      </p:sp>
    </p:spTree>
    <p:extLst>
      <p:ext uri="{BB962C8B-B14F-4D97-AF65-F5344CB8AC3E}">
        <p14:creationId xmlns:p14="http://schemas.microsoft.com/office/powerpoint/2010/main" val="111313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Landslide risk in Nocera </a:t>
            </a:r>
            <a:r>
              <a:rPr lang="en-US" dirty="0" err="1"/>
              <a:t>Inferiore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A1EB575-B13E-40DA-BADA-B0C7A8DE895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3200" dirty="0"/>
              <a:t>Wicked problem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Multiple stakeholders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Contested terrain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unique view of the problem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Considerable uncertainty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Strong value conflicts</a:t>
            </a:r>
          </a:p>
          <a:p>
            <a:endParaRPr lang="en-US" dirty="0"/>
          </a:p>
        </p:txBody>
      </p:sp>
      <p:pic>
        <p:nvPicPr>
          <p:cNvPr id="10" name="Content Placeholder 6" descr="http://tse1.mm.bing.net/th?&amp;id=OIP.Mea009706db048c2184e9b93caf4e0b16o0&amp;w=300&amp;h=300&amp;c=0&amp;pid=1.9&amp;rs=0&amp;p=0">
            <a:extLst>
              <a:ext uri="{FF2B5EF4-FFF2-40B4-BE49-F238E27FC236}">
                <a16:creationId xmlns:a16="http://schemas.microsoft.com/office/drawing/2014/main" id="{BA726D3A-EFEF-4D80-BB79-76980E99E1F7}"/>
              </a:ext>
            </a:extLst>
          </p:cNvPr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8256" y="1823950"/>
            <a:ext cx="4914900" cy="3620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78246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Nocera Inferiore: Main enablers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A8E42-46FD-4FCE-A24A-A7529559A7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2712" y="1435844"/>
            <a:ext cx="10991088" cy="4754724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Pre-existing enablers (physical/economic/legal)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Large opposition to grey measures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Environmental NGOs and municipal authority support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Cross-sectoral support (urban development and waste)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Awareness raised by disaster event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(Limited) funding availability </a:t>
            </a:r>
          </a:p>
          <a:p>
            <a:r>
              <a:rPr lang="en-US" b="1" dirty="0"/>
              <a:t>Emerging governance enablers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Active and early stakeholder engagement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Participatory process with co-design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Political willingness at local level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B83AEA4-4B05-4127-953D-66272BC7946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4278" y="3429000"/>
            <a:ext cx="4479522" cy="265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7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Stakeholder </a:t>
            </a:r>
            <a:br>
              <a:rPr lang="en-US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landscape</a:t>
            </a:r>
            <a:endParaRPr lang="en-US" dirty="0"/>
          </a:p>
        </p:txBody>
      </p:sp>
      <p:pic>
        <p:nvPicPr>
          <p:cNvPr id="76" name="Content Placeholder 75">
            <a:extLst>
              <a:ext uri="{FF2B5EF4-FFF2-40B4-BE49-F238E27FC236}">
                <a16:creationId xmlns:a16="http://schemas.microsoft.com/office/drawing/2014/main" id="{21EE7C01-03F8-4063-8A71-D2159CD435B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38549" y="377534"/>
            <a:ext cx="7081745" cy="579415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18193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A8E42-46FD-4FCE-A24A-A7529559A7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2712" y="1761617"/>
            <a:ext cx="10991088" cy="43513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5817015-E42C-4E76-8D47-CD57DD3BD5F7}"/>
              </a:ext>
            </a:extLst>
          </p:cNvPr>
          <p:cNvGrpSpPr/>
          <p:nvPr/>
        </p:nvGrpSpPr>
        <p:grpSpPr>
          <a:xfrm>
            <a:off x="1773382" y="491599"/>
            <a:ext cx="8347364" cy="5874801"/>
            <a:chOff x="1524000" y="416454"/>
            <a:chExt cx="9144000" cy="6217161"/>
          </a:xfrm>
        </p:grpSpPr>
        <p:pic>
          <p:nvPicPr>
            <p:cNvPr id="8" name="Picture 5" descr="C:\Documents and Settings\scolobig\My Documents\SAFELAND_foto\DSCN0233.JPG">
              <a:extLst>
                <a:ext uri="{FF2B5EF4-FFF2-40B4-BE49-F238E27FC236}">
                  <a16:creationId xmlns:a16="http://schemas.microsoft.com/office/drawing/2014/main" id="{143FCFBB-841F-45F4-B34E-F9A21756CA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85314" y="2210938"/>
              <a:ext cx="3835022" cy="2876267"/>
            </a:xfrm>
            <a:prstGeom prst="rect">
              <a:avLst/>
            </a:prstGeom>
            <a:noFill/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15C90CA-B1F6-4CDB-8DD2-B685BB1B36D9}"/>
                </a:ext>
              </a:extLst>
            </p:cNvPr>
            <p:cNvSpPr txBox="1"/>
            <p:nvPr/>
          </p:nvSpPr>
          <p:spPr>
            <a:xfrm>
              <a:off x="4761089" y="416454"/>
              <a:ext cx="23648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Hierarchical view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D7DB423-F01D-4ECB-8968-018AB0C51FED}"/>
                </a:ext>
              </a:extLst>
            </p:cNvPr>
            <p:cNvSpPr txBox="1"/>
            <p:nvPr/>
          </p:nvSpPr>
          <p:spPr>
            <a:xfrm>
              <a:off x="1524000" y="6149898"/>
              <a:ext cx="2630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Individualistic view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330CB54-BD9E-4F6F-BD49-5E6BB0348259}"/>
                </a:ext>
              </a:extLst>
            </p:cNvPr>
            <p:cNvSpPr txBox="1"/>
            <p:nvPr/>
          </p:nvSpPr>
          <p:spPr>
            <a:xfrm>
              <a:off x="8020337" y="6171950"/>
              <a:ext cx="22107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Egalitarian view</a:t>
              </a:r>
            </a:p>
          </p:txBody>
        </p:sp>
        <p:sp>
          <p:nvSpPr>
            <p:cNvPr id="12" name="8-Point Star 7">
              <a:extLst>
                <a:ext uri="{FF2B5EF4-FFF2-40B4-BE49-F238E27FC236}">
                  <a16:creationId xmlns:a16="http://schemas.microsoft.com/office/drawing/2014/main" id="{540ADE02-FF8E-4D9A-B7FB-6E6857079A1B}"/>
                </a:ext>
              </a:extLst>
            </p:cNvPr>
            <p:cNvSpPr/>
            <p:nvPr/>
          </p:nvSpPr>
          <p:spPr>
            <a:xfrm>
              <a:off x="4509113" y="758814"/>
              <a:ext cx="3237088" cy="2029132"/>
            </a:xfrm>
            <a:prstGeom prst="star8">
              <a:avLst/>
            </a:prstGeom>
            <a:solidFill>
              <a:schemeClr val="accent1">
                <a:lumMod val="9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Safety first</a:t>
              </a:r>
            </a:p>
          </p:txBody>
        </p:sp>
        <p:sp>
          <p:nvSpPr>
            <p:cNvPr id="13" name="8-Point Star 8">
              <a:extLst>
                <a:ext uri="{FF2B5EF4-FFF2-40B4-BE49-F238E27FC236}">
                  <a16:creationId xmlns:a16="http://schemas.microsoft.com/office/drawing/2014/main" id="{94A5D78C-7209-43FA-B0B6-682937E70807}"/>
                </a:ext>
              </a:extLst>
            </p:cNvPr>
            <p:cNvSpPr/>
            <p:nvPr/>
          </p:nvSpPr>
          <p:spPr>
            <a:xfrm>
              <a:off x="7028410" y="4241459"/>
              <a:ext cx="3639590" cy="2029132"/>
            </a:xfrm>
            <a:prstGeom prst="star8">
              <a:avLst/>
            </a:prstGeom>
            <a:solidFill>
              <a:schemeClr val="accent1">
                <a:lumMod val="9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+mj-lt"/>
                  <a:ea typeface="Calibri" charset="0"/>
                  <a:cs typeface="Calibri" charset="0"/>
                </a:rPr>
                <a:t>Careful stewardship </a:t>
              </a:r>
            </a:p>
            <a:p>
              <a:pPr algn="ctr"/>
              <a:r>
                <a:rPr lang="en-US" sz="2400" dirty="0">
                  <a:solidFill>
                    <a:schemeClr val="bg1"/>
                  </a:solidFill>
                  <a:latin typeface="+mj-lt"/>
                  <a:ea typeface="Calibri" charset="0"/>
                  <a:cs typeface="Calibri" charset="0"/>
                </a:rPr>
                <a:t>of the mountain</a:t>
              </a:r>
            </a:p>
            <a:p>
              <a:pPr algn="ctr"/>
              <a:endParaRPr lang="en-US" sz="2400" dirty="0"/>
            </a:p>
          </p:txBody>
        </p:sp>
        <p:sp>
          <p:nvSpPr>
            <p:cNvPr id="14" name="8-Point Star 9">
              <a:extLst>
                <a:ext uri="{FF2B5EF4-FFF2-40B4-BE49-F238E27FC236}">
                  <a16:creationId xmlns:a16="http://schemas.microsoft.com/office/drawing/2014/main" id="{5A1DF20C-53BB-43A7-952A-63E53F7062BB}"/>
                </a:ext>
              </a:extLst>
            </p:cNvPr>
            <p:cNvSpPr/>
            <p:nvPr/>
          </p:nvSpPr>
          <p:spPr>
            <a:xfrm>
              <a:off x="1546039" y="4120765"/>
              <a:ext cx="3237088" cy="2029132"/>
            </a:xfrm>
            <a:prstGeom prst="star8">
              <a:avLst/>
            </a:prstGeom>
            <a:solidFill>
              <a:schemeClr val="accent1">
                <a:lumMod val="90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Rational choice</a:t>
              </a:r>
            </a:p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(relocation)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0455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  <a:ea typeface="Calibri" charset="0"/>
                <a:cs typeface="Calibri" charset="0"/>
              </a:rPr>
              <a:t> Co-production of policy options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E20E088-039D-447D-9244-EF3B4401C925}"/>
              </a:ext>
            </a:extLst>
          </p:cNvPr>
          <p:cNvGrpSpPr>
            <a:grpSpLocks noChangeAspect="1"/>
          </p:cNvGrpSpPr>
          <p:nvPr/>
        </p:nvGrpSpPr>
        <p:grpSpPr>
          <a:xfrm>
            <a:off x="3522058" y="1009198"/>
            <a:ext cx="9082115" cy="5249240"/>
            <a:chOff x="1516613" y="1059703"/>
            <a:chExt cx="9820751" cy="571071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1793223-2626-4919-AA5A-859D0BE3748A}"/>
                </a:ext>
              </a:extLst>
            </p:cNvPr>
            <p:cNvSpPr txBox="1"/>
            <p:nvPr/>
          </p:nvSpPr>
          <p:spPr>
            <a:xfrm>
              <a:off x="1516613" y="3398449"/>
              <a:ext cx="3011822" cy="904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Rational choice (relocation)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ED8CEA1-593A-44BF-97E2-8FD15659D1C2}"/>
                </a:ext>
              </a:extLst>
            </p:cNvPr>
            <p:cNvSpPr txBox="1"/>
            <p:nvPr/>
          </p:nvSpPr>
          <p:spPr>
            <a:xfrm>
              <a:off x="7373962" y="3143250"/>
              <a:ext cx="3963402" cy="904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Careful stewardship </a:t>
              </a:r>
            </a:p>
            <a:p>
              <a:pPr algn="ctr"/>
              <a:r>
                <a:rPr lang="en-US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of the mountain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0EC66A8-2C05-453C-A189-B0FB585769F6}"/>
                </a:ext>
              </a:extLst>
            </p:cNvPr>
            <p:cNvGrpSpPr/>
            <p:nvPr/>
          </p:nvGrpSpPr>
          <p:grpSpPr>
            <a:xfrm>
              <a:off x="1592262" y="1059703"/>
              <a:ext cx="8922130" cy="5710712"/>
              <a:chOff x="1592262" y="1059703"/>
              <a:chExt cx="8922130" cy="5710712"/>
            </a:xfrm>
          </p:grpSpPr>
          <p:pic>
            <p:nvPicPr>
              <p:cNvPr id="11" name="Picture 10" descr="option_1_Page_1">
                <a:extLst>
                  <a:ext uri="{FF2B5EF4-FFF2-40B4-BE49-F238E27FC236}">
                    <a16:creationId xmlns:a16="http://schemas.microsoft.com/office/drawing/2014/main" id="{9432B39A-FA6B-455E-A51B-92B8DA6A0EF0}"/>
                  </a:ext>
                </a:extLst>
              </p:cNvPr>
              <p:cNvPicPr/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245935" y="1059703"/>
                <a:ext cx="3474328" cy="235568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2" name="Picture 127" descr="option_1_Page_3">
                <a:extLst>
                  <a:ext uri="{FF2B5EF4-FFF2-40B4-BE49-F238E27FC236}">
                    <a16:creationId xmlns:a16="http://schemas.microsoft.com/office/drawing/2014/main" id="{C0F26F71-EDE7-41D1-9772-DA291F6A527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592262" y="4229445"/>
                <a:ext cx="3131941" cy="251917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3" name="Picture 126" descr="option_1_Page_2">
                <a:extLst>
                  <a:ext uri="{FF2B5EF4-FFF2-40B4-BE49-F238E27FC236}">
                    <a16:creationId xmlns:a16="http://schemas.microsoft.com/office/drawing/2014/main" id="{E5A7420C-256B-45E0-ACBD-F7A34E3929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178195" y="4229446"/>
                <a:ext cx="3336197" cy="254096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40D9F57B-71AE-4213-995B-8D52D8CB4D85}"/>
              </a:ext>
            </a:extLst>
          </p:cNvPr>
          <p:cNvSpPr txBox="1">
            <a:spLocks/>
          </p:cNvSpPr>
          <p:nvPr/>
        </p:nvSpPr>
        <p:spPr>
          <a:xfrm>
            <a:off x="6203882" y="387390"/>
            <a:ext cx="2897460" cy="625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579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ctr"/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700" dirty="0">
                <a:solidFill>
                  <a:schemeClr val="tx1"/>
                </a:solidFill>
              </a:rPr>
              <a:t>Safety first</a:t>
            </a:r>
          </a:p>
        </p:txBody>
      </p:sp>
      <p:pic>
        <p:nvPicPr>
          <p:cNvPr id="15" name="Picture 6" descr="C:\Users\Anna\Documents\110701_SAFELAND\Nocera\foto\20062011_meet 4\100_PANA\P1000620.JPG">
            <a:extLst>
              <a:ext uri="{FF2B5EF4-FFF2-40B4-BE49-F238E27FC236}">
                <a16:creationId xmlns:a16="http://schemas.microsoft.com/office/drawing/2014/main" id="{DD8601DB-AA24-4893-B6EA-C0BDAB5C0C8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409" y="1678467"/>
            <a:ext cx="2293929" cy="1720447"/>
          </a:xfrm>
          <a:prstGeom prst="rect">
            <a:avLst/>
          </a:prstGeom>
          <a:noFill/>
        </p:spPr>
      </p:pic>
      <p:sp>
        <p:nvSpPr>
          <p:cNvPr id="3" name="Triangle 2">
            <a:extLst>
              <a:ext uri="{FF2B5EF4-FFF2-40B4-BE49-F238E27FC236}">
                <a16:creationId xmlns:a16="http://schemas.microsoft.com/office/drawing/2014/main" id="{1DA21900-1BB9-0943-8C2D-4AD4DADD3757}"/>
              </a:ext>
            </a:extLst>
          </p:cNvPr>
          <p:cNvSpPr/>
          <p:nvPr/>
        </p:nvSpPr>
        <p:spPr>
          <a:xfrm>
            <a:off x="6488399" y="3314700"/>
            <a:ext cx="2269423" cy="1549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56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0A0E9-E7B5-7543-B56C-FBBEB7AB3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I’m talking about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B1F7CB-00F9-2848-8873-1EBAE26788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2712" y="1761617"/>
            <a:ext cx="10991088" cy="435133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Part 1  (message)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Nature-based solutions (NBS) – what they 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Why they are they important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Examples from urban settings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Message: The triple dividend</a:t>
            </a:r>
          </a:p>
          <a:p>
            <a:r>
              <a:rPr lang="en-US" b="1" dirty="0"/>
              <a:t>Part 2  (governance enablers)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NBS in the mountains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Governance – enablers: two case studies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Why NBS may (should?) change our IDRiM agenda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5100F-A867-1645-B9D3-8E6CFF5DD3C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34E4AFD-026E-0B41-92A7-A51A72B23BD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9159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180C920-AA6C-45A2-A597-9522088ECEE9}"/>
              </a:ext>
            </a:extLst>
          </p:cNvPr>
          <p:cNvGrpSpPr/>
          <p:nvPr/>
        </p:nvGrpSpPr>
        <p:grpSpPr>
          <a:xfrm>
            <a:off x="1524000" y="416454"/>
            <a:ext cx="9421498" cy="6217161"/>
            <a:chOff x="1524000" y="416454"/>
            <a:chExt cx="9421498" cy="621716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6855C0A-B922-4691-8A91-5C5AFC3A7DA4}"/>
                </a:ext>
              </a:extLst>
            </p:cNvPr>
            <p:cNvSpPr txBox="1"/>
            <p:nvPr/>
          </p:nvSpPr>
          <p:spPr>
            <a:xfrm>
              <a:off x="4761089" y="416454"/>
              <a:ext cx="23648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Hierarchical view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731F591-8F69-41B7-9240-4FF3C7319EA2}"/>
                </a:ext>
              </a:extLst>
            </p:cNvPr>
            <p:cNvSpPr txBox="1"/>
            <p:nvPr/>
          </p:nvSpPr>
          <p:spPr>
            <a:xfrm>
              <a:off x="1524000" y="6149898"/>
              <a:ext cx="2630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Individualistic view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A9440D9-AE08-467F-85D3-6B857FBD7E3B}"/>
                </a:ext>
              </a:extLst>
            </p:cNvPr>
            <p:cNvSpPr txBox="1"/>
            <p:nvPr/>
          </p:nvSpPr>
          <p:spPr>
            <a:xfrm>
              <a:off x="8020337" y="6171950"/>
              <a:ext cx="22107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Egalitarian view</a:t>
              </a:r>
            </a:p>
          </p:txBody>
        </p:sp>
        <p:sp>
          <p:nvSpPr>
            <p:cNvPr id="11" name="8-Point Star 7">
              <a:extLst>
                <a:ext uri="{FF2B5EF4-FFF2-40B4-BE49-F238E27FC236}">
                  <a16:creationId xmlns:a16="http://schemas.microsoft.com/office/drawing/2014/main" id="{88EB74B8-C945-41B9-9585-2A9C34196F77}"/>
                </a:ext>
              </a:extLst>
            </p:cNvPr>
            <p:cNvSpPr/>
            <p:nvPr/>
          </p:nvSpPr>
          <p:spPr>
            <a:xfrm>
              <a:off x="4509113" y="758814"/>
              <a:ext cx="3237088" cy="2029132"/>
            </a:xfrm>
            <a:prstGeom prst="star8">
              <a:avLst/>
            </a:prstGeom>
            <a:solidFill>
              <a:schemeClr val="accent1">
                <a:lumMod val="9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Safety first</a:t>
              </a:r>
            </a:p>
          </p:txBody>
        </p:sp>
        <p:sp>
          <p:nvSpPr>
            <p:cNvPr id="12" name="8-Point Star 8">
              <a:extLst>
                <a:ext uri="{FF2B5EF4-FFF2-40B4-BE49-F238E27FC236}">
                  <a16:creationId xmlns:a16="http://schemas.microsoft.com/office/drawing/2014/main" id="{B633911C-A5F1-4B0F-8318-134399750B64}"/>
                </a:ext>
              </a:extLst>
            </p:cNvPr>
            <p:cNvSpPr/>
            <p:nvPr/>
          </p:nvSpPr>
          <p:spPr>
            <a:xfrm>
              <a:off x="7305908" y="4261025"/>
              <a:ext cx="3639590" cy="2029132"/>
            </a:xfrm>
            <a:prstGeom prst="star8">
              <a:avLst/>
            </a:prstGeom>
            <a:solidFill>
              <a:schemeClr val="accent1">
                <a:lumMod val="9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+mj-lt"/>
                  <a:ea typeface="Calibri" charset="0"/>
                  <a:cs typeface="Calibri" charset="0"/>
                </a:rPr>
                <a:t>Careful stewardship </a:t>
              </a:r>
            </a:p>
            <a:p>
              <a:pPr algn="ctr"/>
              <a:r>
                <a:rPr lang="en-US" sz="2400" dirty="0">
                  <a:solidFill>
                    <a:schemeClr val="bg1"/>
                  </a:solidFill>
                  <a:latin typeface="+mj-lt"/>
                  <a:ea typeface="Calibri" charset="0"/>
                  <a:cs typeface="Calibri" charset="0"/>
                </a:rPr>
                <a:t>of the mountain</a:t>
              </a:r>
            </a:p>
            <a:p>
              <a:pPr algn="ctr"/>
              <a:endParaRPr lang="en-US" sz="2400" dirty="0"/>
            </a:p>
          </p:txBody>
        </p:sp>
        <p:sp>
          <p:nvSpPr>
            <p:cNvPr id="13" name="8-Point Star 9">
              <a:extLst>
                <a:ext uri="{FF2B5EF4-FFF2-40B4-BE49-F238E27FC236}">
                  <a16:creationId xmlns:a16="http://schemas.microsoft.com/office/drawing/2014/main" id="{B30A8A94-13BC-4D55-8D3A-A10193BF6BDF}"/>
                </a:ext>
              </a:extLst>
            </p:cNvPr>
            <p:cNvSpPr/>
            <p:nvPr/>
          </p:nvSpPr>
          <p:spPr>
            <a:xfrm>
              <a:off x="1546039" y="4120765"/>
              <a:ext cx="3237088" cy="2029132"/>
            </a:xfrm>
            <a:prstGeom prst="star8">
              <a:avLst/>
            </a:prstGeom>
            <a:solidFill>
              <a:schemeClr val="accent1">
                <a:lumMod val="90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Rational choice</a:t>
              </a:r>
            </a:p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(relocation)</a:t>
              </a:r>
            </a:p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pic>
          <p:nvPicPr>
            <p:cNvPr id="14" name="Content Placeholder 6">
              <a:extLst>
                <a:ext uri="{FF2B5EF4-FFF2-40B4-BE49-F238E27FC236}">
                  <a16:creationId xmlns:a16="http://schemas.microsoft.com/office/drawing/2014/main" id="{B184CA13-CA35-41D0-8185-D25A76A6C72C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43400" y="2787945"/>
              <a:ext cx="3402801" cy="2079889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DDA6C95-EC1C-4D2D-A068-89E0DE4FE994}"/>
              </a:ext>
            </a:extLst>
          </p:cNvPr>
          <p:cNvSpPr txBox="1"/>
          <p:nvPr/>
        </p:nvSpPr>
        <p:spPr>
          <a:xfrm>
            <a:off x="4861176" y="3598732"/>
            <a:ext cx="236668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highlight>
                  <a:srgbClr val="FF0000"/>
                </a:highlight>
              </a:rPr>
              <a:t>NBS Hybrid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highlight>
                  <a:srgbClr val="FF0000"/>
                </a:highlight>
              </a:rPr>
              <a:t>(triple dividend)</a:t>
            </a:r>
          </a:p>
        </p:txBody>
      </p:sp>
    </p:spTree>
    <p:extLst>
      <p:ext uri="{BB962C8B-B14F-4D97-AF65-F5344CB8AC3E}">
        <p14:creationId xmlns:p14="http://schemas.microsoft.com/office/powerpoint/2010/main" val="37622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message for </a:t>
            </a:r>
            <a:r>
              <a:rPr lang="en-US" dirty="0" err="1"/>
              <a:t>IDRiM</a:t>
            </a:r>
            <a:r>
              <a:rPr lang="en-US" dirty="0"/>
              <a:t>: Triple dividend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A8E42-46FD-4FCE-A24A-A7529559A7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2712" y="1761617"/>
            <a:ext cx="10991088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We can make a stronger case for DRR if we merge agendas to simultaneously  tackle the transformations called for by the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Sendai Framework,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Paris Agreement, 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Global commitment to halt the loss of biodiversity.</a:t>
            </a:r>
          </a:p>
          <a:p>
            <a:endParaRPr lang="en-US" dirty="0"/>
          </a:p>
          <a:p>
            <a:r>
              <a:rPr lang="en-US" dirty="0"/>
              <a:t>This means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commitment by the DRR community to NBSs!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supporting the governance enablers for NBS: strong advocacy groups, polycentric governance, and inclusive stakeholder deliberation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144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pic>
        <p:nvPicPr>
          <p:cNvPr id="7" name="Picture 2" descr="YR7H1847">
            <a:extLst>
              <a:ext uri="{FF2B5EF4-FFF2-40B4-BE49-F238E27FC236}">
                <a16:creationId xmlns:a16="http://schemas.microsoft.com/office/drawing/2014/main" id="{A7C7AF7C-5108-3946-AAB0-2D310424A03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338" y="1381125"/>
            <a:ext cx="6527007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41F00B-6781-7D4B-99D0-D3EC789EABCD}"/>
              </a:ext>
            </a:extLst>
          </p:cNvPr>
          <p:cNvSpPr txBox="1"/>
          <p:nvPr/>
        </p:nvSpPr>
        <p:spPr>
          <a:xfrm>
            <a:off x="4877490" y="5983474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www//</a:t>
            </a:r>
            <a:r>
              <a:rPr lang="en-US" dirty="0" err="1"/>
              <a:t>iiasa.ac.at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262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dirty="0"/>
              <a:t>Nature-based solutions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A8E42-46FD-4FCE-A24A-A7529559A7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5321" y="2575034"/>
            <a:ext cx="5120113" cy="3462228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 dirty="0">
                <a:latin typeface="+mn-lt"/>
                <a:ea typeface="+mn-ea"/>
                <a:cs typeface="+mn-cs"/>
              </a:rPr>
              <a:t>NBSs are solutions, e.g., to DRR, that are 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800" dirty="0">
              <a:latin typeface="+mn-lt"/>
              <a:ea typeface="+mn-ea"/>
              <a:cs typeface="+mn-cs"/>
            </a:endParaRPr>
          </a:p>
          <a:p>
            <a:pPr>
              <a:lnSpc>
                <a:spcPct val="90000"/>
              </a:lnSpc>
            </a:pPr>
            <a:r>
              <a:rPr lang="en-US" sz="1800" dirty="0">
                <a:latin typeface="+mn-lt"/>
                <a:ea typeface="+mn-ea"/>
                <a:cs typeface="+mn-cs"/>
              </a:rPr>
              <a:t>“inspired and supported by nature, which are cost-effective, simultaneously provide environmental, social and economic benefits and help build resilience.”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800" u="sng" dirty="0">
              <a:latin typeface="+mn-lt"/>
              <a:ea typeface="+mn-ea"/>
              <a:cs typeface="+mn-cs"/>
            </a:endParaRPr>
          </a:p>
          <a:p>
            <a:pPr>
              <a:lnSpc>
                <a:spcPct val="90000"/>
              </a:lnSpc>
            </a:pPr>
            <a:r>
              <a:rPr lang="en-US" sz="1800" dirty="0">
                <a:latin typeface="+mn-lt"/>
                <a:ea typeface="+mn-ea"/>
                <a:cs typeface="+mn-cs"/>
              </a:rPr>
              <a:t>PHUSICOS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6941820" y="6356350"/>
            <a:ext cx="116586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838B0777-827F-8D42-90B1-61394C340E65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algn="r">
                <a:spcAft>
                  <a:spcPts val="600"/>
                </a:spcAft>
                <a:defRPr/>
              </a:pPr>
              <a:t>3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 descr="A person that is standing in the grass&#10;&#10;Description automatically generated">
            <a:extLst>
              <a:ext uri="{FF2B5EF4-FFF2-40B4-BE49-F238E27FC236}">
                <a16:creationId xmlns:a16="http://schemas.microsoft.com/office/drawing/2014/main" id="{E507887C-98B1-4A6A-A178-48AE4B5C51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1376" r="17866" b="-1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ED263D5-BD63-4F1B-BF0A-D56446875084}"/>
              </a:ext>
            </a:extLst>
          </p:cNvPr>
          <p:cNvSpPr txBox="1"/>
          <p:nvPr/>
        </p:nvSpPr>
        <p:spPr>
          <a:xfrm>
            <a:off x="9775954" y="6653232"/>
            <a:ext cx="2416046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ysClr val="windowText" lastClr="000000"/>
                </a:solidFill>
                <a:hlinkClick r:id="rId4" tooltip="https://wle.cgiar.org/thrive/2016/01/19/flooding-climate-change-and-need-nature-based-solutions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ysClr val="windowText" lastClr="000000"/>
                </a:solidFill>
              </a:rPr>
              <a:t> by Unknown Author is licensed under </a:t>
            </a:r>
            <a:r>
              <a:rPr lang="en-US" sz="700">
                <a:solidFill>
                  <a:sysClr val="windowText" lastClr="000000"/>
                </a:solidFill>
                <a:hlinkClick r:id="rId5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>
              <a:solidFill>
                <a:sysClr val="windowText" lastClr="00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0296EF-90F4-4126-94BB-5980D403F788}"/>
              </a:ext>
            </a:extLst>
          </p:cNvPr>
          <p:cNvSpPr txBox="1"/>
          <p:nvPr/>
        </p:nvSpPr>
        <p:spPr>
          <a:xfrm>
            <a:off x="7029813" y="6870700"/>
            <a:ext cx="2733441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 dirty="0">
                <a:solidFill>
                  <a:srgbClr val="FFFFFF"/>
                </a:solidFill>
                <a:hlinkClick r:id="rId3" tooltip="http://www.bioversityinternational.org/news/detail/promoting-agricultural-biodiversity-on-the-mountains-of-nepal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 dirty="0">
                <a:solidFill>
                  <a:srgbClr val="FFFFFF"/>
                </a:solidFill>
              </a:rPr>
              <a:t> by Unknown Author is licensed under </a:t>
            </a:r>
            <a:r>
              <a:rPr lang="en-US" sz="700" dirty="0">
                <a:solidFill>
                  <a:srgbClr val="FFFFFF"/>
                </a:solidFill>
                <a:hlinkClick r:id="rId6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n-US" sz="7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473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 for the evolution of NBS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0C5E3370-70FD-4A60-A9EB-9CF6655A2D29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/>
          <a:srcRect t="5115" b="3664"/>
          <a:stretch/>
        </p:blipFill>
        <p:spPr bwMode="auto">
          <a:xfrm>
            <a:off x="1965216" y="1584099"/>
            <a:ext cx="8261568" cy="4369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21508D-50D1-42EA-B935-D58BBD914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394" y="5694382"/>
            <a:ext cx="2037643" cy="56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732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A8E42-46FD-4FCE-A24A-A7529559A72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Sendai Framework (2015) calls for a </a:t>
            </a:r>
            <a:r>
              <a:rPr lang="en-US" sz="2400" i="1" dirty="0"/>
              <a:t>transformation</a:t>
            </a:r>
            <a:r>
              <a:rPr lang="en-US" sz="2400" dirty="0"/>
              <a:t> in DRR from disaster response to disaster prevention</a:t>
            </a:r>
          </a:p>
          <a:p>
            <a:pPr lvl="1"/>
            <a:r>
              <a:rPr lang="en-US" sz="2400" dirty="0">
                <a:solidFill>
                  <a:srgbClr val="FF0000"/>
                </a:solidFill>
              </a:rPr>
              <a:t>Still today, nearly 90% of disaster funding is for post-disaster response; only 10% for DRR.</a:t>
            </a:r>
          </a:p>
          <a:p>
            <a:r>
              <a:rPr lang="en-US" sz="2400" dirty="0"/>
              <a:t>The Paris Agreement (2016) calls for a </a:t>
            </a:r>
            <a:r>
              <a:rPr lang="en-US" sz="2400" i="1" dirty="0"/>
              <a:t>transformation</a:t>
            </a:r>
            <a:r>
              <a:rPr lang="en-US" sz="2400" dirty="0"/>
              <a:t> of our social/economic systems to reduce GHG emissions</a:t>
            </a:r>
          </a:p>
          <a:p>
            <a:pPr lvl="1"/>
            <a:r>
              <a:rPr lang="en-US" sz="2400" dirty="0">
                <a:solidFill>
                  <a:srgbClr val="FF0000"/>
                </a:solidFill>
              </a:rPr>
              <a:t>Still, in 2018 carbon emissions hit an all-time high. </a:t>
            </a:r>
          </a:p>
          <a:p>
            <a:endParaRPr lang="en-US" sz="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are NBS important, even essential?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pic>
        <p:nvPicPr>
          <p:cNvPr id="9" name="Picture 8" descr="A close up of a map&#10;&#10;Description automatically generated">
            <a:extLst>
              <a:ext uri="{FF2B5EF4-FFF2-40B4-BE49-F238E27FC236}">
                <a16:creationId xmlns:a16="http://schemas.microsoft.com/office/drawing/2014/main" id="{1D304C68-7FDA-4CF0-8601-4103C26DDC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88" t="6495" r="6244" b="4754"/>
          <a:stretch/>
        </p:blipFill>
        <p:spPr>
          <a:xfrm>
            <a:off x="6704779" y="3442798"/>
            <a:ext cx="3910304" cy="3002012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73FEDEA-9E51-4222-8184-C04FE72107F4}"/>
              </a:ext>
            </a:extLst>
          </p:cNvPr>
          <p:cNvGrpSpPr/>
          <p:nvPr/>
        </p:nvGrpSpPr>
        <p:grpSpPr>
          <a:xfrm>
            <a:off x="6223742" y="963859"/>
            <a:ext cx="4570280" cy="2363803"/>
            <a:chOff x="6223742" y="963859"/>
            <a:chExt cx="4570280" cy="236380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FE8AF43-7166-450D-AF0E-CF41197C81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9223"/>
            <a:stretch/>
          </p:blipFill>
          <p:spPr>
            <a:xfrm>
              <a:off x="6223742" y="963859"/>
              <a:ext cx="3609145" cy="2363803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DD7D91E-C0A2-4892-A773-EDA99D268C79}"/>
                </a:ext>
              </a:extLst>
            </p:cNvPr>
            <p:cNvSpPr/>
            <p:nvPr/>
          </p:nvSpPr>
          <p:spPr>
            <a:xfrm>
              <a:off x="8028314" y="1187539"/>
              <a:ext cx="2058577" cy="323165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en-US" sz="1500" dirty="0"/>
                <a:t>disaster risk reduction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D4A0837-31B3-4C5E-80A0-58204DDF83E9}"/>
                </a:ext>
              </a:extLst>
            </p:cNvPr>
            <p:cNvSpPr/>
            <p:nvPr/>
          </p:nvSpPr>
          <p:spPr>
            <a:xfrm>
              <a:off x="9453590" y="1981342"/>
              <a:ext cx="1340432" cy="553998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en-US" sz="1500" dirty="0"/>
                <a:t>post-disaster </a:t>
              </a:r>
              <a:br>
                <a:rPr lang="en-US" sz="1500" dirty="0"/>
              </a:br>
              <a:r>
                <a:rPr lang="en-US" sz="1500" dirty="0"/>
                <a:t>response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144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A8E42-46FD-4FCE-A24A-A7529559A7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8748" y="341659"/>
            <a:ext cx="10991088" cy="4541586"/>
          </a:xfrm>
        </p:spPr>
        <p:txBody>
          <a:bodyPr>
            <a:normAutofit fontScale="25000" lnSpcReduction="20000"/>
          </a:bodyPr>
          <a:lstStyle/>
          <a:p>
            <a:r>
              <a:rPr lang="en-US" sz="11200" dirty="0"/>
              <a:t>The Global Commission on Adaptation (2019) calls for a </a:t>
            </a:r>
            <a:r>
              <a:rPr lang="en-US" sz="11200" i="1" dirty="0"/>
              <a:t>transformation</a:t>
            </a:r>
            <a:r>
              <a:rPr lang="en-US" sz="11200" dirty="0"/>
              <a:t> to close the climate adaptation gap.</a:t>
            </a:r>
          </a:p>
          <a:p>
            <a:endParaRPr lang="en-US" sz="11200" dirty="0"/>
          </a:p>
          <a:p>
            <a:pPr lvl="1"/>
            <a:r>
              <a:rPr lang="en-US" sz="10800" dirty="0">
                <a:solidFill>
                  <a:srgbClr val="FF0000"/>
                </a:solidFill>
              </a:rPr>
              <a:t>$1.8 trillion globally in five adaptation areas from 2020 to 2030 could generate $7.1 trillion in total net benefits.</a:t>
            </a:r>
          </a:p>
          <a:p>
            <a:endParaRPr lang="en-US" sz="11200" dirty="0"/>
          </a:p>
          <a:p>
            <a:r>
              <a:rPr lang="en-US" sz="11200" dirty="0"/>
              <a:t>Across the globe, countries (2010) committed to a </a:t>
            </a:r>
            <a:r>
              <a:rPr lang="en-US" sz="11200" i="1" dirty="0"/>
              <a:t>transformation </a:t>
            </a:r>
            <a:r>
              <a:rPr lang="en-US" sz="11200" dirty="0"/>
              <a:t>to halt the loss of biodiversity by 2020.</a:t>
            </a:r>
          </a:p>
          <a:p>
            <a:endParaRPr lang="en-US" sz="11200" dirty="0"/>
          </a:p>
          <a:p>
            <a:pPr lvl="1"/>
            <a:r>
              <a:rPr lang="en-US" sz="11200" dirty="0">
                <a:solidFill>
                  <a:srgbClr val="FF0000"/>
                </a:solidFill>
              </a:rPr>
              <a:t>60% fall in wildlife populations in just over 40 years </a:t>
            </a:r>
          </a:p>
          <a:p>
            <a:pPr lvl="1"/>
            <a:r>
              <a:rPr lang="en-US" sz="11200" dirty="0">
                <a:solidFill>
                  <a:srgbClr val="FF0000"/>
                </a:solidFill>
              </a:rPr>
              <a:t>dramatic reductions in bee and other pollinators</a:t>
            </a:r>
          </a:p>
          <a:p>
            <a:pPr lvl="1"/>
            <a:r>
              <a:rPr lang="en-US" sz="11200" dirty="0">
                <a:solidFill>
                  <a:srgbClr val="FF0000"/>
                </a:solidFill>
              </a:rPr>
              <a:t>Increasing risks to soil biodiversity (Living Planet Index, 2018)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99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iver running through a city&#10;&#10;Description automatically generated">
            <a:extLst>
              <a:ext uri="{FF2B5EF4-FFF2-40B4-BE49-F238E27FC236}">
                <a16:creationId xmlns:a16="http://schemas.microsoft.com/office/drawing/2014/main" id="{1A4DC123-E098-4A7C-A9A0-DADAC13EA1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94" t="15493" r="1" b="1"/>
          <a:stretch/>
        </p:blipFill>
        <p:spPr>
          <a:xfrm flipH="1">
            <a:off x="20" y="10"/>
            <a:ext cx="12191980" cy="685799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0141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1031" y="632990"/>
            <a:ext cx="4062643" cy="104340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3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Why nature-based solutions to DRR?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A8E42-46FD-4FCE-A24A-A7529559A7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1031" y="1774372"/>
            <a:ext cx="4062642" cy="275408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latin typeface="+mn-lt"/>
                <a:ea typeface="+mn-ea"/>
                <a:cs typeface="+mn-cs"/>
              </a:rPr>
              <a:t>“The natural environment is humanity’s first line of defense against floods, droughts, heat waves, and hurricanes. A thriving natural environment is fundamental to adaptation in every human enterprise. Yet, one in four species is facing extinction, about a quarter of all ice-free land is now subject to degradation, ocean temperatures and acidity are rising, and climate change is accelerating the loss of natural assets everywhere.” (Global Commission on Adaptation, 2019)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67AE30-4153-40EF-A4F0-D1558C5EAF49}"/>
              </a:ext>
            </a:extLst>
          </p:cNvPr>
          <p:cNvSpPr txBox="1"/>
          <p:nvPr/>
        </p:nvSpPr>
        <p:spPr>
          <a:xfrm>
            <a:off x="9775954" y="6657945"/>
            <a:ext cx="24160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hlinkClick r:id="rId3" tooltip="https://wle.cgiar.org/thrive/2016/01/19/flooding-climate-change-and-need-nature-based-solutions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/>
              <a:t> by Unknown Author is licensed under </a:t>
            </a:r>
            <a:r>
              <a:rPr lang="en-US" sz="700"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/>
          </a:p>
        </p:txBody>
      </p:sp>
    </p:spTree>
    <p:extLst>
      <p:ext uri="{BB962C8B-B14F-4D97-AF65-F5344CB8AC3E}">
        <p14:creationId xmlns:p14="http://schemas.microsoft.com/office/powerpoint/2010/main" val="3854923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D2CA1-283E-6943-A770-9C06F8973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6CF57-B9F1-3D49-B0ED-2FDEA220392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Transformations to meet the global climate and biodiversity agendas are not just nice, but essential for life on our planet.  For this reason,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It is crucial that DRR is synergistic with the climate and biodiversity transformations. This means emphasis on NBS (or hybrids);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cost-effectiveness of NBS must be evaluated taking account of co-benefits (the triple dividend);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agenda is urgent. We need to transform institutions and policy processes to enable NBS.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72746A-337D-C34C-A14F-9CBEB7F3DF1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9163B7-9D3E-0E4B-96B1-EFBC3B14295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390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B628-9F95-4135-B29A-6C083459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NBS for Urban DRR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A8E42-46FD-4FCE-A24A-A7529559A7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2712" y="1761617"/>
            <a:ext cx="10991088" cy="435133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Mitigating flash floods, landslides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US" dirty="0"/>
              <a:t>Permeable surfaces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US" dirty="0"/>
              <a:t>Space for urban rivers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Cooling for urban heat islands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US" dirty="0"/>
              <a:t>Daylighted streams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n-US" dirty="0"/>
              <a:t>Green roofs and walls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46AC1-C592-432A-8E2B-946369C24E8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6E68CCE-BF7E-4E7C-A20B-0A06CED4DE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October 17, 2019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6A1C77-AA3A-48D9-9915-4E88D82C9C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28" r="4396"/>
          <a:stretch/>
        </p:blipFill>
        <p:spPr>
          <a:xfrm>
            <a:off x="8857249" y="3316587"/>
            <a:ext cx="2153093" cy="1828800"/>
          </a:xfrm>
          <a:prstGeom prst="rect">
            <a:avLst/>
          </a:prstGeom>
        </p:spPr>
      </p:pic>
      <p:pic>
        <p:nvPicPr>
          <p:cNvPr id="8" name="Picture 7" descr="Image result for permeable surface examples">
            <a:extLst>
              <a:ext uri="{FF2B5EF4-FFF2-40B4-BE49-F238E27FC236}">
                <a16:creationId xmlns:a16="http://schemas.microsoft.com/office/drawing/2014/main" id="{CC7F0B8B-134B-49C6-9861-B32925921EA3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89" r="3681"/>
          <a:stretch/>
        </p:blipFill>
        <p:spPr bwMode="auto">
          <a:xfrm>
            <a:off x="6479440" y="1060987"/>
            <a:ext cx="2153093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011D9A-DF4C-4772-A468-39E84596BD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78" r="11377"/>
          <a:stretch/>
        </p:blipFill>
        <p:spPr>
          <a:xfrm>
            <a:off x="8857249" y="1113266"/>
            <a:ext cx="2153093" cy="1828800"/>
          </a:xfrm>
          <a:prstGeom prst="rect">
            <a:avLst/>
          </a:prstGeom>
        </p:spPr>
      </p:pic>
      <p:pic>
        <p:nvPicPr>
          <p:cNvPr id="10" name="Content Placeholder 3">
            <a:extLst>
              <a:ext uri="{FF2B5EF4-FFF2-40B4-BE49-F238E27FC236}">
                <a16:creationId xmlns:a16="http://schemas.microsoft.com/office/drawing/2014/main" id="{63DDDA36-FAE2-4F6E-B694-DD40DC53C9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9440" y="3316588"/>
            <a:ext cx="2153093" cy="1828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78296E5-AF57-406E-BDFC-758D10655F1D}"/>
              </a:ext>
            </a:extLst>
          </p:cNvPr>
          <p:cNvSpPr txBox="1"/>
          <p:nvPr/>
        </p:nvSpPr>
        <p:spPr>
          <a:xfrm>
            <a:off x="6389572" y="2988783"/>
            <a:ext cx="4485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6"/>
              </a:rPr>
              <a:t>https://en.wikipedia.org/wiki/Permeable_paving</a:t>
            </a:r>
            <a:endParaRPr lang="en-US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94A764-31C6-4FA9-972D-71D92B8D77A0}"/>
              </a:ext>
            </a:extLst>
          </p:cNvPr>
          <p:cNvSpPr txBox="1"/>
          <p:nvPr/>
        </p:nvSpPr>
        <p:spPr>
          <a:xfrm>
            <a:off x="6389572" y="5267212"/>
            <a:ext cx="295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Fraser Riverkeeper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3CD885-D60C-4FB3-9B74-521F85273A96}"/>
              </a:ext>
            </a:extLst>
          </p:cNvPr>
          <p:cNvSpPr txBox="1"/>
          <p:nvPr/>
        </p:nvSpPr>
        <p:spPr>
          <a:xfrm rot="20157470">
            <a:off x="-194268" y="1549478"/>
            <a:ext cx="8906301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Reducing flood and heat risk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EC2C79-18B1-4C7D-B911-1520C6E622C0}"/>
              </a:ext>
            </a:extLst>
          </p:cNvPr>
          <p:cNvSpPr txBox="1"/>
          <p:nvPr/>
        </p:nvSpPr>
        <p:spPr>
          <a:xfrm rot="20157470">
            <a:off x="1295418" y="2853468"/>
            <a:ext cx="8739396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Enhancing climate resilience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ED4848-2980-4024-ABA8-239196A9AD51}"/>
              </a:ext>
            </a:extLst>
          </p:cNvPr>
          <p:cNvSpPr txBox="1"/>
          <p:nvPr/>
        </p:nvSpPr>
        <p:spPr>
          <a:xfrm rot="20157470">
            <a:off x="3776838" y="4549887"/>
            <a:ext cx="6987096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Enhancing biodiversity</a:t>
            </a:r>
          </a:p>
        </p:txBody>
      </p:sp>
    </p:spTree>
    <p:extLst>
      <p:ext uri="{BB962C8B-B14F-4D97-AF65-F5344CB8AC3E}">
        <p14:creationId xmlns:p14="http://schemas.microsoft.com/office/powerpoint/2010/main" val="177477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754A1"/>
      </a:accent1>
      <a:accent2>
        <a:srgbClr val="61C6C0"/>
      </a:accent2>
      <a:accent3>
        <a:srgbClr val="207F6E"/>
      </a:accent3>
      <a:accent4>
        <a:srgbClr val="FCBB40"/>
      </a:accent4>
      <a:accent5>
        <a:srgbClr val="EE696B"/>
      </a:accent5>
      <a:accent6>
        <a:srgbClr val="684C94"/>
      </a:accent6>
      <a:hlink>
        <a:srgbClr val="61ADC0"/>
      </a:hlink>
      <a:folHlink>
        <a:srgbClr val="617FC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DRiM presentation JoAnne" id="{7AE02793-971A-46B8-BBE7-9C69571DFA65}" vid="{863C4376-9694-4DE6-8A32-9E82FD06CB08}"/>
    </a:ext>
  </a:extLst>
</a:theme>
</file>

<file path=ppt/theme/theme2.xml><?xml version="1.0" encoding="utf-8"?>
<a:theme xmlns:a="http://schemas.openxmlformats.org/drawingml/2006/main" name="IIASA alternatives">
  <a:themeElements>
    <a:clrScheme name="Custom 1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61C6C0"/>
      </a:accent2>
      <a:accent3>
        <a:srgbClr val="207F6E"/>
      </a:accent3>
      <a:accent4>
        <a:srgbClr val="FCBB40"/>
      </a:accent4>
      <a:accent5>
        <a:srgbClr val="EE696B"/>
      </a:accent5>
      <a:accent6>
        <a:srgbClr val="684C94"/>
      </a:accent6>
      <a:hlink>
        <a:srgbClr val="61ADC0"/>
      </a:hlink>
      <a:folHlink>
        <a:srgbClr val="617FC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DRiM presentation JoAnne" id="{7AE02793-971A-46B8-BBE7-9C69571DFA65}" vid="{131C3E29-237B-4B34-8AD2-A3AEF89FD9B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778EA67D3FFF24B892AE64BD8C407E4" ma:contentTypeVersion="11" ma:contentTypeDescription="Ein neues Dokument erstellen." ma:contentTypeScope="" ma:versionID="7fc886bbacdd50623a43a4a552cf4840">
  <xsd:schema xmlns:xsd="http://www.w3.org/2001/XMLSchema" xmlns:xs="http://www.w3.org/2001/XMLSchema" xmlns:p="http://schemas.microsoft.com/office/2006/metadata/properties" xmlns:ns3="90b5ea0c-3eab-40ed-94a2-7279afcd8420" xmlns:ns4="1413fe6e-5483-4f3d-8d45-61607534a194" targetNamespace="http://schemas.microsoft.com/office/2006/metadata/properties" ma:root="true" ma:fieldsID="531e3268150cab12ff2cbfe4326518ac" ns3:_="" ns4:_="">
    <xsd:import namespace="90b5ea0c-3eab-40ed-94a2-7279afcd8420"/>
    <xsd:import namespace="1413fe6e-5483-4f3d-8d45-61607534a19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b5ea0c-3eab-40ed-94a2-7279afcd84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3fe6e-5483-4f3d-8d45-61607534a19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Freigabehinweis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D93C57-A7ED-44E6-88BF-DA3984EE19E6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1413fe6e-5483-4f3d-8d45-61607534a194"/>
    <ds:schemaRef ds:uri="90b5ea0c-3eab-40ed-94a2-7279afcd8420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E794EA7-8E28-4624-885F-9EF05194D2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CE7047-E759-4195-B6BC-A9942859A5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b5ea0c-3eab-40ed-94a2-7279afcd8420"/>
    <ds:schemaRef ds:uri="1413fe6e-5483-4f3d-8d45-61607534a1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983</Words>
  <Application>Microsoft Office PowerPoint</Application>
  <PresentationFormat>Widescreen</PresentationFormat>
  <Paragraphs>200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Courier New</vt:lpstr>
      <vt:lpstr>Tahoma</vt:lpstr>
      <vt:lpstr>Wingdings</vt:lpstr>
      <vt:lpstr>Office Theme</vt:lpstr>
      <vt:lpstr>IIASA alternatives</vt:lpstr>
      <vt:lpstr>Nature for Disaster Risk Reduction</vt:lpstr>
      <vt:lpstr>What I’m talking about</vt:lpstr>
      <vt:lpstr>Nature-based solutions</vt:lpstr>
      <vt:lpstr>Timeline for the evolution of NBS</vt:lpstr>
      <vt:lpstr>Why are NBS important, even essential?</vt:lpstr>
      <vt:lpstr>PowerPoint Presentation</vt:lpstr>
      <vt:lpstr>Why nature-based solutions to DRR?</vt:lpstr>
      <vt:lpstr>Message</vt:lpstr>
      <vt:lpstr>NBS for Urban DRR</vt:lpstr>
      <vt:lpstr>Part 2: governance enablers of NBS</vt:lpstr>
      <vt:lpstr>Isar Restoration</vt:lpstr>
      <vt:lpstr>Main enablers  (15-year process)</vt:lpstr>
      <vt:lpstr>Stakeholder landscape</vt:lpstr>
      <vt:lpstr>Narratives</vt:lpstr>
      <vt:lpstr>Landslide risk in Nocera Inferiore</vt:lpstr>
      <vt:lpstr>Nocera Inferiore: Main enablers</vt:lpstr>
      <vt:lpstr>Stakeholder  landscape</vt:lpstr>
      <vt:lpstr>PowerPoint Presentation</vt:lpstr>
      <vt:lpstr> Co-production of policy options</vt:lpstr>
      <vt:lpstr>PowerPoint Presentation</vt:lpstr>
      <vt:lpstr>The message for IDRiM: Triple dividend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Nature for Disaster Risk Reduction</dc:title>
  <dc:creator>LAURIEN Finn</dc:creator>
  <cp:lastModifiedBy>LINNEROOTH-BAYER Joanne</cp:lastModifiedBy>
  <cp:revision>12</cp:revision>
  <dcterms:created xsi:type="dcterms:W3CDTF">2019-10-14T11:23:13Z</dcterms:created>
  <dcterms:modified xsi:type="dcterms:W3CDTF">2019-10-14T15:59:42Z</dcterms:modified>
</cp:coreProperties>
</file>