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F5C"/>
    <a:srgbClr val="AFCB0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7" autoAdjust="0"/>
    <p:restoredTop sz="89663"/>
  </p:normalViewPr>
  <p:slideViewPr>
    <p:cSldViewPr snapToGrid="0">
      <p:cViewPr>
        <p:scale>
          <a:sx n="98" d="100"/>
          <a:sy n="98" d="100"/>
        </p:scale>
        <p:origin x="130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6B4CB1-74B3-4ED1-8159-8C40927020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1DD3B-3A2F-4552-B35F-88FBA86BEB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FCBED-EA64-41CF-A400-AFFD34837709}" type="datetimeFigureOut">
              <a:rPr lang="en-US" smtClean="0"/>
              <a:t>4/7/20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9DCB7-DA33-4E50-8A3D-5D168D074A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CD38F-8410-4EF4-A492-3072EBAD1C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44955-A923-4243-AB08-331FE49639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4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1E217-A8B1-4C28-903E-7B3DBB237F92}" type="datetimeFigureOut">
              <a:rPr lang="en-US" smtClean="0"/>
              <a:t>4/7/20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3CE44-F90F-4965-AC31-C53BE904C7F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2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3CE44-F90F-4965-AC31-C53BE904C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8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8F0FD-9F8A-4650-8BFC-4399ADE29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8F50-4C3B-411F-8AF8-E4D4FE554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D3E2D-53C0-4952-8900-F2FA074A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CD6-653C-4941-A273-C8A85D04190C}" type="datetime1">
              <a:rPr lang="de-AT" smtClean="0"/>
              <a:t>07.04.20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8C324-AE07-41D9-8C76-9B93A23A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presentation title repeated in the footer</a:t>
            </a: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16F35-7626-436D-95EC-764CB17B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DBD3-C1B3-4C61-B0C7-9E44CC26916E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95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72965-A36C-4F21-A0C7-28A6D301D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47" y="1712095"/>
            <a:ext cx="10108505" cy="4215678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lnSpc>
                <a:spcPct val="130000"/>
              </a:lnSpc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lnSpc>
                <a:spcPct val="130000"/>
              </a:lnSpc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lnSpc>
                <a:spcPct val="130000"/>
              </a:lnSpc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lnSpc>
                <a:spcPct val="130000"/>
              </a:lnSpc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ACF8B68-59E4-427C-9A1D-4431DCDCB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47" y="571701"/>
            <a:ext cx="10108505" cy="801024"/>
          </a:xfrm>
        </p:spPr>
        <p:txBody>
          <a:bodyPr anchor="ctr">
            <a:normAutofit/>
          </a:bodyPr>
          <a:lstStyle>
            <a:lvl1pPr>
              <a:defRPr sz="3200" spc="-60" baseline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51B6E9B-B1BB-4EFE-A371-FBD197CB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2767" y="6267143"/>
            <a:ext cx="1687485" cy="365125"/>
          </a:xfrm>
        </p:spPr>
        <p:txBody>
          <a:bodyPr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C4B8806B-F39B-DB48-B57B-3B006B4A277B}" type="datetime1">
              <a:rPr lang="de-AT" smtClean="0"/>
              <a:t>07.04.20</a:t>
            </a:fld>
            <a:endParaRPr lang="cs-CZ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86A8459-D65E-4321-A8C9-B8A46582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1748" y="6257388"/>
            <a:ext cx="5596841" cy="374880"/>
          </a:xfrm>
        </p:spPr>
        <p:txBody>
          <a:bodyPr anchor="ctr"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Optional presentation title repeated in the footer</a:t>
            </a:r>
            <a:endParaRPr lang="cs-CZ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799471-0262-49E4-A5BE-DF4FA4664F0A}"/>
              </a:ext>
            </a:extLst>
          </p:cNvPr>
          <p:cNvSpPr/>
          <p:nvPr userDrawn="1"/>
        </p:nvSpPr>
        <p:spPr>
          <a:xfrm flipH="1" flipV="1">
            <a:off x="-1" y="0"/>
            <a:ext cx="780585" cy="6858000"/>
          </a:xfrm>
          <a:prstGeom prst="rect">
            <a:avLst/>
          </a:prstGeom>
          <a:solidFill>
            <a:srgbClr val="AFC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A5BD62A-8934-4BDB-B4BC-C2E484F1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3084" y="6257388"/>
            <a:ext cx="622069" cy="365125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fld id="{A326DBD3-C1B3-4C61-B0C7-9E44CC26916E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64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ACF8B68-59E4-427C-9A1D-4431DCDCB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47" y="571701"/>
            <a:ext cx="10108505" cy="801024"/>
          </a:xfrm>
        </p:spPr>
        <p:txBody>
          <a:bodyPr anchor="ctr">
            <a:normAutofit/>
          </a:bodyPr>
          <a:lstStyle>
            <a:lvl1pPr>
              <a:defRPr sz="3200" spc="-60" baseline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51B6E9B-B1BB-4EFE-A371-FBD197CB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2767" y="6267143"/>
            <a:ext cx="1687485" cy="365125"/>
          </a:xfrm>
        </p:spPr>
        <p:txBody>
          <a:bodyPr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35B06313-0EDE-B747-9A65-0B08064EACD4}" type="datetime1">
              <a:rPr lang="de-AT" smtClean="0"/>
              <a:t>07.04.20</a:t>
            </a:fld>
            <a:endParaRPr lang="cs-CZ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86A8459-D65E-4321-A8C9-B8A46582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1748" y="6257388"/>
            <a:ext cx="5596841" cy="374880"/>
          </a:xfrm>
        </p:spPr>
        <p:txBody>
          <a:bodyPr anchor="ctr"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Optional presentation title repeated in the footer</a:t>
            </a:r>
            <a:endParaRPr lang="cs-CZ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799471-0262-49E4-A5BE-DF4FA4664F0A}"/>
              </a:ext>
            </a:extLst>
          </p:cNvPr>
          <p:cNvSpPr/>
          <p:nvPr userDrawn="1"/>
        </p:nvSpPr>
        <p:spPr>
          <a:xfrm flipH="1" flipV="1">
            <a:off x="0" y="0"/>
            <a:ext cx="622068" cy="6858000"/>
          </a:xfrm>
          <a:prstGeom prst="rect">
            <a:avLst/>
          </a:prstGeom>
          <a:solidFill>
            <a:srgbClr val="AFC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A5BD62A-8934-4BDB-B4BC-C2E484F1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3084" y="6257388"/>
            <a:ext cx="622069" cy="365125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fld id="{A326DBD3-C1B3-4C61-B0C7-9E44CC26916E}" type="slidenum">
              <a:rPr lang="cs-CZ" smtClean="0"/>
              <a:pPr/>
              <a:t>‹Nr.›</a:t>
            </a:fld>
            <a:endParaRPr lang="cs-CZ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9FA39FB-8728-436C-97D4-20A662317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47" y="1767695"/>
            <a:ext cx="4898566" cy="4016266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lnSpc>
                <a:spcPct val="130000"/>
              </a:lnSpc>
              <a:buNone/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cs-CZ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F6B6262-B93F-4B20-B177-61BA079B4C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689" y="1759383"/>
            <a:ext cx="4898566" cy="4016266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lnSpc>
                <a:spcPct val="130000"/>
              </a:lnSpc>
              <a:buNone/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cs-CZ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997CCB9-D9E4-40E0-B3C5-E06D1778CF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846" y="5927773"/>
            <a:ext cx="1227004" cy="77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0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ighlighted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CDCA88E-58B7-4AEE-8701-AF8699396688}"/>
              </a:ext>
            </a:extLst>
          </p:cNvPr>
          <p:cNvSpPr/>
          <p:nvPr userDrawn="1"/>
        </p:nvSpPr>
        <p:spPr>
          <a:xfrm>
            <a:off x="5696126" y="0"/>
            <a:ext cx="48656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ACF8B68-59E4-427C-9A1D-4431DCDCB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48" y="571701"/>
            <a:ext cx="4162020" cy="1314000"/>
          </a:xfrm>
        </p:spPr>
        <p:txBody>
          <a:bodyPr anchor="ctr">
            <a:normAutofit/>
          </a:bodyPr>
          <a:lstStyle>
            <a:lvl1pPr>
              <a:defRPr sz="3200" spc="-60" baseline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51B6E9B-B1BB-4EFE-A371-FBD197CB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2767" y="6267143"/>
            <a:ext cx="1687485" cy="365125"/>
          </a:xfrm>
        </p:spPr>
        <p:txBody>
          <a:bodyPr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AD55E07A-F18B-304B-9953-EC4375CBCEB8}" type="datetime1">
              <a:rPr lang="de-AT" smtClean="0"/>
              <a:t>07.04.20</a:t>
            </a:fld>
            <a:endParaRPr lang="cs-CZ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86A8459-D65E-4321-A8C9-B8A46582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1748" y="6257388"/>
            <a:ext cx="5596841" cy="374880"/>
          </a:xfrm>
        </p:spPr>
        <p:txBody>
          <a:bodyPr anchor="ctr"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Optional presentation title repeated in the footer</a:t>
            </a:r>
            <a:endParaRPr lang="cs-CZ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799471-0262-49E4-A5BE-DF4FA4664F0A}"/>
              </a:ext>
            </a:extLst>
          </p:cNvPr>
          <p:cNvSpPr/>
          <p:nvPr userDrawn="1"/>
        </p:nvSpPr>
        <p:spPr>
          <a:xfrm flipH="1" flipV="1">
            <a:off x="0" y="0"/>
            <a:ext cx="622068" cy="6858000"/>
          </a:xfrm>
          <a:prstGeom prst="rect">
            <a:avLst/>
          </a:prstGeom>
          <a:solidFill>
            <a:srgbClr val="AFC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A5BD62A-8934-4BDB-B4BC-C2E484F1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3084" y="6257388"/>
            <a:ext cx="622069" cy="365125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fld id="{A326DBD3-C1B3-4C61-B0C7-9E44CC26916E}" type="slidenum">
              <a:rPr lang="cs-CZ" smtClean="0"/>
              <a:pPr/>
              <a:t>‹Nr.›</a:t>
            </a:fld>
            <a:endParaRPr lang="cs-CZ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9FA39FB-8728-436C-97D4-20A662317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47" y="2111433"/>
            <a:ext cx="4162020" cy="3672528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lnSpc>
                <a:spcPct val="130000"/>
              </a:lnSpc>
              <a:buNone/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cs-CZ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F6B6262-B93F-4B20-B177-61BA079B4C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96126" y="1767695"/>
            <a:ext cx="4865614" cy="4016266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lnSpc>
                <a:spcPct val="130000"/>
              </a:lnSpc>
              <a:buNone/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914400" indent="0">
              <a:lnSpc>
                <a:spcPct val="130000"/>
              </a:lnSpc>
              <a:buNone/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3716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828800" indent="0">
              <a:lnSpc>
                <a:spcPct val="130000"/>
              </a:lnSpc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cs-CZ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997CCB9-D9E4-40E0-B3C5-E06D1778CF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846" y="5927773"/>
            <a:ext cx="1227004" cy="77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0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DDDB45E-833F-45DA-879E-A443FBBDA274}"/>
              </a:ext>
            </a:extLst>
          </p:cNvPr>
          <p:cNvPicPr/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13"/>
          <a:stretch/>
        </p:blipFill>
        <p:spPr bwMode="auto">
          <a:xfrm>
            <a:off x="5461234" y="-4357"/>
            <a:ext cx="6730766" cy="62856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9ACF8B68-59E4-427C-9A1D-4431DCDCB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48" y="2253065"/>
            <a:ext cx="4087205" cy="3266585"/>
          </a:xfrm>
        </p:spPr>
        <p:txBody>
          <a:bodyPr anchor="t">
            <a:normAutofit/>
          </a:bodyPr>
          <a:lstStyle>
            <a:lvl1pPr>
              <a:defRPr sz="4000" spc="-60" baseline="0">
                <a:solidFill>
                  <a:schemeClr val="accent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51B6E9B-B1BB-4EFE-A371-FBD197CB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2767" y="6267143"/>
            <a:ext cx="1687485" cy="365125"/>
          </a:xfrm>
        </p:spPr>
        <p:txBody>
          <a:bodyPr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087C61A8-787B-ED43-A213-B1BD63A53D9A}" type="datetime1">
              <a:rPr lang="de-AT" smtClean="0"/>
              <a:t>07.04.20</a:t>
            </a:fld>
            <a:endParaRPr lang="cs-CZ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86A8459-D65E-4321-A8C9-B8A46582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1748" y="6257388"/>
            <a:ext cx="5596841" cy="374880"/>
          </a:xfrm>
        </p:spPr>
        <p:txBody>
          <a:bodyPr anchor="ctr"/>
          <a:lstStyle>
            <a:lvl1pPr algn="l">
              <a:defRPr sz="100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Optional presentation title repeated in the footer</a:t>
            </a:r>
            <a:endParaRPr lang="cs-CZ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799471-0262-49E4-A5BE-DF4FA4664F0A}"/>
              </a:ext>
            </a:extLst>
          </p:cNvPr>
          <p:cNvSpPr/>
          <p:nvPr userDrawn="1"/>
        </p:nvSpPr>
        <p:spPr>
          <a:xfrm flipH="1" flipV="1">
            <a:off x="0" y="0"/>
            <a:ext cx="622068" cy="6858000"/>
          </a:xfrm>
          <a:prstGeom prst="rect">
            <a:avLst/>
          </a:prstGeom>
          <a:solidFill>
            <a:srgbClr val="AFC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A5BD62A-8934-4BDB-B4BC-C2E484F1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3084" y="6257388"/>
            <a:ext cx="622069" cy="365125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fld id="{A326DBD3-C1B3-4C61-B0C7-9E44CC26916E}" type="slidenum">
              <a:rPr lang="cs-CZ" smtClean="0"/>
              <a:pPr/>
              <a:t>‹Nr.›</a:t>
            </a:fld>
            <a:endParaRPr lang="cs-CZ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997CCB9-D9E4-40E0-B3C5-E06D1778CF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846" y="5927773"/>
            <a:ext cx="1227004" cy="779281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E22FA3-441D-4239-B125-1E1B82A4DB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41400" y="706438"/>
            <a:ext cx="4087204" cy="1122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 err="1"/>
              <a:t>Chapter</a:t>
            </a:r>
            <a:r>
              <a:rPr lang="cs-CZ" dirty="0"/>
              <a:t> </a:t>
            </a:r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10646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D3ABC-9ABA-48B3-9993-136913A3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02" y="1155151"/>
            <a:ext cx="2139193" cy="4547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25209-88CC-4514-B72C-CDBD81282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63" y="1155151"/>
            <a:ext cx="7772400" cy="4007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781E-E189-4033-90C5-370C2953C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DEA0D-B1AB-2242-930D-F5190254BA90}" type="datetime1">
              <a:rPr lang="de-AT" smtClean="0"/>
              <a:t>07.04.20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F4DF-1894-45AF-9F9F-BA5897BED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Optional presentation title repeated in the footer</a:t>
            </a: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70E2F-202F-46DC-AEC1-7A3E8FBAA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DBD3-C1B3-4C61-B0C7-9E44CC26916E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9" r:id="rId4"/>
    <p:sldLayoutId id="214748365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igital_object_identifier" TargetMode="External"/><Relationship Id="rId3" Type="http://schemas.openxmlformats.org/officeDocument/2006/relationships/hyperlink" Target="https://creativecommons.org/licenses/by/4.0/" TargetMode="External"/><Relationship Id="rId7" Type="http://schemas.openxmlformats.org/officeDocument/2006/relationships/hyperlink" Target="https://choosealicens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entrance.eu/" TargetMode="External"/><Relationship Id="rId11" Type="http://schemas.openxmlformats.org/officeDocument/2006/relationships/hyperlink" Target="https://zenodo.org/" TargetMode="External"/><Relationship Id="rId5" Type="http://schemas.openxmlformats.org/officeDocument/2006/relationships/hyperlink" Target="https://doi.org/https:/doi.org/10.22022/ene/04-2020.16404" TargetMode="External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972775F-6D52-CD4C-8D74-4060CD17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47" y="240875"/>
            <a:ext cx="10108505" cy="801024"/>
          </a:xfrm>
        </p:spPr>
        <p:txBody>
          <a:bodyPr>
            <a:normAutofit/>
          </a:bodyPr>
          <a:lstStyle/>
          <a:p>
            <a:r>
              <a:rPr lang="en-GB" sz="3000" dirty="0"/>
              <a:t>Five best-practice steps to make your research open &amp; FAIR</a:t>
            </a:r>
            <a:r>
              <a:rPr lang="en-GB" sz="1800" dirty="0"/>
              <a:t> v1.0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0C1BA5E-D237-8D48-B376-252ABC5B5950}"/>
              </a:ext>
            </a:extLst>
          </p:cNvPr>
          <p:cNvSpPr/>
          <p:nvPr/>
        </p:nvSpPr>
        <p:spPr>
          <a:xfrm>
            <a:off x="6921184" y="6338586"/>
            <a:ext cx="3881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algn="r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page is licensed under a Creative Commons</a:t>
            </a:r>
            <a:b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Attribution 4.0 International License 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42C35E7-C144-D543-B1E5-E5F8F1A81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1505" y="6382391"/>
            <a:ext cx="1124129" cy="396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BADE4B7E-2A84-4E46-B92C-FD15E312ABCD}"/>
              </a:ext>
            </a:extLst>
          </p:cNvPr>
          <p:cNvSpPr/>
          <p:nvPr/>
        </p:nvSpPr>
        <p:spPr>
          <a:xfrm rot="16200000">
            <a:off x="-2382915" y="3658322"/>
            <a:ext cx="5562644" cy="67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cite as: Daniel Huppmann et al., 2020</a:t>
            </a:r>
            <a:b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Five best-practice steps to make your research open &amp; FAIR v1.0</a:t>
            </a:r>
            <a:b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doi: </a:t>
            </a: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5"/>
              </a:rPr>
              <a:t>10.22022/ene/04-2020.16404</a:t>
            </a: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| </a:t>
            </a:r>
            <a:r>
              <a:rPr lang="en-US" sz="14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url</a:t>
            </a: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6"/>
              </a:rPr>
              <a:t>openENTRANCE.eu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746ED14-FC30-9043-9D5F-0E3806BE0109}"/>
              </a:ext>
            </a:extLst>
          </p:cNvPr>
          <p:cNvSpPr/>
          <p:nvPr/>
        </p:nvSpPr>
        <p:spPr>
          <a:xfrm>
            <a:off x="1000175" y="1088260"/>
            <a:ext cx="11129386" cy="84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GB" sz="2370" dirty="0">
                <a:latin typeface="Calibri Light" panose="020F0302020204030204" pitchFamily="34" charset="0"/>
                <a:cs typeface="Calibri Light" panose="020F0302020204030204" pitchFamily="34" charset="0"/>
              </a:rPr>
              <a:t>You may think that putting your work</a:t>
            </a:r>
            <a:r>
              <a:rPr lang="en-GB" sz="22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en-GB" sz="2370" dirty="0">
                <a:latin typeface="Calibri Light" panose="020F0302020204030204" pitchFamily="34" charset="0"/>
                <a:cs typeface="Calibri Light" panose="020F0302020204030204" pitchFamily="34" charset="0"/>
              </a:rPr>
              <a:t> on a website already makes it free &amp; open.</a:t>
            </a:r>
          </a:p>
          <a:p>
            <a:pPr>
              <a:spcAft>
                <a:spcPts val="200"/>
              </a:spcAft>
            </a:pPr>
            <a:r>
              <a:rPr lang="en-GB" sz="2370" dirty="0">
                <a:latin typeface="Calibri Light" panose="020F0302020204030204" pitchFamily="34" charset="0"/>
                <a:cs typeface="Calibri Light" panose="020F0302020204030204" pitchFamily="34" charset="0"/>
              </a:rPr>
              <a:t>But that’s not quite true – follow these steps to implement best practice of </a:t>
            </a:r>
            <a:r>
              <a:rPr lang="en-GB" sz="2370" i="1" dirty="0">
                <a:latin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lang="en-GB" sz="2370" i="1" dirty="0" err="1">
                <a:latin typeface="Calibri" panose="020F0502020204030204" pitchFamily="34" charset="0"/>
                <a:cs typeface="Calibri" panose="020F0502020204030204" pitchFamily="34" charset="0"/>
              </a:rPr>
              <a:t>openscience</a:t>
            </a:r>
            <a:r>
              <a:rPr lang="en-GB" sz="2370" dirty="0"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95CDF6A-B822-F146-B350-390446D19570}"/>
              </a:ext>
            </a:extLst>
          </p:cNvPr>
          <p:cNvGrpSpPr/>
          <p:nvPr/>
        </p:nvGrpSpPr>
        <p:grpSpPr>
          <a:xfrm>
            <a:off x="981282" y="2382929"/>
            <a:ext cx="11007519" cy="707886"/>
            <a:chOff x="981282" y="2451946"/>
            <a:chExt cx="11007519" cy="707886"/>
          </a:xfrm>
        </p:grpSpPr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5960F77-E6AB-BB40-B994-95156C852008}"/>
                </a:ext>
              </a:extLst>
            </p:cNvPr>
            <p:cNvSpPr txBox="1"/>
            <p:nvPr/>
          </p:nvSpPr>
          <p:spPr>
            <a:xfrm>
              <a:off x="981282" y="2491159"/>
              <a:ext cx="15760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1. </a:t>
              </a:r>
              <a:r>
                <a:rPr lang="en-GB" sz="3600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Open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D26FF903-C9C4-2349-B469-F625F9A0398B}"/>
                </a:ext>
              </a:extLst>
            </p:cNvPr>
            <p:cNvSpPr txBox="1"/>
            <p:nvPr/>
          </p:nvSpPr>
          <p:spPr>
            <a:xfrm>
              <a:off x="3127907" y="2451946"/>
              <a:ext cx="8860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If you want your </a:t>
              </a:r>
              <a:r>
                <a:rPr lang="en-GB" sz="2000" i="1" dirty="0">
                  <a:latin typeface="Calibri" panose="020F0502020204030204" pitchFamily="34" charset="0"/>
                  <a:cs typeface="Calibri" panose="020F0502020204030204" pitchFamily="34" charset="0"/>
                </a:rPr>
                <a:t>work to be read, used &amp; shared by others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, be explicit about it:</a:t>
              </a:r>
              <a:b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For text, data, figures, ... – use the 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  <a:hlinkClick r:id="rId3"/>
                </a:rPr>
                <a:t>CC-BY license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| For code, visit 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  <a:hlinkClick r:id="rId7"/>
                </a:rPr>
                <a:t>choosealicense.com</a:t>
              </a:r>
              <a:endParaRPr lang="en-GB" sz="2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47573898-E204-7942-A32E-F33B490C0CED}"/>
              </a:ext>
            </a:extLst>
          </p:cNvPr>
          <p:cNvCxnSpPr/>
          <p:nvPr/>
        </p:nvCxnSpPr>
        <p:spPr>
          <a:xfrm flipH="1">
            <a:off x="965546" y="2336403"/>
            <a:ext cx="1098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43DF03F-C4C0-6448-BE21-F5D23D4052B9}"/>
              </a:ext>
            </a:extLst>
          </p:cNvPr>
          <p:cNvCxnSpPr/>
          <p:nvPr/>
        </p:nvCxnSpPr>
        <p:spPr>
          <a:xfrm flipH="1">
            <a:off x="945207" y="3137341"/>
            <a:ext cx="1098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C9B185DE-BA49-5C4D-BA92-A53D0E4B39EA}"/>
              </a:ext>
            </a:extLst>
          </p:cNvPr>
          <p:cNvCxnSpPr/>
          <p:nvPr/>
        </p:nvCxnSpPr>
        <p:spPr>
          <a:xfrm flipH="1">
            <a:off x="965546" y="3938279"/>
            <a:ext cx="1098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FA3EAE1C-645D-054B-9D75-D1AF93758F71}"/>
              </a:ext>
            </a:extLst>
          </p:cNvPr>
          <p:cNvCxnSpPr/>
          <p:nvPr/>
        </p:nvCxnSpPr>
        <p:spPr>
          <a:xfrm flipH="1">
            <a:off x="945207" y="4739217"/>
            <a:ext cx="1098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F7AC1166-C10A-5148-92E0-B443E690EE0A}"/>
              </a:ext>
            </a:extLst>
          </p:cNvPr>
          <p:cNvCxnSpPr/>
          <p:nvPr/>
        </p:nvCxnSpPr>
        <p:spPr>
          <a:xfrm flipH="1">
            <a:off x="965546" y="5540155"/>
            <a:ext cx="1098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81806CC-5320-424C-9E89-B6CF80946B50}"/>
              </a:ext>
            </a:extLst>
          </p:cNvPr>
          <p:cNvGrpSpPr/>
          <p:nvPr/>
        </p:nvGrpSpPr>
        <p:grpSpPr>
          <a:xfrm>
            <a:off x="995356" y="3183867"/>
            <a:ext cx="10993445" cy="707886"/>
            <a:chOff x="995356" y="3275056"/>
            <a:chExt cx="10993445" cy="707886"/>
          </a:xfrm>
        </p:grpSpPr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87FA4DED-2B68-8349-ADAB-D97BD0A88A5F}"/>
                </a:ext>
              </a:extLst>
            </p:cNvPr>
            <p:cNvSpPr txBox="1"/>
            <p:nvPr/>
          </p:nvSpPr>
          <p:spPr>
            <a:xfrm>
              <a:off x="995356" y="3323895"/>
              <a:ext cx="20217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396875" algn="l"/>
                </a:tabLst>
              </a:pPr>
              <a:r>
                <a:rPr lang="en-GB" sz="28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2.	</a:t>
              </a:r>
              <a:r>
                <a:rPr lang="en-GB" sz="3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F</a:t>
              </a:r>
              <a:r>
                <a:rPr lang="en-GB" sz="28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indable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D5DB472-83FB-2648-80A4-558F69E6625F}"/>
                </a:ext>
              </a:extLst>
            </p:cNvPr>
            <p:cNvSpPr txBox="1"/>
            <p:nvPr/>
          </p:nvSpPr>
          <p:spPr>
            <a:xfrm>
              <a:off x="3733951" y="3275056"/>
              <a:ext cx="82548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To make it easy for others to find and cite your work,</a:t>
              </a:r>
              <a:b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get a 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  <a:hlinkClick r:id="rId8"/>
                </a:rPr>
                <a:t>digital object identifier (DOI)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and add a </a:t>
              </a:r>
              <a:r>
                <a:rPr lang="en-GB" sz="2000" i="1" dirty="0">
                  <a:latin typeface="Calibri" panose="020F0502020204030204" pitchFamily="34" charset="0"/>
                  <a:cs typeface="Calibri" panose="020F0502020204030204" pitchFamily="34" charset="0"/>
                </a:rPr>
                <a:t>recommended citation</a:t>
              </a:r>
              <a:endParaRPr lang="en-GB" sz="2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26" name="Picture 11">
            <a:extLst>
              <a:ext uri="{FF2B5EF4-FFF2-40B4-BE49-F238E27FC236}">
                <a16:creationId xmlns:a16="http://schemas.microsoft.com/office/drawing/2014/main" id="{B1FDEF85-93E5-7C4F-9CEF-AF227CDA08B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45" y="6343611"/>
            <a:ext cx="642898" cy="4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12">
            <a:extLst>
              <a:ext uri="{FF2B5EF4-FFF2-40B4-BE49-F238E27FC236}">
                <a16:creationId xmlns:a16="http://schemas.microsoft.com/office/drawing/2014/main" id="{3BEAFC6F-DF9D-4A49-9C1E-7DF0E4273D0D}"/>
              </a:ext>
            </a:extLst>
          </p:cNvPr>
          <p:cNvSpPr/>
          <p:nvPr/>
        </p:nvSpPr>
        <p:spPr>
          <a:xfrm>
            <a:off x="1651029" y="6331593"/>
            <a:ext cx="4889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>
              <a:spcBef>
                <a:spcPts val="600"/>
              </a:spcBef>
              <a:spcAft>
                <a:spcPts val="600"/>
              </a:spcAft>
            </a:pPr>
            <a:r>
              <a:rPr lang="en-US" sz="1200" noProof="1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This project has received funding from the European Union’s Horizon 2020 research and innovation programme under grant agreement No. 835896</a:t>
            </a:r>
          </a:p>
        </p:txBody>
      </p:sp>
      <p:pic>
        <p:nvPicPr>
          <p:cNvPr id="28" name="Picture 3">
            <a:extLst>
              <a:ext uri="{FF2B5EF4-FFF2-40B4-BE49-F238E27FC236}">
                <a16:creationId xmlns:a16="http://schemas.microsoft.com/office/drawing/2014/main" id="{05BB17AD-CAE8-684F-957B-FA3EDD25DA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9546"/>
            <a:ext cx="1816100" cy="1153421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D59D93FD-40A1-234E-8BCE-8D778A487A26}"/>
              </a:ext>
            </a:extLst>
          </p:cNvPr>
          <p:cNvGrpSpPr/>
          <p:nvPr/>
        </p:nvGrpSpPr>
        <p:grpSpPr>
          <a:xfrm>
            <a:off x="1001619" y="3984805"/>
            <a:ext cx="10987182" cy="707886"/>
            <a:chOff x="1001619" y="4098247"/>
            <a:chExt cx="10987182" cy="707886"/>
          </a:xfrm>
        </p:grpSpPr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1176B926-B029-A84B-B7AC-E8D2C9131223}"/>
                </a:ext>
              </a:extLst>
            </p:cNvPr>
            <p:cNvSpPr txBox="1"/>
            <p:nvPr/>
          </p:nvSpPr>
          <p:spPr>
            <a:xfrm>
              <a:off x="1001619" y="4156631"/>
              <a:ext cx="22060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chemeClr val="accent3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3. </a:t>
              </a:r>
              <a:r>
                <a:rPr lang="en-GB" sz="3600" b="1" dirty="0">
                  <a:solidFill>
                    <a:schemeClr val="accent3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A</a:t>
              </a:r>
              <a:r>
                <a:rPr lang="en-GB" sz="2800" dirty="0">
                  <a:solidFill>
                    <a:schemeClr val="accent3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ccessible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009FB7AA-DEE1-BE43-B0CB-50E24A7737A6}"/>
                </a:ext>
              </a:extLst>
            </p:cNvPr>
            <p:cNvSpPr txBox="1"/>
            <p:nvPr/>
          </p:nvSpPr>
          <p:spPr>
            <a:xfrm>
              <a:off x="3733951" y="4098247"/>
              <a:ext cx="82548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Depositing your work in an institutional repository or a service like 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  <a:hlinkClick r:id="rId11"/>
                </a:rPr>
                <a:t>zenodo</a:t>
              </a:r>
              <a:b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ensures that your work is still </a:t>
              </a:r>
              <a:r>
                <a:rPr lang="en-GB" sz="2000" i="1" dirty="0">
                  <a:latin typeface="Calibri" panose="020F0502020204030204" pitchFamily="34" charset="0"/>
                  <a:cs typeface="Calibri" panose="020F0502020204030204" pitchFamily="34" charset="0"/>
                </a:rPr>
                <a:t>available even after the end of the project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25DEDF4-E9A0-6D4A-A74C-9F90DB476BC8}"/>
              </a:ext>
            </a:extLst>
          </p:cNvPr>
          <p:cNvGrpSpPr/>
          <p:nvPr/>
        </p:nvGrpSpPr>
        <p:grpSpPr>
          <a:xfrm>
            <a:off x="1001619" y="4785743"/>
            <a:ext cx="10987182" cy="707886"/>
            <a:chOff x="1001619" y="4938246"/>
            <a:chExt cx="10987182" cy="707886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236A034A-C143-0B4D-8265-527D6A3F753E}"/>
                </a:ext>
              </a:extLst>
            </p:cNvPr>
            <p:cNvSpPr txBox="1"/>
            <p:nvPr/>
          </p:nvSpPr>
          <p:spPr>
            <a:xfrm>
              <a:off x="1001619" y="4989367"/>
              <a:ext cx="27381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396875" algn="l"/>
                </a:tabLst>
              </a:pPr>
              <a:r>
                <a:rPr lang="en-GB" sz="2800" dirty="0">
                  <a:solidFill>
                    <a:schemeClr val="accent4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4.	</a:t>
              </a:r>
              <a:r>
                <a:rPr lang="en-GB" sz="3600" b="1" dirty="0">
                  <a:solidFill>
                    <a:schemeClr val="accent4">
                      <a:lumMod val="75000"/>
                    </a:schemeClr>
                  </a:solidFill>
                  <a:latin typeface="Cambria" panose="02040503050406030204" pitchFamily="18" charset="0"/>
                </a:rPr>
                <a:t>I</a:t>
              </a:r>
              <a:r>
                <a:rPr lang="en-GB" sz="2800" dirty="0">
                  <a:solidFill>
                    <a:schemeClr val="accent4">
                      <a:lumMod val="75000"/>
                    </a:schemeClr>
                  </a:solidFill>
                  <a:latin typeface="Cambria" panose="02040503050406030204" pitchFamily="18" charset="0"/>
                </a:rPr>
                <a:t>nteroperable</a:t>
              </a:r>
              <a:endParaRPr lang="en-GB" sz="2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Segoe UI Historic" panose="020B0502040204020203" pitchFamily="34" charset="0"/>
                <a:cs typeface="Segoe UI Historic" panose="020B0502040204020203" pitchFamily="34" charset="0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C87C3E04-FC35-CF46-B95D-E95D89673586}"/>
                </a:ext>
              </a:extLst>
            </p:cNvPr>
            <p:cNvSpPr txBox="1"/>
            <p:nvPr/>
          </p:nvSpPr>
          <p:spPr>
            <a:xfrm>
              <a:off x="3733951" y="4938246"/>
              <a:ext cx="82548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Using established community standards, data formats and</a:t>
              </a:r>
              <a:b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software packages lets others </a:t>
              </a:r>
              <a:r>
                <a:rPr lang="en-GB" sz="2000" i="1" dirty="0">
                  <a:latin typeface="Calibri" panose="020F0502020204030204" pitchFamily="34" charset="0"/>
                  <a:cs typeface="Calibri" panose="020F0502020204030204" pitchFamily="34" charset="0"/>
                </a:rPr>
                <a:t>quickly understand and use your work 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09681F8-BC3C-DB40-9E2F-261516CE1B4C}"/>
              </a:ext>
            </a:extLst>
          </p:cNvPr>
          <p:cNvGrpSpPr/>
          <p:nvPr/>
        </p:nvGrpSpPr>
        <p:grpSpPr>
          <a:xfrm>
            <a:off x="1013364" y="5586677"/>
            <a:ext cx="10975437" cy="707886"/>
            <a:chOff x="1013364" y="5625587"/>
            <a:chExt cx="10975437" cy="707886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37CEBBB5-8197-2F41-BB76-D28E61108C0C}"/>
                </a:ext>
              </a:extLst>
            </p:cNvPr>
            <p:cNvSpPr txBox="1"/>
            <p:nvPr/>
          </p:nvSpPr>
          <p:spPr>
            <a:xfrm>
              <a:off x="1013364" y="5675662"/>
              <a:ext cx="20633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347663" algn="l"/>
                </a:tabLst>
              </a:pPr>
              <a:r>
                <a:rPr lang="en-GB" sz="2800" dirty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5.	</a:t>
              </a:r>
              <a:r>
                <a:rPr lang="en-GB" sz="3600" b="1" dirty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</a:rPr>
                <a:t>R</a:t>
              </a:r>
              <a:r>
                <a:rPr lang="en-GB" sz="2800" dirty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</a:rPr>
                <a:t>eusable</a:t>
              </a:r>
              <a:endParaRPr lang="en-GB" sz="28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Segoe UI Historic" panose="020B0502040204020203" pitchFamily="34" charset="0"/>
                <a:cs typeface="Segoe UI Historic" panose="020B0502040204020203" pitchFamily="34" charset="0"/>
              </a:endParaRP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9EC0CD64-89C4-5E47-A613-27AAF13D8721}"/>
                </a:ext>
              </a:extLst>
            </p:cNvPr>
            <p:cNvSpPr txBox="1"/>
            <p:nvPr/>
          </p:nvSpPr>
          <p:spPr>
            <a:xfrm>
              <a:off x="3733951" y="5625587"/>
              <a:ext cx="82548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To make it easy for others to </a:t>
              </a:r>
              <a:r>
                <a:rPr lang="en-GB" sz="2000" i="1" dirty="0">
                  <a:latin typeface="Calibri" panose="020F0502020204030204" pitchFamily="34" charset="0"/>
                  <a:cs typeface="Calibri" panose="020F0502020204030204" pitchFamily="34" charset="0"/>
                </a:rPr>
                <a:t>build on your work</a:t>
              </a: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, make sure to</a:t>
              </a:r>
              <a:b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assign a version number and relevant (machine-readable) metadata</a:t>
              </a:r>
            </a:p>
          </p:txBody>
        </p:sp>
      </p:grpSp>
      <p:sp>
        <p:nvSpPr>
          <p:cNvPr id="2" name="Rechteck 1">
            <a:extLst>
              <a:ext uri="{FF2B5EF4-FFF2-40B4-BE49-F238E27FC236}">
                <a16:creationId xmlns:a16="http://schemas.microsoft.com/office/drawing/2014/main" id="{4CE97D09-D7AA-EF4C-B8E7-0B52D5BEF7B2}"/>
              </a:ext>
            </a:extLst>
          </p:cNvPr>
          <p:cNvSpPr/>
          <p:nvPr/>
        </p:nvSpPr>
        <p:spPr>
          <a:xfrm>
            <a:off x="1052288" y="1915656"/>
            <a:ext cx="1092156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50" dirty="0">
                <a:latin typeface="Calibri Light" panose="020F0302020204030204" pitchFamily="34" charset="0"/>
                <a:cs typeface="Calibri Light" panose="020F0302020204030204" pitchFamily="34" charset="0"/>
              </a:rPr>
              <a:t>* data sets, text, tables, figures &amp; illustrations, source code, scientific software, ... even #Horizon2020 deliverables</a:t>
            </a:r>
          </a:p>
        </p:txBody>
      </p:sp>
    </p:spTree>
    <p:extLst>
      <p:ext uri="{BB962C8B-B14F-4D97-AF65-F5344CB8AC3E}">
        <p14:creationId xmlns:p14="http://schemas.microsoft.com/office/powerpoint/2010/main" val="190098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enENTRANCE">
      <a:dk1>
        <a:sysClr val="windowText" lastClr="000000"/>
      </a:dk1>
      <a:lt1>
        <a:sysClr val="window" lastClr="FFFFFF"/>
      </a:lt1>
      <a:dk2>
        <a:srgbClr val="48464E"/>
      </a:dk2>
      <a:lt2>
        <a:srgbClr val="F2F2F2"/>
      </a:lt2>
      <a:accent1>
        <a:srgbClr val="AFCB08"/>
      </a:accent1>
      <a:accent2>
        <a:srgbClr val="38968A"/>
      </a:accent2>
      <a:accent3>
        <a:srgbClr val="5890BD"/>
      </a:accent3>
      <a:accent4>
        <a:srgbClr val="A3A1AC"/>
      </a:accent4>
      <a:accent5>
        <a:srgbClr val="F08475"/>
      </a:accent5>
      <a:accent6>
        <a:srgbClr val="FDC300"/>
      </a:accent6>
      <a:hlink>
        <a:srgbClr val="5890BD"/>
      </a:hlink>
      <a:folHlink>
        <a:srgbClr val="274863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Macintosh PowerPoint</Application>
  <PresentationFormat>Breitbild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segoe ui light</vt:lpstr>
      <vt:lpstr>segoe ui light</vt:lpstr>
      <vt:lpstr>Segoe UI Semibold</vt:lpstr>
      <vt:lpstr>Segoe UI Semibold</vt:lpstr>
      <vt:lpstr>Office Theme</vt:lpstr>
      <vt:lpstr>Five best-practice steps to make your research open &amp; FAIR v1.0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best-practice steps to make your research open &amp; FAIR v1.0</dc:title>
  <dc:subject>Horizon2020 openENTRANCE</dc:subject>
  <dc:creator>Daniel Huppmann, Pao-Yu Oei, Ingeborg Graabak</dc:creator>
  <cp:keywords/>
  <dc:description/>
  <cp:lastModifiedBy>HUPPMANN Daniel</cp:lastModifiedBy>
  <cp:revision>252</cp:revision>
  <cp:lastPrinted>2020-04-07T09:24:11Z</cp:lastPrinted>
  <dcterms:created xsi:type="dcterms:W3CDTF">2019-07-22T10:00:14Z</dcterms:created>
  <dcterms:modified xsi:type="dcterms:W3CDTF">2020-04-07T09:29:15Z</dcterms:modified>
  <cp:category/>
</cp:coreProperties>
</file>