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(null)" ContentType="image/x-emf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4"/>
    <p:sldMasterId id="2147483703" r:id="rId5"/>
    <p:sldMasterId id="2147483688" r:id="rId6"/>
  </p:sldMasterIdLst>
  <p:notesMasterIdLst>
    <p:notesMasterId r:id="rId28"/>
  </p:notesMasterIdLst>
  <p:handoutMasterIdLst>
    <p:handoutMasterId r:id="rId29"/>
  </p:handoutMasterIdLst>
  <p:sldIdLst>
    <p:sldId id="256" r:id="rId7"/>
    <p:sldId id="302" r:id="rId8"/>
    <p:sldId id="284" r:id="rId9"/>
    <p:sldId id="318" r:id="rId10"/>
    <p:sldId id="257" r:id="rId11"/>
    <p:sldId id="280" r:id="rId12"/>
    <p:sldId id="317" r:id="rId13"/>
    <p:sldId id="286" r:id="rId14"/>
    <p:sldId id="288" r:id="rId15"/>
    <p:sldId id="306" r:id="rId16"/>
    <p:sldId id="307" r:id="rId17"/>
    <p:sldId id="305" r:id="rId18"/>
    <p:sldId id="298" r:id="rId19"/>
    <p:sldId id="313" r:id="rId20"/>
    <p:sldId id="315" r:id="rId21"/>
    <p:sldId id="316" r:id="rId22"/>
    <p:sldId id="304" r:id="rId23"/>
    <p:sldId id="319" r:id="rId24"/>
    <p:sldId id="312" r:id="rId25"/>
    <p:sldId id="309" r:id="rId26"/>
    <p:sldId id="258" r:id="rId27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21CD101-D977-492B-9FB3-44A2E9CD28AC}">
          <p14:sldIdLst>
            <p14:sldId id="256"/>
            <p14:sldId id="302"/>
            <p14:sldId id="284"/>
            <p14:sldId id="318"/>
            <p14:sldId id="257"/>
            <p14:sldId id="280"/>
            <p14:sldId id="317"/>
            <p14:sldId id="286"/>
            <p14:sldId id="288"/>
            <p14:sldId id="306"/>
            <p14:sldId id="307"/>
            <p14:sldId id="305"/>
            <p14:sldId id="298"/>
            <p14:sldId id="313"/>
            <p14:sldId id="315"/>
            <p14:sldId id="316"/>
            <p14:sldId id="304"/>
            <p14:sldId id="319"/>
            <p14:sldId id="312"/>
            <p14:sldId id="309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riano vinca" initials="av" lastIdx="1" clrIdx="0">
    <p:extLst>
      <p:ext uri="{19B8F6BF-5375-455C-9EA6-DF929625EA0E}">
        <p15:presenceInfo xmlns:p15="http://schemas.microsoft.com/office/powerpoint/2012/main" userId="7e84fedbad5c1b2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9900"/>
    <a:srgbClr val="368A14"/>
    <a:srgbClr val="2754A2"/>
    <a:srgbClr val="005A32"/>
    <a:srgbClr val="78C679"/>
    <a:srgbClr val="41AB5D"/>
    <a:srgbClr val="BDD7E7"/>
    <a:srgbClr val="ADDD8E"/>
    <a:srgbClr val="FDB563"/>
    <a:srgbClr val="F18C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2907" autoAdjust="0"/>
  </p:normalViewPr>
  <p:slideViewPr>
    <p:cSldViewPr snapToGrid="0" snapToObjects="1">
      <p:cViewPr varScale="1">
        <p:scale>
          <a:sx n="116" d="100"/>
          <a:sy n="116" d="100"/>
        </p:scale>
        <p:origin x="33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1" d="100"/>
          <a:sy n="81" d="100"/>
        </p:scale>
        <p:origin x="3996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commentAuthors" Target="commentAuthors.xml"/><Relationship Id="rId8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538CE3CE-7885-5440-B7D2-D1C38EEABC2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AEAEB30-D659-F04F-8BCA-7E5755820EA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1860766-B385-064C-89E0-D696CB68EF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C23E2-02F7-644F-99F5-08AC3BA5E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367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AC332E-8893-FE4E-9A25-93BB30EFA0DA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17A1DD-B70C-B048-99CA-ED854228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507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7A1DD-B70C-B048-99CA-ED854228726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571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</a:t>
            </a:r>
            <a:r>
              <a:rPr lang="en-US" baseline="0" dirty="0"/>
              <a:t> what are the assumptions for SDG scenario. How and which investment lead to benefits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7A1DD-B70C-B048-99CA-ED854228726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532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</a:t>
            </a:r>
            <a:r>
              <a:rPr lang="en-US" baseline="0" dirty="0"/>
              <a:t> what are the assumptions for SDG scenario. How and which investment lead to benefits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7A1DD-B70C-B048-99CA-ED854228726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57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</a:t>
            </a:r>
            <a:r>
              <a:rPr lang="en-US" baseline="0" dirty="0"/>
              <a:t> what are the assumptions for SDG scenario. How and which investment lead to benefits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7A1DD-B70C-B048-99CA-ED854228726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69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</a:t>
            </a:r>
            <a:r>
              <a:rPr lang="en-US" baseline="0" dirty="0"/>
              <a:t> what are the assumptions for SDG scenario. How and which investment lead to benefits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7A1DD-B70C-B048-99CA-ED854228726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143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</a:t>
            </a:r>
            <a:r>
              <a:rPr lang="en-US" baseline="0" dirty="0"/>
              <a:t> what are the assumptions for SDG scenario. How and which investment lead to benefits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7A1DD-B70C-B048-99CA-ED854228726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101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buysellgraphic.com/" TargetMode="External"/><Relationship Id="rId2" Type="http://schemas.openxmlformats.org/officeDocument/2006/relationships/hyperlink" Target="https://all-free-download.com/free-vector/download/environmental-icons_310835.html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environment ta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7533CA68-8BFC-2E4B-9706-CD8F1F3984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 dirty="0"/>
              <a:t>Click to </a:t>
            </a:r>
            <a:r>
              <a:rPr lang="en-GB" noProof="0" dirty="0"/>
              <a:t>edit</a:t>
            </a:r>
            <a:r>
              <a:rPr lang="en-GB" dirty="0"/>
              <a:t> title</a:t>
            </a:r>
          </a:p>
        </p:txBody>
      </p:sp>
      <p:sp>
        <p:nvSpPr>
          <p:cNvPr id="14" name="Inhaltsplatzhalter 13">
            <a:extLst>
              <a:ext uri="{FF2B5EF4-FFF2-40B4-BE49-F238E27FC236}">
                <a16:creationId xmlns:a16="http://schemas.microsoft.com/office/drawing/2014/main" xmlns="" id="{CE152937-DA5F-AD4E-8DC4-ADED40C520B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90550" y="3356103"/>
            <a:ext cx="11229935" cy="1393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36000" rIns="36000" bIns="3600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GB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noProof="0" dirty="0"/>
              <a:t>Click to edit subtitle</a:t>
            </a:r>
            <a:br>
              <a:rPr lang="en-GB" noProof="0" dirty="0"/>
            </a:br>
            <a:r>
              <a:rPr lang="en-GB" noProof="0" dirty="0"/>
              <a:t/>
            </a:r>
            <a:br>
              <a:rPr lang="en-GB" noProof="0" dirty="0"/>
            </a:br>
            <a:r>
              <a:rPr lang="en-GB" noProof="0" dirty="0"/>
              <a:t>Select the layout “Title slide” for a version without the print tag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xmlns="" id="{B1D1861B-F743-E74C-A3DE-0E6A3FE4B4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551" y="4811809"/>
            <a:ext cx="11229933" cy="1072066"/>
          </a:xfrm>
          <a:prstGeom prst="rect">
            <a:avLst/>
          </a:prstGeom>
        </p:spPr>
        <p:txBody>
          <a:bodyPr lIns="36000" tIns="36000" rIns="36000" bIns="36000" anchor="b"/>
          <a:lstStyle>
            <a:lvl1pPr marL="0" indent="0" algn="r">
              <a:buNone/>
              <a:defRPr sz="280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 noProof="0" dirty="0"/>
              <a:t>Click to edit name and conference/location</a:t>
            </a:r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xmlns="" id="{CE718577-4CF6-8044-878E-EF68A850957E}"/>
              </a:ext>
            </a:extLst>
          </p:cNvPr>
          <p:cNvSpPr txBox="1">
            <a:spLocks/>
          </p:cNvSpPr>
          <p:nvPr userDrawn="1"/>
        </p:nvSpPr>
        <p:spPr>
          <a:xfrm>
            <a:off x="5721178" y="6064524"/>
            <a:ext cx="6098100" cy="531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lang="en-US" sz="1200" kern="1200" smtClean="0">
                <a:solidFill>
                  <a:srgbClr val="008F00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>
              <a:spcAft>
                <a:spcPts val="300"/>
              </a:spcAft>
            </a:pPr>
            <a:r>
              <a:rPr lang="en-GB" sz="1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Please consider the environment before printing this slide deck</a:t>
            </a:r>
          </a:p>
          <a:p>
            <a:pPr algn="r"/>
            <a:r>
              <a:rPr lang="de-AT" sz="117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Icon </a:t>
            </a:r>
            <a:r>
              <a:rPr lang="de-AT" sz="1175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</a:t>
            </a:r>
            <a:r>
              <a:rPr lang="de-AT" sz="117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AT" sz="117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2"/>
              </a:rPr>
              <a:t>all-free-download.com</a:t>
            </a:r>
            <a:r>
              <a:rPr lang="de-AT" sz="117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Environmental </a:t>
            </a:r>
            <a:r>
              <a:rPr lang="de-AT" sz="1175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icons</a:t>
            </a:r>
            <a:r>
              <a:rPr lang="de-AT" sz="117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310835, </a:t>
            </a:r>
            <a:r>
              <a:rPr lang="de-AT" sz="1175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by</a:t>
            </a:r>
            <a:r>
              <a:rPr lang="de-AT" sz="117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de-AT" sz="117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BSGstudio</a:t>
            </a:r>
            <a:r>
              <a:rPr lang="de-AT" sz="117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de-AT" sz="1175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license</a:t>
            </a:r>
            <a:r>
              <a:rPr lang="de-AT" sz="117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CC-BY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xmlns="" id="{7FB961A8-4483-D343-BE95-350DFA0380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5601" y="6006687"/>
            <a:ext cx="533400" cy="62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605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two columns) with 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B67D5EB1-8B5A-C34D-BAA2-CFA49CBAF3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601" y="881742"/>
            <a:ext cx="10655300" cy="504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3600" i="1" baseline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8729D5D4-C64B-074D-8279-BA239F46B4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xmlns="" id="{EB4B0E75-1EF5-3F4E-9763-1ADA2EE8CD8C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2774733" y="6548750"/>
            <a:ext cx="9084295" cy="230266"/>
          </a:xfrm>
        </p:spPr>
        <p:txBody>
          <a:bodyPr/>
          <a:lstStyle/>
          <a:p>
            <a:r>
              <a:rPr lang="de-AT"/>
              <a:t>Use 'Header &amp; Footer - Date' to set second footer line</a:t>
            </a:r>
            <a:endParaRPr lang="en-GB" dirty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xmlns="" id="{EB8A87EB-53EF-6C4E-AEB5-195A5FC6706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Use 'Header &amp; Footer - Footer' to set the first footer line</a:t>
            </a:r>
            <a:endParaRPr lang="en-GB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F79ECAAF-9C72-C046-8E8B-212A51577E4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361950" y="1439013"/>
            <a:ext cx="5614416" cy="47124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9"/>
          </p:nvPr>
        </p:nvSpPr>
        <p:spPr>
          <a:xfrm>
            <a:off x="6222671" y="1438275"/>
            <a:ext cx="5614416" cy="4713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4392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B67D5EB1-8B5A-C34D-BAA2-CFA49CBAF3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601" y="881740"/>
            <a:ext cx="10655300" cy="104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 lang="en-US" sz="3600" i="1" noProof="0" dirty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marL="0" lvl="0" indent="0">
              <a:buNone/>
            </a:pPr>
            <a:r>
              <a:rPr lang="en-US" noProof="0" dirty="0"/>
              <a:t>Click to add claim</a:t>
            </a:r>
            <a:br>
              <a:rPr lang="en-US" noProof="0" dirty="0"/>
            </a:br>
            <a:r>
              <a:rPr lang="en-US" noProof="0" dirty="0"/>
              <a:t>with a second line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xmlns="" id="{752BF138-1775-6148-A974-5C16BE30993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AT" noProof="0"/>
              <a:t>Use 'Header &amp; Footer - Date' to set second footer line</a:t>
            </a:r>
            <a:endParaRPr lang="en-GB" noProof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xmlns="" id="{A4A74F14-897C-6E4D-9528-D7A9EF6FDA3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r>
              <a:rPr lang="en-GB" noProof="0"/>
              <a:t>Use 'Header &amp; Footer - Footer' to set the first footer line</a:t>
            </a:r>
            <a:endParaRPr lang="en-GB" noProof="0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D5C5EC56-06C5-7043-8E2C-AC0D3AF234A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3542429B-F3DE-644E-A4AB-CEBD3E936C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362713" y="1977546"/>
            <a:ext cx="11495912" cy="4173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8437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(2)  &amp;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B67D5EB1-8B5A-C34D-BAA2-CFA49CBAF3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601" y="881740"/>
            <a:ext cx="10655300" cy="104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 lang="en-US" sz="3600" i="1" noProof="0" dirty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marL="0" lvl="0" indent="0">
              <a:buNone/>
            </a:pPr>
            <a:r>
              <a:rPr lang="en-US" noProof="0" dirty="0"/>
              <a:t>Click to add claim</a:t>
            </a:r>
            <a:br>
              <a:rPr lang="en-US" noProof="0" dirty="0"/>
            </a:br>
            <a:r>
              <a:rPr lang="en-US" noProof="0" dirty="0"/>
              <a:t>with a second line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xmlns="" id="{752BF138-1775-6148-A974-5C16BE30993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AT" noProof="0"/>
              <a:t>Use 'Header &amp; Footer - Date' to set second footer line</a:t>
            </a:r>
            <a:endParaRPr lang="en-GB" noProof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xmlns="" id="{A4A74F14-897C-6E4D-9528-D7A9EF6FDA3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r>
              <a:rPr lang="en-GB" noProof="0"/>
              <a:t>Use 'Header &amp; Footer - Footer' to set the first footer line</a:t>
            </a:r>
            <a:endParaRPr lang="en-GB" noProof="0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D5C5EC56-06C5-7043-8E2C-AC0D3AF234A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3542429B-F3DE-644E-A4AB-CEBD3E936C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362713" y="1977546"/>
            <a:ext cx="11495912" cy="40066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453E748C-3200-384B-833D-A6D019DBD7E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22400" y="6001118"/>
            <a:ext cx="9971315" cy="2926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caption</a:t>
            </a:r>
          </a:p>
        </p:txBody>
      </p:sp>
    </p:spTree>
    <p:extLst>
      <p:ext uri="{BB962C8B-B14F-4D97-AF65-F5344CB8AC3E}">
        <p14:creationId xmlns:p14="http://schemas.microsoft.com/office/powerpoint/2010/main" val="37686044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(2), caption and y-l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B67D5EB1-8B5A-C34D-BAA2-CFA49CBAF3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601" y="881740"/>
            <a:ext cx="10655300" cy="104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 lang="en-US" sz="3600" i="1" noProof="0" dirty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marL="0" lvl="0" indent="0">
              <a:buNone/>
            </a:pPr>
            <a:r>
              <a:rPr lang="en-US" noProof="0" dirty="0"/>
              <a:t>Click to add claim</a:t>
            </a:r>
            <a:br>
              <a:rPr lang="en-US" noProof="0" dirty="0"/>
            </a:br>
            <a:r>
              <a:rPr lang="en-US" noProof="0" dirty="0"/>
              <a:t>with a second line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xmlns="" id="{752BF138-1775-6148-A974-5C16BE30993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AT" noProof="0"/>
              <a:t>Use 'Header &amp; Footer - Date' to set second footer line</a:t>
            </a:r>
            <a:endParaRPr lang="en-GB" noProof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xmlns="" id="{A4A74F14-897C-6E4D-9528-D7A9EF6FDA3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r>
              <a:rPr lang="en-GB" noProof="0"/>
              <a:t>Use 'Header &amp; Footer - Footer' to set the first footer line</a:t>
            </a:r>
            <a:endParaRPr lang="en-GB" noProof="0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D5C5EC56-06C5-7043-8E2C-AC0D3AF234A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3542429B-F3DE-644E-A4AB-CEBD3E936C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550251" y="1977546"/>
            <a:ext cx="11308373" cy="40066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453E748C-3200-384B-833D-A6D019DBD7E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22400" y="6001118"/>
            <a:ext cx="9971315" cy="2926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caption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xmlns="" id="{D502433B-089C-7144-A4B1-6A1760057CD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 rot="16200000">
            <a:off x="-1629663" y="3768160"/>
            <a:ext cx="3970531" cy="389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180000" bIns="36000" numCol="1" rtlCol="0" anchor="ctr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None/>
              <a:defRPr lang="en-GB" sz="1600">
                <a:solidFill>
                  <a:srgbClr val="7F7F7F"/>
                </a:solidFill>
              </a:defRPr>
            </a:lvl1pPr>
          </a:lstStyle>
          <a:p>
            <a:pPr marL="271463" lvl="0" indent="-271463" algn="r"/>
            <a:r>
              <a:rPr lang="en-GB" noProof="0" dirty="0"/>
              <a:t>Click to edit y-label</a:t>
            </a:r>
          </a:p>
        </p:txBody>
      </p:sp>
    </p:spTree>
    <p:extLst>
      <p:ext uri="{BB962C8B-B14F-4D97-AF65-F5344CB8AC3E}">
        <p14:creationId xmlns:p14="http://schemas.microsoft.com/office/powerpoint/2010/main" val="1891081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B67D5EB1-8B5A-C34D-BAA2-CFA49CBAF3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601" y="2017525"/>
            <a:ext cx="1829334" cy="432271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i="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 dirty="0"/>
              <a:t>Section #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8729D5D4-C64B-074D-8279-BA239F46B4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2713" y="2741044"/>
            <a:ext cx="8911916" cy="653341"/>
          </a:xfrm>
        </p:spPr>
        <p:txBody>
          <a:bodyPr vert="horz" lIns="0" tIns="36000" rIns="0" bIns="36000" rtlCol="0" anchor="b">
            <a:normAutofit/>
          </a:bodyPr>
          <a:lstStyle>
            <a:lvl1pPr>
              <a:defRPr lang="de-DE" sz="4000" dirty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section title</a:t>
            </a:r>
            <a:endParaRPr lang="de-DE" dirty="0"/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xmlns="" id="{EB4B0E75-1EF5-3F4E-9763-1ADA2EE8CD8C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2774733" y="6548750"/>
            <a:ext cx="9084295" cy="230266"/>
          </a:xfrm>
        </p:spPr>
        <p:txBody>
          <a:bodyPr/>
          <a:lstStyle/>
          <a:p>
            <a:r>
              <a:rPr lang="de-AT"/>
              <a:t>Use 'Header &amp; Footer - Date' to set second footer line</a:t>
            </a:r>
            <a:endParaRPr lang="en-GB" dirty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xmlns="" id="{EB8A87EB-53EF-6C4E-AEB5-195A5FC6706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Use 'Header &amp; Footer - Footer' to set the first footer line</a:t>
            </a:r>
            <a:endParaRPr lang="en-GB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F79ECAAF-9C72-C046-8E8B-212A51577E4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361950" y="3685633"/>
            <a:ext cx="8912680" cy="246578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509468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umsplatzhalter 11">
            <a:extLst>
              <a:ext uri="{FF2B5EF4-FFF2-40B4-BE49-F238E27FC236}">
                <a16:creationId xmlns:a16="http://schemas.microsoft.com/office/drawing/2014/main" xmlns="" id="{54BEB4E2-004E-2A4A-A4E5-791ECEE48A3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AT" noProof="0"/>
              <a:t>Use 'Header &amp; Footer - Date' to set second footer line</a:t>
            </a:r>
            <a:endParaRPr lang="en-GB" noProof="0"/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xmlns="" id="{E624A94B-69A8-A64E-AC8E-D406AC16748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r"/>
            <a:r>
              <a:rPr lang="en-GB" noProof="0"/>
              <a:t>Use 'Header &amp; Footer - Footer' to set the first footer line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xmlns="" id="{57A718F5-12AB-7444-AEA8-0CAA0EF22FA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9D7969FA-78A3-8649-902C-D12F28E358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7"/>
          </p:nvPr>
        </p:nvSpPr>
        <p:spPr>
          <a:xfrm>
            <a:off x="362713" y="1270661"/>
            <a:ext cx="11495912" cy="4882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3453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two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umsplatzhalter 11">
            <a:extLst>
              <a:ext uri="{FF2B5EF4-FFF2-40B4-BE49-F238E27FC236}">
                <a16:creationId xmlns:a16="http://schemas.microsoft.com/office/drawing/2014/main" xmlns="" id="{54BEB4E2-004E-2A4A-A4E5-791ECEE48A3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AT" noProof="0"/>
              <a:t>Use 'Header &amp; Footer - Date' to set second footer line</a:t>
            </a:r>
            <a:endParaRPr lang="en-GB" noProof="0"/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xmlns="" id="{E624A94B-69A8-A64E-AC8E-D406AC16748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r"/>
            <a:r>
              <a:rPr lang="en-GB" noProof="0"/>
              <a:t>Use 'Header &amp; Footer - Footer' to set the first footer line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xmlns="" id="{57A718F5-12AB-7444-AEA8-0CAA0EF22FA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9D7969FA-78A3-8649-902C-D12F28E358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7"/>
          </p:nvPr>
        </p:nvSpPr>
        <p:spPr>
          <a:xfrm>
            <a:off x="362713" y="1270661"/>
            <a:ext cx="5610575" cy="488289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6246421" y="1270000"/>
            <a:ext cx="5612204" cy="48831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1597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umsplatzhalter 10">
            <a:extLst>
              <a:ext uri="{FF2B5EF4-FFF2-40B4-BE49-F238E27FC236}">
                <a16:creationId xmlns:a16="http://schemas.microsoft.com/office/drawing/2014/main" xmlns="" id="{752BF138-1775-6148-A974-5C16BE30993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AT" noProof="0"/>
              <a:t>Use 'Header &amp; Footer - Date' to set second footer line</a:t>
            </a:r>
            <a:endParaRPr lang="en-GB" noProof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xmlns="" id="{A4A74F14-897C-6E4D-9528-D7A9EF6FDA3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r>
              <a:rPr lang="en-GB" noProof="0"/>
              <a:t>Use 'Header &amp; Footer - Footer' to set the first footer line</a:t>
            </a:r>
            <a:endParaRPr lang="en-GB" noProof="0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D5C5EC56-06C5-7043-8E2C-AC0D3AF234A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3542429B-F3DE-644E-A4AB-CEBD3E936C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362713" y="1287177"/>
            <a:ext cx="11495912" cy="4697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453E748C-3200-384B-833D-A6D019DBD7E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22400" y="6001118"/>
            <a:ext cx="9971315" cy="2926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caption</a:t>
            </a:r>
          </a:p>
        </p:txBody>
      </p:sp>
    </p:spTree>
    <p:extLst>
      <p:ext uri="{BB962C8B-B14F-4D97-AF65-F5344CB8AC3E}">
        <p14:creationId xmlns:p14="http://schemas.microsoft.com/office/powerpoint/2010/main" val="42463095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 and y-l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umsplatzhalter 10">
            <a:extLst>
              <a:ext uri="{FF2B5EF4-FFF2-40B4-BE49-F238E27FC236}">
                <a16:creationId xmlns:a16="http://schemas.microsoft.com/office/drawing/2014/main" xmlns="" id="{752BF138-1775-6148-A974-5C16BE30993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AT" noProof="0"/>
              <a:t>Use 'Header &amp; Footer - Date' to set second footer line</a:t>
            </a:r>
            <a:endParaRPr lang="en-GB" noProof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xmlns="" id="{A4A74F14-897C-6E4D-9528-D7A9EF6FDA3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r>
              <a:rPr lang="en-GB" noProof="0" dirty="0"/>
              <a:t>Use 'Header &amp; Footer - Footer' to set the first footer line</a:t>
            </a:r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D5C5EC56-06C5-7043-8E2C-AC0D3AF234A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3542429B-F3DE-644E-A4AB-CEBD3E936C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550251" y="1287177"/>
            <a:ext cx="11308373" cy="469703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453E748C-3200-384B-833D-A6D019DBD7E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22400" y="6001118"/>
            <a:ext cx="9971315" cy="2926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caption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xmlns="" id="{D502433B-089C-7144-A4B1-6A1760057CD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 rot="16200000">
            <a:off x="-1971734" y="3426088"/>
            <a:ext cx="4654674" cy="389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180000" bIns="36000" numCol="1" rtlCol="0" anchor="ctr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None/>
              <a:defRPr lang="en-GB" sz="1600">
                <a:solidFill>
                  <a:srgbClr val="7F7F7F"/>
                </a:solidFill>
              </a:defRPr>
            </a:lvl1pPr>
          </a:lstStyle>
          <a:p>
            <a:pPr marL="271463" lvl="0" indent="-271463" algn="r"/>
            <a:r>
              <a:rPr lang="en-GB" noProof="0" dirty="0"/>
              <a:t>Click to edit y-label</a:t>
            </a:r>
          </a:p>
        </p:txBody>
      </p:sp>
    </p:spTree>
    <p:extLst>
      <p:ext uri="{BB962C8B-B14F-4D97-AF65-F5344CB8AC3E}">
        <p14:creationId xmlns:p14="http://schemas.microsoft.com/office/powerpoint/2010/main" val="33736804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B67D5EB1-8B5A-C34D-BAA2-CFA49CBAF3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2713" y="881742"/>
            <a:ext cx="10648188" cy="504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3600" i="1" baseline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8729D5D4-C64B-074D-8279-BA239F46B4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xmlns="" id="{EB4B0E75-1EF5-3F4E-9763-1ADA2EE8CD8C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2774733" y="6548750"/>
            <a:ext cx="9084295" cy="230266"/>
          </a:xfrm>
        </p:spPr>
        <p:txBody>
          <a:bodyPr/>
          <a:lstStyle/>
          <a:p>
            <a:r>
              <a:rPr lang="de-AT"/>
              <a:t>Use 'Header &amp; Footer - Date' to set second footer line</a:t>
            </a:r>
            <a:endParaRPr lang="en-GB" dirty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xmlns="" id="{EB8A87EB-53EF-6C4E-AEB5-195A5FC6706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Use 'Header &amp; Footer - Footer' to set the first footer line</a:t>
            </a:r>
            <a:endParaRPr lang="en-GB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F79ECAAF-9C72-C046-8E8B-212A51577E4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361949" y="1439013"/>
            <a:ext cx="11497077" cy="47124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1437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7533CA68-8BFC-2E4B-9706-CD8F1F3984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 dirty="0"/>
              <a:t>Click to </a:t>
            </a:r>
            <a:r>
              <a:rPr lang="en-GB" noProof="0" dirty="0"/>
              <a:t>edit</a:t>
            </a:r>
            <a:r>
              <a:rPr lang="en-GB" dirty="0"/>
              <a:t> title</a:t>
            </a:r>
          </a:p>
        </p:txBody>
      </p:sp>
      <p:sp>
        <p:nvSpPr>
          <p:cNvPr id="14" name="Inhaltsplatzhalter 13">
            <a:extLst>
              <a:ext uri="{FF2B5EF4-FFF2-40B4-BE49-F238E27FC236}">
                <a16:creationId xmlns:a16="http://schemas.microsoft.com/office/drawing/2014/main" xmlns="" id="{CE152937-DA5F-AD4E-8DC4-ADED40C520B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90550" y="3417888"/>
            <a:ext cx="11229935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36000" rIns="36000" bIns="3600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noProof="0" dirty="0"/>
              <a:t>Click to edit subtitle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xmlns="" id="{B1D1861B-F743-E74C-A3DE-0E6A3FE4B4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551" y="5083662"/>
            <a:ext cx="11229933" cy="936139"/>
          </a:xfrm>
          <a:prstGeom prst="rect">
            <a:avLst/>
          </a:prstGeom>
        </p:spPr>
        <p:txBody>
          <a:bodyPr lIns="36000" tIns="36000" rIns="36000" bIns="36000" anchor="b"/>
          <a:lstStyle>
            <a:lvl1pPr marL="0" indent="0" algn="r">
              <a:buNone/>
              <a:defRPr sz="280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 noProof="0" dirty="0"/>
              <a:t>Click to edit name and conference/location</a:t>
            </a:r>
          </a:p>
        </p:txBody>
      </p:sp>
    </p:spTree>
    <p:extLst>
      <p:ext uri="{BB962C8B-B14F-4D97-AF65-F5344CB8AC3E}">
        <p14:creationId xmlns:p14="http://schemas.microsoft.com/office/powerpoint/2010/main" val="29089372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two columns) with 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B67D5EB1-8B5A-C34D-BAA2-CFA49CBAF3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601" y="881742"/>
            <a:ext cx="10655300" cy="504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3600" i="1" baseline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8729D5D4-C64B-074D-8279-BA239F46B4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xmlns="" id="{EB4B0E75-1EF5-3F4E-9763-1ADA2EE8CD8C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2774733" y="6548750"/>
            <a:ext cx="9084295" cy="230266"/>
          </a:xfrm>
        </p:spPr>
        <p:txBody>
          <a:bodyPr/>
          <a:lstStyle/>
          <a:p>
            <a:r>
              <a:rPr lang="de-AT"/>
              <a:t>Use 'Header &amp; Footer - Date' to set second footer line</a:t>
            </a:r>
            <a:endParaRPr lang="en-GB" dirty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xmlns="" id="{EB8A87EB-53EF-6C4E-AEB5-195A5FC6706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Use 'Header &amp; Footer - Footer' to set the first footer line</a:t>
            </a:r>
            <a:endParaRPr lang="en-GB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F79ECAAF-9C72-C046-8E8B-212A51577E4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361950" y="1439013"/>
            <a:ext cx="5614416" cy="47124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9"/>
          </p:nvPr>
        </p:nvSpPr>
        <p:spPr>
          <a:xfrm>
            <a:off x="6222671" y="1438275"/>
            <a:ext cx="5614416" cy="4713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88748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B67D5EB1-8B5A-C34D-BAA2-CFA49CBAF3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601" y="881740"/>
            <a:ext cx="10655300" cy="104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 lang="en-US" sz="3600" i="1" noProof="0" dirty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marL="0" lvl="0" indent="0">
              <a:buNone/>
            </a:pPr>
            <a:r>
              <a:rPr lang="en-US" noProof="0" dirty="0"/>
              <a:t>Click to add claim</a:t>
            </a:r>
            <a:br>
              <a:rPr lang="en-US" noProof="0" dirty="0"/>
            </a:br>
            <a:r>
              <a:rPr lang="en-US" noProof="0" dirty="0"/>
              <a:t>with a second line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xmlns="" id="{752BF138-1775-6148-A974-5C16BE30993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AT" noProof="0"/>
              <a:t>Use 'Header &amp; Footer - Date' to set second footer line</a:t>
            </a:r>
            <a:endParaRPr lang="en-GB" noProof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xmlns="" id="{A4A74F14-897C-6E4D-9528-D7A9EF6FDA3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r>
              <a:rPr lang="en-GB" noProof="0"/>
              <a:t>Use 'Header &amp; Footer - Footer' to set the first footer line</a:t>
            </a:r>
            <a:endParaRPr lang="en-GB" noProof="0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D5C5EC56-06C5-7043-8E2C-AC0D3AF234A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3542429B-F3DE-644E-A4AB-CEBD3E936C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362713" y="1977546"/>
            <a:ext cx="11495912" cy="4173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21047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(2)  &amp;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B67D5EB1-8B5A-C34D-BAA2-CFA49CBAF3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2713" y="881740"/>
            <a:ext cx="10648188" cy="104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 lang="en-US" sz="3600" i="1" noProof="0" dirty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marL="0" lvl="0" indent="0">
              <a:buNone/>
            </a:pPr>
            <a:r>
              <a:rPr lang="en-US" noProof="0" dirty="0"/>
              <a:t>Click to add claim</a:t>
            </a:r>
            <a:br>
              <a:rPr lang="en-US" noProof="0" dirty="0"/>
            </a:br>
            <a:r>
              <a:rPr lang="en-US" noProof="0" dirty="0"/>
              <a:t>with a second line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xmlns="" id="{752BF138-1775-6148-A974-5C16BE30993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AT" noProof="0"/>
              <a:t>Use 'Header &amp; Footer - Date' to set second footer line</a:t>
            </a:r>
            <a:endParaRPr lang="en-GB" noProof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xmlns="" id="{A4A74F14-897C-6E4D-9528-D7A9EF6FDA3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r>
              <a:rPr lang="en-GB" noProof="0"/>
              <a:t>Use 'Header &amp; Footer - Footer' to set the first footer line</a:t>
            </a:r>
            <a:endParaRPr lang="en-GB" noProof="0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D5C5EC56-06C5-7043-8E2C-AC0D3AF234A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3542429B-F3DE-644E-A4AB-CEBD3E936C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362713" y="1977546"/>
            <a:ext cx="11495912" cy="40066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453E748C-3200-384B-833D-A6D019DBD7E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22400" y="6001118"/>
            <a:ext cx="9971315" cy="2926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caption</a:t>
            </a:r>
          </a:p>
        </p:txBody>
      </p:sp>
    </p:spTree>
    <p:extLst>
      <p:ext uri="{BB962C8B-B14F-4D97-AF65-F5344CB8AC3E}">
        <p14:creationId xmlns:p14="http://schemas.microsoft.com/office/powerpoint/2010/main" val="947084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(2), caption and y-l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B67D5EB1-8B5A-C34D-BAA2-CFA49CBAF3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601" y="881740"/>
            <a:ext cx="10655300" cy="104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 lang="en-US" sz="3600" i="1" noProof="0" dirty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marL="0" lvl="0" indent="0">
              <a:buNone/>
            </a:pPr>
            <a:r>
              <a:rPr lang="en-US" noProof="0" dirty="0"/>
              <a:t>Click to add claim</a:t>
            </a:r>
            <a:br>
              <a:rPr lang="en-US" noProof="0" dirty="0"/>
            </a:br>
            <a:r>
              <a:rPr lang="en-US" noProof="0" dirty="0"/>
              <a:t>with a second line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xmlns="" id="{752BF138-1775-6148-A974-5C16BE30993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AT" noProof="0"/>
              <a:t>Use 'Header &amp; Footer - Date' to set second footer line</a:t>
            </a:r>
            <a:endParaRPr lang="en-GB" noProof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xmlns="" id="{A4A74F14-897C-6E4D-9528-D7A9EF6FDA3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r>
              <a:rPr lang="en-GB" noProof="0"/>
              <a:t>Use 'Header &amp; Footer - Footer' to set the first footer line</a:t>
            </a:r>
            <a:endParaRPr lang="en-GB" noProof="0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D5C5EC56-06C5-7043-8E2C-AC0D3AF234A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3542429B-F3DE-644E-A4AB-CEBD3E936C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550251" y="1977546"/>
            <a:ext cx="11308373" cy="40066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453E748C-3200-384B-833D-A6D019DBD7E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22400" y="6001118"/>
            <a:ext cx="9971315" cy="2926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caption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xmlns="" id="{D502433B-089C-7144-A4B1-6A1760057CD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 rot="16200000">
            <a:off x="-1629663" y="3768160"/>
            <a:ext cx="3970531" cy="389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180000" bIns="36000" numCol="1" rtlCol="0" anchor="ctr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None/>
              <a:defRPr lang="en-GB" sz="1600">
                <a:solidFill>
                  <a:srgbClr val="7F7F7F"/>
                </a:solidFill>
              </a:defRPr>
            </a:lvl1pPr>
          </a:lstStyle>
          <a:p>
            <a:pPr marL="271463" lvl="0" indent="-271463" algn="r"/>
            <a:r>
              <a:rPr lang="en-GB" noProof="0" dirty="0"/>
              <a:t>Click to edit y-label</a:t>
            </a:r>
          </a:p>
        </p:txBody>
      </p:sp>
    </p:spTree>
    <p:extLst>
      <p:ext uri="{BB962C8B-B14F-4D97-AF65-F5344CB8AC3E}">
        <p14:creationId xmlns:p14="http://schemas.microsoft.com/office/powerpoint/2010/main" val="2202704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B67D5EB1-8B5A-C34D-BAA2-CFA49CBAF3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601" y="2017525"/>
            <a:ext cx="1829334" cy="432271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i="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 dirty="0"/>
              <a:t>Section #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8729D5D4-C64B-074D-8279-BA239F46B4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2713" y="2741044"/>
            <a:ext cx="8911916" cy="653341"/>
          </a:xfrm>
        </p:spPr>
        <p:txBody>
          <a:bodyPr vert="horz" lIns="0" tIns="36000" rIns="0" bIns="36000" rtlCol="0" anchor="b">
            <a:normAutofit/>
          </a:bodyPr>
          <a:lstStyle>
            <a:lvl1pPr>
              <a:defRPr lang="de-DE" sz="4000" dirty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section title</a:t>
            </a:r>
            <a:endParaRPr lang="de-DE" dirty="0"/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xmlns="" id="{EB4B0E75-1EF5-3F4E-9763-1ADA2EE8CD8C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2774733" y="6548750"/>
            <a:ext cx="9084295" cy="230266"/>
          </a:xfrm>
        </p:spPr>
        <p:txBody>
          <a:bodyPr/>
          <a:lstStyle/>
          <a:p>
            <a:r>
              <a:rPr lang="de-AT"/>
              <a:t>Use 'Header &amp; Footer - Date' to set second footer line</a:t>
            </a:r>
            <a:endParaRPr lang="en-GB" dirty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xmlns="" id="{EB8A87EB-53EF-6C4E-AEB5-195A5FC6706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Use 'Header &amp; Footer - Footer' to set the first footer line</a:t>
            </a:r>
            <a:endParaRPr lang="en-GB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F79ECAAF-9C72-C046-8E8B-212A51577E4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361950" y="3685633"/>
            <a:ext cx="8912680" cy="246578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372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xmlns="" id="{8768A17E-D251-C544-BA8D-5422A37835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1064" y="3435794"/>
            <a:ext cx="7493000" cy="1155457"/>
          </a:xfrm>
          <a:prstGeom prst="rect">
            <a:avLst/>
          </a:prstGeom>
        </p:spPr>
        <p:txBody>
          <a:bodyPr lIns="36000" tIns="36000" rIns="36000" bIns="36000"/>
          <a:lstStyle>
            <a:lvl1pPr marL="0" indent="0">
              <a:buNone/>
              <a:defRPr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Click to add more information</a:t>
            </a:r>
            <a:r>
              <a:rPr lang="is-IS" dirty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267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 slide - CC BY 4.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extLst>
              <a:ext uri="{FF2B5EF4-FFF2-40B4-BE49-F238E27FC236}">
                <a16:creationId xmlns:a16="http://schemas.microsoft.com/office/drawing/2014/main" xmlns="" id="{DD1A46A0-1D3A-974A-BD7A-3938E125182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91064" y="2757858"/>
            <a:ext cx="7968885" cy="6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36000" rIns="36000" bIns="36000" numCol="1" anchor="t" anchorCtr="0" compatLnSpc="1">
            <a:prstTxWarp prst="textNoShape">
              <a:avLst/>
            </a:prstTxWarp>
          </a:bodyPr>
          <a:lstStyle>
            <a:lvl1pPr marL="0" lvl="0" indent="0" eaLnBrk="0" hangingPunct="0">
              <a:spcBef>
                <a:spcPct val="20000"/>
              </a:spcBef>
              <a:buSzPct val="80000"/>
              <a:buNone/>
              <a:defRPr sz="2400" i="1">
                <a:solidFill>
                  <a:srgbClr val="003399"/>
                </a:solidFill>
                <a:latin typeface="Cambria"/>
                <a:cs typeface="Cambria"/>
              </a:defRPr>
            </a:lvl1pPr>
            <a:lvl2pPr marL="534988" indent="-344488" eaLnBrk="0" hangingPunct="0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200">
                <a:latin typeface="Calibri"/>
                <a:cs typeface="Calibri"/>
              </a:defRPr>
            </a:lvl2pPr>
            <a:lvl3pPr marL="446088" indent="-179388" defTabSz="895350" eaLnBrk="0" hangingPunct="0">
              <a:spcBef>
                <a:spcPct val="20000"/>
              </a:spcBef>
              <a:buSzPct val="80000"/>
              <a:buFont typeface="Arial"/>
              <a:buChar char="•"/>
              <a:defRPr sz="2000">
                <a:latin typeface="Calibri"/>
                <a:cs typeface="Calibri"/>
              </a:defRPr>
            </a:lvl3pPr>
            <a:lvl4pPr marL="714375" indent="-357188" defTabSz="714375" eaLnBrk="0" hangingPunct="0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000">
                <a:latin typeface="Calibri"/>
                <a:cs typeface="Calibri"/>
              </a:defRPr>
            </a:lvl4pPr>
            <a:lvl5pPr marL="1082675" indent="-228600" eaLnBrk="0" hangingPunct="0">
              <a:spcBef>
                <a:spcPct val="20000"/>
              </a:spcBef>
              <a:buChar char="»"/>
              <a:defRPr sz="1000">
                <a:latin typeface="Calibri"/>
                <a:cs typeface="Calibri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lvl="0"/>
            <a:r>
              <a:rPr lang="en-US" sz="2600" dirty="0">
                <a:solidFill>
                  <a:schemeClr val="tx2"/>
                </a:solidFill>
              </a:rPr>
              <a:t>Thank you very much for your attention!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xmlns="" id="{8768A17E-D251-C544-BA8D-5422A37835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1064" y="3435796"/>
            <a:ext cx="7493000" cy="1148080"/>
          </a:xfrm>
          <a:prstGeom prst="rect">
            <a:avLst/>
          </a:prstGeom>
        </p:spPr>
        <p:txBody>
          <a:bodyPr lIns="36000" tIns="36000" rIns="36000" bIns="36000"/>
          <a:lstStyle>
            <a:lvl1pPr>
              <a:def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lvl="0" indent="0">
              <a:buNone/>
            </a:pPr>
            <a:r>
              <a:rPr lang="en-US" dirty="0"/>
              <a:t>Click to add more information</a:t>
            </a:r>
            <a:r>
              <a:rPr lang="is-IS" dirty="0"/>
              <a:t>…</a:t>
            </a:r>
            <a:endParaRPr lang="en-US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xmlns="" id="{7CE6EA96-8E49-2940-934C-149BDDADB7B4}"/>
              </a:ext>
            </a:extLst>
          </p:cNvPr>
          <p:cNvSpPr/>
          <p:nvPr userDrawn="1"/>
        </p:nvSpPr>
        <p:spPr>
          <a:xfrm>
            <a:off x="4613314" y="6060351"/>
            <a:ext cx="6096000" cy="492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/>
          <a:p>
            <a:pPr lvl="0" indent="0" algn="r" eaLnBrk="0" hangingPunct="0">
              <a:spcBef>
                <a:spcPct val="20000"/>
              </a:spcBef>
              <a:buFontTx/>
              <a:buNone/>
            </a:pPr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This presentation is licensed under</a:t>
            </a:r>
            <a:br>
              <a:rPr lang="en-US" sz="14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Creative Commons Attribution 4.0 International License </a:t>
            </a:r>
            <a:endParaRPr lang="en-US" sz="1400" dirty="0">
              <a:solidFill>
                <a:schemeClr val="bg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CE4B80A1-23C1-7740-B8D3-1DA8B9D5F5B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53553" y="6091881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16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umsplatzhalter 11">
            <a:extLst>
              <a:ext uri="{FF2B5EF4-FFF2-40B4-BE49-F238E27FC236}">
                <a16:creationId xmlns:a16="http://schemas.microsoft.com/office/drawing/2014/main" xmlns="" id="{54BEB4E2-004E-2A4A-A4E5-791ECEE48A3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AT" noProof="0"/>
              <a:t>Use 'Header &amp; Footer - Date' to set second footer line</a:t>
            </a:r>
            <a:endParaRPr lang="en-GB" noProof="0"/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xmlns="" id="{E624A94B-69A8-A64E-AC8E-D406AC16748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r"/>
            <a:r>
              <a:rPr lang="en-GB" noProof="0"/>
              <a:t>Use 'Header &amp; Footer - Footer' to set the first footer line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xmlns="" id="{57A718F5-12AB-7444-AEA8-0CAA0EF22FA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9D7969FA-78A3-8649-902C-D12F28E358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7"/>
          </p:nvPr>
        </p:nvSpPr>
        <p:spPr>
          <a:xfrm>
            <a:off x="362713" y="1270661"/>
            <a:ext cx="11495912" cy="4882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8749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umsplatzhalter 10">
            <a:extLst>
              <a:ext uri="{FF2B5EF4-FFF2-40B4-BE49-F238E27FC236}">
                <a16:creationId xmlns:a16="http://schemas.microsoft.com/office/drawing/2014/main" xmlns="" id="{752BF138-1775-6148-A974-5C16BE30993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AT" noProof="0"/>
              <a:t>Use 'Header &amp; Footer - Date' to set second footer line</a:t>
            </a:r>
            <a:endParaRPr lang="en-GB" noProof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xmlns="" id="{A4A74F14-897C-6E4D-9528-D7A9EF6FDA3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r>
              <a:rPr lang="en-GB" noProof="0"/>
              <a:t>Use 'Header &amp; Footer - Footer' to set the first footer line</a:t>
            </a:r>
            <a:endParaRPr lang="en-GB" noProof="0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D5C5EC56-06C5-7043-8E2C-AC0D3AF234A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3542429B-F3DE-644E-A4AB-CEBD3E936C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362713" y="1275644"/>
            <a:ext cx="11495912" cy="47085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453E748C-3200-384B-833D-A6D019DBD7E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22400" y="6001118"/>
            <a:ext cx="9971315" cy="2926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caption</a:t>
            </a:r>
          </a:p>
        </p:txBody>
      </p:sp>
    </p:spTree>
    <p:extLst>
      <p:ext uri="{BB962C8B-B14F-4D97-AF65-F5344CB8AC3E}">
        <p14:creationId xmlns:p14="http://schemas.microsoft.com/office/powerpoint/2010/main" val="1824582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 and y-l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umsplatzhalter 10">
            <a:extLst>
              <a:ext uri="{FF2B5EF4-FFF2-40B4-BE49-F238E27FC236}">
                <a16:creationId xmlns:a16="http://schemas.microsoft.com/office/drawing/2014/main" xmlns="" id="{752BF138-1775-6148-A974-5C16BE30993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AT" noProof="0"/>
              <a:t>Use 'Header &amp; Footer - Date' to set second footer line</a:t>
            </a:r>
            <a:endParaRPr lang="en-GB" noProof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xmlns="" id="{A4A74F14-897C-6E4D-9528-D7A9EF6FDA3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r>
              <a:rPr lang="en-GB" noProof="0" dirty="0"/>
              <a:t>Use 'Header &amp; Footer - Footer' to set the first footer line</a:t>
            </a:r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D5C5EC56-06C5-7043-8E2C-AC0D3AF234A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3542429B-F3DE-644E-A4AB-CEBD3E936C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550251" y="1287177"/>
            <a:ext cx="11308373" cy="469703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453E748C-3200-384B-833D-A6D019DBD7E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22400" y="6001118"/>
            <a:ext cx="9971315" cy="2926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caption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xmlns="" id="{D502433B-089C-7144-A4B1-6A1760057CD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 rot="16200000">
            <a:off x="-1971734" y="3426088"/>
            <a:ext cx="4654674" cy="389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180000" bIns="36000" numCol="1" rtlCol="0" anchor="ctr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None/>
              <a:defRPr lang="en-GB" sz="1600">
                <a:solidFill>
                  <a:srgbClr val="7F7F7F"/>
                </a:solidFill>
              </a:defRPr>
            </a:lvl1pPr>
          </a:lstStyle>
          <a:p>
            <a:pPr marL="271463" lvl="0" indent="-271463" algn="r"/>
            <a:r>
              <a:rPr lang="en-GB" noProof="0" dirty="0"/>
              <a:t>Click to edit y-label</a:t>
            </a:r>
          </a:p>
        </p:txBody>
      </p:sp>
    </p:spTree>
    <p:extLst>
      <p:ext uri="{BB962C8B-B14F-4D97-AF65-F5344CB8AC3E}">
        <p14:creationId xmlns:p14="http://schemas.microsoft.com/office/powerpoint/2010/main" val="3339942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two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umsplatzhalter 11">
            <a:extLst>
              <a:ext uri="{FF2B5EF4-FFF2-40B4-BE49-F238E27FC236}">
                <a16:creationId xmlns:a16="http://schemas.microsoft.com/office/drawing/2014/main" xmlns="" id="{54BEB4E2-004E-2A4A-A4E5-791ECEE48A3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AT" noProof="0"/>
              <a:t>Use 'Header &amp; Footer - Date' to set second footer line</a:t>
            </a:r>
            <a:endParaRPr lang="en-GB" noProof="0"/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xmlns="" id="{E624A94B-69A8-A64E-AC8E-D406AC16748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r"/>
            <a:r>
              <a:rPr lang="en-GB" noProof="0"/>
              <a:t>Use 'Header &amp; Footer - Footer' to set the first footer line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xmlns="" id="{57A718F5-12AB-7444-AEA8-0CAA0EF22FA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9D7969FA-78A3-8649-902C-D12F28E358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7"/>
          </p:nvPr>
        </p:nvSpPr>
        <p:spPr>
          <a:xfrm>
            <a:off x="362713" y="1270661"/>
            <a:ext cx="5610575" cy="488289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6246421" y="1270662"/>
            <a:ext cx="5612204" cy="48824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8834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B67D5EB1-8B5A-C34D-BAA2-CFA49CBAF3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601" y="881742"/>
            <a:ext cx="10655300" cy="504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3600" i="1" baseline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8729D5D4-C64B-074D-8279-BA239F46B4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de-DE" dirty="0"/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xmlns="" id="{EB4B0E75-1EF5-3F4E-9763-1ADA2EE8CD8C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2774733" y="6548750"/>
            <a:ext cx="9084295" cy="230266"/>
          </a:xfrm>
        </p:spPr>
        <p:txBody>
          <a:bodyPr/>
          <a:lstStyle/>
          <a:p>
            <a:r>
              <a:rPr lang="de-AT"/>
              <a:t>Use 'Header &amp; Footer - Date' to set second footer line</a:t>
            </a:r>
            <a:endParaRPr lang="en-GB" dirty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xmlns="" id="{EB8A87EB-53EF-6C4E-AEB5-195A5FC6706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Use 'Header &amp; Footer - Footer' to set the first footer line</a:t>
            </a:r>
            <a:endParaRPr lang="en-GB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F79ECAAF-9C72-C046-8E8B-212A51577E4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361949" y="1439013"/>
            <a:ext cx="11497077" cy="47124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5659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(null)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3.emf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xmlns="" id="{48B164D5-1A33-8A4B-AFAD-249DDCD34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063" y="1961663"/>
            <a:ext cx="11229423" cy="1325563"/>
          </a:xfrm>
          <a:prstGeom prst="rect">
            <a:avLst/>
          </a:prstGeom>
        </p:spPr>
        <p:txBody>
          <a:bodyPr vert="horz" lIns="36000" tIns="36000" rIns="36000" bIns="36000" rtlCol="0" anchor="b">
            <a:normAutofit/>
          </a:bodyPr>
          <a:lstStyle/>
          <a:p>
            <a:r>
              <a:rPr lang="en-GB" dirty="0"/>
              <a:t>Click to </a:t>
            </a:r>
            <a:r>
              <a:rPr lang="en-GB" noProof="0" dirty="0"/>
              <a:t>edit</a:t>
            </a:r>
            <a:r>
              <a:rPr lang="en-GB" dirty="0"/>
              <a:t> title</a:t>
            </a:r>
          </a:p>
        </p:txBody>
      </p:sp>
      <p:pic>
        <p:nvPicPr>
          <p:cNvPr id="12" name="Picture 8">
            <a:extLst>
              <a:ext uri="{FF2B5EF4-FFF2-40B4-BE49-F238E27FC236}">
                <a16:creationId xmlns:a16="http://schemas.microsoft.com/office/drawing/2014/main" xmlns="" id="{95F1087B-A5F9-C84D-8FC7-3CA8ECEA127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0876" y="293886"/>
            <a:ext cx="2159611" cy="4523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0FB13B4-4775-4053-913C-537D75D956C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12192000" cy="19616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6963FD1B-2945-9D4A-B758-A8D99159B6D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1558" y="161471"/>
            <a:ext cx="459381" cy="6533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3D0272A-EBA9-4B7B-A259-F6B18F1BC8B8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5396524"/>
            <a:ext cx="12192000" cy="146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607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74" r:id="rId2"/>
    <p:sldLayoutId id="2147483675" r:id="rId3"/>
    <p:sldLayoutId id="2147483676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000" b="0" kern="1200" noProof="0" smtClean="0">
          <a:solidFill>
            <a:schemeClr val="tx2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GB" sz="2000" kern="1200" dirty="0">
          <a:solidFill>
            <a:schemeClr val="tx1"/>
          </a:solidFill>
          <a:latin typeface="+mj-lt"/>
          <a:ea typeface="+mj-ea"/>
          <a:cs typeface="Calibri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120ED6A-9B85-4407-9D45-1136FF687F8B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627520" y="3464"/>
            <a:ext cx="4564481" cy="6854537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very high confidence">
            <a:extLst>
              <a:ext uri="{FF2B5EF4-FFF2-40B4-BE49-F238E27FC236}">
                <a16:creationId xmlns:a16="http://schemas.microsoft.com/office/drawing/2014/main" xmlns="" id="{A1E07DA8-F1F3-4A5A-BC63-BCDC6C459C2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0289448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74733" y="6557549"/>
            <a:ext cx="9084295" cy="2304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14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AT"/>
              <a:t>Use 'Header &amp; Footer - Date' to set second footer line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288" y="6557549"/>
            <a:ext cx="807720" cy="2304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>
              <a:defRPr lang="en-US" sz="1400" b="0" i="0" kern="1200" noProof="0" smtClean="0">
                <a:solidFill>
                  <a:schemeClr val="bg1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fld id="{838B0777-827F-8D42-90B1-61394C340E6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xmlns="" id="{A2480010-F678-B344-A032-37DB46F81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3" y="161470"/>
            <a:ext cx="8911916" cy="684000"/>
          </a:xfrm>
          <a:prstGeom prst="rect">
            <a:avLst/>
          </a:prstGeom>
        </p:spPr>
        <p:txBody>
          <a:bodyPr vert="horz" lIns="0" tIns="36000" rIns="0" bIns="36000" rtlCol="0" anchor="ctr">
            <a:noAutofit/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EA1752F-D51E-0D41-BBC4-900B799480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74731" y="6310241"/>
            <a:ext cx="9084296" cy="2304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lang="en-US" sz="1400" b="0" i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/>
              <a:t>Use 'Header &amp; Footer - Footer' to set the first footer line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963FD1B-2945-9D4A-B758-A8D99159B6D1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1558" y="161471"/>
            <a:ext cx="459381" cy="65334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62713" y="1270660"/>
            <a:ext cx="11496314" cy="4880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6293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b="0" i="0" kern="1200" noProof="0" dirty="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5425" marR="0" indent="-22542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tabLst/>
        <a:defRPr kumimoji="0" lang="en-US" sz="3200" b="0" i="0" u="none" strike="noStrike" kern="0" cap="none" spc="0" normalizeH="0" baseline="0" noProof="0" dirty="0" smtClean="0">
          <a:ln>
            <a:noFill/>
          </a:ln>
          <a:solidFill>
            <a:srgbClr val="000000"/>
          </a:solidFill>
          <a:effectLst/>
          <a:uLnTx/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28650" marR="0" indent="-40322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Pct val="100000"/>
        <a:buFontTx/>
        <a:buBlip>
          <a:blip r:embed="rId15"/>
        </a:buBlip>
        <a:tabLst/>
        <a:defRPr kumimoji="0" lang="en-US" sz="3200" b="0" i="0" u="none" strike="noStrike" kern="0" cap="none" spc="0" normalizeH="0" baseline="0" noProof="0" dirty="0" smtClean="0">
          <a:ln>
            <a:noFill/>
          </a:ln>
          <a:solidFill>
            <a:srgbClr val="000000"/>
          </a:solidFill>
          <a:effectLst/>
          <a:uLnTx/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5663" marR="0" indent="-227013" algn="l" defTabSz="89535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Pct val="80000"/>
        <a:buFont typeface="Arial"/>
        <a:buChar char="•"/>
        <a:tabLst/>
        <a:defRPr kumimoji="0" lang="en-US" sz="2400" b="0" i="0" u="none" strike="noStrike" kern="0" cap="none" spc="0" normalizeH="0" baseline="0" noProof="0" dirty="0" smtClean="0">
          <a:ln>
            <a:noFill/>
          </a:ln>
          <a:solidFill>
            <a:srgbClr val="000000"/>
          </a:solidFill>
          <a:effectLst/>
          <a:uLnTx/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marR="0" indent="-344488" algn="l" defTabSz="7143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Pct val="100000"/>
        <a:buFontTx/>
        <a:buBlip>
          <a:blip r:embed="rId15"/>
        </a:buBlip>
        <a:tabLst/>
        <a:defRPr kumimoji="0" lang="en-US" sz="2400" b="0" i="0" u="none" strike="noStrike" kern="0" cap="none" spc="0" normalizeH="0" baseline="0" noProof="0" dirty="0" smtClean="0">
          <a:ln>
            <a:noFill/>
          </a:ln>
          <a:solidFill>
            <a:srgbClr val="000000"/>
          </a:solidFill>
          <a:effectLst/>
          <a:uLnTx/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425575" marR="0" indent="-16668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tabLst/>
        <a:defRPr kumimoji="0" lang="en-US" sz="1000" b="0" i="0" u="none" strike="noStrike" kern="0" cap="none" spc="0" normalizeH="0" baseline="0" noProof="0" dirty="0">
          <a:ln>
            <a:noFill/>
          </a:ln>
          <a:solidFill>
            <a:srgbClr val="000000"/>
          </a:solidFill>
          <a:effectLst/>
          <a:uLnTx/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120ED6A-9B85-4407-9D45-1136FF687F8B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627520" y="3464"/>
            <a:ext cx="4564481" cy="6854537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74733" y="6557549"/>
            <a:ext cx="9084295" cy="2304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1400" b="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de-AT"/>
              <a:t>Use 'Header &amp; Footer - Date' to set second footer line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288" y="6557549"/>
            <a:ext cx="807720" cy="2304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>
              <a:defRPr lang="en-US" sz="1400" b="0" i="0" kern="1200" noProof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fld id="{838B0777-827F-8D42-90B1-61394C340E6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xmlns="" id="{A2480010-F678-B344-A032-37DB46F81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3" y="197422"/>
            <a:ext cx="8911916" cy="612000"/>
          </a:xfrm>
          <a:prstGeom prst="rect">
            <a:avLst/>
          </a:prstGeom>
        </p:spPr>
        <p:txBody>
          <a:bodyPr vert="horz" lIns="0" tIns="36000" rIns="0" bIns="36000" rtlCol="0" anchor="ctr">
            <a:noAutofit/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EA1752F-D51E-0D41-BBC4-900B799480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74731" y="6310241"/>
            <a:ext cx="9084296" cy="2304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lang="en-US" sz="1400" b="0" i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/>
              <a:t>Use 'Header &amp; Footer - Footer' to set the first footer line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963FD1B-2945-9D4A-B758-A8D99159B6D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1558" y="161471"/>
            <a:ext cx="459381" cy="65334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62713" y="1270660"/>
            <a:ext cx="11496314" cy="4880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69589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9" r:id="rId2"/>
    <p:sldLayoutId id="2147483690" r:id="rId3"/>
    <p:sldLayoutId id="2147483691" r:id="rId4"/>
    <p:sldLayoutId id="2147483692" r:id="rId5"/>
    <p:sldLayoutId id="2147483698" r:id="rId6"/>
    <p:sldLayoutId id="2147483693" r:id="rId7"/>
    <p:sldLayoutId id="2147483694" r:id="rId8"/>
    <p:sldLayoutId id="2147483695" r:id="rId9"/>
    <p:sldLayoutId id="2147483702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b="0" i="0" kern="1200" noProof="0" dirty="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5425" marR="0" indent="-22542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tabLst/>
        <a:defRPr kumimoji="0" lang="en-US" sz="3200" b="0" i="0" u="none" strike="noStrike" kern="0" cap="none" spc="0" normalizeH="0" baseline="0" noProof="0" dirty="0" smtClean="0">
          <a:ln>
            <a:noFill/>
          </a:ln>
          <a:solidFill>
            <a:srgbClr val="000000"/>
          </a:solidFill>
          <a:effectLst/>
          <a:uLnTx/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28650" marR="0" indent="-40322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Pct val="100000"/>
        <a:buFontTx/>
        <a:buBlip>
          <a:blip r:embed="rId14"/>
        </a:buBlip>
        <a:tabLst/>
        <a:defRPr kumimoji="0" lang="en-US" sz="3200" b="0" i="0" u="none" strike="noStrike" kern="0" cap="none" spc="0" normalizeH="0" baseline="0" noProof="0" dirty="0" smtClean="0">
          <a:ln>
            <a:noFill/>
          </a:ln>
          <a:solidFill>
            <a:srgbClr val="000000"/>
          </a:solidFill>
          <a:effectLst/>
          <a:uLnTx/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5663" marR="0" indent="-227013" algn="l" defTabSz="89535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Pct val="80000"/>
        <a:buFont typeface="Arial"/>
        <a:buChar char="•"/>
        <a:tabLst/>
        <a:defRPr kumimoji="0" lang="en-US" sz="2800" b="0" i="0" u="none" strike="noStrike" kern="0" cap="none" spc="0" normalizeH="0" baseline="0" noProof="0" dirty="0" smtClean="0">
          <a:ln>
            <a:noFill/>
          </a:ln>
          <a:solidFill>
            <a:srgbClr val="000000"/>
          </a:solidFill>
          <a:effectLst/>
          <a:uLnTx/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marR="0" indent="-344488" algn="l" defTabSz="714375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Pct val="100000"/>
        <a:buFontTx/>
        <a:buBlip>
          <a:blip r:embed="rId14"/>
        </a:buBlip>
        <a:tabLst/>
        <a:defRPr kumimoji="0" lang="en-US" sz="2800" b="0" i="0" u="none" strike="noStrike" kern="0" cap="none" spc="0" normalizeH="0" baseline="0" noProof="0" dirty="0" smtClean="0">
          <a:ln>
            <a:noFill/>
          </a:ln>
          <a:solidFill>
            <a:srgbClr val="000000"/>
          </a:solidFill>
          <a:effectLst/>
          <a:uLnTx/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425575" marR="0" indent="-166688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tabLst/>
        <a:defRPr kumimoji="0" lang="en-US" sz="1000" b="0" i="0" u="none" strike="noStrike" kern="0" cap="none" spc="0" normalizeH="0" baseline="0" noProof="0" dirty="0">
          <a:ln>
            <a:noFill/>
          </a:ln>
          <a:solidFill>
            <a:srgbClr val="000000"/>
          </a:solidFill>
          <a:effectLst/>
          <a:uLnTx/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7.png"/><Relationship Id="rId2" Type="http://schemas.openxmlformats.org/officeDocument/2006/relationships/audio" Target="../media/media11.wma"/><Relationship Id="rId1" Type="http://schemas.microsoft.com/office/2007/relationships/media" Target="../media/media11.wma"/><Relationship Id="rId6" Type="http://schemas.openxmlformats.org/officeDocument/2006/relationships/image" Target="../media/image16.png"/><Relationship Id="rId5" Type="http://schemas.openxmlformats.org/officeDocument/2006/relationships/image" Target="../media/image34.emf"/><Relationship Id="rId4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7.png"/><Relationship Id="rId2" Type="http://schemas.openxmlformats.org/officeDocument/2006/relationships/audio" Target="../media/media12.wma"/><Relationship Id="rId1" Type="http://schemas.microsoft.com/office/2007/relationships/media" Target="../media/media12.wma"/><Relationship Id="rId6" Type="http://schemas.openxmlformats.org/officeDocument/2006/relationships/image" Target="../media/image16.png"/><Relationship Id="rId5" Type="http://schemas.openxmlformats.org/officeDocument/2006/relationships/image" Target="../media/image34.emf"/><Relationship Id="rId4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33.png"/><Relationship Id="rId2" Type="http://schemas.openxmlformats.org/officeDocument/2006/relationships/audio" Target="../media/media13.wma"/><Relationship Id="rId1" Type="http://schemas.microsoft.com/office/2007/relationships/media" Target="../media/media13.wma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7.png"/><Relationship Id="rId2" Type="http://schemas.openxmlformats.org/officeDocument/2006/relationships/audio" Target="../media/media14.wma"/><Relationship Id="rId1" Type="http://schemas.microsoft.com/office/2007/relationships/media" Target="../media/media14.wma"/><Relationship Id="rId6" Type="http://schemas.openxmlformats.org/officeDocument/2006/relationships/image" Target="../media/image16.pn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15.wma"/><Relationship Id="rId1" Type="http://schemas.microsoft.com/office/2007/relationships/media" Target="../media/media15.wma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7.wma"/><Relationship Id="rId7" Type="http://schemas.openxmlformats.org/officeDocument/2006/relationships/image" Target="../media/image16.png"/><Relationship Id="rId2" Type="http://schemas.openxmlformats.org/officeDocument/2006/relationships/audio" Target="../media/media16.wma"/><Relationship Id="rId1" Type="http://schemas.microsoft.com/office/2007/relationships/media" Target="../media/media16.wma"/><Relationship Id="rId6" Type="http://schemas.openxmlformats.org/officeDocument/2006/relationships/image" Target="../media/image40.png"/><Relationship Id="rId5" Type="http://schemas.openxmlformats.org/officeDocument/2006/relationships/slideLayout" Target="../slideLayouts/slideLayout21.xml"/><Relationship Id="rId4" Type="http://schemas.openxmlformats.org/officeDocument/2006/relationships/audio" Target="../media/media17.wma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19.wma"/><Relationship Id="rId7" Type="http://schemas.openxmlformats.org/officeDocument/2006/relationships/image" Target="../media/image42.png"/><Relationship Id="rId2" Type="http://schemas.openxmlformats.org/officeDocument/2006/relationships/audio" Target="../media/media18.wma"/><Relationship Id="rId1" Type="http://schemas.microsoft.com/office/2007/relationships/media" Target="../media/media18.wma"/><Relationship Id="rId6" Type="http://schemas.openxmlformats.org/officeDocument/2006/relationships/image" Target="../media/image41.emf"/><Relationship Id="rId5" Type="http://schemas.openxmlformats.org/officeDocument/2006/relationships/slideLayout" Target="../slideLayouts/slideLayout21.xml"/><Relationship Id="rId4" Type="http://schemas.openxmlformats.org/officeDocument/2006/relationships/audio" Target="../media/media19.wma"/><Relationship Id="rId9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45.emf"/><Relationship Id="rId2" Type="http://schemas.openxmlformats.org/officeDocument/2006/relationships/audio" Target="../media/media20.wma"/><Relationship Id="rId1" Type="http://schemas.microsoft.com/office/2007/relationships/media" Target="../media/media20.wma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7.png"/><Relationship Id="rId5" Type="http://schemas.openxmlformats.org/officeDocument/2006/relationships/image" Target="../media/image33.pn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7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21.wma"/><Relationship Id="rId1" Type="http://schemas.microsoft.com/office/2007/relationships/media" Target="../media/media21.wma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9.jpeg"/><Relationship Id="rId18" Type="http://schemas.openxmlformats.org/officeDocument/2006/relationships/image" Target="../media/image64.jpeg"/><Relationship Id="rId26" Type="http://schemas.openxmlformats.org/officeDocument/2006/relationships/image" Target="../media/image72.png"/><Relationship Id="rId39" Type="http://schemas.openxmlformats.org/officeDocument/2006/relationships/hyperlink" Target="https://doi.org/10.5194/gmd-13-1095-2020" TargetMode="External"/><Relationship Id="rId21" Type="http://schemas.openxmlformats.org/officeDocument/2006/relationships/image" Target="../media/image67.png"/><Relationship Id="rId34" Type="http://schemas.openxmlformats.org/officeDocument/2006/relationships/image" Target="../media/image80.png"/><Relationship Id="rId7" Type="http://schemas.openxmlformats.org/officeDocument/2006/relationships/image" Target="../media/image53.jpeg"/><Relationship Id="rId12" Type="http://schemas.openxmlformats.org/officeDocument/2006/relationships/image" Target="../media/image58.jpeg"/><Relationship Id="rId17" Type="http://schemas.openxmlformats.org/officeDocument/2006/relationships/image" Target="../media/image63.gif"/><Relationship Id="rId25" Type="http://schemas.openxmlformats.org/officeDocument/2006/relationships/image" Target="../media/image71.png"/><Relationship Id="rId33" Type="http://schemas.openxmlformats.org/officeDocument/2006/relationships/image" Target="../media/image79.png"/><Relationship Id="rId38" Type="http://schemas.openxmlformats.org/officeDocument/2006/relationships/image" Target="../media/image16.png"/><Relationship Id="rId2" Type="http://schemas.openxmlformats.org/officeDocument/2006/relationships/audio" Target="../media/media22.wma"/><Relationship Id="rId16" Type="http://schemas.openxmlformats.org/officeDocument/2006/relationships/image" Target="../media/image62.jpeg"/><Relationship Id="rId20" Type="http://schemas.openxmlformats.org/officeDocument/2006/relationships/image" Target="../media/image66.png"/><Relationship Id="rId29" Type="http://schemas.openxmlformats.org/officeDocument/2006/relationships/image" Target="../media/image75.png"/><Relationship Id="rId1" Type="http://schemas.microsoft.com/office/2007/relationships/media" Target="../media/media22.wma"/><Relationship Id="rId6" Type="http://schemas.openxmlformats.org/officeDocument/2006/relationships/image" Target="../media/image52.gif"/><Relationship Id="rId11" Type="http://schemas.openxmlformats.org/officeDocument/2006/relationships/image" Target="../media/image57.jpeg"/><Relationship Id="rId24" Type="http://schemas.openxmlformats.org/officeDocument/2006/relationships/image" Target="../media/image70.png"/><Relationship Id="rId32" Type="http://schemas.openxmlformats.org/officeDocument/2006/relationships/image" Target="../media/image78.png"/><Relationship Id="rId37" Type="http://schemas.openxmlformats.org/officeDocument/2006/relationships/image" Target="../media/image83.png"/><Relationship Id="rId5" Type="http://schemas.openxmlformats.org/officeDocument/2006/relationships/image" Target="../media/image51.png"/><Relationship Id="rId15" Type="http://schemas.openxmlformats.org/officeDocument/2006/relationships/image" Target="../media/image61.jpeg"/><Relationship Id="rId23" Type="http://schemas.openxmlformats.org/officeDocument/2006/relationships/image" Target="../media/image69.png"/><Relationship Id="rId28" Type="http://schemas.openxmlformats.org/officeDocument/2006/relationships/image" Target="../media/image74.png"/><Relationship Id="rId36" Type="http://schemas.openxmlformats.org/officeDocument/2006/relationships/image" Target="../media/image82.png"/><Relationship Id="rId10" Type="http://schemas.openxmlformats.org/officeDocument/2006/relationships/image" Target="../media/image56.png"/><Relationship Id="rId19" Type="http://schemas.openxmlformats.org/officeDocument/2006/relationships/image" Target="../media/image65.png"/><Relationship Id="rId31" Type="http://schemas.openxmlformats.org/officeDocument/2006/relationships/image" Target="../media/image77.png"/><Relationship Id="rId4" Type="http://schemas.openxmlformats.org/officeDocument/2006/relationships/image" Target="../media/image50.png"/><Relationship Id="rId9" Type="http://schemas.openxmlformats.org/officeDocument/2006/relationships/image" Target="../media/image55.jpeg"/><Relationship Id="rId14" Type="http://schemas.openxmlformats.org/officeDocument/2006/relationships/image" Target="../media/image60.png"/><Relationship Id="rId22" Type="http://schemas.openxmlformats.org/officeDocument/2006/relationships/image" Target="../media/image68.png"/><Relationship Id="rId27" Type="http://schemas.openxmlformats.org/officeDocument/2006/relationships/image" Target="../media/image73.png"/><Relationship Id="rId30" Type="http://schemas.openxmlformats.org/officeDocument/2006/relationships/image" Target="../media/image76.png"/><Relationship Id="rId35" Type="http://schemas.openxmlformats.org/officeDocument/2006/relationships/image" Target="../media/image81.png"/><Relationship Id="rId8" Type="http://schemas.openxmlformats.org/officeDocument/2006/relationships/image" Target="../media/image54.jpeg"/><Relationship Id="rId3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image" Target="../media/image16.png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6.png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15.xml"/><Relationship Id="rId7" Type="http://schemas.openxmlformats.org/officeDocument/2006/relationships/hyperlink" Target="https://doi.org/10.5194/gmd-13-1095-2020" TargetMode="Externa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29.png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media" Target="../media/media9.wma"/><Relationship Id="rId7" Type="http://schemas.openxmlformats.org/officeDocument/2006/relationships/image" Target="../media/image32.png"/><Relationship Id="rId2" Type="http://schemas.openxmlformats.org/officeDocument/2006/relationships/audio" Target="../media/media8.wma"/><Relationship Id="rId1" Type="http://schemas.microsoft.com/office/2007/relationships/media" Target="../media/media8.wma"/><Relationship Id="rId6" Type="http://schemas.openxmlformats.org/officeDocument/2006/relationships/image" Target="../media/image31.emf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17.png"/><Relationship Id="rId4" Type="http://schemas.openxmlformats.org/officeDocument/2006/relationships/audio" Target="../media/media9.wma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7.png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6" Type="http://schemas.openxmlformats.org/officeDocument/2006/relationships/image" Target="../media/image16.png"/><Relationship Id="rId5" Type="http://schemas.openxmlformats.org/officeDocument/2006/relationships/image" Target="../media/image34.emf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xmlns="" id="{780ACF5D-4603-AB44-A047-18BAB3DD2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729" y="1366825"/>
            <a:ext cx="9115399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Benefits of Cross-Border Cooperation for Achieving Water-Energy-Land Sustainable Development Goals in the Indus Basin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54729" y="2782267"/>
            <a:ext cx="8912955" cy="2240101"/>
            <a:chOff x="2458667" y="4485074"/>
            <a:chExt cx="6685334" cy="1680231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58667" y="4485074"/>
              <a:ext cx="2397237" cy="168023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8857" y="4485075"/>
              <a:ext cx="2615144" cy="1680230"/>
            </a:xfrm>
            <a:prstGeom prst="rect">
              <a:avLst/>
            </a:prstGeom>
          </p:spPr>
        </p:pic>
        <p:pic>
          <p:nvPicPr>
            <p:cNvPr id="15" name="Picture 6" descr="http://www.imrivers.org/home/wp-content/uploads/2012/04/Rivers_StrainsEnergy.jpg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641244" y="4485074"/>
              <a:ext cx="2149137" cy="16802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5370" y="4732777"/>
            <a:ext cx="534972" cy="62520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5557" y="4716759"/>
            <a:ext cx="611219" cy="6112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4729" y="5093169"/>
            <a:ext cx="2834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754A2"/>
                </a:solidFill>
              </a:rPr>
              <a:t>EGU display, May 2020 </a:t>
            </a:r>
            <a:endParaRPr lang="en-US" dirty="0">
              <a:solidFill>
                <a:srgbClr val="2754A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35480" y="5782235"/>
            <a:ext cx="6442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rgbClr val="2754A2"/>
                </a:solidFill>
              </a:rPr>
              <a:t>Adriano Vinca, </a:t>
            </a:r>
            <a:r>
              <a:rPr lang="en-US" smtClean="0">
                <a:solidFill>
                  <a:srgbClr val="2754A2"/>
                </a:solidFill>
              </a:rPr>
              <a:t>Simon Parkinson and </a:t>
            </a:r>
            <a:r>
              <a:rPr lang="en-US" dirty="0" err="1" smtClean="0">
                <a:solidFill>
                  <a:srgbClr val="2754A2"/>
                </a:solidFill>
              </a:rPr>
              <a:t>Keywan</a:t>
            </a:r>
            <a:r>
              <a:rPr lang="en-US" dirty="0" smtClean="0">
                <a:solidFill>
                  <a:srgbClr val="2754A2"/>
                </a:solidFill>
              </a:rPr>
              <a:t> </a:t>
            </a:r>
            <a:r>
              <a:rPr lang="en-US" dirty="0" err="1" smtClean="0">
                <a:solidFill>
                  <a:srgbClr val="2754A2"/>
                </a:solidFill>
              </a:rPr>
              <a:t>Riahi</a:t>
            </a:r>
            <a:endParaRPr lang="en-US" dirty="0" smtClean="0">
              <a:solidFill>
                <a:srgbClr val="2754A2"/>
              </a:solidFill>
            </a:endParaRPr>
          </a:p>
          <a:p>
            <a:pPr algn="r"/>
            <a:r>
              <a:rPr lang="en-US" dirty="0" smtClean="0">
                <a:solidFill>
                  <a:srgbClr val="2754A2"/>
                </a:solidFill>
              </a:rPr>
              <a:t>International Institute for Applied Systems Analysis</a:t>
            </a:r>
          </a:p>
          <a:p>
            <a:pPr algn="r"/>
            <a:r>
              <a:rPr lang="en-US" dirty="0" err="1" smtClean="0">
                <a:solidFill>
                  <a:srgbClr val="2754A2"/>
                </a:solidFill>
              </a:rPr>
              <a:t>Laxenburg</a:t>
            </a:r>
            <a:r>
              <a:rPr lang="en-US" dirty="0" smtClean="0">
                <a:solidFill>
                  <a:srgbClr val="2754A2"/>
                </a:solidFill>
              </a:rPr>
              <a:t>, Austria</a:t>
            </a:r>
            <a:endParaRPr lang="en-US" dirty="0">
              <a:solidFill>
                <a:srgbClr val="2754A2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2935" y="4685597"/>
            <a:ext cx="649912" cy="815144"/>
          </a:xfrm>
          <a:prstGeom prst="rect">
            <a:avLst/>
          </a:prstGeom>
        </p:spPr>
      </p:pic>
      <p:pic>
        <p:nvPicPr>
          <p:cNvPr id="4" name="title slid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780450" y="176814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35481" y="296948"/>
            <a:ext cx="237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C000"/>
                </a:solidFill>
              </a:rPr>
              <a:t>AUDIO EXPLAINATION</a:t>
            </a:r>
            <a:endParaRPr lang="it-IT" dirty="0">
              <a:solidFill>
                <a:srgbClr val="FFC000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10280342" y="331148"/>
            <a:ext cx="366943" cy="30480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26" name="Picture 2" descr="GeoLog | Blogs and social media at EGU 2019 – tune in to the ...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6147919"/>
            <a:ext cx="507201" cy="71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00" y="6607265"/>
            <a:ext cx="694157" cy="24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7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2359152" y="6238876"/>
            <a:ext cx="704088" cy="549074"/>
          </a:xfrm>
          <a:prstGeom prst="rect">
            <a:avLst/>
          </a:prstGeom>
          <a:solidFill>
            <a:srgbClr val="FDB5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3435127" y="6238876"/>
            <a:ext cx="704088" cy="549074"/>
          </a:xfrm>
          <a:prstGeom prst="rect">
            <a:avLst/>
          </a:prstGeom>
          <a:solidFill>
            <a:srgbClr val="FDB5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7621016" y="6238876"/>
            <a:ext cx="704088" cy="549074"/>
          </a:xfrm>
          <a:prstGeom prst="rect">
            <a:avLst/>
          </a:prstGeom>
          <a:solidFill>
            <a:srgbClr val="BDD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8650186" y="6246510"/>
            <a:ext cx="704088" cy="549074"/>
          </a:xfrm>
          <a:prstGeom prst="rect">
            <a:avLst/>
          </a:prstGeom>
          <a:solidFill>
            <a:srgbClr val="BDD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6882" y="3022466"/>
            <a:ext cx="7729880" cy="380863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4438650" y="6238876"/>
            <a:ext cx="772761" cy="549074"/>
          </a:xfrm>
          <a:prstGeom prst="rect">
            <a:avLst/>
          </a:prstGeom>
          <a:gradFill flip="none" rotWithShape="1">
            <a:gsLst>
              <a:gs pos="0">
                <a:srgbClr val="BDD7E7"/>
              </a:gs>
              <a:gs pos="100000">
                <a:srgbClr val="ADDD8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5478916" y="6238876"/>
            <a:ext cx="704088" cy="549074"/>
          </a:xfrm>
          <a:prstGeom prst="rect">
            <a:avLst/>
          </a:prstGeom>
          <a:gradFill flip="none" rotWithShape="1">
            <a:gsLst>
              <a:gs pos="0">
                <a:srgbClr val="BDD7E7"/>
              </a:gs>
              <a:gs pos="100000">
                <a:srgbClr val="ADDD8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6573396" y="6238876"/>
            <a:ext cx="704088" cy="549074"/>
          </a:xfrm>
          <a:prstGeom prst="rect">
            <a:avLst/>
          </a:prstGeom>
          <a:solidFill>
            <a:srgbClr val="ADD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10</a:t>
            </a:fld>
            <a:endParaRPr lang="en-GB" noProof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5537" y="197422"/>
            <a:ext cx="9948607" cy="612000"/>
          </a:xfrm>
        </p:spPr>
        <p:txBody>
          <a:bodyPr/>
          <a:lstStyle/>
          <a:p>
            <a:r>
              <a:rPr lang="en-US" sz="2800" dirty="0"/>
              <a:t>2</a:t>
            </a:r>
            <a:r>
              <a:rPr lang="en-US" sz="2800" dirty="0" smtClean="0"/>
              <a:t>.SDG</a:t>
            </a:r>
            <a:r>
              <a:rPr lang="en-US" sz="2800" dirty="0"/>
              <a:t>: benefits for society and environment, less water stress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847753"/>
              </p:ext>
            </p:extLst>
          </p:nvPr>
        </p:nvGraphicFramePr>
        <p:xfrm>
          <a:off x="1243585" y="809422"/>
          <a:ext cx="9445751" cy="17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863">
                  <a:extLst>
                    <a:ext uri="{9D8B030D-6E8A-4147-A177-3AD203B41FA5}">
                      <a16:colId xmlns:a16="http://schemas.microsoft.com/office/drawing/2014/main" xmlns="" val="597357090"/>
                    </a:ext>
                  </a:extLst>
                </a:gridCol>
                <a:gridCol w="3739896">
                  <a:extLst>
                    <a:ext uri="{9D8B030D-6E8A-4147-A177-3AD203B41FA5}">
                      <a16:colId xmlns:a16="http://schemas.microsoft.com/office/drawing/2014/main" xmlns="" val="3501410310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xmlns="" val="3948993229"/>
                    </a:ext>
                  </a:extLst>
                </a:gridCol>
              </a:tblGrid>
              <a:tr h="351480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BAU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SDG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65901512"/>
                  </a:ext>
                </a:extLst>
              </a:tr>
              <a:tr h="35148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Energy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56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NDC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implementation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56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NDCs + GHG targets for carbon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neutrality in 2050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5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39164914"/>
                  </a:ext>
                </a:extLst>
              </a:tr>
              <a:tr h="35148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Water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treatment/ sanitation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Projection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of current rates with GDP growth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Increased access: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</a:rPr>
                        <a:t>i.e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 Urban sanitation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access 95%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83264293"/>
                  </a:ext>
                </a:extLst>
              </a:tr>
              <a:tr h="35148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Water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efficiency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 measures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Limits to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water withdrawals for agriculture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3887120"/>
                  </a:ext>
                </a:extLst>
              </a:tr>
              <a:tr h="35148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Environmental flows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 policy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Satisfy minimum requirements at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Indus Delta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1082323"/>
                  </a:ext>
                </a:extLst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4303060" y="2918302"/>
            <a:ext cx="3146612" cy="3939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546847" y="3256658"/>
            <a:ext cx="1517311" cy="2554545"/>
            <a:chOff x="546847" y="3256658"/>
            <a:chExt cx="1517311" cy="2554545"/>
          </a:xfrm>
        </p:grpSpPr>
        <p:sp>
          <p:nvSpPr>
            <p:cNvPr id="18" name="TextBox 17"/>
            <p:cNvSpPr txBox="1"/>
            <p:nvPr/>
          </p:nvSpPr>
          <p:spPr>
            <a:xfrm>
              <a:off x="546847" y="3256658"/>
              <a:ext cx="104965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/>
                <a:t>2050</a:t>
              </a:r>
            </a:p>
            <a:p>
              <a:pPr algn="r"/>
              <a:r>
                <a:rPr lang="en-US" sz="1600" dirty="0"/>
                <a:t>BAU</a:t>
              </a:r>
            </a:p>
            <a:p>
              <a:pPr algn="r"/>
              <a:endParaRPr lang="en-US" sz="1600" dirty="0"/>
            </a:p>
            <a:p>
              <a:pPr algn="r"/>
              <a:endParaRPr lang="en-US" sz="1600" dirty="0"/>
            </a:p>
            <a:p>
              <a:pPr algn="r"/>
              <a:endParaRPr lang="en-US" sz="1600" dirty="0"/>
            </a:p>
            <a:p>
              <a:pPr algn="r"/>
              <a:endParaRPr lang="en-US" sz="1600" dirty="0"/>
            </a:p>
            <a:p>
              <a:pPr algn="r"/>
              <a:r>
                <a:rPr lang="en-US" sz="1000" dirty="0"/>
                <a:t>Reductions</a:t>
              </a:r>
            </a:p>
            <a:p>
              <a:pPr algn="r"/>
              <a:r>
                <a:rPr lang="en-US" sz="1000" dirty="0"/>
                <a:t>with</a:t>
              </a:r>
            </a:p>
            <a:p>
              <a:pPr algn="r"/>
              <a:r>
                <a:rPr lang="en-US" sz="1600" dirty="0"/>
                <a:t>SDG </a:t>
              </a:r>
              <a:r>
                <a:rPr lang="en-US" sz="1000" dirty="0"/>
                <a:t>implementation</a:t>
              </a:r>
            </a:p>
            <a:p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530612" y="3526149"/>
              <a:ext cx="53354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/>
                <a:t>100%</a:t>
              </a:r>
              <a:endParaRPr 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530612" y="4724430"/>
              <a:ext cx="53354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/>
                <a:t>50%</a:t>
              </a:r>
              <a:endParaRPr lang="en-US" dirty="0"/>
            </a:p>
          </p:txBody>
        </p:sp>
      </p:grp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57647" y="197422"/>
            <a:ext cx="609600" cy="609600"/>
          </a:xfrm>
          <a:prstGeom prst="rect">
            <a:avLst/>
          </a:prstGeom>
        </p:spPr>
      </p:pic>
      <p:pic>
        <p:nvPicPr>
          <p:cNvPr id="28" name="Picture 2" descr="GeoLog | Blogs and social media at EGU 2019 – tune in to the ...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09293" y="6042210"/>
            <a:ext cx="582707" cy="8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072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2359152" y="6238876"/>
            <a:ext cx="704088" cy="549074"/>
          </a:xfrm>
          <a:prstGeom prst="rect">
            <a:avLst/>
          </a:prstGeom>
          <a:solidFill>
            <a:srgbClr val="FDB5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3435127" y="6238876"/>
            <a:ext cx="704088" cy="549074"/>
          </a:xfrm>
          <a:prstGeom prst="rect">
            <a:avLst/>
          </a:prstGeom>
          <a:solidFill>
            <a:srgbClr val="FDB5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4438650" y="6238876"/>
            <a:ext cx="772761" cy="549074"/>
          </a:xfrm>
          <a:prstGeom prst="rect">
            <a:avLst/>
          </a:prstGeom>
          <a:gradFill flip="none" rotWithShape="1">
            <a:gsLst>
              <a:gs pos="0">
                <a:srgbClr val="BDD7E7"/>
              </a:gs>
              <a:gs pos="100000">
                <a:srgbClr val="ADDD8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5478916" y="6238876"/>
            <a:ext cx="704088" cy="549074"/>
          </a:xfrm>
          <a:prstGeom prst="rect">
            <a:avLst/>
          </a:prstGeom>
          <a:gradFill flip="none" rotWithShape="1">
            <a:gsLst>
              <a:gs pos="0">
                <a:srgbClr val="BDD7E7"/>
              </a:gs>
              <a:gs pos="100000">
                <a:srgbClr val="ADDD8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6573396" y="6238876"/>
            <a:ext cx="704088" cy="549074"/>
          </a:xfrm>
          <a:prstGeom prst="rect">
            <a:avLst/>
          </a:prstGeom>
          <a:solidFill>
            <a:srgbClr val="ADD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7621016" y="6238876"/>
            <a:ext cx="704088" cy="549074"/>
          </a:xfrm>
          <a:prstGeom prst="rect">
            <a:avLst/>
          </a:prstGeom>
          <a:solidFill>
            <a:srgbClr val="BDD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8650186" y="6246510"/>
            <a:ext cx="704088" cy="549074"/>
          </a:xfrm>
          <a:prstGeom prst="rect">
            <a:avLst/>
          </a:prstGeom>
          <a:solidFill>
            <a:srgbClr val="BDD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6882" y="3022466"/>
            <a:ext cx="7729880" cy="380863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11</a:t>
            </a:fld>
            <a:endParaRPr lang="en-GB" noProof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3162" y="197422"/>
            <a:ext cx="9948607" cy="612000"/>
          </a:xfrm>
        </p:spPr>
        <p:txBody>
          <a:bodyPr/>
          <a:lstStyle/>
          <a:p>
            <a:r>
              <a:rPr lang="en-US" sz="2800" dirty="0"/>
              <a:t>2</a:t>
            </a:r>
            <a:r>
              <a:rPr lang="en-US" sz="2800" dirty="0" smtClean="0"/>
              <a:t>.SDG</a:t>
            </a:r>
            <a:r>
              <a:rPr lang="en-US" sz="2800" dirty="0"/>
              <a:t>: benefits for society and environment, less water stress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522940"/>
              </p:ext>
            </p:extLst>
          </p:nvPr>
        </p:nvGraphicFramePr>
        <p:xfrm>
          <a:off x="1243585" y="809422"/>
          <a:ext cx="9445751" cy="210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863">
                  <a:extLst>
                    <a:ext uri="{9D8B030D-6E8A-4147-A177-3AD203B41FA5}">
                      <a16:colId xmlns:a16="http://schemas.microsoft.com/office/drawing/2014/main" xmlns="" val="597357090"/>
                    </a:ext>
                  </a:extLst>
                </a:gridCol>
                <a:gridCol w="3739896">
                  <a:extLst>
                    <a:ext uri="{9D8B030D-6E8A-4147-A177-3AD203B41FA5}">
                      <a16:colId xmlns:a16="http://schemas.microsoft.com/office/drawing/2014/main" xmlns="" val="3501410310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xmlns="" val="3948993229"/>
                    </a:ext>
                  </a:extLst>
                </a:gridCol>
              </a:tblGrid>
              <a:tr h="351480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BAU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SDG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65901512"/>
                  </a:ext>
                </a:extLst>
              </a:tr>
              <a:tr h="35148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Energy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56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NDC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implementation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56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NDCs + GHG targets for carbon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neutrality in 2050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5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39164914"/>
                  </a:ext>
                </a:extLst>
              </a:tr>
              <a:tr h="35148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Water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treatment/ sanitation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Projection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of current rates with GDP growth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Increased access: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</a:rPr>
                        <a:t>i.e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 Urban sanitation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access 95%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83264293"/>
                  </a:ext>
                </a:extLst>
              </a:tr>
              <a:tr h="35148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Water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efficiency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 measures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Limits water withdrawals for agriculture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3887120"/>
                  </a:ext>
                </a:extLst>
              </a:tr>
              <a:tr h="35148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Environmental flows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 policy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Satisfy minimum requirements at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Indus Delta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1082323"/>
                  </a:ext>
                </a:extLst>
              </a:tr>
              <a:tr h="35148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Land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DDD8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Projected trend of flood irrigation use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DDD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Diverse irrigation possibilities and crop shifts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DDD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17513356"/>
                  </a:ext>
                </a:extLst>
              </a:tr>
            </a:tbl>
          </a:graphicData>
        </a:graphic>
      </p:graphicFrame>
      <p:grpSp>
        <p:nvGrpSpPr>
          <p:cNvPr id="15" name="Group 14"/>
          <p:cNvGrpSpPr/>
          <p:nvPr/>
        </p:nvGrpSpPr>
        <p:grpSpPr>
          <a:xfrm>
            <a:off x="546847" y="3256658"/>
            <a:ext cx="1517311" cy="2554545"/>
            <a:chOff x="546847" y="3256658"/>
            <a:chExt cx="1517311" cy="2554545"/>
          </a:xfrm>
        </p:grpSpPr>
        <p:sp>
          <p:nvSpPr>
            <p:cNvPr id="16" name="TextBox 15"/>
            <p:cNvSpPr txBox="1"/>
            <p:nvPr/>
          </p:nvSpPr>
          <p:spPr>
            <a:xfrm>
              <a:off x="546847" y="3256658"/>
              <a:ext cx="104965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/>
                <a:t>2050</a:t>
              </a:r>
            </a:p>
            <a:p>
              <a:pPr algn="r"/>
              <a:r>
                <a:rPr lang="en-US" sz="1600" dirty="0"/>
                <a:t>BAU</a:t>
              </a:r>
            </a:p>
            <a:p>
              <a:pPr algn="r"/>
              <a:endParaRPr lang="en-US" sz="1600" dirty="0"/>
            </a:p>
            <a:p>
              <a:pPr algn="r"/>
              <a:endParaRPr lang="en-US" sz="1600" dirty="0"/>
            </a:p>
            <a:p>
              <a:pPr algn="r"/>
              <a:endParaRPr lang="en-US" sz="1600" dirty="0"/>
            </a:p>
            <a:p>
              <a:pPr algn="r"/>
              <a:endParaRPr lang="en-US" sz="1600" dirty="0"/>
            </a:p>
            <a:p>
              <a:pPr algn="r"/>
              <a:r>
                <a:rPr lang="en-US" sz="1000" dirty="0"/>
                <a:t>Reductions</a:t>
              </a:r>
            </a:p>
            <a:p>
              <a:pPr algn="r"/>
              <a:r>
                <a:rPr lang="en-US" sz="1000" dirty="0"/>
                <a:t>with</a:t>
              </a:r>
            </a:p>
            <a:p>
              <a:pPr algn="r"/>
              <a:r>
                <a:rPr lang="en-US" sz="1600" dirty="0"/>
                <a:t>SDG </a:t>
              </a:r>
              <a:r>
                <a:rPr lang="en-US" sz="1000" dirty="0"/>
                <a:t>implementation</a:t>
              </a:r>
            </a:p>
            <a:p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530612" y="3526149"/>
              <a:ext cx="53354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/>
                <a:t>100%</a:t>
              </a:r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530612" y="4724430"/>
              <a:ext cx="53354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/>
                <a:t>50%</a:t>
              </a:r>
              <a:endParaRPr lang="en-US" dirty="0"/>
            </a:p>
          </p:txBody>
        </p:sp>
      </p:grp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84542" y="199822"/>
            <a:ext cx="609600" cy="609600"/>
          </a:xfrm>
          <a:prstGeom prst="rect">
            <a:avLst/>
          </a:prstGeom>
        </p:spPr>
      </p:pic>
      <p:pic>
        <p:nvPicPr>
          <p:cNvPr id="19" name="Picture 2" descr="GeoLog | Blogs and social media at EGU 2019 – tune in to the ...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09293" y="6042210"/>
            <a:ext cx="582707" cy="8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41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12</a:t>
            </a:fld>
            <a:endParaRPr lang="en-GB" noProof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4587" y="197422"/>
            <a:ext cx="9948607" cy="612000"/>
          </a:xfrm>
        </p:spPr>
        <p:txBody>
          <a:bodyPr/>
          <a:lstStyle/>
          <a:p>
            <a:r>
              <a:rPr lang="en-US" sz="2800" dirty="0"/>
              <a:t>2</a:t>
            </a:r>
            <a:r>
              <a:rPr lang="en-US" sz="2800" dirty="0" smtClean="0"/>
              <a:t>.SDG</a:t>
            </a:r>
            <a:r>
              <a:rPr lang="en-US" sz="2800" dirty="0"/>
              <a:t>: benefits for society and environment, less water stress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89935" y="1576710"/>
            <a:ext cx="7823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Reduction of water stress across the whole basin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345" y="2176463"/>
            <a:ext cx="3802330" cy="27193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7675" y="2176463"/>
            <a:ext cx="3800475" cy="27434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744" y="5066225"/>
            <a:ext cx="4652483" cy="1220732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804151" y="197422"/>
            <a:ext cx="609600" cy="609600"/>
          </a:xfrm>
          <a:prstGeom prst="rect">
            <a:avLst/>
          </a:prstGeom>
        </p:spPr>
      </p:pic>
      <p:pic>
        <p:nvPicPr>
          <p:cNvPr id="9" name="Picture 2" descr="GeoLog | Blogs and social media at EGU 2019 – tune in to the ...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09293" y="6042210"/>
            <a:ext cx="582707" cy="8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36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26" y="2057240"/>
            <a:ext cx="5802940" cy="410821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13</a:t>
            </a:fld>
            <a:endParaRPr lang="en-GB" noProof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3637" y="197422"/>
            <a:ext cx="11121075" cy="612000"/>
          </a:xfrm>
        </p:spPr>
        <p:txBody>
          <a:bodyPr/>
          <a:lstStyle/>
          <a:p>
            <a:r>
              <a:rPr lang="en-US" sz="2800" dirty="0" smtClean="0"/>
              <a:t>3.SDG </a:t>
            </a:r>
            <a:r>
              <a:rPr lang="en-US" sz="2800" dirty="0"/>
              <a:t>agenda requires 91 billion USD/year, 15% higher than BAU</a:t>
            </a:r>
            <a:endParaRPr lang="en-US" sz="240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705296" y="2570436"/>
            <a:ext cx="0" cy="405250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27610" y="2587590"/>
            <a:ext cx="777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+ 15%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78737" y="1224566"/>
            <a:ext cx="5969038" cy="4725953"/>
            <a:chOff x="5678737" y="1224566"/>
            <a:chExt cx="5969038" cy="4725953"/>
          </a:xfrm>
        </p:grpSpPr>
        <p:sp>
          <p:nvSpPr>
            <p:cNvPr id="2" name="TextBox 1"/>
            <p:cNvSpPr txBox="1"/>
            <p:nvPr/>
          </p:nvSpPr>
          <p:spPr>
            <a:xfrm>
              <a:off x="5741535" y="1224566"/>
              <a:ext cx="550558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Increased investments in: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renewable energy and water distribution (PAK, AFG)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irrigation (AFG, IND);</a:t>
              </a:r>
            </a:p>
            <a:p>
              <a:r>
                <a:rPr lang="en-US" dirty="0"/>
                <a:t>Savings: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fossil fuels sector (PAK,AFG)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land use for agriculture (PAK)</a:t>
              </a:r>
            </a:p>
          </p:txBody>
        </p:sp>
        <p:pic>
          <p:nvPicPr>
            <p:cNvPr id="1026" name="Picture 2" descr="cost_multiple_objective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8737" y="3065318"/>
              <a:ext cx="5969038" cy="2885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Oval 4"/>
            <p:cNvSpPr/>
            <p:nvPr/>
          </p:nvSpPr>
          <p:spPr>
            <a:xfrm>
              <a:off x="6224155" y="3338468"/>
              <a:ext cx="1392381" cy="911414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10091406" y="3338468"/>
              <a:ext cx="1392381" cy="911414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6224156" y="4249760"/>
              <a:ext cx="581890" cy="332631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8203382" y="4167883"/>
              <a:ext cx="581890" cy="332631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5794666" y="4652914"/>
              <a:ext cx="581890" cy="332631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9509515" y="4031673"/>
              <a:ext cx="922957" cy="828817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87596" y="199822"/>
            <a:ext cx="609600" cy="609600"/>
          </a:xfrm>
          <a:prstGeom prst="rect">
            <a:avLst/>
          </a:prstGeom>
        </p:spPr>
      </p:pic>
      <p:pic>
        <p:nvPicPr>
          <p:cNvPr id="18" name="Picture 2" descr="GeoLog | Blogs and social media at EGU 2019 – tune in to the ...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09293" y="6042210"/>
            <a:ext cx="582707" cy="8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GeoLog | Blogs and social media at EGU 2019 – tune in to the ...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61693" y="6194610"/>
            <a:ext cx="582707" cy="8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15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54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14</a:t>
            </a:fld>
            <a:endParaRPr lang="en-GB" noProof="0"/>
          </a:p>
        </p:txBody>
      </p:sp>
      <p:grpSp>
        <p:nvGrpSpPr>
          <p:cNvPr id="22" name="Group 21"/>
          <p:cNvGrpSpPr/>
          <p:nvPr/>
        </p:nvGrpSpPr>
        <p:grpSpPr>
          <a:xfrm>
            <a:off x="5984807" y="2217531"/>
            <a:ext cx="2336119" cy="3077260"/>
            <a:chOff x="5984807" y="2217531"/>
            <a:chExt cx="2336119" cy="3077260"/>
          </a:xfrm>
        </p:grpSpPr>
        <p:sp>
          <p:nvSpPr>
            <p:cNvPr id="11" name="Circular Arrow 10"/>
            <p:cNvSpPr/>
            <p:nvPr/>
          </p:nvSpPr>
          <p:spPr>
            <a:xfrm rot="277151" flipH="1">
              <a:off x="7212330" y="3492350"/>
              <a:ext cx="552450" cy="565151"/>
            </a:xfrm>
            <a:prstGeom prst="circularArrow">
              <a:avLst>
                <a:gd name="adj1" fmla="val 26485"/>
                <a:gd name="adj2" fmla="val 519500"/>
                <a:gd name="adj3" fmla="val 20372531"/>
                <a:gd name="adj4" fmla="val 10800000"/>
                <a:gd name="adj5" fmla="val 1948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Circular Arrow 11"/>
            <p:cNvSpPr/>
            <p:nvPr/>
          </p:nvSpPr>
          <p:spPr>
            <a:xfrm rot="21322849">
              <a:off x="7462789" y="2823010"/>
              <a:ext cx="552450" cy="565151"/>
            </a:xfrm>
            <a:prstGeom prst="circularArrow">
              <a:avLst>
                <a:gd name="adj1" fmla="val 11215"/>
                <a:gd name="adj2" fmla="val 826818"/>
                <a:gd name="adj3" fmla="val 20214833"/>
                <a:gd name="adj4" fmla="val 10800000"/>
                <a:gd name="adj5" fmla="val 1948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Circular Arrow 13"/>
            <p:cNvSpPr/>
            <p:nvPr/>
          </p:nvSpPr>
          <p:spPr>
            <a:xfrm rot="18010910" flipH="1">
              <a:off x="6242683" y="2648061"/>
              <a:ext cx="2324100" cy="1463040"/>
            </a:xfrm>
            <a:prstGeom prst="circularArrow">
              <a:avLst>
                <a:gd name="adj1" fmla="val 5236"/>
                <a:gd name="adj2" fmla="val 1082092"/>
                <a:gd name="adj3" fmla="val 15257037"/>
                <a:gd name="adj4" fmla="val 9733919"/>
                <a:gd name="adj5" fmla="val 639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Circular Arrow 14"/>
            <p:cNvSpPr/>
            <p:nvPr/>
          </p:nvSpPr>
          <p:spPr>
            <a:xfrm rot="18010910" flipH="1">
              <a:off x="5648321" y="3401221"/>
              <a:ext cx="2324100" cy="1463040"/>
            </a:xfrm>
            <a:prstGeom prst="circularArrow">
              <a:avLst>
                <a:gd name="adj1" fmla="val 705"/>
                <a:gd name="adj2" fmla="val 1095939"/>
                <a:gd name="adj3" fmla="val 15346925"/>
                <a:gd name="adj4" fmla="val 9733919"/>
                <a:gd name="adj5" fmla="val 281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045826" y="3364341"/>
              <a:ext cx="6886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111</a:t>
              </a:r>
              <a:endParaRPr lang="en-US" sz="12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984807" y="3364340"/>
              <a:ext cx="6886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6</a:t>
              </a:r>
              <a:endParaRPr lang="en-US" sz="12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740347" y="2463150"/>
              <a:ext cx="6886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59</a:t>
              </a:r>
              <a:endParaRPr lang="en-US" sz="12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632316" y="2636300"/>
              <a:ext cx="6886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23</a:t>
              </a:r>
              <a:endParaRPr lang="en-US" sz="1200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24447" y="878877"/>
            <a:ext cx="10709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Allowing electricity trade across Indus countries could lead to amore effective distribution of energy sources.</a:t>
            </a:r>
          </a:p>
          <a:p>
            <a:r>
              <a:rPr lang="en-US" dirty="0" smtClean="0"/>
              <a:t>Reduction in electricity production in lower Pakistan, increase in India and diversification of trade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5524500" y="1760220"/>
            <a:ext cx="3703320" cy="441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450" y="1642661"/>
            <a:ext cx="9563100" cy="435215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9789" y="5905097"/>
            <a:ext cx="75888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Comparison of electricity generation and transmission (pink arrows) in 2050 in by region for SDG and SDG-coop scenarios </a:t>
            </a:r>
            <a:br>
              <a:rPr lang="en-US" dirty="0"/>
            </a:br>
            <a:endParaRPr lang="it-IT" dirty="0"/>
          </a:p>
        </p:txBody>
      </p:sp>
      <p:sp>
        <p:nvSpPr>
          <p:cNvPr id="25" name="Title 3"/>
          <p:cNvSpPr>
            <a:spLocks noGrp="1"/>
          </p:cNvSpPr>
          <p:nvPr>
            <p:ph type="title"/>
          </p:nvPr>
        </p:nvSpPr>
        <p:spPr>
          <a:xfrm>
            <a:off x="97394" y="218570"/>
            <a:ext cx="11121075" cy="612000"/>
          </a:xfrm>
        </p:spPr>
        <p:txBody>
          <a:bodyPr/>
          <a:lstStyle/>
          <a:p>
            <a:r>
              <a:rPr lang="en-US" sz="3200" dirty="0" smtClean="0"/>
              <a:t>4.Benefits </a:t>
            </a:r>
            <a:r>
              <a:rPr lang="en-US" sz="3200" dirty="0"/>
              <a:t>and changes with transboundary cooperation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91568" y="170263"/>
            <a:ext cx="609600" cy="609600"/>
          </a:xfrm>
          <a:prstGeom prst="rect">
            <a:avLst/>
          </a:prstGeom>
        </p:spPr>
      </p:pic>
      <p:pic>
        <p:nvPicPr>
          <p:cNvPr id="21" name="Picture 2" descr="GeoLog | Blogs and social media at EGU 2019 – tune in to the ...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09293" y="6042210"/>
            <a:ext cx="582707" cy="8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629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5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15</a:t>
            </a:fld>
            <a:endParaRPr lang="en-GB" noProof="0"/>
          </a:p>
        </p:txBody>
      </p:sp>
      <p:grpSp>
        <p:nvGrpSpPr>
          <p:cNvPr id="35" name="Group 34"/>
          <p:cNvGrpSpPr/>
          <p:nvPr/>
        </p:nvGrpSpPr>
        <p:grpSpPr>
          <a:xfrm>
            <a:off x="7168106" y="3836684"/>
            <a:ext cx="1107518" cy="1197757"/>
            <a:chOff x="7168106" y="3836684"/>
            <a:chExt cx="1107518" cy="1197757"/>
          </a:xfrm>
        </p:grpSpPr>
        <p:sp>
          <p:nvSpPr>
            <p:cNvPr id="31" name="Circular Arrow 30"/>
            <p:cNvSpPr/>
            <p:nvPr/>
          </p:nvSpPr>
          <p:spPr>
            <a:xfrm rot="277151" flipH="1">
              <a:off x="7200817" y="4469290"/>
              <a:ext cx="552450" cy="565151"/>
            </a:xfrm>
            <a:prstGeom prst="circularArrow">
              <a:avLst>
                <a:gd name="adj1" fmla="val 5435"/>
                <a:gd name="adj2" fmla="val 519500"/>
                <a:gd name="adj3" fmla="val 20501197"/>
                <a:gd name="adj4" fmla="val 10800000"/>
                <a:gd name="adj5" fmla="val 19488"/>
              </a:avLst>
            </a:prstGeom>
            <a:solidFill>
              <a:srgbClr val="005A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Circular Arrow 31"/>
            <p:cNvSpPr/>
            <p:nvPr/>
          </p:nvSpPr>
          <p:spPr>
            <a:xfrm rot="21322849">
              <a:off x="7168106" y="3988870"/>
              <a:ext cx="552450" cy="565151"/>
            </a:xfrm>
            <a:prstGeom prst="circularArrow">
              <a:avLst>
                <a:gd name="adj1" fmla="val 3813"/>
                <a:gd name="adj2" fmla="val 826818"/>
                <a:gd name="adj3" fmla="val 20106639"/>
                <a:gd name="adj4" fmla="val 10800000"/>
                <a:gd name="adj5" fmla="val 19488"/>
              </a:avLst>
            </a:prstGeom>
            <a:solidFill>
              <a:srgbClr val="41A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414467" y="3836684"/>
              <a:ext cx="6886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rgbClr val="41AB5D"/>
                  </a:solidFill>
                </a:rPr>
                <a:t>2.7</a:t>
              </a:r>
              <a:endParaRPr lang="en-US" sz="1200" dirty="0">
                <a:solidFill>
                  <a:srgbClr val="41AB5D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587014" y="4400060"/>
              <a:ext cx="6886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rgbClr val="005A32"/>
                  </a:solidFill>
                </a:rPr>
                <a:t>7</a:t>
              </a:r>
              <a:endParaRPr lang="en-US" sz="1200" dirty="0">
                <a:solidFill>
                  <a:srgbClr val="005A32"/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692685" y="2675682"/>
            <a:ext cx="2633655" cy="2447982"/>
            <a:chOff x="5692685" y="2675682"/>
            <a:chExt cx="2633655" cy="2447982"/>
          </a:xfrm>
        </p:grpSpPr>
        <p:sp>
          <p:nvSpPr>
            <p:cNvPr id="8" name="Circular Arrow 7"/>
            <p:cNvSpPr/>
            <p:nvPr/>
          </p:nvSpPr>
          <p:spPr>
            <a:xfrm rot="277151" flipH="1">
              <a:off x="6792427" y="3560168"/>
              <a:ext cx="1456720" cy="845115"/>
            </a:xfrm>
            <a:prstGeom prst="circularArrow">
              <a:avLst>
                <a:gd name="adj1" fmla="val 11079"/>
                <a:gd name="adj2" fmla="val 711776"/>
                <a:gd name="adj3" fmla="val 18870569"/>
                <a:gd name="adj4" fmla="val 11357458"/>
                <a:gd name="adj5" fmla="val 12510"/>
              </a:avLst>
            </a:prstGeom>
            <a:solidFill>
              <a:srgbClr val="005A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Circular Arrow 10"/>
            <p:cNvSpPr/>
            <p:nvPr/>
          </p:nvSpPr>
          <p:spPr>
            <a:xfrm rot="18010910" flipH="1">
              <a:off x="6146508" y="3230094"/>
              <a:ext cx="2324100" cy="1463040"/>
            </a:xfrm>
            <a:prstGeom prst="circularArrow">
              <a:avLst>
                <a:gd name="adj1" fmla="val 5634"/>
                <a:gd name="adj2" fmla="val 460051"/>
                <a:gd name="adj3" fmla="val 12659248"/>
                <a:gd name="adj4" fmla="val 9192435"/>
                <a:gd name="adj5" fmla="val 2817"/>
              </a:avLst>
            </a:prstGeom>
            <a:solidFill>
              <a:srgbClr val="78C6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637730" y="2675682"/>
              <a:ext cx="6886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rgbClr val="78C679"/>
                  </a:solidFill>
                </a:rPr>
                <a:t>16</a:t>
              </a:r>
              <a:endParaRPr lang="en-US" sz="1200" dirty="0">
                <a:solidFill>
                  <a:srgbClr val="78C679"/>
                </a:solidFill>
              </a:endParaRPr>
            </a:p>
          </p:txBody>
        </p:sp>
        <p:sp>
          <p:nvSpPr>
            <p:cNvPr id="36" name="Circular Arrow 35"/>
            <p:cNvSpPr/>
            <p:nvPr/>
          </p:nvSpPr>
          <p:spPr>
            <a:xfrm rot="19231052" flipH="1">
              <a:off x="5692685" y="3503933"/>
              <a:ext cx="2217928" cy="1409472"/>
            </a:xfrm>
            <a:prstGeom prst="circularArrow">
              <a:avLst>
                <a:gd name="adj1" fmla="val 1010"/>
                <a:gd name="adj2" fmla="val 404234"/>
                <a:gd name="adj3" fmla="val 18784207"/>
                <a:gd name="adj4" fmla="val 10369246"/>
                <a:gd name="adj5" fmla="val 2756"/>
              </a:avLst>
            </a:prstGeom>
            <a:solidFill>
              <a:srgbClr val="005A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699598" y="3813054"/>
              <a:ext cx="6886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rgbClr val="005A32"/>
                  </a:solidFill>
                </a:rPr>
                <a:t>2</a:t>
              </a:r>
              <a:endParaRPr lang="en-US" sz="1200" dirty="0">
                <a:solidFill>
                  <a:srgbClr val="005A32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077406" y="3379058"/>
              <a:ext cx="6886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rgbClr val="005A32"/>
                  </a:solidFill>
                </a:rPr>
                <a:t>23</a:t>
              </a:r>
              <a:endParaRPr lang="en-US" sz="1200" dirty="0">
                <a:solidFill>
                  <a:srgbClr val="005A32"/>
                </a:solidFill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5593804" y="1668780"/>
            <a:ext cx="3558540" cy="429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324447" y="878877"/>
            <a:ext cx="107093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Assuming a basin-wide agriculture market and allocating crop to minimize water consumption and maximize farmers’ profit, it could result in:</a:t>
            </a:r>
          </a:p>
          <a:p>
            <a:r>
              <a:rPr lang="en-US" dirty="0"/>
              <a:t>R</a:t>
            </a:r>
            <a:r>
              <a:rPr lang="en-US" dirty="0" smtClean="0"/>
              <a:t>eduction in agriculture production in lower Pakistan, increase in India and diversification of trade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017" y="1817296"/>
            <a:ext cx="9774784" cy="446769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14400" y="625442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Comparison of agriculture production and trade </a:t>
            </a:r>
            <a:endParaRPr lang="it-IT" dirty="0"/>
          </a:p>
        </p:txBody>
      </p:sp>
      <p:sp>
        <p:nvSpPr>
          <p:cNvPr id="30" name="Title 3"/>
          <p:cNvSpPr>
            <a:spLocks noGrp="1"/>
          </p:cNvSpPr>
          <p:nvPr>
            <p:ph type="title"/>
          </p:nvPr>
        </p:nvSpPr>
        <p:spPr>
          <a:xfrm>
            <a:off x="97394" y="218570"/>
            <a:ext cx="11121075" cy="612000"/>
          </a:xfrm>
        </p:spPr>
        <p:txBody>
          <a:bodyPr/>
          <a:lstStyle/>
          <a:p>
            <a:r>
              <a:rPr lang="en-US" sz="3200" dirty="0" smtClean="0"/>
              <a:t>4.Benefits </a:t>
            </a:r>
            <a:r>
              <a:rPr lang="en-US" sz="3200" dirty="0"/>
              <a:t>and changes with transboundary cooperation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728960" y="220970"/>
            <a:ext cx="609600" cy="609600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38560" y="8788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50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52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74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16</a:t>
            </a:fld>
            <a:endParaRPr lang="en-GB" noProof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7394" y="218570"/>
            <a:ext cx="11121075" cy="612000"/>
          </a:xfrm>
        </p:spPr>
        <p:txBody>
          <a:bodyPr/>
          <a:lstStyle/>
          <a:p>
            <a:r>
              <a:rPr lang="en-US" sz="3200" dirty="0" smtClean="0"/>
              <a:t>4.Benefits </a:t>
            </a:r>
            <a:r>
              <a:rPr lang="en-US" sz="3200" dirty="0"/>
              <a:t>and changes with transboundary cooperation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0334"/>
          <a:stretch/>
        </p:blipFill>
        <p:spPr>
          <a:xfrm>
            <a:off x="760148" y="1879515"/>
            <a:ext cx="4672100" cy="44893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4448" y="878877"/>
            <a:ext cx="499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Significant river flow increase in the lower part of the basin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6188267" y="878877"/>
            <a:ext cx="5421026" cy="6169121"/>
            <a:chOff x="6188267" y="878877"/>
            <a:chExt cx="5421026" cy="6169121"/>
          </a:xfrm>
        </p:grpSpPr>
        <p:sp>
          <p:nvSpPr>
            <p:cNvPr id="8" name="TextBox 7"/>
            <p:cNvSpPr txBox="1"/>
            <p:nvPr/>
          </p:nvSpPr>
          <p:spPr>
            <a:xfrm>
              <a:off x="6226845" y="878877"/>
              <a:ext cx="499162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Economic benefits, net of trades, are positive for all countries and sectors, but Electricity in India.</a:t>
              </a:r>
            </a:p>
            <a:p>
              <a:r>
                <a:rPr lang="en-US" dirty="0" smtClean="0"/>
                <a:t>Tradeoff between energy and water costs in India</a:t>
              </a:r>
              <a:endParaRPr lang="en-US" dirty="0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10375" y="1879515"/>
              <a:ext cx="4160490" cy="3983179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188267" y="5940002"/>
              <a:ext cx="5421026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/>
                <a:t>Sectorial annual savings (cost ± trade) implied with cooperation (bars) and the percentage </a:t>
              </a:r>
              <a:r>
                <a:rPr lang="en-US" sz="1600" dirty="0" smtClean="0"/>
                <a:t>of total </a:t>
              </a:r>
              <a:r>
                <a:rPr lang="en-US" sz="1600" dirty="0"/>
                <a:t>regional saving over total regional annual costs (black dots, right axis) </a:t>
              </a:r>
              <a:r>
                <a:rPr lang="en-US" dirty="0"/>
                <a:t/>
              </a:r>
              <a:br>
                <a:rPr lang="en-US" dirty="0"/>
              </a:br>
              <a:endParaRPr lang="it-IT" dirty="0"/>
            </a:p>
          </p:txBody>
        </p:sp>
      </p:grp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793506" y="191969"/>
            <a:ext cx="609600" cy="609600"/>
          </a:xfrm>
          <a:prstGeom prst="rect">
            <a:avLst/>
          </a:prstGeom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9642" y="920090"/>
            <a:ext cx="609600" cy="609600"/>
          </a:xfrm>
          <a:prstGeom prst="rect">
            <a:avLst/>
          </a:prstGeom>
        </p:spPr>
      </p:pic>
      <p:pic>
        <p:nvPicPr>
          <p:cNvPr id="12" name="Picture 2" descr="GeoLog | Blogs and social media at EGU 2019 – tune in to the ...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09293" y="6042210"/>
            <a:ext cx="582707" cy="8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77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0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7012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052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GeoLog | Blogs and social media at EGU 2019 – tune in to the ...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09293" y="6042210"/>
            <a:ext cx="582707" cy="8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498" y="2675871"/>
            <a:ext cx="5020263" cy="355411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17</a:t>
            </a:fld>
            <a:endParaRPr lang="en-GB" noProof="0"/>
          </a:p>
        </p:txBody>
      </p:sp>
      <p:pic>
        <p:nvPicPr>
          <p:cNvPr id="2050" name="Picture 2" descr="cost_change_multi_coop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5469" y="3157067"/>
            <a:ext cx="492125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73741" y="1082713"/>
            <a:ext cx="3397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Ideal cooperation: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Electricity trade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Common food hub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Optimal river flow allocation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44406" y="1106656"/>
            <a:ext cx="62125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Cost differences </a:t>
            </a:r>
            <a:r>
              <a:rPr lang="en-US" i="1" dirty="0" smtClean="0"/>
              <a:t>SDG</a:t>
            </a:r>
            <a:r>
              <a:rPr lang="en-US" dirty="0" smtClean="0"/>
              <a:t> and </a:t>
            </a:r>
            <a:r>
              <a:rPr lang="en-US" i="1" dirty="0" smtClean="0"/>
              <a:t>SDG-coop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Major </a:t>
            </a:r>
            <a:r>
              <a:rPr lang="en-US" dirty="0"/>
              <a:t>savings: - 16 % in renewable energy production</a:t>
            </a:r>
          </a:p>
          <a:p>
            <a:r>
              <a:rPr lang="en-US" dirty="0"/>
              <a:t>	         - 15 % in agriculture costs</a:t>
            </a:r>
          </a:p>
          <a:p>
            <a:endParaRPr lang="en-US" dirty="0"/>
          </a:p>
          <a:p>
            <a:r>
              <a:rPr lang="en-US" dirty="0" smtClean="0"/>
              <a:t>Higher </a:t>
            </a:r>
            <a:r>
              <a:rPr lang="en-US" dirty="0"/>
              <a:t>influence of the Indian side</a:t>
            </a:r>
            <a:br>
              <a:rPr lang="en-US" dirty="0"/>
            </a:br>
            <a:r>
              <a:rPr lang="en-US" dirty="0"/>
              <a:t>Major change: shift of electricity and food production upstream, changes in fresh water availability and river flow. 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28165103-3D8E-4AC6-9AB2-0457A6C19860}"/>
              </a:ext>
            </a:extLst>
          </p:cNvPr>
          <p:cNvCxnSpPr/>
          <p:nvPr/>
        </p:nvCxnSpPr>
        <p:spPr>
          <a:xfrm flipH="1">
            <a:off x="2470732" y="3064679"/>
            <a:ext cx="2769" cy="235736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9"/>
          <p:cNvSpPr txBox="1"/>
          <p:nvPr/>
        </p:nvSpPr>
        <p:spPr>
          <a:xfrm>
            <a:off x="2461207" y="2982036"/>
            <a:ext cx="7124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chemeClr val="accent1"/>
                </a:solidFill>
              </a:rPr>
              <a:t>- 7 %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211" y="3137981"/>
            <a:ext cx="7012929" cy="3475037"/>
          </a:xfrm>
          <a:prstGeom prst="rect">
            <a:avLst/>
          </a:prstGeom>
        </p:spPr>
      </p:pic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97394" y="218570"/>
            <a:ext cx="11121075" cy="612000"/>
          </a:xfrm>
        </p:spPr>
        <p:txBody>
          <a:bodyPr/>
          <a:lstStyle/>
          <a:p>
            <a:r>
              <a:rPr lang="en-US" sz="3200" dirty="0" smtClean="0"/>
              <a:t>4.Benefits </a:t>
            </a:r>
            <a:r>
              <a:rPr lang="en-US" sz="3200" dirty="0"/>
              <a:t>and changes with transboundary cooperation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717119" y="212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82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18</a:t>
            </a:fld>
            <a:endParaRPr lang="en-GB" noProof="0"/>
          </a:p>
        </p:txBody>
      </p:sp>
      <p:sp>
        <p:nvSpPr>
          <p:cNvPr id="8" name="TextBox 7"/>
          <p:cNvSpPr txBox="1"/>
          <p:nvPr/>
        </p:nvSpPr>
        <p:spPr>
          <a:xfrm>
            <a:off x="3464429" y="1167946"/>
            <a:ext cx="7823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Reduction of water stress across the whole </a:t>
            </a:r>
            <a:r>
              <a:rPr lang="en-US" dirty="0" smtClean="0"/>
              <a:t>basin</a:t>
            </a:r>
          </a:p>
          <a:p>
            <a:r>
              <a:rPr lang="en-US" dirty="0" smtClean="0"/>
              <a:t>Seven additional regions reduce the Water Stress Index value under the cooperative scenario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345" y="2176463"/>
            <a:ext cx="3802330" cy="27193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7675" y="2176463"/>
            <a:ext cx="7564550" cy="27434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744" y="5066225"/>
            <a:ext cx="4652483" cy="1220732"/>
          </a:xfrm>
          <a:prstGeom prst="rect">
            <a:avLst/>
          </a:prstGeom>
        </p:spPr>
      </p:pic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97394" y="218570"/>
            <a:ext cx="11121075" cy="612000"/>
          </a:xfrm>
        </p:spPr>
        <p:txBody>
          <a:bodyPr/>
          <a:lstStyle/>
          <a:p>
            <a:r>
              <a:rPr lang="en-US" sz="3200" dirty="0" smtClean="0"/>
              <a:t>4.Benefits </a:t>
            </a:r>
            <a:r>
              <a:rPr lang="en-US" sz="3200" dirty="0"/>
              <a:t>and changes with transboundary cooperation</a:t>
            </a:r>
          </a:p>
        </p:txBody>
      </p:sp>
      <p:pic>
        <p:nvPicPr>
          <p:cNvPr id="9" name="Picture 2" descr="GeoLog | Blogs and social media at EGU 2019 – tune in to the ...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09293" y="6042210"/>
            <a:ext cx="582707" cy="8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45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19</a:t>
            </a:fld>
            <a:endParaRPr lang="en-GB" noProof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549" y="9065"/>
            <a:ext cx="5235948" cy="262477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550" y="2166405"/>
            <a:ext cx="5235948" cy="262477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550" y="4309624"/>
            <a:ext cx="5235948" cy="2624774"/>
          </a:xfrm>
          <a:prstGeom prst="rect">
            <a:avLst/>
          </a:prstGeom>
        </p:spPr>
      </p:pic>
      <p:sp>
        <p:nvSpPr>
          <p:cNvPr id="22" name="Oval 21"/>
          <p:cNvSpPr/>
          <p:nvPr/>
        </p:nvSpPr>
        <p:spPr>
          <a:xfrm>
            <a:off x="2357566" y="374073"/>
            <a:ext cx="1380437" cy="1203715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6185647" y="654458"/>
            <a:ext cx="33976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Pakistan obtains more surface water, reduces groundwater intensity</a:t>
            </a:r>
            <a:endParaRPr lang="en-US" dirty="0"/>
          </a:p>
        </p:txBody>
      </p:sp>
      <p:sp>
        <p:nvSpPr>
          <p:cNvPr id="24" name="Oval 23"/>
          <p:cNvSpPr/>
          <p:nvPr/>
        </p:nvSpPr>
        <p:spPr>
          <a:xfrm rot="16200000">
            <a:off x="1516844" y="2966414"/>
            <a:ext cx="1067669" cy="33263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 rot="16200000">
            <a:off x="3614988" y="2806479"/>
            <a:ext cx="921375" cy="33263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6185647" y="2877705"/>
            <a:ext cx="3397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Increased emissions/pollution related to:</a:t>
            </a:r>
            <a:br>
              <a:rPr lang="en-US" dirty="0" smtClean="0"/>
            </a:br>
            <a:r>
              <a:rPr lang="en-US" dirty="0" smtClean="0"/>
              <a:t>- fossil-fueled production</a:t>
            </a:r>
          </a:p>
          <a:p>
            <a:r>
              <a:rPr lang="en-US" dirty="0" smtClean="0"/>
              <a:t>- increased land use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6185647" y="4912693"/>
            <a:ext cx="3397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Only positive benefits of cooperation, or neutral impact</a:t>
            </a:r>
            <a:endParaRPr lang="en-US" dirty="0"/>
          </a:p>
        </p:txBody>
      </p:sp>
      <p:pic>
        <p:nvPicPr>
          <p:cNvPr id="12" name="Picture 2" descr="GeoLog | Blogs and social media at EGU 2019 – tune in to the ...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09293" y="6042210"/>
            <a:ext cx="582707" cy="8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28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 animBg="1"/>
      <p:bldP spid="25" grpId="0" animBg="1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2</a:t>
            </a:fld>
            <a:endParaRPr lang="en-GB" noProof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8"/>
          </p:nvPr>
        </p:nvSpPr>
        <p:spPr>
          <a:xfrm>
            <a:off x="362713" y="968188"/>
            <a:ext cx="11495912" cy="518323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Basin overview: highly populated and growing region that will face multi-</a:t>
            </a:r>
            <a:r>
              <a:rPr lang="en-US" sz="2800" dirty="0" err="1" smtClean="0"/>
              <a:t>sectoral</a:t>
            </a:r>
            <a:r>
              <a:rPr lang="en-US" sz="2800" dirty="0" smtClean="0"/>
              <a:t> challenges in the coming decades</a:t>
            </a:r>
            <a:endParaRPr lang="en-US" sz="2800" dirty="0"/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Issues in Business-as-usual future</a:t>
            </a:r>
            <a:endParaRPr lang="en-US" sz="2800" dirty="0"/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Achieving necessary water-energy-land SDGs</a:t>
            </a:r>
            <a:endParaRPr lang="en-US" sz="2800" dirty="0"/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Benefits and changes with transboundary cooperation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</p:txBody>
      </p:sp>
      <p:pic>
        <p:nvPicPr>
          <p:cNvPr id="2" name="summar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00552" y="1235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55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20</a:t>
            </a:fld>
            <a:endParaRPr lang="en-GB" noProof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Insights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8"/>
          </p:nvPr>
        </p:nvSpPr>
        <p:spPr>
          <a:xfrm>
            <a:off x="362713" y="968188"/>
            <a:ext cx="11495912" cy="518323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/>
              <a:t>Challenges to water system stability if no change occurs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SDG: less water stress, benefits for society and environment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SDG agenda requires 91 billion USD/year, 15% higher than BAU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Benefits </a:t>
            </a:r>
            <a:r>
              <a:rPr lang="en-US" sz="2800" dirty="0"/>
              <a:t>and changes with </a:t>
            </a:r>
            <a:r>
              <a:rPr lang="en-US" sz="2800" dirty="0" err="1"/>
              <a:t>transboundary</a:t>
            </a:r>
            <a:r>
              <a:rPr lang="en-US" sz="2800" dirty="0"/>
              <a:t> </a:t>
            </a:r>
            <a:r>
              <a:rPr lang="en-US" sz="2800" dirty="0" smtClean="0"/>
              <a:t>cooperation</a:t>
            </a:r>
          </a:p>
          <a:p>
            <a:pPr marL="917575" lvl="1" indent="-514350">
              <a:buFont typeface="Arial" panose="020B0604020202020204" pitchFamily="34" charset="0"/>
              <a:buChar char="•"/>
            </a:pPr>
            <a:r>
              <a:rPr lang="en-US" sz="2200" dirty="0" smtClean="0"/>
              <a:t>reduced costs: 10-15% for Pakistan and Afghanistan, 3.5% India</a:t>
            </a:r>
          </a:p>
          <a:p>
            <a:pPr marL="917575" lvl="1" indent="-514350">
              <a:buFont typeface="Arial" panose="020B0604020202020204" pitchFamily="34" charset="0"/>
              <a:buChar char="•"/>
            </a:pPr>
            <a:r>
              <a:rPr lang="en-US" sz="2200" dirty="0" smtClean="0"/>
              <a:t>opportunity to attract new investments: energy sector India</a:t>
            </a:r>
          </a:p>
          <a:p>
            <a:pPr marL="917575" lvl="1" indent="-514350">
              <a:buFont typeface="Arial" panose="020B0604020202020204" pitchFamily="34" charset="0"/>
              <a:buChar char="•"/>
            </a:pPr>
            <a:r>
              <a:rPr lang="en-US" sz="2200" dirty="0" smtClean="0"/>
              <a:t>environmental benefits, surface and groundwater availability, higher river flows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21789" y="1998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12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87E3388-EF85-F643-AD65-3CF9C9E688E7}"/>
              </a:ext>
            </a:extLst>
          </p:cNvPr>
          <p:cNvSpPr txBox="1"/>
          <p:nvPr/>
        </p:nvSpPr>
        <p:spPr>
          <a:xfrm>
            <a:off x="3926018" y="5184523"/>
            <a:ext cx="7968885" cy="171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>
            <a:lvl1pPr marL="0" indent="0" eaLnBrk="0" hangingPunct="0">
              <a:spcBef>
                <a:spcPct val="20000"/>
              </a:spcBef>
              <a:buFontTx/>
              <a:buNone/>
              <a:defRPr sz="1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/>
              <a:buChar char="•"/>
              <a:defRPr sz="2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2pPr>
            <a:lvl3pPr marL="806450" indent="-228600" eaLnBrk="0" hangingPunct="0">
              <a:spcBef>
                <a:spcPct val="20000"/>
              </a:spcBef>
              <a:buSzPct val="100000"/>
              <a:buFont typeface="Wingdings" charset="2"/>
              <a:buChar char="²"/>
              <a:defRPr sz="2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lvl="0"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Adriano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Vinca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r"/>
            <a:r>
              <a:rPr lang="en-US" sz="16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Energy Program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International Institute for Applied Systems Analysis (IIASA)</a:t>
            </a:r>
            <a:b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Laxenburg, Austria</a:t>
            </a:r>
          </a:p>
          <a:p>
            <a:pPr lvl="0"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vinca@iiasa.ac.at</a:t>
            </a:r>
          </a:p>
          <a:p>
            <a:pPr lvl="0" algn="r"/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30771" y="1000381"/>
            <a:ext cx="5486598" cy="2909236"/>
            <a:chOff x="0" y="1089205"/>
            <a:chExt cx="9144000" cy="5583510"/>
          </a:xfrm>
        </p:grpSpPr>
        <p:sp>
          <p:nvSpPr>
            <p:cNvPr id="6" name="Rectangle 5"/>
            <p:cNvSpPr/>
            <p:nvPr/>
          </p:nvSpPr>
          <p:spPr>
            <a:xfrm>
              <a:off x="0" y="1089205"/>
              <a:ext cx="9144000" cy="55835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2" descr="Image result for Government of punjab india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900" y="1514066"/>
              <a:ext cx="648072" cy="777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Image result for National Institution for transforming India (NITI)-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7581" y="1536281"/>
              <a:ext cx="775419" cy="775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6" descr="TIFAC"/>
            <p:cNvPicPr>
              <a:picLocks noChangeAspect="1" noChangeArrowheads="1" noCrop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263" y="2635191"/>
              <a:ext cx="1369625" cy="463485"/>
            </a:xfrm>
            <a:prstGeom prst="rect">
              <a:avLst/>
            </a:prstGeom>
            <a:solidFill>
              <a:srgbClr val="034EA2"/>
            </a:solidFill>
          </p:spPr>
        </p:pic>
        <p:pic>
          <p:nvPicPr>
            <p:cNvPr id="10" name="Picture 8" descr="Image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4459" y="1500019"/>
              <a:ext cx="936102" cy="9361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0" descr="IRADE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794" y="3228989"/>
              <a:ext cx="1911573" cy="4267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4" descr="Related image"/>
            <p:cNvPicPr>
              <a:picLocks noChangeAspect="1" noChangeArrowheads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86548" y="3988319"/>
              <a:ext cx="1782064" cy="757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AutoShape 18" descr="Image result for indian council for research on international economic relations"/>
            <p:cNvSpPr>
              <a:spLocks noChangeAspect="1" noChangeArrowheads="1"/>
            </p:cNvSpPr>
            <p:nvPr/>
          </p:nvSpPr>
          <p:spPr bwMode="auto">
            <a:xfrm>
              <a:off x="2401087" y="3949682"/>
              <a:ext cx="1218948" cy="12189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pic>
          <p:nvPicPr>
            <p:cNvPr id="14" name="Picture 22" descr="Home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046" y="4983194"/>
              <a:ext cx="2369464" cy="400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4" descr="Image result for university of kashmir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1087" y="3400686"/>
              <a:ext cx="1014685" cy="926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6" descr="Image result for teri school of advanced studies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5929" y="4240158"/>
              <a:ext cx="1527535" cy="8816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30" descr="Image result for international development research center (idrc)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415" y="5496948"/>
              <a:ext cx="2509253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32" descr="Image result for lahore university of management sciences LOGO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4642" y="2369273"/>
              <a:ext cx="1281292" cy="1048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4" descr="Image result for water and power development authority (wapda)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4771" y="1340768"/>
              <a:ext cx="1414358" cy="10594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6" descr="https://cache.pakistantoday.com.pk/Ministry-of-Planning-Development-Reform-MoPDR.jpg"/>
            <p:cNvPicPr>
              <a:picLocks noChangeAspect="1"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9757" y="2338893"/>
              <a:ext cx="2383396" cy="12458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0" descr="Image result for indian council for research on international economic relations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3367" y="2502971"/>
              <a:ext cx="1407989" cy="7279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48" descr="Image result for Planning and Development, Govt. Punjab pakistan"/>
            <p:cNvPicPr>
              <a:picLocks noChangeAspect="1"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058" y="2502971"/>
              <a:ext cx="1102485" cy="11024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4804" y="3694675"/>
              <a:ext cx="2119933" cy="576473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14858" y="4454981"/>
              <a:ext cx="2610932" cy="677764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2235" y="5317767"/>
              <a:ext cx="2416187" cy="690339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21180" y="2436122"/>
              <a:ext cx="895350" cy="914400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91056" y="3512629"/>
              <a:ext cx="1171575" cy="904875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22099" y="3605456"/>
              <a:ext cx="1422378" cy="711189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34315" y="4512763"/>
              <a:ext cx="1771650" cy="647700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2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09281" y="4360367"/>
              <a:ext cx="1709141" cy="952124"/>
            </a:xfrm>
            <a:prstGeom prst="rect">
              <a:avLst/>
            </a:prstGeom>
          </p:spPr>
        </p:pic>
        <p:pic>
          <p:nvPicPr>
            <p:cNvPr id="31" name="Picture 50" descr="Image result for ministry of energy and water afghanistan"/>
            <p:cNvPicPr>
              <a:picLocks noChangeAspect="1" noChangeArrowheads="1"/>
            </p:cNvPicPr>
            <p:nvPr/>
          </p:nvPicPr>
          <p:blipFill>
            <a:blip r:embed="rId2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9730" y="1707105"/>
              <a:ext cx="1813912" cy="383005"/>
            </a:xfrm>
            <a:prstGeom prst="rect">
              <a:avLst/>
            </a:prstGeom>
            <a:solidFill>
              <a:schemeClr val="accent2"/>
            </a:solidFill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2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69543" y="1483842"/>
              <a:ext cx="2388885" cy="622635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2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1985" y="6147287"/>
              <a:ext cx="3093980" cy="462797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5105" y="5477899"/>
              <a:ext cx="1400008" cy="417716"/>
            </a:xfrm>
            <a:prstGeom prst="rect">
              <a:avLst/>
            </a:prstGeom>
          </p:spPr>
        </p:pic>
        <p:pic>
          <p:nvPicPr>
            <p:cNvPr id="35" name="Picture 52" descr="Image result for the energy resources institute (teri)"/>
            <p:cNvPicPr>
              <a:picLocks noChangeAspect="1" noChangeArrowheads="1"/>
            </p:cNvPicPr>
            <p:nvPr/>
          </p:nvPicPr>
          <p:blipFill>
            <a:blip r:embed="rId3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8660" y="5267543"/>
              <a:ext cx="1130195" cy="700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3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7575" y="6177415"/>
              <a:ext cx="1428750" cy="495300"/>
            </a:xfrm>
            <a:prstGeom prst="rect">
              <a:avLst/>
            </a:prstGeom>
          </p:spPr>
        </p:pic>
        <p:pic>
          <p:nvPicPr>
            <p:cNvPr id="37" name="Picture 54" descr="Image result for Ministry of Science &amp; Technology pak"/>
            <p:cNvPicPr>
              <a:picLocks noChangeAspect="1" noChangeArrowheads="1"/>
            </p:cNvPicPr>
            <p:nvPr/>
          </p:nvPicPr>
          <p:blipFill>
            <a:blip r:embed="rId3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0561" y="5957863"/>
              <a:ext cx="3067237" cy="6639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8" name="Picture 37"/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9540" y="2013867"/>
            <a:ext cx="683913" cy="79926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4409" y="3032319"/>
            <a:ext cx="871302" cy="871302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22440" y="573000"/>
            <a:ext cx="60372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i="1" dirty="0">
                <a:solidFill>
                  <a:schemeClr val="tx2"/>
                </a:solidFill>
              </a:rPr>
              <a:t>Thank you very much for your attention!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0279" y="4319461"/>
            <a:ext cx="1554624" cy="5484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440" y="3995109"/>
            <a:ext cx="6741656" cy="1840725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8"/>
          <a:stretch>
            <a:fillRect/>
          </a:stretch>
        </p:blipFill>
        <p:spPr>
          <a:xfrm>
            <a:off x="10689540" y="223490"/>
            <a:ext cx="609600" cy="609600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90712" y="5815775"/>
            <a:ext cx="186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hlinkClick r:id="rId39"/>
              </a:rPr>
              <a:t>Vinca et al., 2020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216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3</a:t>
            </a:fld>
            <a:endParaRPr lang="en-GB" noProof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Basin </a:t>
            </a:r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62713" y="926152"/>
            <a:ext cx="108231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SzPct val="70000"/>
              <a:buFont typeface="Arial" panose="020B0604020202020204" pitchFamily="34" charset="0"/>
              <a:buChar char="•"/>
            </a:pPr>
            <a:r>
              <a:rPr lang="en-US" sz="2000" dirty="0"/>
              <a:t>About 300 million people: 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Pakistan </a:t>
            </a:r>
            <a:r>
              <a:rPr lang="en-US" sz="2000" dirty="0"/>
              <a:t>61 %, India 35 %, Afghanistan 4 % and China &lt; 1 %</a:t>
            </a:r>
          </a:p>
          <a:p>
            <a:pPr marL="285750" indent="-285750">
              <a:buSzPct val="70000"/>
              <a:buFont typeface="Arial" panose="020B0604020202020204" pitchFamily="34" charset="0"/>
              <a:buChar char="•"/>
            </a:pPr>
            <a:r>
              <a:rPr lang="en-US" sz="2000" dirty="0"/>
              <a:t>Population growth rate: 1.1-2.5%</a:t>
            </a:r>
          </a:p>
          <a:p>
            <a:pPr marL="285750" indent="-285750">
              <a:buSzPct val="70000"/>
              <a:buFont typeface="Arial" panose="020B0604020202020204" pitchFamily="34" charset="0"/>
              <a:buChar char="•"/>
            </a:pPr>
            <a:r>
              <a:rPr lang="en-US" sz="2000" dirty="0"/>
              <a:t>Surface: 1.1 million km</a:t>
            </a:r>
            <a:r>
              <a:rPr lang="en-US" sz="2000" baseline="30000" dirty="0"/>
              <a:t>2</a:t>
            </a:r>
            <a:r>
              <a:rPr lang="en-US" sz="2000" dirty="0"/>
              <a:t>: 50% mountain. Greatest glacier area in Asia</a:t>
            </a:r>
          </a:p>
          <a:p>
            <a:pPr marL="285750" indent="-285750">
              <a:buSzPct val="70000"/>
              <a:buFont typeface="Arial" panose="020B0604020202020204" pitchFamily="34" charset="0"/>
              <a:buChar char="•"/>
            </a:pPr>
            <a:r>
              <a:rPr lang="en-US" sz="2000" dirty="0"/>
              <a:t>Economy: mostly agriculture, 95% of total water </a:t>
            </a:r>
            <a:r>
              <a:rPr lang="en-US" sz="2000" dirty="0" smtClean="0"/>
              <a:t>withdrawals</a:t>
            </a:r>
          </a:p>
          <a:p>
            <a:pPr marL="285750" indent="-285750">
              <a:buSzPct val="70000"/>
              <a:buFont typeface="Arial" panose="020B0604020202020204" pitchFamily="34" charset="0"/>
              <a:buChar char="•"/>
            </a:pPr>
            <a:r>
              <a:rPr lang="en-US" sz="2000" dirty="0" smtClean="0"/>
              <a:t>Political tension, especially in border-zones between India and Pakistan</a:t>
            </a:r>
            <a:endParaRPr lang="en-US" sz="2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850" y="3107593"/>
            <a:ext cx="9406153" cy="34122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9623" y="3109938"/>
            <a:ext cx="3219450" cy="340995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691674" y="1941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59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5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4</a:t>
            </a:fld>
            <a:endParaRPr lang="en-GB" noProof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Cross-</a:t>
            </a:r>
            <a:r>
              <a:rPr lang="en-US" dirty="0" err="1" smtClean="0"/>
              <a:t>sectoral</a:t>
            </a:r>
            <a:r>
              <a:rPr lang="en-US" dirty="0" smtClean="0"/>
              <a:t> Challenges</a:t>
            </a:r>
            <a:endParaRPr lang="en-US" dirty="0"/>
          </a:p>
        </p:txBody>
      </p:sp>
      <p:sp>
        <p:nvSpPr>
          <p:cNvPr id="10" name="Content Placeholder 15"/>
          <p:cNvSpPr>
            <a:spLocks noGrp="1"/>
          </p:cNvSpPr>
          <p:nvPr>
            <p:ph sz="quarter" idx="18"/>
          </p:nvPr>
        </p:nvSpPr>
        <p:spPr>
          <a:xfrm>
            <a:off x="642080" y="2047224"/>
            <a:ext cx="5966555" cy="24122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900" b="1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WATER</a:t>
            </a:r>
          </a:p>
          <a:p>
            <a:pPr marL="0" indent="0">
              <a:buNone/>
            </a:pPr>
            <a:r>
              <a:rPr lang="en-US" sz="1800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Complex </a:t>
            </a:r>
            <a:r>
              <a:rPr lang="en-US" sz="1800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canal and irrigation system</a:t>
            </a:r>
          </a:p>
          <a:p>
            <a:pPr marL="0" indent="0">
              <a:buNone/>
            </a:pPr>
            <a:r>
              <a:rPr lang="en-US" sz="1800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Groundwater depletion and water storage:</a:t>
            </a:r>
            <a:br>
              <a:rPr lang="en-US" sz="1800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en-US" sz="1800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up to 800 mm/year groundwater depletion</a:t>
            </a:r>
            <a:endParaRPr lang="en-US" sz="1800" kern="1200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en-US" sz="1800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Low flow </a:t>
            </a:r>
            <a:r>
              <a:rPr lang="en-US" sz="1800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reaches the </a:t>
            </a:r>
            <a:r>
              <a:rPr lang="en-US" sz="1800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sea, ecosystems at risk</a:t>
            </a:r>
          </a:p>
          <a:p>
            <a:pPr marL="0" indent="0">
              <a:buNone/>
            </a:pPr>
            <a:r>
              <a:rPr lang="en-US" sz="1800" kern="1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Lack of wastewater </a:t>
            </a:r>
            <a:r>
              <a:rPr lang="en-US" sz="1800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treatment and </a:t>
            </a:r>
            <a:br>
              <a:rPr lang="en-US" sz="1800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en-US" sz="1800" kern="12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access to sanitation</a:t>
            </a:r>
            <a:endParaRPr lang="en-US" sz="1800" kern="12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marL="0" indent="0">
              <a:buNone/>
            </a:pPr>
            <a:endParaRPr lang="en-US" sz="1900" kern="1200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11598" y="1090590"/>
            <a:ext cx="47257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r"/>
            <a:r>
              <a:rPr lang="en-US" b="1" dirty="0" smtClean="0">
                <a:solidFill>
                  <a:srgbClr val="368A14"/>
                </a:solidFill>
              </a:rPr>
              <a:t>LAND</a:t>
            </a:r>
          </a:p>
          <a:p>
            <a:pPr marL="457200" indent="-457200" algn="r"/>
            <a:r>
              <a:rPr lang="en-US" dirty="0" smtClean="0">
                <a:solidFill>
                  <a:srgbClr val="368A14"/>
                </a:solidFill>
              </a:rPr>
              <a:t>Soil salinization</a:t>
            </a:r>
          </a:p>
          <a:p>
            <a:pPr marL="457200" indent="-457200" algn="r"/>
            <a:r>
              <a:rPr lang="en-US" dirty="0" smtClean="0">
                <a:solidFill>
                  <a:srgbClr val="368A14"/>
                </a:solidFill>
              </a:rPr>
              <a:t>Food </a:t>
            </a:r>
            <a:r>
              <a:rPr lang="en-US" dirty="0">
                <a:solidFill>
                  <a:srgbClr val="368A14"/>
                </a:solidFill>
              </a:rPr>
              <a:t>self-dependence</a:t>
            </a:r>
          </a:p>
          <a:p>
            <a:pPr marL="457200" indent="-457200" algn="r"/>
            <a:r>
              <a:rPr lang="en-US" dirty="0">
                <a:solidFill>
                  <a:srgbClr val="368A14"/>
                </a:solidFill>
              </a:rPr>
              <a:t>Air pollution due to burning of crop residues</a:t>
            </a:r>
          </a:p>
        </p:txBody>
      </p:sp>
      <p:sp>
        <p:nvSpPr>
          <p:cNvPr id="6" name="Rectangle 5"/>
          <p:cNvSpPr/>
          <p:nvPr/>
        </p:nvSpPr>
        <p:spPr>
          <a:xfrm>
            <a:off x="6608635" y="3304374"/>
            <a:ext cx="6096000" cy="14157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ENERGY</a:t>
            </a:r>
          </a:p>
          <a:p>
            <a:pPr algn="ctr"/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Electricity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can be unreliable</a:t>
            </a:r>
          </a:p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Air pollution and GHGs increasing</a:t>
            </a:r>
          </a:p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Hydropower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generation: </a:t>
            </a:r>
            <a:b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1400" dirty="0" smtClean="0">
                <a:solidFill>
                  <a:schemeClr val="accent4">
                    <a:lumMod val="75000"/>
                  </a:schemeClr>
                </a:solidFill>
              </a:rPr>
              <a:t>34 </a:t>
            </a:r>
            <a:r>
              <a:rPr lang="en-US" sz="1400" dirty="0">
                <a:solidFill>
                  <a:schemeClr val="accent4">
                    <a:lumMod val="75000"/>
                  </a:schemeClr>
                </a:solidFill>
              </a:rPr>
              <a:t>GW </a:t>
            </a:r>
            <a:r>
              <a:rPr lang="en-US" sz="1400" dirty="0" smtClean="0">
                <a:solidFill>
                  <a:schemeClr val="accent4">
                    <a:lumMod val="75000"/>
                  </a:schemeClr>
                </a:solidFill>
              </a:rPr>
              <a:t>large hydro planned by 2030, 800 km</a:t>
            </a:r>
            <a:r>
              <a:rPr lang="en-US" sz="1400" baseline="30000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r>
              <a:rPr lang="en-US" sz="1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400" dirty="0">
                <a:solidFill>
                  <a:schemeClr val="accent4">
                    <a:lumMod val="75000"/>
                  </a:schemeClr>
                </a:solidFill>
              </a:rPr>
              <a:t>storage capacity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8600" y="1093808"/>
            <a:ext cx="3471268" cy="20634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8571" y="4867274"/>
            <a:ext cx="3828629" cy="1914315"/>
          </a:xfrm>
          <a:prstGeom prst="rect">
            <a:avLst/>
          </a:prstGeom>
        </p:spPr>
      </p:pic>
      <p:pic>
        <p:nvPicPr>
          <p:cNvPr id="1026" name="Picture 2" descr="Partnership for Water Sanitation and Hygiene (WASH) | India | U.S. ...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42" y="4390815"/>
            <a:ext cx="3585714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V="1">
            <a:off x="4832958" y="2275810"/>
            <a:ext cx="828675" cy="105750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4898231" y="4200525"/>
            <a:ext cx="2739104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6608635" y="2275810"/>
            <a:ext cx="858965" cy="114507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710268" y="1102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75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5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5</a:t>
            </a:fld>
            <a:endParaRPr lang="en-GB" noProof="0"/>
          </a:p>
        </p:txBody>
      </p:sp>
      <p:sp>
        <p:nvSpPr>
          <p:cNvPr id="20" name="Titel 19">
            <a:extLst>
              <a:ext uri="{FF2B5EF4-FFF2-40B4-BE49-F238E27FC236}">
                <a16:creationId xmlns:a16="http://schemas.microsoft.com/office/drawing/2014/main" xmlns="" id="{EF9A942D-03D2-FC4E-97C2-A6B8D79BF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The core model</a:t>
            </a:r>
            <a:endParaRPr lang="en-GB" dirty="0"/>
          </a:p>
        </p:txBody>
      </p:sp>
      <p:grpSp>
        <p:nvGrpSpPr>
          <p:cNvPr id="9" name="Group 8"/>
          <p:cNvGrpSpPr/>
          <p:nvPr/>
        </p:nvGrpSpPr>
        <p:grpSpPr>
          <a:xfrm>
            <a:off x="1665932" y="2206862"/>
            <a:ext cx="9028376" cy="4166943"/>
            <a:chOff x="35496" y="918241"/>
            <a:chExt cx="9028376" cy="4166943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496" y="918241"/>
              <a:ext cx="9028376" cy="4166943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399898" y="1196752"/>
              <a:ext cx="13017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/>
                <a:t>CWaTM</a:t>
              </a:r>
              <a:endParaRPr lang="en-US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733268" y="1198968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MESSAGE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314311" y="694718"/>
            <a:ext cx="40030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NExus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Solutions Tools (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NEST)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33302" y="1139898"/>
            <a:ext cx="3215945" cy="1179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Infrastructure Planning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MESSAGEix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(Huppmann et al., 2018)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45659" y="1142108"/>
            <a:ext cx="4126322" cy="11798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Distributed Hydrology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Community Water Model (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CWatM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Burek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al., 2018)</a:t>
            </a:r>
          </a:p>
        </p:txBody>
      </p:sp>
      <p:sp>
        <p:nvSpPr>
          <p:cNvPr id="16" name="Oval 15"/>
          <p:cNvSpPr/>
          <p:nvPr/>
        </p:nvSpPr>
        <p:spPr>
          <a:xfrm>
            <a:off x="9377189" y="3374224"/>
            <a:ext cx="525146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7618872" y="3527004"/>
            <a:ext cx="1717488" cy="1080120"/>
            <a:chOff x="5982631" y="3789040"/>
            <a:chExt cx="1717488" cy="1080120"/>
          </a:xfrm>
        </p:grpSpPr>
        <p:sp>
          <p:nvSpPr>
            <p:cNvPr id="18" name="Rectangle 17"/>
            <p:cNvSpPr/>
            <p:nvPr/>
          </p:nvSpPr>
          <p:spPr>
            <a:xfrm>
              <a:off x="6013081" y="4424695"/>
              <a:ext cx="561150" cy="4444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107194" y="4424695"/>
              <a:ext cx="561150" cy="4444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546044" y="3789040"/>
              <a:ext cx="561150" cy="44446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Elbow Connector 23"/>
            <p:cNvCxnSpPr>
              <a:stCxn id="23" idx="3"/>
              <a:endCxn id="19" idx="0"/>
            </p:cNvCxnSpPr>
            <p:nvPr/>
          </p:nvCxnSpPr>
          <p:spPr>
            <a:xfrm>
              <a:off x="7107194" y="4011273"/>
              <a:ext cx="280575" cy="413422"/>
            </a:xfrm>
            <a:prstGeom prst="bentConnector2">
              <a:avLst/>
            </a:prstGeom>
            <a:ln w="19050">
              <a:solidFill>
                <a:srgbClr val="2854A3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24"/>
            <p:cNvCxnSpPr>
              <a:stCxn id="23" idx="1"/>
              <a:endCxn id="18" idx="0"/>
            </p:cNvCxnSpPr>
            <p:nvPr/>
          </p:nvCxnSpPr>
          <p:spPr>
            <a:xfrm rot="10800000" flipV="1">
              <a:off x="6293656" y="4011273"/>
              <a:ext cx="252388" cy="413422"/>
            </a:xfrm>
            <a:prstGeom prst="bentConnector2">
              <a:avLst/>
            </a:prstGeom>
            <a:ln w="19050">
              <a:solidFill>
                <a:srgbClr val="2854A3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18" idx="3"/>
              <a:endCxn id="19" idx="1"/>
            </p:cNvCxnSpPr>
            <p:nvPr/>
          </p:nvCxnSpPr>
          <p:spPr>
            <a:xfrm>
              <a:off x="6574231" y="4646928"/>
              <a:ext cx="532963" cy="0"/>
            </a:xfrm>
            <a:prstGeom prst="straightConnector1">
              <a:avLst/>
            </a:prstGeom>
            <a:ln w="19050">
              <a:solidFill>
                <a:srgbClr val="2854A3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6552018" y="3793886"/>
              <a:ext cx="56938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/>
                <a:t>Water</a:t>
              </a:r>
            </a:p>
            <a:p>
              <a:pPr algn="ctr"/>
              <a:r>
                <a:rPr lang="en-US" sz="1100" dirty="0"/>
                <a:t>Techs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045774" y="4409173"/>
              <a:ext cx="6543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/>
                <a:t>Energy</a:t>
              </a:r>
            </a:p>
            <a:p>
              <a:pPr algn="ctr"/>
              <a:r>
                <a:rPr lang="en-US" sz="1100" dirty="0"/>
                <a:t>Techs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982631" y="4424694"/>
              <a:ext cx="56938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/>
                <a:t>Land</a:t>
              </a:r>
            </a:p>
            <a:p>
              <a:pPr algn="ctr"/>
              <a:r>
                <a:rPr lang="en-US" sz="1100" dirty="0"/>
                <a:t>Techs</a:t>
              </a:r>
            </a:p>
          </p:txBody>
        </p:sp>
      </p:grpSp>
      <p:cxnSp>
        <p:nvCxnSpPr>
          <p:cNvPr id="30" name="Curved Connector 29"/>
          <p:cNvCxnSpPr>
            <a:stCxn id="16" idx="3"/>
          </p:cNvCxnSpPr>
          <p:nvPr/>
        </p:nvCxnSpPr>
        <p:spPr>
          <a:xfrm rot="5400000">
            <a:off x="9069189" y="3608173"/>
            <a:ext cx="311543" cy="458273"/>
          </a:xfrm>
          <a:prstGeom prst="curved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4338590" y="3268737"/>
            <a:ext cx="2676122" cy="1139704"/>
            <a:chOff x="-1564772" y="2948567"/>
            <a:chExt cx="2676122" cy="1139704"/>
          </a:xfrm>
        </p:grpSpPr>
        <p:sp>
          <p:nvSpPr>
            <p:cNvPr id="36" name="TextBox 35"/>
            <p:cNvSpPr txBox="1"/>
            <p:nvPr/>
          </p:nvSpPr>
          <p:spPr>
            <a:xfrm>
              <a:off x="-1564772" y="2948567"/>
              <a:ext cx="15223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Upscaling</a:t>
              </a:r>
              <a:endPara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-1546261" y="3257274"/>
              <a:ext cx="24202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Potential ET</a:t>
              </a:r>
              <a:br>
                <a:rPr lang="en-US" sz="1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en-US" sz="1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Effective precipitations</a:t>
              </a:r>
            </a:p>
            <a:p>
              <a:r>
                <a:rPr lang="en-US" sz="1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Runoff availability</a:t>
              </a:r>
            </a:p>
          </p:txBody>
        </p:sp>
        <p:cxnSp>
          <p:nvCxnSpPr>
            <p:cNvPr id="38" name="Straight Arrow Connector 37"/>
            <p:cNvCxnSpPr/>
            <p:nvPr/>
          </p:nvCxnSpPr>
          <p:spPr>
            <a:xfrm>
              <a:off x="-59773" y="3257274"/>
              <a:ext cx="1171123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Curved Connector 40"/>
          <p:cNvCxnSpPr/>
          <p:nvPr/>
        </p:nvCxnSpPr>
        <p:spPr>
          <a:xfrm rot="5400000">
            <a:off x="8120371" y="5403748"/>
            <a:ext cx="1072424" cy="640526"/>
          </a:xfrm>
          <a:prstGeom prst="curvedConnector3">
            <a:avLst>
              <a:gd name="adj1" fmla="val 99237"/>
            </a:avLst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9009520" y="5044058"/>
            <a:ext cx="1890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Minimize total system cost</a:t>
            </a: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7769" y="4913028"/>
            <a:ext cx="4123167" cy="16843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966268" y="6488083"/>
            <a:ext cx="186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hlinkClick r:id="rId7"/>
              </a:rPr>
              <a:t>Vinca et al., 2020</a:t>
            </a:r>
            <a:endParaRPr lang="it-IT" dirty="0"/>
          </a:p>
        </p:txBody>
      </p:sp>
      <p:pic>
        <p:nvPicPr>
          <p:cNvPr id="3" name="mode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625531" y="102288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91548" y="6531444"/>
            <a:ext cx="2584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Detailed model description: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208259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6" grpId="0" animBg="1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How to strike a balance between objectives and challenges?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… and at what cost?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6</a:t>
            </a:fld>
            <a:endParaRPr lang="en-GB" noProof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Integrated Policy Analysis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6439848" y="1997344"/>
            <a:ext cx="3989914" cy="4689848"/>
            <a:chOff x="1429940" y="1997344"/>
            <a:chExt cx="3989914" cy="4689848"/>
          </a:xfrm>
        </p:grpSpPr>
        <p:grpSp>
          <p:nvGrpSpPr>
            <p:cNvPr id="35" name="Group 34"/>
            <p:cNvGrpSpPr/>
            <p:nvPr/>
          </p:nvGrpSpPr>
          <p:grpSpPr>
            <a:xfrm>
              <a:off x="1469696" y="2538759"/>
              <a:ext cx="3922162" cy="3432218"/>
              <a:chOff x="4781729" y="2283143"/>
              <a:chExt cx="3869557" cy="3322850"/>
            </a:xfrm>
          </p:grpSpPr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83212" y="2283143"/>
                <a:ext cx="3868074" cy="3322850"/>
              </a:xfrm>
              <a:prstGeom prst="rect">
                <a:avLst/>
              </a:prstGeom>
            </p:spPr>
          </p:pic>
          <p:sp>
            <p:nvSpPr>
              <p:cNvPr id="37" name="TextBox 36"/>
              <p:cNvSpPr txBox="1"/>
              <p:nvPr/>
            </p:nvSpPr>
            <p:spPr>
              <a:xfrm>
                <a:off x="4810971" y="2283143"/>
                <a:ext cx="92365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India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 rot="16200000">
                <a:off x="7388539" y="3708395"/>
                <a:ext cx="19832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Afghanistan</a:t>
                </a: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4781729" y="5126103"/>
                <a:ext cx="141417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Pakistan</a:t>
                </a: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1517269" y="1997344"/>
              <a:ext cx="374974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Transboundary</a:t>
              </a:r>
              <a:r>
                <a:rPr lang="en-US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Agreements</a:t>
              </a:r>
            </a:p>
          </p:txBody>
        </p:sp>
        <p:sp>
          <p:nvSpPr>
            <p:cNvPr id="41" name="Isosceles Triangle 40"/>
            <p:cNvSpPr/>
            <p:nvPr/>
          </p:nvSpPr>
          <p:spPr>
            <a:xfrm>
              <a:off x="3126917" y="6172904"/>
              <a:ext cx="575066" cy="514288"/>
            </a:xfrm>
            <a:prstGeom prst="triangle">
              <a:avLst/>
            </a:prstGeom>
            <a:solidFill>
              <a:srgbClr val="377BB1"/>
            </a:solidFill>
            <a:effectLst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olidFill>
                  <a:srgbClr val="00579C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429940" y="5964352"/>
              <a:ext cx="3989914" cy="189727"/>
            </a:xfrm>
            <a:prstGeom prst="rect">
              <a:avLst/>
            </a:prstGeom>
            <a:solidFill>
              <a:srgbClr val="377BB1"/>
            </a:solidFill>
            <a:effectLst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olidFill>
                  <a:srgbClr val="00579C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684513" y="1998058"/>
            <a:ext cx="3545272" cy="4684944"/>
            <a:chOff x="1684513" y="1998058"/>
            <a:chExt cx="3545272" cy="468494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324" y="4254868"/>
              <a:ext cx="1641282" cy="1641282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35494" y="2464396"/>
              <a:ext cx="1641282" cy="164128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324" y="2464396"/>
              <a:ext cx="1641282" cy="1641282"/>
            </a:xfrm>
            <a:prstGeom prst="rect">
              <a:avLst/>
            </a:prstGeom>
          </p:spPr>
        </p:pic>
        <p:sp>
          <p:nvSpPr>
            <p:cNvPr id="10" name="Isosceles Triangle 9"/>
            <p:cNvSpPr/>
            <p:nvPr/>
          </p:nvSpPr>
          <p:spPr>
            <a:xfrm>
              <a:off x="3133829" y="6168714"/>
              <a:ext cx="575066" cy="514288"/>
            </a:xfrm>
            <a:prstGeom prst="triangle">
              <a:avLst/>
            </a:prstGeom>
            <a:solidFill>
              <a:srgbClr val="377BB1"/>
            </a:solidFill>
            <a:effectLst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olidFill>
                  <a:srgbClr val="00579C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684513" y="5960163"/>
              <a:ext cx="3545272" cy="207222"/>
            </a:xfrm>
            <a:prstGeom prst="rect">
              <a:avLst/>
            </a:prstGeom>
            <a:solidFill>
              <a:srgbClr val="377BB1"/>
            </a:solidFill>
            <a:effectLst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579C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870088" y="1998058"/>
              <a:ext cx="86273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SDGs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35494" y="4249351"/>
              <a:ext cx="1641282" cy="1641282"/>
            </a:xfrm>
            <a:prstGeom prst="rect">
              <a:avLst/>
            </a:prstGeom>
          </p:spPr>
        </p:pic>
      </p:grp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706101" y="1974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11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7</a:t>
            </a:fld>
            <a:endParaRPr lang="en-GB" noProof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Insights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8"/>
          </p:nvPr>
        </p:nvSpPr>
        <p:spPr>
          <a:xfrm>
            <a:off x="362713" y="968188"/>
            <a:ext cx="11495912" cy="518323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/>
              <a:t>Challenges to water system stability if no change occurs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SDG: less water stress, benefits for society and environment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SDG agenda requires 91 billion USD/year, 15% higher than BAU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Benefits </a:t>
            </a:r>
            <a:r>
              <a:rPr lang="en-US" sz="2800" dirty="0"/>
              <a:t>and changes with transboundary cooperation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12824" y="1998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84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187" y="844932"/>
            <a:ext cx="6001497" cy="6001497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8</a:t>
            </a:fld>
            <a:endParaRPr lang="en-GB" noProof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6012" y="197422"/>
            <a:ext cx="11121075" cy="612000"/>
          </a:xfrm>
        </p:spPr>
        <p:txBody>
          <a:bodyPr/>
          <a:lstStyle/>
          <a:p>
            <a:r>
              <a:rPr lang="en-US" sz="3200" dirty="0" smtClean="0"/>
              <a:t>1.Challenges </a:t>
            </a:r>
            <a:r>
              <a:rPr lang="en-US" sz="3200" dirty="0"/>
              <a:t>to water system stability if no change </a:t>
            </a:r>
            <a:r>
              <a:rPr lang="en-US" sz="3200" dirty="0" smtClean="0"/>
              <a:t>occurs</a:t>
            </a:r>
            <a:endParaRPr lang="en-US" sz="3200" dirty="0"/>
          </a:p>
        </p:txBody>
      </p:sp>
      <p:grpSp>
        <p:nvGrpSpPr>
          <p:cNvPr id="2" name="Group 1"/>
          <p:cNvGrpSpPr/>
          <p:nvPr/>
        </p:nvGrpSpPr>
        <p:grpSpPr>
          <a:xfrm>
            <a:off x="4760259" y="1133229"/>
            <a:ext cx="7386718" cy="5484217"/>
            <a:chOff x="4760259" y="1133229"/>
            <a:chExt cx="7386718" cy="5484217"/>
          </a:xfrm>
        </p:grpSpPr>
        <p:sp>
          <p:nvSpPr>
            <p:cNvPr id="6" name="TextBox 5"/>
            <p:cNvSpPr txBox="1"/>
            <p:nvPr/>
          </p:nvSpPr>
          <p:spPr>
            <a:xfrm>
              <a:off x="7695136" y="5008400"/>
              <a:ext cx="38732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Water stress </a:t>
              </a:r>
              <a:r>
                <a:rPr lang="en-US" dirty="0" smtClean="0"/>
                <a:t>indicator</a:t>
              </a:r>
              <a:endParaRPr lang="en-US" sz="1200" dirty="0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4760259" y="4312024"/>
              <a:ext cx="2734235" cy="1695056"/>
              <a:chOff x="4760259" y="4312024"/>
              <a:chExt cx="2734235" cy="1695056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4760259" y="5438963"/>
                <a:ext cx="568117" cy="568117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" name="Straight Arrow Connector 14"/>
              <p:cNvCxnSpPr/>
              <p:nvPr/>
            </p:nvCxnSpPr>
            <p:spPr>
              <a:xfrm flipV="1">
                <a:off x="5432612" y="4312024"/>
                <a:ext cx="2061882" cy="1342092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Box 11"/>
            <p:cNvSpPr txBox="1"/>
            <p:nvPr/>
          </p:nvSpPr>
          <p:spPr>
            <a:xfrm>
              <a:off x="7685296" y="1133229"/>
              <a:ext cx="327211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Expected growth in demand for agriculture products, energy and fresh water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95136" y="2149101"/>
              <a:ext cx="4044170" cy="2859299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94494" y="5396714"/>
              <a:ext cx="4652483" cy="1220732"/>
            </a:xfrm>
            <a:prstGeom prst="rect">
              <a:avLst/>
            </a:prstGeom>
          </p:spPr>
        </p:pic>
      </p:grpSp>
      <p:pic>
        <p:nvPicPr>
          <p:cNvPr id="5" name="bau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784542" y="174224"/>
            <a:ext cx="609600" cy="609600"/>
          </a:xfrm>
          <a:prstGeom prst="rect">
            <a:avLst/>
          </a:prstGeom>
        </p:spPr>
      </p:pic>
      <p:pic>
        <p:nvPicPr>
          <p:cNvPr id="8" name="sound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92553" y="985294"/>
            <a:ext cx="609600" cy="609600"/>
          </a:xfrm>
          <a:prstGeom prst="rect">
            <a:avLst/>
          </a:prstGeom>
        </p:spPr>
      </p:pic>
      <p:pic>
        <p:nvPicPr>
          <p:cNvPr id="17" name="Picture 2" descr="GeoLog | Blogs and social media at EGU 2019 – tune in to the ...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5" y="5723021"/>
            <a:ext cx="582707" cy="8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87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5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301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2359152" y="6238876"/>
            <a:ext cx="704088" cy="549074"/>
          </a:xfrm>
          <a:prstGeom prst="rect">
            <a:avLst/>
          </a:prstGeom>
          <a:solidFill>
            <a:srgbClr val="FDB5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3435127" y="6238876"/>
            <a:ext cx="704088" cy="549074"/>
          </a:xfrm>
          <a:prstGeom prst="rect">
            <a:avLst/>
          </a:prstGeom>
          <a:solidFill>
            <a:srgbClr val="FDB5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6882" y="3022466"/>
            <a:ext cx="7729880" cy="380863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4438650" y="6238876"/>
            <a:ext cx="772761" cy="549074"/>
          </a:xfrm>
          <a:prstGeom prst="rect">
            <a:avLst/>
          </a:prstGeom>
          <a:gradFill flip="none" rotWithShape="1">
            <a:gsLst>
              <a:gs pos="0">
                <a:srgbClr val="BDD7E7"/>
              </a:gs>
              <a:gs pos="100000">
                <a:srgbClr val="ADDD8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5478916" y="6238876"/>
            <a:ext cx="704088" cy="549074"/>
          </a:xfrm>
          <a:prstGeom prst="rect">
            <a:avLst/>
          </a:prstGeom>
          <a:gradFill flip="none" rotWithShape="1">
            <a:gsLst>
              <a:gs pos="0">
                <a:srgbClr val="BDD7E7"/>
              </a:gs>
              <a:gs pos="100000">
                <a:srgbClr val="ADDD8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6573396" y="6238876"/>
            <a:ext cx="704088" cy="549074"/>
          </a:xfrm>
          <a:prstGeom prst="rect">
            <a:avLst/>
          </a:prstGeom>
          <a:solidFill>
            <a:srgbClr val="ADD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7621016" y="6238876"/>
            <a:ext cx="704088" cy="549074"/>
          </a:xfrm>
          <a:prstGeom prst="rect">
            <a:avLst/>
          </a:prstGeom>
          <a:solidFill>
            <a:srgbClr val="BDD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8650186" y="6246510"/>
            <a:ext cx="704088" cy="549074"/>
          </a:xfrm>
          <a:prstGeom prst="rect">
            <a:avLst/>
          </a:prstGeom>
          <a:solidFill>
            <a:srgbClr val="BDD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8B0777-827F-8D42-90B1-61394C340E65}" type="slidenum">
              <a:rPr lang="en-GB" noProof="0" smtClean="0"/>
              <a:pPr/>
              <a:t>9</a:t>
            </a:fld>
            <a:endParaRPr lang="en-GB" noProof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5537" y="197422"/>
            <a:ext cx="9948607" cy="612000"/>
          </a:xfrm>
        </p:spPr>
        <p:txBody>
          <a:bodyPr/>
          <a:lstStyle/>
          <a:p>
            <a:r>
              <a:rPr lang="en-US" sz="2800" dirty="0"/>
              <a:t>2</a:t>
            </a:r>
            <a:r>
              <a:rPr lang="en-US" sz="2800" dirty="0" smtClean="0"/>
              <a:t>.SDG</a:t>
            </a:r>
            <a:r>
              <a:rPr lang="en-US" sz="2800" dirty="0"/>
              <a:t>: benefits for society and environment, less water stress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300329"/>
              </p:ext>
            </p:extLst>
          </p:nvPr>
        </p:nvGraphicFramePr>
        <p:xfrm>
          <a:off x="1243585" y="809422"/>
          <a:ext cx="9445751" cy="70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863">
                  <a:extLst>
                    <a:ext uri="{9D8B030D-6E8A-4147-A177-3AD203B41FA5}">
                      <a16:colId xmlns:a16="http://schemas.microsoft.com/office/drawing/2014/main" xmlns="" val="597357090"/>
                    </a:ext>
                  </a:extLst>
                </a:gridCol>
                <a:gridCol w="3739896">
                  <a:extLst>
                    <a:ext uri="{9D8B030D-6E8A-4147-A177-3AD203B41FA5}">
                      <a16:colId xmlns:a16="http://schemas.microsoft.com/office/drawing/2014/main" xmlns="" val="3501410310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xmlns="" val="3948993229"/>
                    </a:ext>
                  </a:extLst>
                </a:gridCol>
              </a:tblGrid>
              <a:tr h="351480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BAU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SDG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65901512"/>
                  </a:ext>
                </a:extLst>
              </a:tr>
              <a:tr h="35148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Energy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56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NDC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implementation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56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NDCs + GHG targets for carbon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neutrality in 2050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5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39164914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4303059" y="2770094"/>
            <a:ext cx="5862917" cy="4087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676849" y="1882468"/>
            <a:ext cx="8743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Increasing penetration of renewable energy production in urban and rural areas up to 50%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6847" y="3256658"/>
            <a:ext cx="1517311" cy="2554545"/>
            <a:chOff x="546847" y="3256658"/>
            <a:chExt cx="1517311" cy="2554545"/>
          </a:xfrm>
        </p:grpSpPr>
        <p:sp>
          <p:nvSpPr>
            <p:cNvPr id="15" name="TextBox 14"/>
            <p:cNvSpPr txBox="1"/>
            <p:nvPr/>
          </p:nvSpPr>
          <p:spPr>
            <a:xfrm>
              <a:off x="546847" y="3256658"/>
              <a:ext cx="104965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/>
                <a:t>2050</a:t>
              </a:r>
            </a:p>
            <a:p>
              <a:pPr algn="r"/>
              <a:r>
                <a:rPr lang="en-US" sz="1600" dirty="0"/>
                <a:t>BAU</a:t>
              </a:r>
            </a:p>
            <a:p>
              <a:pPr algn="r"/>
              <a:endParaRPr lang="en-US" sz="1600" dirty="0"/>
            </a:p>
            <a:p>
              <a:pPr algn="r"/>
              <a:endParaRPr lang="en-US" sz="1600" dirty="0"/>
            </a:p>
            <a:p>
              <a:pPr algn="r"/>
              <a:endParaRPr lang="en-US" sz="1600" dirty="0"/>
            </a:p>
            <a:p>
              <a:pPr algn="r"/>
              <a:endParaRPr lang="en-US" sz="1600" dirty="0"/>
            </a:p>
            <a:p>
              <a:pPr algn="r"/>
              <a:r>
                <a:rPr lang="en-US" sz="1000" dirty="0"/>
                <a:t>Reductions</a:t>
              </a:r>
            </a:p>
            <a:p>
              <a:pPr algn="r"/>
              <a:r>
                <a:rPr lang="en-US" sz="1000" dirty="0"/>
                <a:t>with</a:t>
              </a:r>
            </a:p>
            <a:p>
              <a:pPr algn="r"/>
              <a:r>
                <a:rPr lang="en-US" sz="1600" dirty="0"/>
                <a:t>SDG </a:t>
              </a:r>
              <a:r>
                <a:rPr lang="en-US" sz="1000" dirty="0"/>
                <a:t>implementation</a:t>
              </a:r>
            </a:p>
            <a:p>
              <a:endParaRPr 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530612" y="3526149"/>
              <a:ext cx="53354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/>
                <a:t>100%</a:t>
              </a:r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530612" y="4724430"/>
              <a:ext cx="53354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/>
                <a:t>50%</a:t>
              </a:r>
              <a:endParaRPr lang="en-US" dirty="0"/>
            </a:p>
          </p:txBody>
        </p:sp>
      </p:grp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689336" y="199822"/>
            <a:ext cx="609600" cy="609600"/>
          </a:xfrm>
          <a:prstGeom prst="rect">
            <a:avLst/>
          </a:prstGeom>
        </p:spPr>
      </p:pic>
      <p:pic>
        <p:nvPicPr>
          <p:cNvPr id="27" name="Picture 2" descr="GeoLog | Blogs and social media at EGU 2019 – tune in to the ...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09293" y="6042210"/>
            <a:ext cx="582707" cy="8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3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0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itle slide">
  <a:themeElements>
    <a:clrScheme name="IIASA color">
      <a:dk1>
        <a:sysClr val="windowText" lastClr="000000"/>
      </a:dk1>
      <a:lt1>
        <a:sysClr val="window" lastClr="FFFFFF"/>
      </a:lt1>
      <a:dk2>
        <a:srgbClr val="00599D"/>
      </a:dk2>
      <a:lt2>
        <a:srgbClr val="E7E6E6"/>
      </a:lt2>
      <a:accent1>
        <a:srgbClr val="00599D"/>
      </a:accent1>
      <a:accent2>
        <a:srgbClr val="09C6C0"/>
      </a:accent2>
      <a:accent3>
        <a:srgbClr val="24806E"/>
      </a:accent3>
      <a:accent4>
        <a:srgbClr val="FDBB40"/>
      </a:accent4>
      <a:accent5>
        <a:srgbClr val="EF6A6B"/>
      </a:accent5>
      <a:accent6>
        <a:srgbClr val="6A4C93"/>
      </a:accent6>
      <a:hlink>
        <a:srgbClr val="00599D"/>
      </a:hlink>
      <a:folHlink>
        <a:srgbClr val="6A4C9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iasa_ene_template_16-9" id="{05E34118-7605-ED4C-AF6B-0A685F5874A7}" vid="{934D2550-2804-684D-BD13-BA0C3227A90D}"/>
    </a:ext>
  </a:extLst>
</a:theme>
</file>

<file path=ppt/theme/theme2.xml><?xml version="1.0" encoding="utf-8"?>
<a:theme xmlns:a="http://schemas.openxmlformats.org/drawingml/2006/main" name="Standard slides content">
  <a:themeElements>
    <a:clrScheme name="IIASA color">
      <a:dk1>
        <a:sysClr val="windowText" lastClr="000000"/>
      </a:dk1>
      <a:lt1>
        <a:sysClr val="window" lastClr="FFFFFF"/>
      </a:lt1>
      <a:dk2>
        <a:srgbClr val="00599D"/>
      </a:dk2>
      <a:lt2>
        <a:srgbClr val="E7E6E6"/>
      </a:lt2>
      <a:accent1>
        <a:srgbClr val="00599D"/>
      </a:accent1>
      <a:accent2>
        <a:srgbClr val="09C6C0"/>
      </a:accent2>
      <a:accent3>
        <a:srgbClr val="24806E"/>
      </a:accent3>
      <a:accent4>
        <a:srgbClr val="FDBB40"/>
      </a:accent4>
      <a:accent5>
        <a:srgbClr val="EF6A6B"/>
      </a:accent5>
      <a:accent6>
        <a:srgbClr val="6A4C93"/>
      </a:accent6>
      <a:hlink>
        <a:srgbClr val="00599D"/>
      </a:hlink>
      <a:folHlink>
        <a:srgbClr val="6A4C9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iasa_ene_template_16-9" id="{05E34118-7605-ED4C-AF6B-0A685F5874A7}" vid="{67FA4A99-C17F-6649-97DC-F5AD34D90753}"/>
    </a:ext>
  </a:extLst>
</a:theme>
</file>

<file path=ppt/theme/theme3.xml><?xml version="1.0" encoding="utf-8"?>
<a:theme xmlns:a="http://schemas.openxmlformats.org/drawingml/2006/main" name="Standard content (only top-right-corner logo)">
  <a:themeElements>
    <a:clrScheme name="IIASA color">
      <a:dk1>
        <a:sysClr val="windowText" lastClr="000000"/>
      </a:dk1>
      <a:lt1>
        <a:sysClr val="window" lastClr="FFFFFF"/>
      </a:lt1>
      <a:dk2>
        <a:srgbClr val="00599D"/>
      </a:dk2>
      <a:lt2>
        <a:srgbClr val="E7E6E6"/>
      </a:lt2>
      <a:accent1>
        <a:srgbClr val="00599D"/>
      </a:accent1>
      <a:accent2>
        <a:srgbClr val="09C6C0"/>
      </a:accent2>
      <a:accent3>
        <a:srgbClr val="24806E"/>
      </a:accent3>
      <a:accent4>
        <a:srgbClr val="FDBB40"/>
      </a:accent4>
      <a:accent5>
        <a:srgbClr val="EF6A6B"/>
      </a:accent5>
      <a:accent6>
        <a:srgbClr val="6A4C93"/>
      </a:accent6>
      <a:hlink>
        <a:srgbClr val="00599D"/>
      </a:hlink>
      <a:folHlink>
        <a:srgbClr val="6A4C9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iasa_ene_template_16-9" id="{05E34118-7605-ED4C-AF6B-0A685F5874A7}" vid="{E1BEEC8E-2994-F047-8412-6067680F071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uo9m xmlns="64392502-4a80-4dfa-a1ef-d4aad4d8bd9f">
      <UserInfo>
        <DisplayName/>
        <AccountId xsi:nil="true"/>
        <AccountType/>
      </UserInfo>
    </uo9m>
    <yokf xmlns="64392502-4a80-4dfa-a1ef-d4aad4d8bd9f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D379F28D070B4E898CF4D437E32F6D" ma:contentTypeVersion="14" ma:contentTypeDescription="Create a new document." ma:contentTypeScope="" ma:versionID="7080a9930f342881ace4b94b0c7e518e">
  <xsd:schema xmlns:xsd="http://www.w3.org/2001/XMLSchema" xmlns:xs="http://www.w3.org/2001/XMLSchema" xmlns:p="http://schemas.microsoft.com/office/2006/metadata/properties" xmlns:ns1="http://schemas.microsoft.com/sharepoint/v3" xmlns:ns2="d2594cd8-3c36-45e5-b43d-bd58a76c302e" xmlns:ns3="64392502-4a80-4dfa-a1ef-d4aad4d8bd9f" targetNamespace="http://schemas.microsoft.com/office/2006/metadata/properties" ma:root="true" ma:fieldsID="00bb02377a0f047ad5b9dd357c68fd4d" ns1:_="" ns2:_="" ns3:_="">
    <xsd:import namespace="http://schemas.microsoft.com/sharepoint/v3"/>
    <xsd:import namespace="d2594cd8-3c36-45e5-b43d-bd58a76c302e"/>
    <xsd:import namespace="64392502-4a80-4dfa-a1ef-d4aad4d8bd9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yokf" minOccurs="0"/>
                <xsd:element ref="ns3:uo9m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594cd8-3c36-45e5-b43d-bd58a76c302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392502-4a80-4dfa-a1ef-d4aad4d8bd9f" elementFormDefault="qualified">
    <xsd:import namespace="http://schemas.microsoft.com/office/2006/documentManagement/types"/>
    <xsd:import namespace="http://schemas.microsoft.com/office/infopath/2007/PartnerControls"/>
    <xsd:element name="yokf" ma:index="10" nillable="true" ma:displayName="Date and Time" ma:internalName="yokf">
      <xsd:simpleType>
        <xsd:restriction base="dms:DateTime"/>
      </xsd:simpleType>
    </xsd:element>
    <xsd:element name="uo9m" ma:index="11" nillable="true" ma:displayName="Person or Group" ma:list="UserInfo" ma:internalName="uo9m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AD93C57-A7ED-44E6-88BF-DA3984EE19E6}">
  <ds:schemaRefs>
    <ds:schemaRef ds:uri="http://www.w3.org/XML/1998/namespace"/>
    <ds:schemaRef ds:uri="http://purl.org/dc/dcmitype/"/>
    <ds:schemaRef ds:uri="d2594cd8-3c36-45e5-b43d-bd58a76c302e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64392502-4a80-4dfa-a1ef-d4aad4d8bd9f"/>
    <ds:schemaRef ds:uri="http://schemas.microsoft.com/sharepoint/v3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65B936A1-B936-4B80-B7B5-34F03EC790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d2594cd8-3c36-45e5-b43d-bd58a76c302e"/>
    <ds:schemaRef ds:uri="64392502-4a80-4dfa-a1ef-d4aad4d8bd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E794EA7-8E28-4624-885F-9EF05194D2E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iiasa_ene_template_16-9</Template>
  <TotalTime>1690</TotalTime>
  <Words>1017</Words>
  <Application>Microsoft Office PowerPoint</Application>
  <PresentationFormat>Widescreen</PresentationFormat>
  <Paragraphs>244</Paragraphs>
  <Slides>21</Slides>
  <Notes>6</Notes>
  <HiddenSlides>0</HiddenSlides>
  <MMClips>22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Calibri</vt:lpstr>
      <vt:lpstr>Calibri Light</vt:lpstr>
      <vt:lpstr>Cambria</vt:lpstr>
      <vt:lpstr>Century Gothic</vt:lpstr>
      <vt:lpstr>Tahoma</vt:lpstr>
      <vt:lpstr>Title slide</vt:lpstr>
      <vt:lpstr>Standard slides content</vt:lpstr>
      <vt:lpstr>Standard content (only top-right-corner logo)</vt:lpstr>
      <vt:lpstr>Benefits of Cross-Border Cooperation for Achieving Water-Energy-Land Sustainable Development Goals in the Indus Basin</vt:lpstr>
      <vt:lpstr>Summary</vt:lpstr>
      <vt:lpstr>Basin Overview</vt:lpstr>
      <vt:lpstr>Cross-sectoral Challenges</vt:lpstr>
      <vt:lpstr>The core model</vt:lpstr>
      <vt:lpstr>Integrated Policy Analysis</vt:lpstr>
      <vt:lpstr>Insights</vt:lpstr>
      <vt:lpstr>1.Challenges to water system stability if no change occurs</vt:lpstr>
      <vt:lpstr>2.SDG: benefits for society and environment, less water stress</vt:lpstr>
      <vt:lpstr>2.SDG: benefits for society and environment, less water stress</vt:lpstr>
      <vt:lpstr>2.SDG: benefits for society and environment, less water stress</vt:lpstr>
      <vt:lpstr>2.SDG: benefits for society and environment, less water stress</vt:lpstr>
      <vt:lpstr>3.SDG agenda requires 91 billion USD/year, 15% higher than BAU</vt:lpstr>
      <vt:lpstr>4.Benefits and changes with transboundary cooperation</vt:lpstr>
      <vt:lpstr>4.Benefits and changes with transboundary cooperation</vt:lpstr>
      <vt:lpstr>4.Benefits and changes with transboundary cooperation</vt:lpstr>
      <vt:lpstr>4.Benefits and changes with transboundary cooperation</vt:lpstr>
      <vt:lpstr>4.Benefits and changes with transboundary cooperation</vt:lpstr>
      <vt:lpstr>PowerPoint Presentation</vt:lpstr>
      <vt:lpstr>Insights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VINCA Adriano</dc:creator>
  <cp:lastModifiedBy>adriano vinca</cp:lastModifiedBy>
  <cp:revision>226</cp:revision>
  <cp:lastPrinted>2019-03-15T09:20:47Z</cp:lastPrinted>
  <dcterms:created xsi:type="dcterms:W3CDTF">2019-04-04T14:07:59Z</dcterms:created>
  <dcterms:modified xsi:type="dcterms:W3CDTF">2020-04-24T15:23:46Z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0x0101008CD379F28D070B4E898CF4D437E32F6D</vt:lpwstr>
  </property>
  <property fmtid="{D5CDD505-2E9C-101B-9397-08002B2CF9AE}" pid="3" name="_dlc_DocIdItemGuid">
    <vt:lpwstr>21d70297-cd61-47d2-9611-414a1fcff47b</vt:lpwstr>
  </property>
</Properties>
</file>