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0" showSpecialPlsOnTitleSld="0" strictFirstAndLastChars="0" saveSubsetFonts="1">
  <p:sldMasterIdLst>
    <p:sldMasterId id="2147483649" r:id="rId1"/>
    <p:sldMasterId id="2147484090" r:id="rId2"/>
  </p:sldMasterIdLst>
  <p:notesMasterIdLst>
    <p:notesMasterId r:id="rId11"/>
  </p:notesMasterIdLst>
  <p:handoutMasterIdLst>
    <p:handoutMasterId r:id="rId12"/>
  </p:handoutMasterIdLst>
  <p:sldIdLst>
    <p:sldId id="292" r:id="rId3"/>
    <p:sldId id="304" r:id="rId4"/>
    <p:sldId id="305" r:id="rId5"/>
    <p:sldId id="310" r:id="rId6"/>
    <p:sldId id="323" r:id="rId7"/>
    <p:sldId id="324" r:id="rId8"/>
    <p:sldId id="325" r:id="rId9"/>
    <p:sldId id="319" r:id="rId10"/>
  </p:sldIdLst>
  <p:sldSz cx="9144000" cy="6858000" type="screen4x3"/>
  <p:notesSz cx="6888163" cy="10020300"/>
  <p:defaultTextStyle>
    <a:defPPr>
      <a:defRPr lang="de-DE"/>
    </a:defPPr>
    <a:lvl1pPr algn="l" rtl="0" eaLnBrk="0" fontAlgn="base" hangingPunct="0">
      <a:spcBef>
        <a:spcPct val="0"/>
      </a:spcBef>
      <a:spcAft>
        <a:spcPct val="0"/>
      </a:spcAft>
      <a:defRPr sz="1400" kern="12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1pPr>
    <a:lvl2pPr marL="457200" algn="l" rtl="0" eaLnBrk="0" fontAlgn="base" hangingPunct="0">
      <a:spcBef>
        <a:spcPct val="0"/>
      </a:spcBef>
      <a:spcAft>
        <a:spcPct val="0"/>
      </a:spcAft>
      <a:defRPr sz="1400" kern="12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2pPr>
    <a:lvl3pPr marL="914400" algn="l" rtl="0" eaLnBrk="0" fontAlgn="base" hangingPunct="0">
      <a:spcBef>
        <a:spcPct val="0"/>
      </a:spcBef>
      <a:spcAft>
        <a:spcPct val="0"/>
      </a:spcAft>
      <a:defRPr sz="1400" kern="12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3pPr>
    <a:lvl4pPr marL="1371600" algn="l" rtl="0" eaLnBrk="0" fontAlgn="base" hangingPunct="0">
      <a:spcBef>
        <a:spcPct val="0"/>
      </a:spcBef>
      <a:spcAft>
        <a:spcPct val="0"/>
      </a:spcAft>
      <a:defRPr sz="1400" kern="12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4pPr>
    <a:lvl5pPr marL="1828800" algn="l" rtl="0" eaLnBrk="0" fontAlgn="base" hangingPunct="0">
      <a:spcBef>
        <a:spcPct val="0"/>
      </a:spcBef>
      <a:spcAft>
        <a:spcPct val="0"/>
      </a:spcAft>
      <a:defRPr sz="1400" kern="12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5pPr>
    <a:lvl6pPr marL="2286000" algn="l" defTabSz="914400" rtl="0" eaLnBrk="1" latinLnBrk="0" hangingPunct="1">
      <a:defRPr sz="1400" kern="12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6pPr>
    <a:lvl7pPr marL="2743200" algn="l" defTabSz="914400" rtl="0" eaLnBrk="1" latinLnBrk="0" hangingPunct="1">
      <a:defRPr sz="1400" kern="12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7pPr>
    <a:lvl8pPr marL="3200400" algn="l" defTabSz="914400" rtl="0" eaLnBrk="1" latinLnBrk="0" hangingPunct="1">
      <a:defRPr sz="1400" kern="12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8pPr>
    <a:lvl9pPr marL="3657600" algn="l" defTabSz="914400" rtl="0" eaLnBrk="1" latinLnBrk="0" hangingPunct="1">
      <a:defRPr sz="1400" kern="12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ellers" initials="m" lastIdx="17" clrIdx="0">
    <p:extLst>
      <p:ext uri="{19B8F6BF-5375-455C-9EA6-DF929625EA0E}">
        <p15:presenceInfo xmlns:p15="http://schemas.microsoft.com/office/powerpoint/2012/main" userId="muellers" providerId="None"/>
      </p:ext>
    </p:extLst>
  </p:cmAuthor>
  <p:cmAuthor id="2" name="telteu" initials="t" lastIdx="3" clrIdx="1">
    <p:extLst>
      <p:ext uri="{19B8F6BF-5375-455C-9EA6-DF929625EA0E}">
        <p15:presenceInfo xmlns:p15="http://schemas.microsoft.com/office/powerpoint/2012/main" userId="telte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F8F"/>
    <a:srgbClr val="00618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67" autoAdjust="0"/>
    <p:restoredTop sz="79515" autoAdjust="0"/>
  </p:normalViewPr>
  <p:slideViewPr>
    <p:cSldViewPr>
      <p:cViewPr varScale="1">
        <p:scale>
          <a:sx n="93" d="100"/>
          <a:sy n="93" d="100"/>
        </p:scale>
        <p:origin x="1758"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5" d="100"/>
          <a:sy n="85" d="100"/>
        </p:scale>
        <p:origin x="312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84871" cy="502755"/>
          </a:xfrm>
          <a:prstGeom prst="rect">
            <a:avLst/>
          </a:prstGeom>
        </p:spPr>
        <p:txBody>
          <a:bodyPr vert="horz" lIns="96616" tIns="48308" rIns="96616" bIns="48308" rtlCol="0"/>
          <a:lstStyle>
            <a:lvl1pPr algn="l" eaLnBrk="1">
              <a:defRPr sz="1300"/>
            </a:lvl1pPr>
          </a:lstStyle>
          <a:p>
            <a:pPr>
              <a:defRPr/>
            </a:pPr>
            <a:endParaRPr lang="de-DE"/>
          </a:p>
        </p:txBody>
      </p:sp>
      <p:sp>
        <p:nvSpPr>
          <p:cNvPr id="3" name="Datumsplatzhalter 2"/>
          <p:cNvSpPr>
            <a:spLocks noGrp="1"/>
          </p:cNvSpPr>
          <p:nvPr>
            <p:ph type="dt" sz="quarter" idx="1"/>
          </p:nvPr>
        </p:nvSpPr>
        <p:spPr>
          <a:xfrm>
            <a:off x="3901698" y="0"/>
            <a:ext cx="2984871" cy="502755"/>
          </a:xfrm>
          <a:prstGeom prst="rect">
            <a:avLst/>
          </a:prstGeom>
        </p:spPr>
        <p:txBody>
          <a:bodyPr vert="horz" lIns="96616" tIns="48308" rIns="96616" bIns="48308" rtlCol="0"/>
          <a:lstStyle>
            <a:lvl1pPr algn="r" eaLnBrk="1">
              <a:defRPr sz="1300"/>
            </a:lvl1pPr>
          </a:lstStyle>
          <a:p>
            <a:pPr>
              <a:defRPr/>
            </a:pPr>
            <a:fld id="{351AF12C-EC4E-47E0-A570-F51532330E5A}" type="datetimeFigureOut">
              <a:rPr lang="de-DE"/>
              <a:pPr>
                <a:defRPr/>
              </a:pPr>
              <a:t>02.05.2020</a:t>
            </a:fld>
            <a:endParaRPr lang="de-DE"/>
          </a:p>
        </p:txBody>
      </p:sp>
      <p:sp>
        <p:nvSpPr>
          <p:cNvPr id="4" name="Fußzeilenplatzhalter 3"/>
          <p:cNvSpPr>
            <a:spLocks noGrp="1"/>
          </p:cNvSpPr>
          <p:nvPr>
            <p:ph type="ftr" sz="quarter" idx="2"/>
          </p:nvPr>
        </p:nvSpPr>
        <p:spPr>
          <a:xfrm>
            <a:off x="0" y="9517547"/>
            <a:ext cx="2984871" cy="502754"/>
          </a:xfrm>
          <a:prstGeom prst="rect">
            <a:avLst/>
          </a:prstGeom>
        </p:spPr>
        <p:txBody>
          <a:bodyPr vert="horz" lIns="96616" tIns="48308" rIns="96616" bIns="48308" rtlCol="0" anchor="b"/>
          <a:lstStyle>
            <a:lvl1pPr algn="l" eaLnBrk="1">
              <a:defRPr sz="1300"/>
            </a:lvl1pPr>
          </a:lstStyle>
          <a:p>
            <a:pPr>
              <a:defRPr/>
            </a:pPr>
            <a:r>
              <a:rPr lang="de-DE"/>
              <a:t>hblhgvfkgcgkh</a:t>
            </a:r>
          </a:p>
        </p:txBody>
      </p:sp>
      <p:sp>
        <p:nvSpPr>
          <p:cNvPr id="5" name="Foliennummernplatzhalter 4"/>
          <p:cNvSpPr>
            <a:spLocks noGrp="1"/>
          </p:cNvSpPr>
          <p:nvPr>
            <p:ph type="sldNum" sz="quarter" idx="3"/>
          </p:nvPr>
        </p:nvSpPr>
        <p:spPr>
          <a:xfrm>
            <a:off x="3901698" y="9517547"/>
            <a:ext cx="2984871" cy="502754"/>
          </a:xfrm>
          <a:prstGeom prst="rect">
            <a:avLst/>
          </a:prstGeom>
        </p:spPr>
        <p:txBody>
          <a:bodyPr vert="horz" lIns="96616" tIns="48308" rIns="96616" bIns="48308" rtlCol="0" anchor="b"/>
          <a:lstStyle>
            <a:lvl1pPr algn="r" eaLnBrk="1">
              <a:defRPr sz="1300"/>
            </a:lvl1pPr>
          </a:lstStyle>
          <a:p>
            <a:pPr>
              <a:defRPr/>
            </a:pPr>
            <a:fld id="{FFBC01B7-C672-49D8-BA54-734A434E3F43}" type="slidenum">
              <a:rPr lang="de-DE"/>
              <a:pPr>
                <a:defRPr/>
              </a:pPr>
              <a:t>‹#›</a:t>
            </a:fld>
            <a:endParaRPr lang="de-DE"/>
          </a:p>
        </p:txBody>
      </p:sp>
    </p:spTree>
    <p:extLst>
      <p:ext uri="{BB962C8B-B14F-4D97-AF65-F5344CB8AC3E}">
        <p14:creationId xmlns:p14="http://schemas.microsoft.com/office/powerpoint/2010/main" val="352541510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1"/>
          <p:cNvSpPr>
            <a:spLocks noGrp="1" noRot="1" noChangeAspect="1"/>
          </p:cNvSpPr>
          <p:nvPr>
            <p:ph type="sldImg"/>
          </p:nvPr>
        </p:nvSpPr>
        <p:spPr bwMode="auto">
          <a:xfrm>
            <a:off x="939800" y="750888"/>
            <a:ext cx="5008563" cy="3757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 name="Rectangle 2"/>
          <p:cNvSpPr>
            <a:spLocks noGrp="1"/>
          </p:cNvSpPr>
          <p:nvPr>
            <p:ph type="body" sz="quarter" idx="1"/>
          </p:nvPr>
        </p:nvSpPr>
        <p:spPr bwMode="auto">
          <a:xfrm>
            <a:off x="918422" y="4759643"/>
            <a:ext cx="5051320" cy="45091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bevel/>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6616" tIns="48308" rIns="96616" bIns="48308" numCol="1" anchor="t" anchorCtr="0" compatLnSpc="1">
            <a:prstTxWarp prst="textNoShape">
              <a:avLst/>
            </a:prstTxWarp>
          </a:bodyPr>
          <a:lstStyle/>
          <a:p>
            <a:pPr lvl="0"/>
            <a:r>
              <a:rPr lang="de-DE" altLang="de-DE" noProof="0" smtClean="0">
                <a:sym typeface="Avenir Roman" charset="0"/>
              </a:rPr>
              <a:t>Click to edit Master text styles</a:t>
            </a:r>
          </a:p>
          <a:p>
            <a:pPr lvl="1"/>
            <a:r>
              <a:rPr lang="de-DE" altLang="de-DE" noProof="0" smtClean="0">
                <a:sym typeface="Avenir Roman" charset="0"/>
              </a:rPr>
              <a:t>Second level</a:t>
            </a:r>
          </a:p>
          <a:p>
            <a:pPr lvl="2"/>
            <a:r>
              <a:rPr lang="de-DE" altLang="de-DE" noProof="0" smtClean="0">
                <a:sym typeface="Avenir Roman" charset="0"/>
              </a:rPr>
              <a:t>Third level</a:t>
            </a:r>
          </a:p>
          <a:p>
            <a:pPr lvl="3"/>
            <a:r>
              <a:rPr lang="de-DE" altLang="de-DE" noProof="0" smtClean="0">
                <a:sym typeface="Avenir Roman" charset="0"/>
              </a:rPr>
              <a:t>Fourth level</a:t>
            </a:r>
          </a:p>
          <a:p>
            <a:pPr lvl="4"/>
            <a:r>
              <a:rPr lang="de-DE" altLang="de-DE" noProof="0" smtClean="0">
                <a:sym typeface="Avenir Roman" charset="0"/>
              </a:rPr>
              <a:t>Fifth level</a:t>
            </a:r>
          </a:p>
        </p:txBody>
      </p:sp>
    </p:spTree>
    <p:extLst>
      <p:ext uri="{BB962C8B-B14F-4D97-AF65-F5344CB8AC3E}">
        <p14:creationId xmlns:p14="http://schemas.microsoft.com/office/powerpoint/2010/main" val="3654140716"/>
      </p:ext>
    </p:extLst>
  </p:cSld>
  <p:clrMap bg1="lt1" tx1="dk1" bg2="lt2" tx2="dk2" accent1="accent1" accent2="accent2" accent3="accent3" accent4="accent4" accent5="accent5" accent6="accent6" hlink="hlink" folHlink="folHlink"/>
  <p:hf hdr="0" dt="0"/>
  <p:notesStyle>
    <a:lvl1pPr algn="l" defTabSz="457200" rtl="0" eaLnBrk="0" fontAlgn="base" hangingPunct="0">
      <a:lnSpc>
        <a:spcPct val="125000"/>
      </a:lnSpc>
      <a:spcBef>
        <a:spcPct val="0"/>
      </a:spcBef>
      <a:spcAft>
        <a:spcPct val="0"/>
      </a:spcAft>
      <a:defRPr sz="2400" kern="1200">
        <a:solidFill>
          <a:srgbClr val="000000"/>
        </a:solidFill>
        <a:latin typeface="Avenir Roman" charset="0"/>
        <a:ea typeface="Avenir Roman" charset="0"/>
        <a:cs typeface="Avenir Roman" charset="0"/>
        <a:sym typeface="Avenir Roman" charset="0"/>
      </a:defRPr>
    </a:lvl1pPr>
    <a:lvl2pPr indent="228600" algn="l" defTabSz="457200" rtl="0" eaLnBrk="0" fontAlgn="base" hangingPunct="0">
      <a:lnSpc>
        <a:spcPct val="125000"/>
      </a:lnSpc>
      <a:spcBef>
        <a:spcPct val="0"/>
      </a:spcBef>
      <a:spcAft>
        <a:spcPct val="0"/>
      </a:spcAft>
      <a:defRPr sz="2400" kern="1200">
        <a:solidFill>
          <a:srgbClr val="000000"/>
        </a:solidFill>
        <a:latin typeface="Avenir Roman" charset="0"/>
        <a:ea typeface="Avenir Roman" charset="0"/>
        <a:cs typeface="Avenir Roman" charset="0"/>
        <a:sym typeface="Avenir Roman" charset="0"/>
      </a:defRPr>
    </a:lvl2pPr>
    <a:lvl3pPr indent="457200" algn="l" defTabSz="457200" rtl="0" eaLnBrk="0" fontAlgn="base" hangingPunct="0">
      <a:lnSpc>
        <a:spcPct val="125000"/>
      </a:lnSpc>
      <a:spcBef>
        <a:spcPct val="0"/>
      </a:spcBef>
      <a:spcAft>
        <a:spcPct val="0"/>
      </a:spcAft>
      <a:defRPr sz="2400" kern="1200">
        <a:solidFill>
          <a:srgbClr val="000000"/>
        </a:solidFill>
        <a:latin typeface="Avenir Roman" charset="0"/>
        <a:ea typeface="Avenir Roman" charset="0"/>
        <a:cs typeface="Avenir Roman" charset="0"/>
        <a:sym typeface="Avenir Roman" charset="0"/>
      </a:defRPr>
    </a:lvl3pPr>
    <a:lvl4pPr indent="685800" algn="l" defTabSz="457200" rtl="0" eaLnBrk="0" fontAlgn="base" hangingPunct="0">
      <a:lnSpc>
        <a:spcPct val="125000"/>
      </a:lnSpc>
      <a:spcBef>
        <a:spcPct val="0"/>
      </a:spcBef>
      <a:spcAft>
        <a:spcPct val="0"/>
      </a:spcAft>
      <a:defRPr sz="2400" kern="1200">
        <a:solidFill>
          <a:srgbClr val="000000"/>
        </a:solidFill>
        <a:latin typeface="Avenir Roman" charset="0"/>
        <a:ea typeface="Avenir Roman" charset="0"/>
        <a:cs typeface="Avenir Roman" charset="0"/>
        <a:sym typeface="Avenir Roman" charset="0"/>
      </a:defRPr>
    </a:lvl4pPr>
    <a:lvl5pPr indent="914400" algn="l" defTabSz="457200" rtl="0" eaLnBrk="0" fontAlgn="base" hangingPunct="0">
      <a:lnSpc>
        <a:spcPct val="125000"/>
      </a:lnSpc>
      <a:spcBef>
        <a:spcPct val="0"/>
      </a:spcBef>
      <a:spcAft>
        <a:spcPct val="0"/>
      </a:spcAft>
      <a:defRPr sz="2400" kern="1200">
        <a:solidFill>
          <a:srgbClr val="000000"/>
        </a:solidFill>
        <a:latin typeface="Avenir Roman" charset="0"/>
        <a:ea typeface="Avenir Roman" charset="0"/>
        <a:cs typeface="Avenir Roman" charset="0"/>
        <a:sym typeface="Avenir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82030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951318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83078">
              <a:defRPr/>
            </a:pPr>
            <a:endParaRPr lang="en-US" u="none" dirty="0"/>
          </a:p>
        </p:txBody>
      </p:sp>
    </p:spTree>
    <p:extLst>
      <p:ext uri="{BB962C8B-B14F-4D97-AF65-F5344CB8AC3E}">
        <p14:creationId xmlns:p14="http://schemas.microsoft.com/office/powerpoint/2010/main" val="3521439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2500" b="1" dirty="0">
                <a:latin typeface="Calibri" panose="020F0502020204030204" pitchFamily="34" charset="0"/>
                <a:cs typeface="Calibri" panose="020F0502020204030204" pitchFamily="34" charset="0"/>
              </a:rPr>
              <a:t>How to identify similarities and differences among 15 GWMs?</a:t>
            </a:r>
          </a:p>
          <a:p>
            <a:pPr defTabSz="483078">
              <a:defRPr/>
            </a:pPr>
            <a:r>
              <a:rPr lang="en-US" sz="2500" dirty="0"/>
              <a:t>First, we created a list with water storages and water flows of the water cycle included in the models structure. </a:t>
            </a:r>
          </a:p>
          <a:p>
            <a:pPr defTabSz="483078">
              <a:defRPr/>
            </a:pPr>
            <a:r>
              <a:rPr lang="en-US" sz="2500" dirty="0"/>
              <a:t>Second, we created the tables with the </a:t>
            </a:r>
            <a:r>
              <a:rPr lang="en-US" dirty="0" smtClean="0">
                <a:latin typeface="Times New Roman" panose="02020603050405020304" pitchFamily="18" charset="0"/>
                <a:ea typeface="Calibri" panose="020F0502020204030204" pitchFamily="34" charset="0"/>
              </a:rPr>
              <a:t>equations of</a:t>
            </a:r>
            <a:r>
              <a:rPr lang="en-US" baseline="0" dirty="0" smtClean="0">
                <a:latin typeface="Times New Roman" panose="02020603050405020304" pitchFamily="18" charset="0"/>
                <a:ea typeface="Calibri" panose="020F0502020204030204" pitchFamily="34" charset="0"/>
              </a:rPr>
              <a:t> the main </a:t>
            </a:r>
            <a:r>
              <a:rPr lang="en-US" sz="2500" dirty="0"/>
              <a:t>water storages and flows.</a:t>
            </a:r>
          </a:p>
          <a:p>
            <a:pPr defTabSz="483078">
              <a:defRPr/>
            </a:pPr>
            <a:r>
              <a:rPr lang="en-US" sz="2500" dirty="0"/>
              <a:t>Third, we find similarities and differences among GWMs.</a:t>
            </a:r>
          </a:p>
          <a:p>
            <a:pPr defTabSz="483078">
              <a:defRPr/>
            </a:pPr>
            <a:r>
              <a:rPr lang="en-US" sz="2500" dirty="0"/>
              <a:t>There is a circle, iterative process: if the structure (list) is well defined, then the tables will include the right information, the equations of the water storages and fluxes, then in the end, it will be clear and easy to discover the s</a:t>
            </a:r>
            <a:r>
              <a:rPr lang="en-US" sz="2500" dirty="0">
                <a:latin typeface="Arial" panose="020B0604020202020204" pitchFamily="34" charset="0"/>
                <a:cs typeface="Arial" panose="020B0604020202020204" pitchFamily="34" charset="0"/>
              </a:rPr>
              <a:t>imilarities and differences between models.</a:t>
            </a:r>
            <a:r>
              <a:rPr lang="en-US" sz="2500" dirty="0">
                <a:cs typeface="Arial" panose="020B0604020202020204" pitchFamily="34" charset="0"/>
              </a:rPr>
              <a:t> </a:t>
            </a:r>
            <a:endParaRPr lang="en-US" dirty="0"/>
          </a:p>
        </p:txBody>
      </p:sp>
    </p:spTree>
    <p:extLst>
      <p:ext uri="{BB962C8B-B14F-4D97-AF65-F5344CB8AC3E}">
        <p14:creationId xmlns:p14="http://schemas.microsoft.com/office/powerpoint/2010/main" val="3253674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83078">
              <a:defRPr/>
            </a:pPr>
            <a:r>
              <a:rPr lang="en-US" sz="2500" dirty="0">
                <a:latin typeface="Calibri" panose="020F0502020204030204" pitchFamily="34" charset="0"/>
                <a:ea typeface="Calibri" panose="020F0502020204030204" pitchFamily="34" charset="0"/>
                <a:cs typeface="Times New Roman" panose="02020603050405020304" pitchFamily="18" charset="0"/>
              </a:rPr>
              <a:t>f(LAI): </a:t>
            </a:r>
            <a:r>
              <a:rPr lang="en-GB" sz="2500" dirty="0"/>
              <a:t>function of </a:t>
            </a:r>
            <a:r>
              <a:rPr lang="en-US" b="0" dirty="0" smtClean="0"/>
              <a:t>Leaf area index.</a:t>
            </a:r>
          </a:p>
          <a:p>
            <a:pPr defTabSz="483078">
              <a:defRPr/>
            </a:pPr>
            <a:r>
              <a:rPr lang="en-US" sz="2500" dirty="0">
                <a:latin typeface="Calibri" panose="020F0502020204030204" pitchFamily="34" charset="0"/>
                <a:ea typeface="Calibri" panose="020F0502020204030204" pitchFamily="34" charset="0"/>
                <a:cs typeface="Times New Roman" panose="02020603050405020304" pitchFamily="18" charset="0"/>
              </a:rPr>
              <a:t>f(LAI, SAI): </a:t>
            </a:r>
            <a:r>
              <a:rPr lang="en-GB" sz="2500" dirty="0"/>
              <a:t>function of </a:t>
            </a:r>
            <a:r>
              <a:rPr lang="en-US" b="0" dirty="0" smtClean="0"/>
              <a:t>Leaf area index</a:t>
            </a:r>
            <a:r>
              <a:rPr lang="en-US" b="0" baseline="0" dirty="0" smtClean="0"/>
              <a:t> and </a:t>
            </a:r>
            <a:r>
              <a:rPr lang="en-US" b="0" dirty="0" smtClean="0"/>
              <a:t>stem area index. </a:t>
            </a:r>
          </a:p>
          <a:p>
            <a:pPr defTabSz="483078">
              <a:defRPr/>
            </a:pPr>
            <a:r>
              <a:rPr lang="en-US" sz="2500" dirty="0">
                <a:latin typeface="Calibri" panose="020F0502020204030204" pitchFamily="34" charset="0"/>
                <a:ea typeface="Calibri" panose="020F0502020204030204" pitchFamily="34" charset="0"/>
                <a:cs typeface="Times New Roman" panose="02020603050405020304" pitchFamily="18" charset="0"/>
              </a:rPr>
              <a:t>f(vegetation): </a:t>
            </a:r>
            <a:r>
              <a:rPr lang="en-GB" sz="2500" dirty="0"/>
              <a:t>function of vegetation.</a:t>
            </a:r>
            <a:endParaRPr lang="en-US" b="0" dirty="0" smtClean="0"/>
          </a:p>
          <a:p>
            <a:r>
              <a:rPr lang="en-US" baseline="0" dirty="0" smtClean="0">
                <a:latin typeface="Calibri" panose="020F0502020204030204" pitchFamily="34" charset="0"/>
                <a:ea typeface="Calibri" panose="020F0502020204030204" pitchFamily="34" charset="0"/>
                <a:cs typeface="Times New Roman" panose="02020603050405020304" pitchFamily="18" charset="0"/>
              </a:rPr>
              <a:t>PFT: </a:t>
            </a:r>
            <a:r>
              <a:rPr lang="en-US" dirty="0" smtClean="0">
                <a:latin typeface="Calibri" panose="020F0502020204030204" pitchFamily="34" charset="0"/>
                <a:ea typeface="Calibri" panose="020F0502020204030204" pitchFamily="34" charset="0"/>
                <a:cs typeface="Times New Roman" panose="02020603050405020304" pitchFamily="18" charset="0"/>
              </a:rPr>
              <a:t>plant functional types system to classify plants according to their physical, phylogenetic and </a:t>
            </a:r>
            <a:r>
              <a:rPr lang="en-US" dirty="0" err="1" smtClean="0">
                <a:latin typeface="Calibri" panose="020F0502020204030204" pitchFamily="34" charset="0"/>
                <a:ea typeface="Calibri" panose="020F0502020204030204" pitchFamily="34" charset="0"/>
                <a:cs typeface="Times New Roman" panose="02020603050405020304" pitchFamily="18" charset="0"/>
              </a:rPr>
              <a:t>phenological</a:t>
            </a:r>
            <a:r>
              <a:rPr lang="en-US" dirty="0" smtClean="0">
                <a:latin typeface="Calibri" panose="020F0502020204030204" pitchFamily="34" charset="0"/>
                <a:ea typeface="Calibri" panose="020F0502020204030204" pitchFamily="34" charset="0"/>
                <a:cs typeface="Times New Roman" panose="02020603050405020304" pitchFamily="18" charset="0"/>
              </a:rPr>
              <a:t> characteristics. </a:t>
            </a:r>
          </a:p>
          <a:p>
            <a:r>
              <a:rPr lang="en-US" dirty="0" smtClean="0">
                <a:latin typeface="Calibri" panose="020F0502020204030204" pitchFamily="34" charset="0"/>
                <a:ea typeface="Calibri" panose="020F0502020204030204" pitchFamily="34" charset="0"/>
                <a:cs typeface="Times New Roman" panose="02020603050405020304" pitchFamily="18" charset="0"/>
              </a:rPr>
              <a:t>Prescribed vegetation:</a:t>
            </a:r>
            <a:r>
              <a:rPr lang="en-US" baseline="0" dirty="0" smtClean="0">
                <a:latin typeface="Calibri" panose="020F0502020204030204" pitchFamily="34" charset="0"/>
                <a:ea typeface="Calibri" panose="020F0502020204030204" pitchFamily="34" charset="0"/>
                <a:cs typeface="Times New Roman" panose="02020603050405020304" pitchFamily="18" charset="0"/>
              </a:rPr>
              <a:t> </a:t>
            </a:r>
            <a:r>
              <a:rPr lang="en-US" dirty="0" smtClean="0">
                <a:latin typeface="Calibri" panose="020F0502020204030204" pitchFamily="34" charset="0"/>
                <a:ea typeface="Calibri" panose="020F0502020204030204" pitchFamily="34" charset="0"/>
                <a:cs typeface="Times New Roman" panose="02020603050405020304" pitchFamily="18" charset="0"/>
              </a:rPr>
              <a:t>simulated by other models and provided by ISIMIP2b framework as input or using several datasets such as Land Surface Parameter dataset 2 (MPI-HM), HYDE dataset and MIRCA, GLOBCOVER (PCR-GLOBWB). </a:t>
            </a:r>
          </a:p>
          <a:p>
            <a:r>
              <a:rPr lang="en-GB" sz="2500" dirty="0"/>
              <a:t>D</a:t>
            </a:r>
            <a:r>
              <a:rPr lang="en-US" sz="2500" dirty="0"/>
              <a:t>V</a:t>
            </a:r>
            <a:r>
              <a:rPr lang="en-GB" sz="2500" dirty="0"/>
              <a:t>PNV: dynamic vegetation composition on potential natural vegetation areas.</a:t>
            </a:r>
            <a:endParaRPr lang="en-US" dirty="0"/>
          </a:p>
        </p:txBody>
      </p:sp>
    </p:spTree>
    <p:extLst>
      <p:ext uri="{BB962C8B-B14F-4D97-AF65-F5344CB8AC3E}">
        <p14:creationId xmlns:p14="http://schemas.microsoft.com/office/powerpoint/2010/main" val="1544867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65672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614742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868970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itel 1"/>
          <p:cNvSpPr>
            <a:spLocks noGrp="1"/>
          </p:cNvSpPr>
          <p:nvPr>
            <p:ph type="ctrTitle"/>
          </p:nvPr>
        </p:nvSpPr>
        <p:spPr>
          <a:xfrm>
            <a:off x="630000" y="1611432"/>
            <a:ext cx="8280920" cy="2897687"/>
          </a:xfrm>
          <a:prstGeom prst="rect">
            <a:avLst/>
          </a:prstGeom>
        </p:spPr>
        <p:txBody>
          <a:bodyPr anchor="t" anchorCtr="0"/>
          <a:lstStyle>
            <a:lvl1pPr algn="l">
              <a:defRPr sz="4400">
                <a:solidFill>
                  <a:schemeClr val="tx1"/>
                </a:solidFill>
              </a:defRPr>
            </a:lvl1pPr>
          </a:lstStyle>
          <a:p>
            <a:r>
              <a:rPr lang="de-DE" dirty="0" smtClean="0"/>
              <a:t>Titelmasterformat durch Klicken bearbeiten</a:t>
            </a:r>
            <a:endParaRPr lang="de-DE" dirty="0"/>
          </a:p>
        </p:txBody>
      </p:sp>
      <p:sp>
        <p:nvSpPr>
          <p:cNvPr id="8" name="Untertitel 2"/>
          <p:cNvSpPr>
            <a:spLocks noGrp="1"/>
          </p:cNvSpPr>
          <p:nvPr>
            <p:ph type="subTitle" idx="1"/>
          </p:nvPr>
        </p:nvSpPr>
        <p:spPr>
          <a:xfrm>
            <a:off x="629999" y="4725144"/>
            <a:ext cx="8280000" cy="1728192"/>
          </a:xfrm>
          <a:prstGeom prst="rect">
            <a:avLst/>
          </a:prstGeom>
        </p:spPr>
        <p:txBody>
          <a:bodyPr/>
          <a:lstStyle>
            <a:lvl1pPr marL="0" indent="0" algn="l">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smtClean="0"/>
              <a:t>Formatvorlage des Untertitelmasters durch Klicken bearbeiten</a:t>
            </a:r>
          </a:p>
          <a:p>
            <a:r>
              <a:rPr lang="de-DE" dirty="0" smtClean="0"/>
              <a:t>Kurs</a:t>
            </a:r>
          </a:p>
          <a:p>
            <a:r>
              <a:rPr lang="de-DE" dirty="0" smtClean="0"/>
              <a:t>Semester</a:t>
            </a:r>
            <a:endParaRPr lang="de-DE" dirty="0"/>
          </a:p>
        </p:txBody>
      </p:sp>
      <p:sp>
        <p:nvSpPr>
          <p:cNvPr id="9" name="Textplatzhalter 5"/>
          <p:cNvSpPr>
            <a:spLocks noGrp="1"/>
          </p:cNvSpPr>
          <p:nvPr>
            <p:ph type="body" sz="quarter" idx="12"/>
          </p:nvPr>
        </p:nvSpPr>
        <p:spPr>
          <a:xfrm>
            <a:off x="630000" y="404665"/>
            <a:ext cx="8280920" cy="1206768"/>
          </a:xfrm>
          <a:prstGeom prst="rect">
            <a:avLst/>
          </a:prstGeom>
        </p:spPr>
        <p:txBody>
          <a:bodyPr anchor="b" anchorCtr="0"/>
          <a:lstStyle>
            <a:lvl1pPr>
              <a:defRPr sz="2000">
                <a:solidFill>
                  <a:schemeClr val="tx1"/>
                </a:solidFill>
              </a:defRPr>
            </a:lvl1pPr>
          </a:lstStyle>
          <a:p>
            <a:pPr lvl="0"/>
            <a:r>
              <a:rPr lang="de-DE" smtClean="0"/>
              <a:t>Textmasterformat bearbeiten</a:t>
            </a:r>
          </a:p>
        </p:txBody>
      </p:sp>
      <p:sp>
        <p:nvSpPr>
          <p:cNvPr id="12" name="Fußzeilenplatzhalter 2"/>
          <p:cNvSpPr>
            <a:spLocks noGrp="1"/>
          </p:cNvSpPr>
          <p:nvPr>
            <p:ph type="ftr" sz="quarter" idx="3"/>
          </p:nvPr>
        </p:nvSpPr>
        <p:spPr>
          <a:xfrm>
            <a:off x="1116013" y="6654799"/>
            <a:ext cx="7056437" cy="168275"/>
          </a:xfrm>
          <a:prstGeom prst="rect">
            <a:avLst/>
          </a:prstGeom>
        </p:spPr>
        <p:txBody>
          <a:bodyPr tIns="0"/>
          <a:lstStyle>
            <a:lvl1pPr algn="l">
              <a:defRPr sz="1000">
                <a:solidFill>
                  <a:schemeClr val="tx2"/>
                </a:solidFill>
                <a:latin typeface="Arial Narrow" panose="020B0606020202030204" pitchFamily="34" charset="0"/>
              </a:defRPr>
            </a:lvl1pPr>
          </a:lstStyle>
          <a:p>
            <a:pPr>
              <a:defRPr/>
            </a:pPr>
            <a:r>
              <a:rPr lang="de-DE" smtClean="0"/>
              <a:t>Titel der Veranstaltung</a:t>
            </a:r>
            <a:endParaRPr lang="de-DE"/>
          </a:p>
        </p:txBody>
      </p:sp>
    </p:spTree>
    <p:extLst>
      <p:ext uri="{BB962C8B-B14F-4D97-AF65-F5344CB8AC3E}">
        <p14:creationId xmlns:p14="http://schemas.microsoft.com/office/powerpoint/2010/main" val="388194229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637442" y="116632"/>
            <a:ext cx="6598854" cy="792088"/>
          </a:xfrm>
          <a:prstGeom prst="rect">
            <a:avLst/>
          </a:prstGeom>
        </p:spPr>
        <p:txBody>
          <a:bodyPr anchor="b"/>
          <a:lstStyle>
            <a:lvl1pPr>
              <a:defRPr>
                <a:solidFill>
                  <a:schemeClr val="tx1"/>
                </a:solidFill>
              </a:defRPr>
            </a:lvl1pPr>
          </a:lstStyle>
          <a:p>
            <a:r>
              <a:rPr lang="de-DE" dirty="0" smtClean="0"/>
              <a:t>Titelmasterformat durch Klicken bearbeiten</a:t>
            </a:r>
            <a:endParaRPr lang="de-DE" dirty="0"/>
          </a:p>
        </p:txBody>
      </p:sp>
      <p:sp>
        <p:nvSpPr>
          <p:cNvPr id="3" name="Inhaltsplatzhalter 2"/>
          <p:cNvSpPr>
            <a:spLocks noGrp="1"/>
          </p:cNvSpPr>
          <p:nvPr>
            <p:ph idx="1"/>
          </p:nvPr>
        </p:nvSpPr>
        <p:spPr>
          <a:xfrm>
            <a:off x="628650" y="1080000"/>
            <a:ext cx="8119814" cy="5040000"/>
          </a:xfrm>
          <a:prstGeom prst="rect">
            <a:avLst/>
          </a:prstGeom>
        </p:spPr>
        <p:txBody>
          <a:bodyPr/>
          <a:lstStyle>
            <a:lvl1pPr>
              <a:defRPr sz="1800">
                <a:latin typeface="Arial Narrow" panose="020B0606020202030204" pitchFamily="34" charset="0"/>
              </a:defRPr>
            </a:lvl1pPr>
            <a:lvl2pPr marL="417513" indent="-236538">
              <a:buClrTx/>
              <a:buSzPct val="100000"/>
              <a:buFont typeface="Arial" panose="020B0604020202020204" pitchFamily="34" charset="0"/>
              <a:buChar char="•"/>
              <a:defRPr sz="1800">
                <a:latin typeface="Arial Narrow" panose="020B0606020202030204" pitchFamily="34" charset="0"/>
              </a:defRPr>
            </a:lvl2pPr>
            <a:lvl3pPr marL="687388" indent="-241300">
              <a:buFont typeface="Arial" panose="020B0604020202020204" pitchFamily="34" charset="0"/>
              <a:buChar char="•"/>
              <a:defRPr sz="1800">
                <a:latin typeface="Arial Narrow" panose="020B0606020202030204" pitchFamily="34" charset="0"/>
              </a:defRPr>
            </a:lvl3pPr>
            <a:lvl4pPr marL="955675" indent="-241300">
              <a:buFont typeface="Arial" panose="020B0604020202020204" pitchFamily="34" charset="0"/>
              <a:buChar char="•"/>
              <a:defRPr sz="1800">
                <a:latin typeface="Arial Narrow" panose="020B0606020202030204" pitchFamily="34" charset="0"/>
              </a:defRPr>
            </a:lvl4pPr>
            <a:lvl5pPr marL="1227138" indent="-238125">
              <a:buFont typeface="Arial" panose="020B0604020202020204" pitchFamily="34" charset="0"/>
              <a:buChar char="•"/>
              <a:defRPr sz="1800">
                <a:latin typeface="Arial Narrow" panose="020B0606020202030204"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7" name="Rectangle 3"/>
          <p:cNvSpPr>
            <a:spLocks noGrp="1"/>
          </p:cNvSpPr>
          <p:nvPr>
            <p:ph type="sldNum" sz="quarter" idx="4"/>
          </p:nvPr>
        </p:nvSpPr>
        <p:spPr bwMode="auto">
          <a:xfrm>
            <a:off x="8640000" y="6660000"/>
            <a:ext cx="345877" cy="18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algn="r" eaLnBrk="1">
              <a:defRPr sz="1000">
                <a:latin typeface="+mj-lt"/>
                <a:cs typeface="+mn-cs"/>
                <a:sym typeface="Arial" panose="020B0604020202020204" pitchFamily="34" charset="0"/>
              </a:defRPr>
            </a:lvl1pPr>
          </a:lstStyle>
          <a:p>
            <a:pPr>
              <a:defRPr/>
            </a:pPr>
            <a:fld id="{E42BEB3F-08D9-49EF-B61F-64B0AC4A9AB9}" type="slidenum">
              <a:rPr lang="de-DE" altLang="de-DE"/>
              <a:pPr>
                <a:defRPr/>
              </a:pPr>
              <a:t>‹#›</a:t>
            </a:fld>
            <a:endParaRPr lang="de-DE" altLang="de-DE" dirty="0"/>
          </a:p>
        </p:txBody>
      </p:sp>
      <p:sp>
        <p:nvSpPr>
          <p:cNvPr id="8" name="Fußzeilenplatzhalter 2"/>
          <p:cNvSpPr>
            <a:spLocks noGrp="1"/>
          </p:cNvSpPr>
          <p:nvPr>
            <p:ph type="ftr" sz="quarter" idx="3"/>
          </p:nvPr>
        </p:nvSpPr>
        <p:spPr>
          <a:xfrm>
            <a:off x="1116013" y="6654799"/>
            <a:ext cx="7056437" cy="168275"/>
          </a:xfrm>
          <a:prstGeom prst="rect">
            <a:avLst/>
          </a:prstGeom>
        </p:spPr>
        <p:txBody>
          <a:bodyPr tIns="0"/>
          <a:lstStyle>
            <a:lvl1pPr algn="l">
              <a:defRPr sz="1000">
                <a:solidFill>
                  <a:schemeClr val="tx2"/>
                </a:solidFill>
                <a:latin typeface="Arial Narrow" panose="020B0606020202030204" pitchFamily="34" charset="0"/>
              </a:defRPr>
            </a:lvl1pPr>
          </a:lstStyle>
          <a:p>
            <a:pPr>
              <a:defRPr/>
            </a:pPr>
            <a:r>
              <a:rPr lang="de-DE" smtClean="0"/>
              <a:t>Titel der Veranstaltung</a:t>
            </a:r>
            <a:endParaRPr lang="de-DE"/>
          </a:p>
        </p:txBody>
      </p:sp>
    </p:spTree>
    <p:extLst>
      <p:ext uri="{BB962C8B-B14F-4D97-AF65-F5344CB8AC3E}">
        <p14:creationId xmlns:p14="http://schemas.microsoft.com/office/powerpoint/2010/main" val="394089037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Inhalt und Bild">
    <p:spTree>
      <p:nvGrpSpPr>
        <p:cNvPr id="1" name=""/>
        <p:cNvGrpSpPr/>
        <p:nvPr/>
      </p:nvGrpSpPr>
      <p:grpSpPr>
        <a:xfrm>
          <a:off x="0" y="0"/>
          <a:ext cx="0" cy="0"/>
          <a:chOff x="0" y="0"/>
          <a:chExt cx="0" cy="0"/>
        </a:xfrm>
      </p:grpSpPr>
      <p:sp>
        <p:nvSpPr>
          <p:cNvPr id="2" name="Titel 1"/>
          <p:cNvSpPr>
            <a:spLocks noGrp="1"/>
          </p:cNvSpPr>
          <p:nvPr>
            <p:ph type="title"/>
          </p:nvPr>
        </p:nvSpPr>
        <p:spPr>
          <a:xfrm>
            <a:off x="637442" y="116632"/>
            <a:ext cx="6598854" cy="792088"/>
          </a:xfrm>
          <a:prstGeom prst="rect">
            <a:avLst/>
          </a:prstGeom>
        </p:spPr>
        <p:txBody>
          <a:bodyPr anchor="b"/>
          <a:lstStyle>
            <a:lvl1pPr>
              <a:defRPr>
                <a:solidFill>
                  <a:schemeClr val="tx1"/>
                </a:solidFill>
              </a:defRPr>
            </a:lvl1pPr>
          </a:lstStyle>
          <a:p>
            <a:r>
              <a:rPr lang="de-DE" dirty="0" smtClean="0"/>
              <a:t>Titelmasterformat durch Klicken bearbeiten</a:t>
            </a:r>
            <a:endParaRPr lang="de-DE" dirty="0"/>
          </a:p>
        </p:txBody>
      </p:sp>
      <p:sp>
        <p:nvSpPr>
          <p:cNvPr id="3" name="Inhaltsplatzhalter 2"/>
          <p:cNvSpPr>
            <a:spLocks noGrp="1"/>
          </p:cNvSpPr>
          <p:nvPr>
            <p:ph idx="1"/>
          </p:nvPr>
        </p:nvSpPr>
        <p:spPr>
          <a:xfrm>
            <a:off x="628650" y="1080000"/>
            <a:ext cx="3727326" cy="5040000"/>
          </a:xfrm>
          <a:prstGeom prst="rect">
            <a:avLst/>
          </a:prstGeom>
        </p:spPr>
        <p:txBody>
          <a:bodyPr/>
          <a:lstStyle>
            <a:lvl1pPr>
              <a:defRPr sz="1800">
                <a:latin typeface="Arial Narrow" panose="020B0606020202030204" pitchFamily="34" charset="0"/>
              </a:defRPr>
            </a:lvl1pPr>
            <a:lvl2pPr marL="417513" indent="-236538">
              <a:buClrTx/>
              <a:buSzPct val="100000"/>
              <a:buFont typeface="Arial" panose="020B0604020202020204" pitchFamily="34" charset="0"/>
              <a:buChar char="•"/>
              <a:defRPr sz="1800">
                <a:latin typeface="Arial Narrow" panose="020B0606020202030204" pitchFamily="34" charset="0"/>
              </a:defRPr>
            </a:lvl2pPr>
            <a:lvl3pPr marL="687388" indent="-241300">
              <a:buFont typeface="Arial" panose="020B0604020202020204" pitchFamily="34" charset="0"/>
              <a:buChar char="•"/>
              <a:defRPr sz="1800">
                <a:latin typeface="Arial Narrow" panose="020B0606020202030204" pitchFamily="34" charset="0"/>
              </a:defRPr>
            </a:lvl3pPr>
            <a:lvl4pPr marL="955675" indent="-241300">
              <a:buFont typeface="Arial" panose="020B0604020202020204" pitchFamily="34" charset="0"/>
              <a:buChar char="•"/>
              <a:defRPr sz="1800">
                <a:latin typeface="Arial Narrow" panose="020B0606020202030204" pitchFamily="34" charset="0"/>
              </a:defRPr>
            </a:lvl4pPr>
            <a:lvl5pPr marL="1227138" indent="-238125">
              <a:buFont typeface="Arial" panose="020B0604020202020204" pitchFamily="34" charset="0"/>
              <a:buChar char="•"/>
              <a:defRPr sz="1800">
                <a:latin typeface="Arial Narrow" panose="020B0606020202030204"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Bildplatzhalter 4"/>
          <p:cNvSpPr>
            <a:spLocks noGrp="1"/>
          </p:cNvSpPr>
          <p:nvPr>
            <p:ph type="pic" sz="quarter" idx="12"/>
          </p:nvPr>
        </p:nvSpPr>
        <p:spPr>
          <a:xfrm>
            <a:off x="4716463" y="1079999"/>
            <a:ext cx="4032250" cy="5040000"/>
          </a:xfrm>
          <a:prstGeom prst="rect">
            <a:avLst/>
          </a:prstGeom>
        </p:spPr>
        <p:txBody>
          <a:bodyPr/>
          <a:lstStyle/>
          <a:p>
            <a:pPr lvl="0"/>
            <a:endParaRPr lang="de-DE" noProof="0">
              <a:sym typeface="Arial" panose="020B0604020202020204" pitchFamily="34" charset="0"/>
            </a:endParaRPr>
          </a:p>
        </p:txBody>
      </p:sp>
      <p:sp>
        <p:nvSpPr>
          <p:cNvPr id="7" name="Rectangle 3"/>
          <p:cNvSpPr>
            <a:spLocks noGrp="1"/>
          </p:cNvSpPr>
          <p:nvPr>
            <p:ph type="sldNum" sz="quarter" idx="4"/>
          </p:nvPr>
        </p:nvSpPr>
        <p:spPr bwMode="auto">
          <a:xfrm>
            <a:off x="8640000" y="6660000"/>
            <a:ext cx="345877" cy="18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algn="r" eaLnBrk="1">
              <a:defRPr sz="1000">
                <a:latin typeface="+mj-lt"/>
                <a:cs typeface="+mn-cs"/>
                <a:sym typeface="Arial" panose="020B0604020202020204" pitchFamily="34" charset="0"/>
              </a:defRPr>
            </a:lvl1pPr>
          </a:lstStyle>
          <a:p>
            <a:pPr>
              <a:defRPr/>
            </a:pPr>
            <a:fld id="{E42BEB3F-08D9-49EF-B61F-64B0AC4A9AB9}" type="slidenum">
              <a:rPr lang="de-DE" altLang="de-DE"/>
              <a:pPr>
                <a:defRPr/>
              </a:pPr>
              <a:t>‹#›</a:t>
            </a:fld>
            <a:endParaRPr lang="de-DE" altLang="de-DE" dirty="0"/>
          </a:p>
        </p:txBody>
      </p:sp>
      <p:sp>
        <p:nvSpPr>
          <p:cNvPr id="8" name="Fußzeilenplatzhalter 2"/>
          <p:cNvSpPr>
            <a:spLocks noGrp="1"/>
          </p:cNvSpPr>
          <p:nvPr>
            <p:ph type="ftr" sz="quarter" idx="3"/>
          </p:nvPr>
        </p:nvSpPr>
        <p:spPr>
          <a:xfrm>
            <a:off x="1116013" y="6654799"/>
            <a:ext cx="7056437" cy="168275"/>
          </a:xfrm>
          <a:prstGeom prst="rect">
            <a:avLst/>
          </a:prstGeom>
        </p:spPr>
        <p:txBody>
          <a:bodyPr tIns="0"/>
          <a:lstStyle>
            <a:lvl1pPr algn="l">
              <a:defRPr sz="1000">
                <a:solidFill>
                  <a:schemeClr val="tx2"/>
                </a:solidFill>
                <a:latin typeface="Arial Narrow" panose="020B0606020202030204" pitchFamily="34" charset="0"/>
              </a:defRPr>
            </a:lvl1pPr>
          </a:lstStyle>
          <a:p>
            <a:pPr>
              <a:defRPr/>
            </a:pPr>
            <a:r>
              <a:rPr lang="de-DE" smtClean="0"/>
              <a:t>Titel der Veranstaltung</a:t>
            </a:r>
            <a:endParaRPr lang="de-DE"/>
          </a:p>
        </p:txBody>
      </p:sp>
    </p:spTree>
    <p:extLst>
      <p:ext uri="{BB962C8B-B14F-4D97-AF65-F5344CB8AC3E}">
        <p14:creationId xmlns:p14="http://schemas.microsoft.com/office/powerpoint/2010/main" val="2741942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7" name="Titel 1"/>
          <p:cNvSpPr>
            <a:spLocks noGrp="1"/>
          </p:cNvSpPr>
          <p:nvPr>
            <p:ph type="title"/>
          </p:nvPr>
        </p:nvSpPr>
        <p:spPr>
          <a:xfrm>
            <a:off x="637442" y="116632"/>
            <a:ext cx="6598854" cy="792088"/>
          </a:xfrm>
          <a:prstGeom prst="rect">
            <a:avLst/>
          </a:prstGeom>
        </p:spPr>
        <p:txBody>
          <a:bodyPr anchor="b"/>
          <a:lstStyle>
            <a:lvl1pPr>
              <a:defRPr>
                <a:solidFill>
                  <a:schemeClr val="tx1"/>
                </a:solidFill>
              </a:defRPr>
            </a:lvl1pPr>
          </a:lstStyle>
          <a:p>
            <a:r>
              <a:rPr lang="de-DE" dirty="0" smtClean="0"/>
              <a:t>Titelmasterformat durch Klicken bearbeiten</a:t>
            </a:r>
            <a:endParaRPr lang="de-DE" dirty="0"/>
          </a:p>
        </p:txBody>
      </p:sp>
      <p:sp>
        <p:nvSpPr>
          <p:cNvPr id="8" name="Inhaltsplatzhalter 2"/>
          <p:cNvSpPr>
            <a:spLocks noGrp="1"/>
          </p:cNvSpPr>
          <p:nvPr>
            <p:ph idx="1"/>
          </p:nvPr>
        </p:nvSpPr>
        <p:spPr>
          <a:xfrm>
            <a:off x="4716016" y="1080000"/>
            <a:ext cx="3727326" cy="5040000"/>
          </a:xfrm>
          <a:prstGeom prst="rect">
            <a:avLst/>
          </a:prstGeom>
        </p:spPr>
        <p:txBody>
          <a:bodyPr/>
          <a:lstStyle>
            <a:lvl1pPr>
              <a:defRPr sz="1800">
                <a:latin typeface="Arial Narrow" panose="020B0606020202030204" pitchFamily="34" charset="0"/>
              </a:defRPr>
            </a:lvl1pPr>
            <a:lvl2pPr marL="466725" indent="-285750">
              <a:buClrTx/>
              <a:buSzPct val="100000"/>
              <a:buFont typeface="Arial" panose="020B0604020202020204" pitchFamily="34" charset="0"/>
              <a:buChar char="•"/>
              <a:defRPr lang="de-DE" sz="1800" kern="1200" dirty="0" smtClean="0">
                <a:solidFill>
                  <a:srgbClr val="000000"/>
                </a:solidFill>
                <a:latin typeface="Arial Narrow" panose="020B0606020202030204" pitchFamily="34" charset="0"/>
                <a:ea typeface="+mn-ea"/>
                <a:cs typeface="+mn-cs"/>
                <a:sym typeface="Arial" panose="020B0604020202020204" pitchFamily="34" charset="0"/>
              </a:defRPr>
            </a:lvl2pPr>
            <a:lvl3pPr marL="731838" indent="-285750">
              <a:buFont typeface="Arial" panose="020B0604020202020204" pitchFamily="34" charset="0"/>
              <a:buChar char="•"/>
              <a:defRPr sz="1800">
                <a:latin typeface="Arial Narrow" panose="020B0606020202030204" pitchFamily="34" charset="0"/>
              </a:defRPr>
            </a:lvl3pPr>
            <a:lvl4pPr marL="1000125" indent="-285750">
              <a:buFont typeface="Arial" panose="020B0604020202020204" pitchFamily="34" charset="0"/>
              <a:buChar char="•"/>
              <a:defRPr sz="1800">
                <a:latin typeface="Arial Narrow" panose="020B0606020202030204" pitchFamily="34" charset="0"/>
              </a:defRPr>
            </a:lvl4pPr>
            <a:lvl5pPr marL="1274763" indent="-285750">
              <a:buFont typeface="Arial" panose="020B0604020202020204" pitchFamily="34" charset="0"/>
              <a:buChar char="•"/>
              <a:defRPr sz="1800">
                <a:latin typeface="Arial Narrow" panose="020B0606020202030204"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9" name="Inhaltsplatzhalter 2"/>
          <p:cNvSpPr>
            <a:spLocks noGrp="1"/>
          </p:cNvSpPr>
          <p:nvPr>
            <p:ph idx="11"/>
          </p:nvPr>
        </p:nvSpPr>
        <p:spPr>
          <a:xfrm>
            <a:off x="628650" y="1080000"/>
            <a:ext cx="3727326" cy="5040000"/>
          </a:xfrm>
          <a:prstGeom prst="rect">
            <a:avLst/>
          </a:prstGeom>
        </p:spPr>
        <p:txBody>
          <a:bodyPr/>
          <a:lstStyle>
            <a:lvl1pPr>
              <a:defRPr sz="1800">
                <a:latin typeface="Arial Narrow" panose="020B0606020202030204" pitchFamily="34" charset="0"/>
              </a:defRPr>
            </a:lvl1pPr>
            <a:lvl2pPr marL="417513" indent="-236538">
              <a:buClrTx/>
              <a:buSzPct val="100000"/>
              <a:buFont typeface="Arial" panose="020B0604020202020204" pitchFamily="34" charset="0"/>
              <a:buChar char="•"/>
              <a:defRPr lang="de-DE" sz="1800" kern="1200" dirty="0" smtClean="0">
                <a:solidFill>
                  <a:srgbClr val="000000"/>
                </a:solidFill>
                <a:latin typeface="Arial Narrow" panose="020B0606020202030204" pitchFamily="34" charset="0"/>
                <a:ea typeface="+mn-ea"/>
                <a:cs typeface="+mn-cs"/>
                <a:sym typeface="Arial" panose="020B0604020202020204" pitchFamily="34" charset="0"/>
              </a:defRPr>
            </a:lvl2pPr>
            <a:lvl3pPr marL="687388" indent="-241300">
              <a:buFont typeface="Arial" panose="020B0604020202020204" pitchFamily="34" charset="0"/>
              <a:buChar char="•"/>
              <a:defRPr sz="1800">
                <a:latin typeface="Arial Narrow" panose="020B0606020202030204" pitchFamily="34" charset="0"/>
              </a:defRPr>
            </a:lvl3pPr>
            <a:lvl4pPr marL="955675" indent="-241300">
              <a:buFont typeface="Arial" panose="020B0604020202020204" pitchFamily="34" charset="0"/>
              <a:buChar char="•"/>
              <a:defRPr sz="1800">
                <a:latin typeface="Arial Narrow" panose="020B0606020202030204" pitchFamily="34" charset="0"/>
              </a:defRPr>
            </a:lvl4pPr>
            <a:lvl5pPr marL="1227138" indent="-238125">
              <a:buFont typeface="Arial" panose="020B0604020202020204" pitchFamily="34" charset="0"/>
              <a:buChar char="•"/>
              <a:defRPr sz="1800">
                <a:latin typeface="Arial Narrow" panose="020B0606020202030204"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Rectangle 3"/>
          <p:cNvSpPr>
            <a:spLocks noGrp="1"/>
          </p:cNvSpPr>
          <p:nvPr>
            <p:ph type="sldNum" sz="quarter" idx="4"/>
          </p:nvPr>
        </p:nvSpPr>
        <p:spPr bwMode="auto">
          <a:xfrm>
            <a:off x="8640000" y="6660000"/>
            <a:ext cx="345877" cy="18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algn="r" eaLnBrk="1">
              <a:defRPr sz="1000">
                <a:latin typeface="+mj-lt"/>
                <a:cs typeface="+mn-cs"/>
                <a:sym typeface="Arial" panose="020B0604020202020204" pitchFamily="34" charset="0"/>
              </a:defRPr>
            </a:lvl1pPr>
          </a:lstStyle>
          <a:p>
            <a:pPr>
              <a:defRPr/>
            </a:pPr>
            <a:fld id="{E42BEB3F-08D9-49EF-B61F-64B0AC4A9AB9}" type="slidenum">
              <a:rPr lang="de-DE" altLang="de-DE"/>
              <a:pPr>
                <a:defRPr/>
              </a:pPr>
              <a:t>‹#›</a:t>
            </a:fld>
            <a:endParaRPr lang="de-DE" altLang="de-DE" dirty="0"/>
          </a:p>
        </p:txBody>
      </p:sp>
      <p:sp>
        <p:nvSpPr>
          <p:cNvPr id="10" name="Fußzeilenplatzhalter 2"/>
          <p:cNvSpPr>
            <a:spLocks noGrp="1"/>
          </p:cNvSpPr>
          <p:nvPr>
            <p:ph type="ftr" sz="quarter" idx="3"/>
          </p:nvPr>
        </p:nvSpPr>
        <p:spPr>
          <a:xfrm>
            <a:off x="1116013" y="6654799"/>
            <a:ext cx="7056437" cy="168275"/>
          </a:xfrm>
          <a:prstGeom prst="rect">
            <a:avLst/>
          </a:prstGeom>
        </p:spPr>
        <p:txBody>
          <a:bodyPr tIns="0"/>
          <a:lstStyle>
            <a:lvl1pPr algn="l">
              <a:defRPr sz="1000">
                <a:solidFill>
                  <a:schemeClr val="tx2"/>
                </a:solidFill>
                <a:latin typeface="Arial Narrow" panose="020B0606020202030204" pitchFamily="34" charset="0"/>
              </a:defRPr>
            </a:lvl1pPr>
          </a:lstStyle>
          <a:p>
            <a:pPr>
              <a:defRPr/>
            </a:pPr>
            <a:r>
              <a:rPr lang="de-DE" smtClean="0"/>
              <a:t>Titel der Veranstaltung</a:t>
            </a:r>
            <a:endParaRPr lang="de-DE"/>
          </a:p>
        </p:txBody>
      </p:sp>
    </p:spTree>
    <p:extLst>
      <p:ext uri="{BB962C8B-B14F-4D97-AF65-F5344CB8AC3E}">
        <p14:creationId xmlns:p14="http://schemas.microsoft.com/office/powerpoint/2010/main" val="1996577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9E095466-E308-437C-A0F4-363060B5B7E0}" type="datetimeFigureOut">
              <a:rPr lang="en-US" smtClean="0"/>
              <a:t>5/2/2020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7D87B1-9E1D-4B1B-82A4-84FF75A34233}" type="slidenum">
              <a:rPr lang="en-US" smtClean="0"/>
              <a:t>‹#›</a:t>
            </a:fld>
            <a:endParaRPr lang="en-US"/>
          </a:p>
        </p:txBody>
      </p:sp>
    </p:spTree>
    <p:extLst>
      <p:ext uri="{BB962C8B-B14F-4D97-AF65-F5344CB8AC3E}">
        <p14:creationId xmlns:p14="http://schemas.microsoft.com/office/powerpoint/2010/main" val="1761827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itel 1"/>
          <p:cNvSpPr>
            <a:spLocks noGrp="1"/>
          </p:cNvSpPr>
          <p:nvPr>
            <p:ph type="ctrTitle"/>
          </p:nvPr>
        </p:nvSpPr>
        <p:spPr>
          <a:xfrm>
            <a:off x="630000" y="1611432"/>
            <a:ext cx="8280920" cy="2897687"/>
          </a:xfrm>
          <a:prstGeom prst="rect">
            <a:avLst/>
          </a:prstGeom>
        </p:spPr>
        <p:txBody>
          <a:bodyPr anchor="t" anchorCtr="0"/>
          <a:lstStyle>
            <a:lvl1pPr algn="l">
              <a:defRPr sz="4400">
                <a:solidFill>
                  <a:schemeClr val="tx1"/>
                </a:solidFill>
              </a:defRPr>
            </a:lvl1pPr>
          </a:lstStyle>
          <a:p>
            <a:r>
              <a:rPr lang="de-DE" dirty="0" smtClean="0"/>
              <a:t>Titelmasterformat durch Klicken bearbeiten</a:t>
            </a:r>
            <a:endParaRPr lang="de-DE" dirty="0"/>
          </a:p>
        </p:txBody>
      </p:sp>
      <p:sp>
        <p:nvSpPr>
          <p:cNvPr id="8" name="Untertitel 2"/>
          <p:cNvSpPr>
            <a:spLocks noGrp="1"/>
          </p:cNvSpPr>
          <p:nvPr>
            <p:ph type="subTitle" idx="1"/>
          </p:nvPr>
        </p:nvSpPr>
        <p:spPr>
          <a:xfrm>
            <a:off x="629999" y="4725144"/>
            <a:ext cx="8280000" cy="1728192"/>
          </a:xfrm>
          <a:prstGeom prst="rect">
            <a:avLst/>
          </a:prstGeom>
        </p:spPr>
        <p:txBody>
          <a:bodyPr/>
          <a:lstStyle>
            <a:lvl1pPr marL="0" indent="0" algn="l">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smtClean="0"/>
              <a:t>Formatvorlage des Untertitelmasters durch Klicken bearbeiten</a:t>
            </a:r>
          </a:p>
          <a:p>
            <a:r>
              <a:rPr lang="de-DE" dirty="0" smtClean="0"/>
              <a:t>Kurs</a:t>
            </a:r>
          </a:p>
          <a:p>
            <a:r>
              <a:rPr lang="de-DE" dirty="0" smtClean="0"/>
              <a:t>Semester</a:t>
            </a:r>
            <a:endParaRPr lang="de-DE" dirty="0"/>
          </a:p>
        </p:txBody>
      </p:sp>
      <p:sp>
        <p:nvSpPr>
          <p:cNvPr id="9" name="Textplatzhalter 5"/>
          <p:cNvSpPr>
            <a:spLocks noGrp="1"/>
          </p:cNvSpPr>
          <p:nvPr>
            <p:ph type="body" sz="quarter" idx="12"/>
          </p:nvPr>
        </p:nvSpPr>
        <p:spPr>
          <a:xfrm>
            <a:off x="630000" y="404665"/>
            <a:ext cx="8280920" cy="1206768"/>
          </a:xfrm>
          <a:prstGeom prst="rect">
            <a:avLst/>
          </a:prstGeom>
        </p:spPr>
        <p:txBody>
          <a:bodyPr anchor="b" anchorCtr="0"/>
          <a:lstStyle>
            <a:lvl1pPr>
              <a:defRPr sz="2000">
                <a:solidFill>
                  <a:schemeClr val="tx1"/>
                </a:solidFill>
              </a:defRPr>
            </a:lvl1pPr>
          </a:lstStyle>
          <a:p>
            <a:pPr lvl="0"/>
            <a:r>
              <a:rPr lang="de-DE" smtClean="0"/>
              <a:t>Textmasterformat bearbeiten</a:t>
            </a:r>
          </a:p>
        </p:txBody>
      </p:sp>
      <p:sp>
        <p:nvSpPr>
          <p:cNvPr id="12" name="Fußzeilenplatzhalter 2"/>
          <p:cNvSpPr>
            <a:spLocks noGrp="1"/>
          </p:cNvSpPr>
          <p:nvPr>
            <p:ph type="ftr" sz="quarter" idx="3"/>
          </p:nvPr>
        </p:nvSpPr>
        <p:spPr>
          <a:xfrm>
            <a:off x="1116013" y="6654799"/>
            <a:ext cx="7056437" cy="168275"/>
          </a:xfrm>
          <a:prstGeom prst="rect">
            <a:avLst/>
          </a:prstGeom>
        </p:spPr>
        <p:txBody>
          <a:bodyPr tIns="0"/>
          <a:lstStyle>
            <a:lvl1pPr algn="l">
              <a:defRPr sz="1000">
                <a:solidFill>
                  <a:schemeClr val="tx2"/>
                </a:solidFill>
                <a:latin typeface="Arial Narrow" panose="020B0606020202030204" pitchFamily="34" charset="0"/>
              </a:defRPr>
            </a:lvl1pPr>
          </a:lstStyle>
          <a:p>
            <a:pPr>
              <a:defRPr/>
            </a:pPr>
            <a:r>
              <a:rPr lang="de-DE" smtClean="0"/>
              <a:t>Titel der Veranstaltung</a:t>
            </a:r>
            <a:endParaRPr lang="de-DE"/>
          </a:p>
        </p:txBody>
      </p:sp>
    </p:spTree>
    <p:extLst>
      <p:ext uri="{BB962C8B-B14F-4D97-AF65-F5344CB8AC3E}">
        <p14:creationId xmlns:p14="http://schemas.microsoft.com/office/powerpoint/2010/main" val="174286630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637442" y="116632"/>
            <a:ext cx="6598854" cy="792088"/>
          </a:xfrm>
          <a:prstGeom prst="rect">
            <a:avLst/>
          </a:prstGeom>
        </p:spPr>
        <p:txBody>
          <a:bodyPr anchor="b"/>
          <a:lstStyle>
            <a:lvl1pPr>
              <a:defRPr>
                <a:solidFill>
                  <a:schemeClr val="tx1"/>
                </a:solidFill>
              </a:defRPr>
            </a:lvl1pPr>
          </a:lstStyle>
          <a:p>
            <a:r>
              <a:rPr lang="de-DE" dirty="0" smtClean="0"/>
              <a:t>Titelmasterformat durch Klicken bearbeiten</a:t>
            </a:r>
            <a:endParaRPr lang="de-DE" dirty="0"/>
          </a:p>
        </p:txBody>
      </p:sp>
      <p:sp>
        <p:nvSpPr>
          <p:cNvPr id="3" name="Inhaltsplatzhalter 2"/>
          <p:cNvSpPr>
            <a:spLocks noGrp="1"/>
          </p:cNvSpPr>
          <p:nvPr>
            <p:ph idx="1"/>
          </p:nvPr>
        </p:nvSpPr>
        <p:spPr>
          <a:xfrm>
            <a:off x="628650" y="1080000"/>
            <a:ext cx="8119814" cy="5040000"/>
          </a:xfrm>
          <a:prstGeom prst="rect">
            <a:avLst/>
          </a:prstGeom>
        </p:spPr>
        <p:txBody>
          <a:bodyPr/>
          <a:lstStyle>
            <a:lvl1pPr>
              <a:defRPr sz="1800">
                <a:latin typeface="Arial Narrow" panose="020B0606020202030204" pitchFamily="34" charset="0"/>
              </a:defRPr>
            </a:lvl1pPr>
            <a:lvl2pPr marL="417513" indent="-236538">
              <a:buClrTx/>
              <a:buSzPct val="100000"/>
              <a:buFont typeface="Arial" panose="020B0604020202020204" pitchFamily="34" charset="0"/>
              <a:buChar char="•"/>
              <a:defRPr sz="1800">
                <a:latin typeface="Arial Narrow" panose="020B0606020202030204" pitchFamily="34" charset="0"/>
              </a:defRPr>
            </a:lvl2pPr>
            <a:lvl3pPr marL="687388" indent="-241300">
              <a:buFont typeface="Arial" panose="020B0604020202020204" pitchFamily="34" charset="0"/>
              <a:buChar char="•"/>
              <a:defRPr sz="1800">
                <a:latin typeface="Arial Narrow" panose="020B0606020202030204" pitchFamily="34" charset="0"/>
              </a:defRPr>
            </a:lvl3pPr>
            <a:lvl4pPr marL="955675" indent="-241300">
              <a:buFont typeface="Arial" panose="020B0604020202020204" pitchFamily="34" charset="0"/>
              <a:buChar char="•"/>
              <a:defRPr sz="1800">
                <a:latin typeface="Arial Narrow" panose="020B0606020202030204" pitchFamily="34" charset="0"/>
              </a:defRPr>
            </a:lvl4pPr>
            <a:lvl5pPr marL="1227138" indent="-238125">
              <a:buFont typeface="Arial" panose="020B0604020202020204" pitchFamily="34" charset="0"/>
              <a:buChar char="•"/>
              <a:defRPr sz="1800">
                <a:latin typeface="Arial Narrow" panose="020B0606020202030204"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7" name="Rectangle 3"/>
          <p:cNvSpPr>
            <a:spLocks noGrp="1"/>
          </p:cNvSpPr>
          <p:nvPr>
            <p:ph type="sldNum" sz="quarter" idx="4"/>
          </p:nvPr>
        </p:nvSpPr>
        <p:spPr bwMode="auto">
          <a:xfrm>
            <a:off x="8640000" y="6660000"/>
            <a:ext cx="345877" cy="18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algn="r" eaLnBrk="1">
              <a:defRPr sz="1000">
                <a:latin typeface="+mj-lt"/>
                <a:cs typeface="+mn-cs"/>
                <a:sym typeface="Arial" panose="020B0604020202020204" pitchFamily="34" charset="0"/>
              </a:defRPr>
            </a:lvl1pPr>
          </a:lstStyle>
          <a:p>
            <a:pPr>
              <a:defRPr/>
            </a:pPr>
            <a:fld id="{E42BEB3F-08D9-49EF-B61F-64B0AC4A9AB9}" type="slidenum">
              <a:rPr lang="de-DE" altLang="de-DE"/>
              <a:pPr>
                <a:defRPr/>
              </a:pPr>
              <a:t>‹#›</a:t>
            </a:fld>
            <a:endParaRPr lang="de-DE" altLang="de-DE" dirty="0"/>
          </a:p>
        </p:txBody>
      </p:sp>
      <p:sp>
        <p:nvSpPr>
          <p:cNvPr id="8" name="Fußzeilenplatzhalter 2"/>
          <p:cNvSpPr>
            <a:spLocks noGrp="1"/>
          </p:cNvSpPr>
          <p:nvPr>
            <p:ph type="ftr" sz="quarter" idx="3"/>
          </p:nvPr>
        </p:nvSpPr>
        <p:spPr>
          <a:xfrm>
            <a:off x="1116013" y="6654799"/>
            <a:ext cx="7056437" cy="168275"/>
          </a:xfrm>
          <a:prstGeom prst="rect">
            <a:avLst/>
          </a:prstGeom>
        </p:spPr>
        <p:txBody>
          <a:bodyPr tIns="0"/>
          <a:lstStyle>
            <a:lvl1pPr algn="l">
              <a:defRPr sz="1000">
                <a:solidFill>
                  <a:schemeClr val="tx2"/>
                </a:solidFill>
                <a:latin typeface="Arial Narrow" panose="020B0606020202030204" pitchFamily="34" charset="0"/>
              </a:defRPr>
            </a:lvl1pPr>
          </a:lstStyle>
          <a:p>
            <a:pPr>
              <a:defRPr/>
            </a:pPr>
            <a:r>
              <a:rPr lang="de-DE" smtClean="0"/>
              <a:t>Titel der Veranstaltung</a:t>
            </a:r>
            <a:endParaRPr lang="de-DE"/>
          </a:p>
        </p:txBody>
      </p:sp>
    </p:spTree>
    <p:extLst>
      <p:ext uri="{BB962C8B-B14F-4D97-AF65-F5344CB8AC3E}">
        <p14:creationId xmlns:p14="http://schemas.microsoft.com/office/powerpoint/2010/main" val="3251255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Inhalt und Bild">
    <p:spTree>
      <p:nvGrpSpPr>
        <p:cNvPr id="1" name=""/>
        <p:cNvGrpSpPr/>
        <p:nvPr/>
      </p:nvGrpSpPr>
      <p:grpSpPr>
        <a:xfrm>
          <a:off x="0" y="0"/>
          <a:ext cx="0" cy="0"/>
          <a:chOff x="0" y="0"/>
          <a:chExt cx="0" cy="0"/>
        </a:xfrm>
      </p:grpSpPr>
      <p:sp>
        <p:nvSpPr>
          <p:cNvPr id="2" name="Titel 1"/>
          <p:cNvSpPr>
            <a:spLocks noGrp="1"/>
          </p:cNvSpPr>
          <p:nvPr>
            <p:ph type="title"/>
          </p:nvPr>
        </p:nvSpPr>
        <p:spPr>
          <a:xfrm>
            <a:off x="637442" y="116632"/>
            <a:ext cx="6598854" cy="792088"/>
          </a:xfrm>
          <a:prstGeom prst="rect">
            <a:avLst/>
          </a:prstGeom>
        </p:spPr>
        <p:txBody>
          <a:bodyPr anchor="b"/>
          <a:lstStyle>
            <a:lvl1pPr>
              <a:defRPr>
                <a:solidFill>
                  <a:schemeClr val="tx1"/>
                </a:solidFill>
              </a:defRPr>
            </a:lvl1pPr>
          </a:lstStyle>
          <a:p>
            <a:r>
              <a:rPr lang="de-DE" dirty="0" smtClean="0"/>
              <a:t>Titelmasterformat durch Klicken bearbeiten</a:t>
            </a:r>
            <a:endParaRPr lang="de-DE" dirty="0"/>
          </a:p>
        </p:txBody>
      </p:sp>
      <p:sp>
        <p:nvSpPr>
          <p:cNvPr id="3" name="Inhaltsplatzhalter 2"/>
          <p:cNvSpPr>
            <a:spLocks noGrp="1"/>
          </p:cNvSpPr>
          <p:nvPr>
            <p:ph idx="1"/>
          </p:nvPr>
        </p:nvSpPr>
        <p:spPr>
          <a:xfrm>
            <a:off x="628650" y="1080000"/>
            <a:ext cx="3727326" cy="5040000"/>
          </a:xfrm>
          <a:prstGeom prst="rect">
            <a:avLst/>
          </a:prstGeom>
        </p:spPr>
        <p:txBody>
          <a:bodyPr/>
          <a:lstStyle>
            <a:lvl1pPr>
              <a:defRPr sz="1800">
                <a:latin typeface="Arial Narrow" panose="020B0606020202030204" pitchFamily="34" charset="0"/>
              </a:defRPr>
            </a:lvl1pPr>
            <a:lvl2pPr marL="417513" indent="-236538">
              <a:buClrTx/>
              <a:buSzPct val="100000"/>
              <a:buFont typeface="Arial" panose="020B0604020202020204" pitchFamily="34" charset="0"/>
              <a:buChar char="•"/>
              <a:defRPr sz="1800">
                <a:latin typeface="Arial Narrow" panose="020B0606020202030204" pitchFamily="34" charset="0"/>
              </a:defRPr>
            </a:lvl2pPr>
            <a:lvl3pPr marL="687388" indent="-241300">
              <a:buFont typeface="Arial" panose="020B0604020202020204" pitchFamily="34" charset="0"/>
              <a:buChar char="•"/>
              <a:defRPr sz="1800">
                <a:latin typeface="Arial Narrow" panose="020B0606020202030204" pitchFamily="34" charset="0"/>
              </a:defRPr>
            </a:lvl3pPr>
            <a:lvl4pPr marL="955675" indent="-241300">
              <a:buFont typeface="Arial" panose="020B0604020202020204" pitchFamily="34" charset="0"/>
              <a:buChar char="•"/>
              <a:defRPr sz="1800">
                <a:latin typeface="Arial Narrow" panose="020B0606020202030204" pitchFamily="34" charset="0"/>
              </a:defRPr>
            </a:lvl4pPr>
            <a:lvl5pPr marL="1227138" indent="-238125">
              <a:buFont typeface="Arial" panose="020B0604020202020204" pitchFamily="34" charset="0"/>
              <a:buChar char="•"/>
              <a:defRPr sz="1800">
                <a:latin typeface="Arial Narrow" panose="020B0606020202030204"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Bildplatzhalter 4"/>
          <p:cNvSpPr>
            <a:spLocks noGrp="1"/>
          </p:cNvSpPr>
          <p:nvPr>
            <p:ph type="pic" sz="quarter" idx="12"/>
          </p:nvPr>
        </p:nvSpPr>
        <p:spPr>
          <a:xfrm>
            <a:off x="4716463" y="1079999"/>
            <a:ext cx="4032250" cy="5040000"/>
          </a:xfrm>
          <a:prstGeom prst="rect">
            <a:avLst/>
          </a:prstGeom>
        </p:spPr>
        <p:txBody>
          <a:bodyPr/>
          <a:lstStyle/>
          <a:p>
            <a:pPr lvl="0"/>
            <a:endParaRPr lang="de-DE" noProof="0">
              <a:sym typeface="Arial" panose="020B0604020202020204" pitchFamily="34" charset="0"/>
            </a:endParaRPr>
          </a:p>
        </p:txBody>
      </p:sp>
      <p:sp>
        <p:nvSpPr>
          <p:cNvPr id="7" name="Rectangle 3"/>
          <p:cNvSpPr>
            <a:spLocks noGrp="1"/>
          </p:cNvSpPr>
          <p:nvPr>
            <p:ph type="sldNum" sz="quarter" idx="4"/>
          </p:nvPr>
        </p:nvSpPr>
        <p:spPr bwMode="auto">
          <a:xfrm>
            <a:off x="8640000" y="6660000"/>
            <a:ext cx="345877" cy="18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algn="r" eaLnBrk="1">
              <a:defRPr sz="1000">
                <a:latin typeface="+mj-lt"/>
                <a:cs typeface="+mn-cs"/>
                <a:sym typeface="Arial" panose="020B0604020202020204" pitchFamily="34" charset="0"/>
              </a:defRPr>
            </a:lvl1pPr>
          </a:lstStyle>
          <a:p>
            <a:pPr>
              <a:defRPr/>
            </a:pPr>
            <a:fld id="{E42BEB3F-08D9-49EF-B61F-64B0AC4A9AB9}" type="slidenum">
              <a:rPr lang="de-DE" altLang="de-DE"/>
              <a:pPr>
                <a:defRPr/>
              </a:pPr>
              <a:t>‹#›</a:t>
            </a:fld>
            <a:endParaRPr lang="de-DE" altLang="de-DE" dirty="0"/>
          </a:p>
        </p:txBody>
      </p:sp>
      <p:sp>
        <p:nvSpPr>
          <p:cNvPr id="8" name="Fußzeilenplatzhalter 2"/>
          <p:cNvSpPr>
            <a:spLocks noGrp="1"/>
          </p:cNvSpPr>
          <p:nvPr>
            <p:ph type="ftr" sz="quarter" idx="3"/>
          </p:nvPr>
        </p:nvSpPr>
        <p:spPr>
          <a:xfrm>
            <a:off x="1116013" y="6654799"/>
            <a:ext cx="7056437" cy="168275"/>
          </a:xfrm>
          <a:prstGeom prst="rect">
            <a:avLst/>
          </a:prstGeom>
        </p:spPr>
        <p:txBody>
          <a:bodyPr tIns="0"/>
          <a:lstStyle>
            <a:lvl1pPr algn="l">
              <a:defRPr sz="1000">
                <a:solidFill>
                  <a:schemeClr val="tx2"/>
                </a:solidFill>
                <a:latin typeface="Arial Narrow" panose="020B0606020202030204" pitchFamily="34" charset="0"/>
              </a:defRPr>
            </a:lvl1pPr>
          </a:lstStyle>
          <a:p>
            <a:pPr>
              <a:defRPr/>
            </a:pPr>
            <a:r>
              <a:rPr lang="de-DE" smtClean="0"/>
              <a:t>Titel der Veranstaltung</a:t>
            </a:r>
            <a:endParaRPr lang="de-DE"/>
          </a:p>
        </p:txBody>
      </p:sp>
    </p:spTree>
    <p:extLst>
      <p:ext uri="{BB962C8B-B14F-4D97-AF65-F5344CB8AC3E}">
        <p14:creationId xmlns:p14="http://schemas.microsoft.com/office/powerpoint/2010/main" val="2804771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7" name="Titel 1"/>
          <p:cNvSpPr>
            <a:spLocks noGrp="1"/>
          </p:cNvSpPr>
          <p:nvPr>
            <p:ph type="title"/>
          </p:nvPr>
        </p:nvSpPr>
        <p:spPr>
          <a:xfrm>
            <a:off x="637442" y="116632"/>
            <a:ext cx="6598854" cy="792088"/>
          </a:xfrm>
          <a:prstGeom prst="rect">
            <a:avLst/>
          </a:prstGeom>
        </p:spPr>
        <p:txBody>
          <a:bodyPr anchor="b"/>
          <a:lstStyle>
            <a:lvl1pPr>
              <a:defRPr>
                <a:solidFill>
                  <a:schemeClr val="tx1"/>
                </a:solidFill>
              </a:defRPr>
            </a:lvl1pPr>
          </a:lstStyle>
          <a:p>
            <a:r>
              <a:rPr lang="de-DE" dirty="0" smtClean="0"/>
              <a:t>Titelmasterformat durch Klicken bearbeiten</a:t>
            </a:r>
            <a:endParaRPr lang="de-DE" dirty="0"/>
          </a:p>
        </p:txBody>
      </p:sp>
      <p:sp>
        <p:nvSpPr>
          <p:cNvPr id="8" name="Inhaltsplatzhalter 2"/>
          <p:cNvSpPr>
            <a:spLocks noGrp="1"/>
          </p:cNvSpPr>
          <p:nvPr>
            <p:ph idx="1"/>
          </p:nvPr>
        </p:nvSpPr>
        <p:spPr>
          <a:xfrm>
            <a:off x="4716016" y="1080000"/>
            <a:ext cx="3727326" cy="5040000"/>
          </a:xfrm>
          <a:prstGeom prst="rect">
            <a:avLst/>
          </a:prstGeom>
        </p:spPr>
        <p:txBody>
          <a:bodyPr/>
          <a:lstStyle>
            <a:lvl1pPr>
              <a:defRPr sz="1800">
                <a:latin typeface="Arial Narrow" panose="020B0606020202030204" pitchFamily="34" charset="0"/>
              </a:defRPr>
            </a:lvl1pPr>
            <a:lvl2pPr marL="466725" indent="-285750">
              <a:buClrTx/>
              <a:buSzPct val="100000"/>
              <a:buFont typeface="Arial" panose="020B0604020202020204" pitchFamily="34" charset="0"/>
              <a:buChar char="•"/>
              <a:defRPr lang="de-DE" sz="1800" kern="1200" dirty="0" smtClean="0">
                <a:solidFill>
                  <a:srgbClr val="000000"/>
                </a:solidFill>
                <a:latin typeface="Arial Narrow" panose="020B0606020202030204" pitchFamily="34" charset="0"/>
                <a:ea typeface="+mn-ea"/>
                <a:cs typeface="+mn-cs"/>
                <a:sym typeface="Arial" panose="020B0604020202020204" pitchFamily="34" charset="0"/>
              </a:defRPr>
            </a:lvl2pPr>
            <a:lvl3pPr marL="731838" indent="-285750">
              <a:buClrTx/>
              <a:buFont typeface="Arial" panose="020B0604020202020204" pitchFamily="34" charset="0"/>
              <a:buChar char="•"/>
              <a:defRPr sz="1800">
                <a:latin typeface="Arial Narrow" panose="020B0606020202030204" pitchFamily="34" charset="0"/>
              </a:defRPr>
            </a:lvl3pPr>
            <a:lvl4pPr marL="1000125" indent="-285750">
              <a:buClrTx/>
              <a:buFont typeface="Arial" panose="020B0604020202020204" pitchFamily="34" charset="0"/>
              <a:buChar char="•"/>
              <a:defRPr sz="1800">
                <a:latin typeface="Arial Narrow" panose="020B0606020202030204" pitchFamily="34" charset="0"/>
              </a:defRPr>
            </a:lvl4pPr>
            <a:lvl5pPr marL="1274763" indent="-285750">
              <a:buClrTx/>
              <a:buFont typeface="Arial" panose="020B0604020202020204" pitchFamily="34" charset="0"/>
              <a:buChar char="•"/>
              <a:defRPr sz="1800">
                <a:latin typeface="Arial Narrow" panose="020B0606020202030204"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9" name="Inhaltsplatzhalter 2"/>
          <p:cNvSpPr>
            <a:spLocks noGrp="1"/>
          </p:cNvSpPr>
          <p:nvPr>
            <p:ph idx="11"/>
          </p:nvPr>
        </p:nvSpPr>
        <p:spPr>
          <a:xfrm>
            <a:off x="628650" y="1080000"/>
            <a:ext cx="3727326" cy="5040000"/>
          </a:xfrm>
          <a:prstGeom prst="rect">
            <a:avLst/>
          </a:prstGeom>
        </p:spPr>
        <p:txBody>
          <a:bodyPr/>
          <a:lstStyle>
            <a:lvl1pPr>
              <a:defRPr sz="1800">
                <a:latin typeface="Arial Narrow" panose="020B0606020202030204" pitchFamily="34" charset="0"/>
              </a:defRPr>
            </a:lvl1pPr>
            <a:lvl2pPr marL="417513" indent="-236538">
              <a:buClrTx/>
              <a:buSzPct val="100000"/>
              <a:buFont typeface="Arial" panose="020B0604020202020204" pitchFamily="34" charset="0"/>
              <a:buChar char="•"/>
              <a:defRPr lang="de-DE" sz="1800" kern="1200" dirty="0" smtClean="0">
                <a:solidFill>
                  <a:srgbClr val="000000"/>
                </a:solidFill>
                <a:latin typeface="Arial Narrow" panose="020B0606020202030204" pitchFamily="34" charset="0"/>
                <a:ea typeface="+mn-ea"/>
                <a:cs typeface="+mn-cs"/>
                <a:sym typeface="Arial" panose="020B0604020202020204" pitchFamily="34" charset="0"/>
              </a:defRPr>
            </a:lvl2pPr>
            <a:lvl3pPr marL="687388" indent="-241300">
              <a:buFont typeface="Arial" panose="020B0604020202020204" pitchFamily="34" charset="0"/>
              <a:buChar char="•"/>
              <a:defRPr sz="1800">
                <a:latin typeface="Arial Narrow" panose="020B0606020202030204" pitchFamily="34" charset="0"/>
              </a:defRPr>
            </a:lvl3pPr>
            <a:lvl4pPr marL="955675" indent="-241300">
              <a:buFont typeface="Arial" panose="020B0604020202020204" pitchFamily="34" charset="0"/>
              <a:buChar char="•"/>
              <a:defRPr sz="1800">
                <a:latin typeface="Arial Narrow" panose="020B0606020202030204" pitchFamily="34" charset="0"/>
              </a:defRPr>
            </a:lvl4pPr>
            <a:lvl5pPr marL="1227138" indent="-238125">
              <a:buFont typeface="Arial" panose="020B0604020202020204" pitchFamily="34" charset="0"/>
              <a:buChar char="•"/>
              <a:defRPr sz="1800">
                <a:latin typeface="Arial Narrow" panose="020B0606020202030204"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Rectangle 3"/>
          <p:cNvSpPr>
            <a:spLocks noGrp="1"/>
          </p:cNvSpPr>
          <p:nvPr>
            <p:ph type="sldNum" sz="quarter" idx="4"/>
          </p:nvPr>
        </p:nvSpPr>
        <p:spPr bwMode="auto">
          <a:xfrm>
            <a:off x="8640000" y="6660000"/>
            <a:ext cx="345877" cy="18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algn="r" eaLnBrk="1">
              <a:defRPr sz="1000">
                <a:latin typeface="+mj-lt"/>
                <a:cs typeface="+mn-cs"/>
                <a:sym typeface="Arial" panose="020B0604020202020204" pitchFamily="34" charset="0"/>
              </a:defRPr>
            </a:lvl1pPr>
          </a:lstStyle>
          <a:p>
            <a:pPr>
              <a:defRPr/>
            </a:pPr>
            <a:fld id="{E42BEB3F-08D9-49EF-B61F-64B0AC4A9AB9}" type="slidenum">
              <a:rPr lang="de-DE" altLang="de-DE"/>
              <a:pPr>
                <a:defRPr/>
              </a:pPr>
              <a:t>‹#›</a:t>
            </a:fld>
            <a:endParaRPr lang="de-DE" altLang="de-DE" dirty="0"/>
          </a:p>
        </p:txBody>
      </p:sp>
      <p:sp>
        <p:nvSpPr>
          <p:cNvPr id="10" name="Fußzeilenplatzhalter 2"/>
          <p:cNvSpPr>
            <a:spLocks noGrp="1"/>
          </p:cNvSpPr>
          <p:nvPr>
            <p:ph type="ftr" sz="quarter" idx="3"/>
          </p:nvPr>
        </p:nvSpPr>
        <p:spPr>
          <a:xfrm>
            <a:off x="1116013" y="6654799"/>
            <a:ext cx="7056437" cy="168275"/>
          </a:xfrm>
          <a:prstGeom prst="rect">
            <a:avLst/>
          </a:prstGeom>
        </p:spPr>
        <p:txBody>
          <a:bodyPr tIns="0"/>
          <a:lstStyle>
            <a:lvl1pPr algn="l">
              <a:defRPr sz="1000">
                <a:solidFill>
                  <a:schemeClr val="tx2"/>
                </a:solidFill>
                <a:latin typeface="Arial Narrow" panose="020B0606020202030204" pitchFamily="34" charset="0"/>
              </a:defRPr>
            </a:lvl1pPr>
          </a:lstStyle>
          <a:p>
            <a:pPr>
              <a:defRPr/>
            </a:pPr>
            <a:r>
              <a:rPr lang="de-DE" smtClean="0"/>
              <a:t>Titel der Veranstaltung</a:t>
            </a:r>
            <a:endParaRPr lang="de-DE"/>
          </a:p>
        </p:txBody>
      </p:sp>
    </p:spTree>
    <p:extLst>
      <p:ext uri="{BB962C8B-B14F-4D97-AF65-F5344CB8AC3E}">
        <p14:creationId xmlns:p14="http://schemas.microsoft.com/office/powerpoint/2010/main" val="349097076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7">
            <a:lum/>
          </a:blip>
          <a:srcRect/>
          <a:stretch>
            <a:fillRect/>
          </a:stretch>
        </a:blipFill>
        <a:effectLst/>
      </p:bgPr>
    </p:bg>
    <p:spTree>
      <p:nvGrpSpPr>
        <p:cNvPr id="1" name=""/>
        <p:cNvGrpSpPr/>
        <p:nvPr/>
      </p:nvGrpSpPr>
      <p:grpSpPr>
        <a:xfrm>
          <a:off x="0" y="0"/>
          <a:ext cx="0" cy="0"/>
          <a:chOff x="0" y="0"/>
          <a:chExt cx="0" cy="0"/>
        </a:xfrm>
      </p:grpSpPr>
      <p:sp>
        <p:nvSpPr>
          <p:cNvPr id="3" name="Rectangle 3"/>
          <p:cNvSpPr>
            <a:spLocks noGrp="1"/>
          </p:cNvSpPr>
          <p:nvPr>
            <p:ph type="sldNum" sz="quarter" idx="4"/>
          </p:nvPr>
        </p:nvSpPr>
        <p:spPr bwMode="auto">
          <a:xfrm>
            <a:off x="8640000" y="6660000"/>
            <a:ext cx="345600" cy="18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algn="r" eaLnBrk="1">
              <a:defRPr sz="1000">
                <a:solidFill>
                  <a:schemeClr val="tx1"/>
                </a:solidFill>
                <a:latin typeface="+mj-lt"/>
                <a:cs typeface="+mn-cs"/>
                <a:sym typeface="Arial" panose="020B0604020202020204" pitchFamily="34" charset="0"/>
              </a:defRPr>
            </a:lvl1pPr>
          </a:lstStyle>
          <a:p>
            <a:pPr>
              <a:defRPr/>
            </a:pPr>
            <a:fld id="{E42BEB3F-08D9-49EF-B61F-64B0AC4A9AB9}" type="slidenum">
              <a:rPr lang="de-DE" altLang="de-DE" smtClean="0"/>
              <a:pPr>
                <a:defRPr/>
              </a:pPr>
              <a:t>‹#›</a:t>
            </a:fld>
            <a:endParaRPr lang="de-DE" altLang="de-DE" dirty="0"/>
          </a:p>
        </p:txBody>
      </p:sp>
      <p:sp>
        <p:nvSpPr>
          <p:cNvPr id="4" name="Rectangle 1"/>
          <p:cNvSpPr>
            <a:spLocks/>
          </p:cNvSpPr>
          <p:nvPr userDrawn="1"/>
        </p:nvSpPr>
        <p:spPr bwMode="auto">
          <a:xfrm>
            <a:off x="152400" y="6654800"/>
            <a:ext cx="591509" cy="153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defTabSz="457200">
              <a:defRPr sz="14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1pPr>
            <a:lvl2pPr defTabSz="457200">
              <a:defRPr sz="14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2pPr>
            <a:lvl3pPr defTabSz="457200">
              <a:defRPr sz="14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3pPr>
            <a:lvl4pPr defTabSz="457200">
              <a:defRPr sz="14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4pPr>
            <a:lvl5pPr defTabSz="457200">
              <a:defRPr sz="14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5pPr>
            <a:lvl6pPr marL="457200" indent="1828800" defTabSz="457200" fontAlgn="base" hangingPunct="0">
              <a:spcBef>
                <a:spcPct val="0"/>
              </a:spcBef>
              <a:spcAft>
                <a:spcPct val="0"/>
              </a:spcAft>
              <a:defRPr sz="14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6pPr>
            <a:lvl7pPr marL="914400" indent="1828800" defTabSz="457200" fontAlgn="base" hangingPunct="0">
              <a:spcBef>
                <a:spcPct val="0"/>
              </a:spcBef>
              <a:spcAft>
                <a:spcPct val="0"/>
              </a:spcAft>
              <a:defRPr sz="14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7pPr>
            <a:lvl8pPr marL="1371600" indent="1828800" defTabSz="457200" fontAlgn="base" hangingPunct="0">
              <a:spcBef>
                <a:spcPct val="0"/>
              </a:spcBef>
              <a:spcAft>
                <a:spcPct val="0"/>
              </a:spcAft>
              <a:defRPr sz="14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8pPr>
            <a:lvl9pPr marL="1828800" indent="1828800" defTabSz="457200" fontAlgn="base" hangingPunct="0">
              <a:spcBef>
                <a:spcPct val="0"/>
              </a:spcBef>
              <a:spcAft>
                <a:spcPct val="0"/>
              </a:spcAft>
              <a:defRPr sz="14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9pPr>
          </a:lstStyle>
          <a:p>
            <a:pPr eaLnBrk="1">
              <a:defRPr/>
            </a:pPr>
            <a:fld id="{B1653117-B3F9-4AC9-9C1A-504184EEB33D}" type="datetime4">
              <a:rPr lang="de-DE" altLang="de-DE" sz="1000" smtClean="0">
                <a:solidFill>
                  <a:schemeClr val="tx1"/>
                </a:solidFill>
                <a:latin typeface="+mj-lt"/>
              </a:rPr>
              <a:pPr eaLnBrk="1">
                <a:defRPr/>
              </a:pPr>
              <a:t>2. Mai 2020</a:t>
            </a:fld>
            <a:endParaRPr lang="de-DE" altLang="de-DE" sz="1000" dirty="0" smtClean="0">
              <a:solidFill>
                <a:schemeClr val="tx1"/>
              </a:solidFill>
              <a:latin typeface="+mj-lt"/>
            </a:endParaRPr>
          </a:p>
        </p:txBody>
      </p:sp>
      <p:sp>
        <p:nvSpPr>
          <p:cNvPr id="6" name="Fußzeilenplatzhalter 2"/>
          <p:cNvSpPr>
            <a:spLocks noGrp="1"/>
          </p:cNvSpPr>
          <p:nvPr>
            <p:ph type="ftr" sz="quarter" idx="3"/>
          </p:nvPr>
        </p:nvSpPr>
        <p:spPr>
          <a:xfrm>
            <a:off x="1116013" y="6654799"/>
            <a:ext cx="7056437" cy="168275"/>
          </a:xfrm>
          <a:prstGeom prst="rect">
            <a:avLst/>
          </a:prstGeom>
        </p:spPr>
        <p:txBody>
          <a:bodyPr tIns="0"/>
          <a:lstStyle>
            <a:lvl1pPr algn="l">
              <a:defRPr sz="1000">
                <a:solidFill>
                  <a:schemeClr val="tx2"/>
                </a:solidFill>
                <a:latin typeface="Arial Narrow" panose="020B0606020202030204" pitchFamily="34" charset="0"/>
              </a:defRPr>
            </a:lvl1pPr>
          </a:lstStyle>
          <a:p>
            <a:pPr>
              <a:defRPr/>
            </a:pPr>
            <a:r>
              <a:rPr lang="de-DE" smtClean="0"/>
              <a:t>Titel der Veranstaltung</a:t>
            </a:r>
            <a:endParaRPr lang="de-DE"/>
          </a:p>
        </p:txBody>
      </p:sp>
    </p:spTree>
  </p:cSld>
  <p:clrMap bg1="lt1" tx1="dk1" bg2="lt2" tx2="dk2" accent1="accent1" accent2="accent2" accent3="accent3" accent4="accent4" accent5="accent5" accent6="accent6" hlink="hlink" folHlink="folHlink"/>
  <p:sldLayoutIdLst>
    <p:sldLayoutId id="2147484084" r:id="rId1"/>
    <p:sldLayoutId id="2147484085" r:id="rId2"/>
    <p:sldLayoutId id="2147484086" r:id="rId3"/>
    <p:sldLayoutId id="2147484088" r:id="rId4"/>
    <p:sldLayoutId id="2147484096" r:id="rId5"/>
  </p:sldLayoutIdLst>
  <p:timing>
    <p:tnLst>
      <p:par>
        <p:cTn id="1" dur="indefinite" restart="never" nodeType="tmRoot"/>
      </p:par>
    </p:tnLst>
  </p:timing>
  <p:hf hdr="0" dt="0"/>
  <p:txStyles>
    <p:titleStyle>
      <a:lvl1pPr algn="l" rtl="0" eaLnBrk="0" fontAlgn="base" hangingPunct="0">
        <a:spcBef>
          <a:spcPct val="0"/>
        </a:spcBef>
        <a:spcAft>
          <a:spcPct val="0"/>
        </a:spcAft>
        <a:defRPr kern="1200">
          <a:solidFill>
            <a:srgbClr val="004F8F"/>
          </a:solidFill>
          <a:latin typeface="+mj-lt"/>
          <a:ea typeface="+mj-ea"/>
          <a:cs typeface="+mj-cs"/>
          <a:sym typeface="Arial Narrow" panose="020B0606020202030204" pitchFamily="34" charset="0"/>
        </a:defRPr>
      </a:lvl1pPr>
      <a:lvl2pPr algn="l" rtl="0" eaLnBrk="0" fontAlgn="base" hangingPunct="0">
        <a:spcBef>
          <a:spcPct val="0"/>
        </a:spcBef>
        <a:spcAft>
          <a:spcPct val="0"/>
        </a:spcAft>
        <a:defRPr>
          <a:solidFill>
            <a:srgbClr val="004F8F"/>
          </a:solidFill>
          <a:latin typeface="Arial Narrow" panose="020B0606020202030204" pitchFamily="34" charset="0"/>
          <a:ea typeface="Arial Narrow" panose="020B0606020202030204" pitchFamily="34" charset="0"/>
          <a:cs typeface="Arial Narrow" panose="020B0606020202030204" pitchFamily="34" charset="0"/>
          <a:sym typeface="Arial Narrow" panose="020B0606020202030204" pitchFamily="34" charset="0"/>
        </a:defRPr>
      </a:lvl2pPr>
      <a:lvl3pPr algn="l" rtl="0" eaLnBrk="0" fontAlgn="base" hangingPunct="0">
        <a:spcBef>
          <a:spcPct val="0"/>
        </a:spcBef>
        <a:spcAft>
          <a:spcPct val="0"/>
        </a:spcAft>
        <a:defRPr>
          <a:solidFill>
            <a:srgbClr val="004F8F"/>
          </a:solidFill>
          <a:latin typeface="Arial Narrow" panose="020B0606020202030204" pitchFamily="34" charset="0"/>
          <a:ea typeface="Arial Narrow" panose="020B0606020202030204" pitchFamily="34" charset="0"/>
          <a:cs typeface="Arial Narrow" panose="020B0606020202030204" pitchFamily="34" charset="0"/>
          <a:sym typeface="Arial Narrow" panose="020B0606020202030204" pitchFamily="34" charset="0"/>
        </a:defRPr>
      </a:lvl3pPr>
      <a:lvl4pPr algn="l" rtl="0" eaLnBrk="0" fontAlgn="base" hangingPunct="0">
        <a:spcBef>
          <a:spcPct val="0"/>
        </a:spcBef>
        <a:spcAft>
          <a:spcPct val="0"/>
        </a:spcAft>
        <a:defRPr>
          <a:solidFill>
            <a:srgbClr val="004F8F"/>
          </a:solidFill>
          <a:latin typeface="Arial Narrow" panose="020B0606020202030204" pitchFamily="34" charset="0"/>
          <a:ea typeface="Arial Narrow" panose="020B0606020202030204" pitchFamily="34" charset="0"/>
          <a:cs typeface="Arial Narrow" panose="020B0606020202030204" pitchFamily="34" charset="0"/>
          <a:sym typeface="Arial Narrow" panose="020B0606020202030204" pitchFamily="34" charset="0"/>
        </a:defRPr>
      </a:lvl4pPr>
      <a:lvl5pPr algn="l" rtl="0" eaLnBrk="0" fontAlgn="base" hangingPunct="0">
        <a:spcBef>
          <a:spcPct val="0"/>
        </a:spcBef>
        <a:spcAft>
          <a:spcPct val="0"/>
        </a:spcAft>
        <a:defRPr>
          <a:solidFill>
            <a:srgbClr val="004F8F"/>
          </a:solidFill>
          <a:latin typeface="Arial Narrow" panose="020B0606020202030204" pitchFamily="34" charset="0"/>
          <a:ea typeface="Arial Narrow" panose="020B0606020202030204" pitchFamily="34" charset="0"/>
          <a:cs typeface="Arial Narrow" panose="020B0606020202030204" pitchFamily="34" charset="0"/>
          <a:sym typeface="Arial Narrow" panose="020B0606020202030204" pitchFamily="34" charset="0"/>
        </a:defRPr>
      </a:lvl5pPr>
      <a:lvl6pPr marL="457200" algn="l" rtl="0" fontAlgn="base" hangingPunct="0">
        <a:spcBef>
          <a:spcPct val="0"/>
        </a:spcBef>
        <a:spcAft>
          <a:spcPct val="0"/>
        </a:spcAft>
        <a:defRPr>
          <a:solidFill>
            <a:srgbClr val="004F8F"/>
          </a:solidFill>
          <a:latin typeface="Arial Narrow" panose="020B0606020202030204" pitchFamily="34" charset="0"/>
          <a:ea typeface="Arial Narrow" panose="020B0606020202030204" pitchFamily="34" charset="0"/>
          <a:cs typeface="Arial Narrow" panose="020B0606020202030204" pitchFamily="34" charset="0"/>
          <a:sym typeface="Arial Narrow" panose="020B0606020202030204" pitchFamily="34" charset="0"/>
        </a:defRPr>
      </a:lvl6pPr>
      <a:lvl7pPr marL="914400" algn="l" rtl="0" fontAlgn="base" hangingPunct="0">
        <a:spcBef>
          <a:spcPct val="0"/>
        </a:spcBef>
        <a:spcAft>
          <a:spcPct val="0"/>
        </a:spcAft>
        <a:defRPr>
          <a:solidFill>
            <a:srgbClr val="004F8F"/>
          </a:solidFill>
          <a:latin typeface="Arial Narrow" panose="020B0606020202030204" pitchFamily="34" charset="0"/>
          <a:ea typeface="Arial Narrow" panose="020B0606020202030204" pitchFamily="34" charset="0"/>
          <a:cs typeface="Arial Narrow" panose="020B0606020202030204" pitchFamily="34" charset="0"/>
          <a:sym typeface="Arial Narrow" panose="020B0606020202030204" pitchFamily="34" charset="0"/>
        </a:defRPr>
      </a:lvl7pPr>
      <a:lvl8pPr marL="1371600" algn="l" rtl="0" fontAlgn="base" hangingPunct="0">
        <a:spcBef>
          <a:spcPct val="0"/>
        </a:spcBef>
        <a:spcAft>
          <a:spcPct val="0"/>
        </a:spcAft>
        <a:defRPr>
          <a:solidFill>
            <a:srgbClr val="004F8F"/>
          </a:solidFill>
          <a:latin typeface="Arial Narrow" panose="020B0606020202030204" pitchFamily="34" charset="0"/>
          <a:ea typeface="Arial Narrow" panose="020B0606020202030204" pitchFamily="34" charset="0"/>
          <a:cs typeface="Arial Narrow" panose="020B0606020202030204" pitchFamily="34" charset="0"/>
          <a:sym typeface="Arial Narrow" panose="020B0606020202030204" pitchFamily="34" charset="0"/>
        </a:defRPr>
      </a:lvl8pPr>
      <a:lvl9pPr marL="1828800" algn="l" rtl="0" fontAlgn="base" hangingPunct="0">
        <a:spcBef>
          <a:spcPct val="0"/>
        </a:spcBef>
        <a:spcAft>
          <a:spcPct val="0"/>
        </a:spcAft>
        <a:defRPr>
          <a:solidFill>
            <a:srgbClr val="004F8F"/>
          </a:solidFill>
          <a:latin typeface="Arial Narrow" panose="020B0606020202030204" pitchFamily="34" charset="0"/>
          <a:ea typeface="Arial Narrow" panose="020B0606020202030204" pitchFamily="34" charset="0"/>
          <a:cs typeface="Arial Narrow" panose="020B0606020202030204" pitchFamily="34" charset="0"/>
          <a:sym typeface="Arial Narrow" panose="020B0606020202030204" pitchFamily="34" charset="0"/>
        </a:defRPr>
      </a:lvl9pPr>
    </p:titleStyle>
    <p:bodyStyle>
      <a:lvl1pPr marL="342900" indent="-342900" algn="l" rtl="0" eaLnBrk="0" fontAlgn="base" hangingPunct="0">
        <a:spcBef>
          <a:spcPts val="300"/>
        </a:spcBef>
        <a:spcAft>
          <a:spcPct val="0"/>
        </a:spcAft>
        <a:defRPr sz="1600" kern="1200">
          <a:solidFill>
            <a:srgbClr val="000000"/>
          </a:solidFill>
          <a:latin typeface="+mn-lt"/>
          <a:ea typeface="+mn-ea"/>
          <a:cs typeface="+mn-cs"/>
          <a:sym typeface="Arial" panose="020B0604020202020204" pitchFamily="34" charset="0"/>
        </a:defRPr>
      </a:lvl1pPr>
      <a:lvl2pPr marL="417513" indent="-236538" algn="l" rtl="0" eaLnBrk="0" fontAlgn="base" hangingPunct="0">
        <a:spcBef>
          <a:spcPts val="300"/>
        </a:spcBef>
        <a:spcAft>
          <a:spcPct val="0"/>
        </a:spcAft>
        <a:buSzPct val="100000"/>
        <a:buChar char="•"/>
        <a:defRPr sz="1600" kern="1200">
          <a:solidFill>
            <a:srgbClr val="000000"/>
          </a:solidFill>
          <a:latin typeface="+mn-lt"/>
          <a:ea typeface="+mn-ea"/>
          <a:cs typeface="+mn-cs"/>
          <a:sym typeface="Arial" panose="020B0604020202020204" pitchFamily="34" charset="0"/>
        </a:defRPr>
      </a:lvl2pPr>
      <a:lvl3pPr marL="687388" indent="-241300" algn="l" rtl="0" eaLnBrk="0" fontAlgn="base" hangingPunct="0">
        <a:spcBef>
          <a:spcPts val="300"/>
        </a:spcBef>
        <a:spcAft>
          <a:spcPct val="0"/>
        </a:spcAft>
        <a:buSzPct val="100000"/>
        <a:buChar char="–"/>
        <a:defRPr sz="1600" kern="1200">
          <a:solidFill>
            <a:srgbClr val="000000"/>
          </a:solidFill>
          <a:latin typeface="+mn-lt"/>
          <a:ea typeface="+mn-ea"/>
          <a:cs typeface="+mn-cs"/>
          <a:sym typeface="Arial" panose="020B0604020202020204" pitchFamily="34" charset="0"/>
        </a:defRPr>
      </a:lvl3pPr>
      <a:lvl4pPr marL="955675" indent="-241300" algn="l" rtl="0" eaLnBrk="0" fontAlgn="base" hangingPunct="0">
        <a:spcBef>
          <a:spcPts val="300"/>
        </a:spcBef>
        <a:spcAft>
          <a:spcPct val="0"/>
        </a:spcAft>
        <a:buSzPct val="100000"/>
        <a:buChar char="–"/>
        <a:defRPr sz="1600" kern="1200">
          <a:solidFill>
            <a:srgbClr val="000000"/>
          </a:solidFill>
          <a:latin typeface="+mn-lt"/>
          <a:ea typeface="+mn-ea"/>
          <a:cs typeface="+mn-cs"/>
          <a:sym typeface="Arial" panose="020B0604020202020204" pitchFamily="34" charset="0"/>
        </a:defRPr>
      </a:lvl4pPr>
      <a:lvl5pPr marL="1227138" indent="-238125" algn="l" rtl="0" eaLnBrk="0" fontAlgn="base" hangingPunct="0">
        <a:spcBef>
          <a:spcPts val="300"/>
        </a:spcBef>
        <a:spcAft>
          <a:spcPct val="0"/>
        </a:spcAft>
        <a:buSzPct val="100000"/>
        <a:buChar char="–"/>
        <a:defRPr sz="1600" kern="1200">
          <a:solidFill>
            <a:srgbClr val="000000"/>
          </a:solidFill>
          <a:latin typeface="+mn-lt"/>
          <a:ea typeface="+mn-ea"/>
          <a:cs typeface="+mn-cs"/>
          <a:sym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6">
            <a:lum/>
          </a:blip>
          <a:srcRect/>
          <a:stretch>
            <a:fillRect/>
          </a:stretch>
        </a:blipFill>
        <a:effectLst/>
      </p:bgPr>
    </p:bg>
    <p:spTree>
      <p:nvGrpSpPr>
        <p:cNvPr id="1" name=""/>
        <p:cNvGrpSpPr/>
        <p:nvPr/>
      </p:nvGrpSpPr>
      <p:grpSpPr>
        <a:xfrm>
          <a:off x="0" y="0"/>
          <a:ext cx="0" cy="0"/>
          <a:chOff x="0" y="0"/>
          <a:chExt cx="0" cy="0"/>
        </a:xfrm>
      </p:grpSpPr>
      <p:sp>
        <p:nvSpPr>
          <p:cNvPr id="3" name="Rectangle 3"/>
          <p:cNvSpPr>
            <a:spLocks noGrp="1"/>
          </p:cNvSpPr>
          <p:nvPr>
            <p:ph type="sldNum" sz="quarter" idx="4"/>
          </p:nvPr>
        </p:nvSpPr>
        <p:spPr bwMode="auto">
          <a:xfrm>
            <a:off x="8640000" y="6660000"/>
            <a:ext cx="345600" cy="18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algn="r" eaLnBrk="1">
              <a:defRPr sz="1000">
                <a:solidFill>
                  <a:schemeClr val="tx1"/>
                </a:solidFill>
                <a:latin typeface="+mj-lt"/>
                <a:cs typeface="+mn-cs"/>
                <a:sym typeface="Arial" panose="020B0604020202020204" pitchFamily="34" charset="0"/>
              </a:defRPr>
            </a:lvl1pPr>
          </a:lstStyle>
          <a:p>
            <a:pPr>
              <a:defRPr/>
            </a:pPr>
            <a:fld id="{E42BEB3F-08D9-49EF-B61F-64B0AC4A9AB9}" type="slidenum">
              <a:rPr lang="de-DE" altLang="de-DE" smtClean="0"/>
              <a:pPr>
                <a:defRPr/>
              </a:pPr>
              <a:t>‹#›</a:t>
            </a:fld>
            <a:endParaRPr lang="de-DE" altLang="de-DE" dirty="0"/>
          </a:p>
        </p:txBody>
      </p:sp>
      <p:sp>
        <p:nvSpPr>
          <p:cNvPr id="4" name="Rectangle 1"/>
          <p:cNvSpPr>
            <a:spLocks/>
          </p:cNvSpPr>
          <p:nvPr userDrawn="1"/>
        </p:nvSpPr>
        <p:spPr bwMode="auto">
          <a:xfrm>
            <a:off x="152400" y="6654800"/>
            <a:ext cx="591509" cy="153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defTabSz="457200">
              <a:defRPr sz="14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1pPr>
            <a:lvl2pPr defTabSz="457200">
              <a:defRPr sz="14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2pPr>
            <a:lvl3pPr defTabSz="457200">
              <a:defRPr sz="14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3pPr>
            <a:lvl4pPr defTabSz="457200">
              <a:defRPr sz="14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4pPr>
            <a:lvl5pPr defTabSz="457200">
              <a:defRPr sz="14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5pPr>
            <a:lvl6pPr marL="457200" indent="1828800" defTabSz="457200" fontAlgn="base" hangingPunct="0">
              <a:spcBef>
                <a:spcPct val="0"/>
              </a:spcBef>
              <a:spcAft>
                <a:spcPct val="0"/>
              </a:spcAft>
              <a:defRPr sz="14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6pPr>
            <a:lvl7pPr marL="914400" indent="1828800" defTabSz="457200" fontAlgn="base" hangingPunct="0">
              <a:spcBef>
                <a:spcPct val="0"/>
              </a:spcBef>
              <a:spcAft>
                <a:spcPct val="0"/>
              </a:spcAft>
              <a:defRPr sz="14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7pPr>
            <a:lvl8pPr marL="1371600" indent="1828800" defTabSz="457200" fontAlgn="base" hangingPunct="0">
              <a:spcBef>
                <a:spcPct val="0"/>
              </a:spcBef>
              <a:spcAft>
                <a:spcPct val="0"/>
              </a:spcAft>
              <a:defRPr sz="14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8pPr>
            <a:lvl9pPr marL="1828800" indent="1828800" defTabSz="457200" fontAlgn="base" hangingPunct="0">
              <a:spcBef>
                <a:spcPct val="0"/>
              </a:spcBef>
              <a:spcAft>
                <a:spcPct val="0"/>
              </a:spcAft>
              <a:defRPr sz="1400">
                <a:solidFill>
                  <a:srgbClr val="004F8F"/>
                </a:solidFill>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lvl9pPr>
          </a:lstStyle>
          <a:p>
            <a:pPr eaLnBrk="1">
              <a:defRPr/>
            </a:pPr>
            <a:fld id="{B1653117-B3F9-4AC9-9C1A-504184EEB33D}" type="datetime4">
              <a:rPr lang="de-DE" altLang="de-DE" sz="1000" smtClean="0">
                <a:solidFill>
                  <a:schemeClr val="tx1"/>
                </a:solidFill>
                <a:latin typeface="+mj-lt"/>
              </a:rPr>
              <a:pPr eaLnBrk="1">
                <a:defRPr/>
              </a:pPr>
              <a:t>2. Mai 2020</a:t>
            </a:fld>
            <a:endParaRPr lang="de-DE" altLang="de-DE" sz="1000" dirty="0" smtClean="0">
              <a:solidFill>
                <a:schemeClr val="tx1"/>
              </a:solidFill>
              <a:latin typeface="+mj-lt"/>
            </a:endParaRPr>
          </a:p>
        </p:txBody>
      </p:sp>
      <p:sp>
        <p:nvSpPr>
          <p:cNvPr id="6" name="Fußzeilenplatzhalter 2"/>
          <p:cNvSpPr>
            <a:spLocks noGrp="1"/>
          </p:cNvSpPr>
          <p:nvPr>
            <p:ph type="ftr" sz="quarter" idx="3"/>
          </p:nvPr>
        </p:nvSpPr>
        <p:spPr>
          <a:xfrm>
            <a:off x="1116013" y="6654799"/>
            <a:ext cx="7056437" cy="168275"/>
          </a:xfrm>
          <a:prstGeom prst="rect">
            <a:avLst/>
          </a:prstGeom>
        </p:spPr>
        <p:txBody>
          <a:bodyPr tIns="0"/>
          <a:lstStyle>
            <a:lvl1pPr algn="l">
              <a:defRPr sz="1000">
                <a:solidFill>
                  <a:schemeClr val="tx2"/>
                </a:solidFill>
                <a:latin typeface="Arial Narrow" panose="020B0606020202030204" pitchFamily="34" charset="0"/>
              </a:defRPr>
            </a:lvl1pPr>
          </a:lstStyle>
          <a:p>
            <a:pPr>
              <a:defRPr/>
            </a:pPr>
            <a:r>
              <a:rPr lang="de-DE" smtClean="0"/>
              <a:t>Titel der Veranstaltung</a:t>
            </a:r>
            <a:endParaRPr lang="de-DE"/>
          </a:p>
        </p:txBody>
      </p:sp>
    </p:spTree>
    <p:extLst>
      <p:ext uri="{BB962C8B-B14F-4D97-AF65-F5344CB8AC3E}">
        <p14:creationId xmlns:p14="http://schemas.microsoft.com/office/powerpoint/2010/main" val="4208879762"/>
      </p:ext>
    </p:extLst>
  </p:cSld>
  <p:clrMap bg1="lt1" tx1="dk1" bg2="lt2" tx2="dk2" accent1="accent1" accent2="accent2" accent3="accent3" accent4="accent4" accent5="accent5" accent6="accent6" hlink="hlink" folHlink="folHlink"/>
  <p:sldLayoutIdLst>
    <p:sldLayoutId id="2147484091" r:id="rId1"/>
    <p:sldLayoutId id="2147484092" r:id="rId2"/>
    <p:sldLayoutId id="2147484093" r:id="rId3"/>
    <p:sldLayoutId id="2147484095" r:id="rId4"/>
  </p:sldLayoutIdLst>
  <p:timing>
    <p:tnLst>
      <p:par>
        <p:cTn id="1" dur="indefinite" restart="never" nodeType="tmRoot"/>
      </p:par>
    </p:tnLst>
  </p:timing>
  <p:hf hdr="0" dt="0"/>
  <p:txStyles>
    <p:titleStyle>
      <a:lvl1pPr algn="l" rtl="0" eaLnBrk="0" fontAlgn="base" hangingPunct="0">
        <a:spcBef>
          <a:spcPct val="0"/>
        </a:spcBef>
        <a:spcAft>
          <a:spcPct val="0"/>
        </a:spcAft>
        <a:defRPr kern="1200">
          <a:solidFill>
            <a:srgbClr val="004F8F"/>
          </a:solidFill>
          <a:latin typeface="+mj-lt"/>
          <a:ea typeface="+mj-ea"/>
          <a:cs typeface="+mj-cs"/>
          <a:sym typeface="Arial Narrow" panose="020B0606020202030204" pitchFamily="34" charset="0"/>
        </a:defRPr>
      </a:lvl1pPr>
      <a:lvl2pPr algn="l" rtl="0" eaLnBrk="0" fontAlgn="base" hangingPunct="0">
        <a:spcBef>
          <a:spcPct val="0"/>
        </a:spcBef>
        <a:spcAft>
          <a:spcPct val="0"/>
        </a:spcAft>
        <a:defRPr>
          <a:solidFill>
            <a:srgbClr val="004F8F"/>
          </a:solidFill>
          <a:latin typeface="Arial Narrow" panose="020B0606020202030204" pitchFamily="34" charset="0"/>
          <a:ea typeface="Arial Narrow" panose="020B0606020202030204" pitchFamily="34" charset="0"/>
          <a:cs typeface="Arial Narrow" panose="020B0606020202030204" pitchFamily="34" charset="0"/>
          <a:sym typeface="Arial Narrow" panose="020B0606020202030204" pitchFamily="34" charset="0"/>
        </a:defRPr>
      </a:lvl2pPr>
      <a:lvl3pPr algn="l" rtl="0" eaLnBrk="0" fontAlgn="base" hangingPunct="0">
        <a:spcBef>
          <a:spcPct val="0"/>
        </a:spcBef>
        <a:spcAft>
          <a:spcPct val="0"/>
        </a:spcAft>
        <a:defRPr>
          <a:solidFill>
            <a:srgbClr val="004F8F"/>
          </a:solidFill>
          <a:latin typeface="Arial Narrow" panose="020B0606020202030204" pitchFamily="34" charset="0"/>
          <a:ea typeface="Arial Narrow" panose="020B0606020202030204" pitchFamily="34" charset="0"/>
          <a:cs typeface="Arial Narrow" panose="020B0606020202030204" pitchFamily="34" charset="0"/>
          <a:sym typeface="Arial Narrow" panose="020B0606020202030204" pitchFamily="34" charset="0"/>
        </a:defRPr>
      </a:lvl3pPr>
      <a:lvl4pPr algn="l" rtl="0" eaLnBrk="0" fontAlgn="base" hangingPunct="0">
        <a:spcBef>
          <a:spcPct val="0"/>
        </a:spcBef>
        <a:spcAft>
          <a:spcPct val="0"/>
        </a:spcAft>
        <a:defRPr>
          <a:solidFill>
            <a:srgbClr val="004F8F"/>
          </a:solidFill>
          <a:latin typeface="Arial Narrow" panose="020B0606020202030204" pitchFamily="34" charset="0"/>
          <a:ea typeface="Arial Narrow" panose="020B0606020202030204" pitchFamily="34" charset="0"/>
          <a:cs typeface="Arial Narrow" panose="020B0606020202030204" pitchFamily="34" charset="0"/>
          <a:sym typeface="Arial Narrow" panose="020B0606020202030204" pitchFamily="34" charset="0"/>
        </a:defRPr>
      </a:lvl4pPr>
      <a:lvl5pPr algn="l" rtl="0" eaLnBrk="0" fontAlgn="base" hangingPunct="0">
        <a:spcBef>
          <a:spcPct val="0"/>
        </a:spcBef>
        <a:spcAft>
          <a:spcPct val="0"/>
        </a:spcAft>
        <a:defRPr>
          <a:solidFill>
            <a:srgbClr val="004F8F"/>
          </a:solidFill>
          <a:latin typeface="Arial Narrow" panose="020B0606020202030204" pitchFamily="34" charset="0"/>
          <a:ea typeface="Arial Narrow" panose="020B0606020202030204" pitchFamily="34" charset="0"/>
          <a:cs typeface="Arial Narrow" panose="020B0606020202030204" pitchFamily="34" charset="0"/>
          <a:sym typeface="Arial Narrow" panose="020B0606020202030204" pitchFamily="34" charset="0"/>
        </a:defRPr>
      </a:lvl5pPr>
      <a:lvl6pPr marL="457200" algn="l" rtl="0" fontAlgn="base" hangingPunct="0">
        <a:spcBef>
          <a:spcPct val="0"/>
        </a:spcBef>
        <a:spcAft>
          <a:spcPct val="0"/>
        </a:spcAft>
        <a:defRPr>
          <a:solidFill>
            <a:srgbClr val="004F8F"/>
          </a:solidFill>
          <a:latin typeface="Arial Narrow" panose="020B0606020202030204" pitchFamily="34" charset="0"/>
          <a:ea typeface="Arial Narrow" panose="020B0606020202030204" pitchFamily="34" charset="0"/>
          <a:cs typeface="Arial Narrow" panose="020B0606020202030204" pitchFamily="34" charset="0"/>
          <a:sym typeface="Arial Narrow" panose="020B0606020202030204" pitchFamily="34" charset="0"/>
        </a:defRPr>
      </a:lvl6pPr>
      <a:lvl7pPr marL="914400" algn="l" rtl="0" fontAlgn="base" hangingPunct="0">
        <a:spcBef>
          <a:spcPct val="0"/>
        </a:spcBef>
        <a:spcAft>
          <a:spcPct val="0"/>
        </a:spcAft>
        <a:defRPr>
          <a:solidFill>
            <a:srgbClr val="004F8F"/>
          </a:solidFill>
          <a:latin typeface="Arial Narrow" panose="020B0606020202030204" pitchFamily="34" charset="0"/>
          <a:ea typeface="Arial Narrow" panose="020B0606020202030204" pitchFamily="34" charset="0"/>
          <a:cs typeface="Arial Narrow" panose="020B0606020202030204" pitchFamily="34" charset="0"/>
          <a:sym typeface="Arial Narrow" panose="020B0606020202030204" pitchFamily="34" charset="0"/>
        </a:defRPr>
      </a:lvl7pPr>
      <a:lvl8pPr marL="1371600" algn="l" rtl="0" fontAlgn="base" hangingPunct="0">
        <a:spcBef>
          <a:spcPct val="0"/>
        </a:spcBef>
        <a:spcAft>
          <a:spcPct val="0"/>
        </a:spcAft>
        <a:defRPr>
          <a:solidFill>
            <a:srgbClr val="004F8F"/>
          </a:solidFill>
          <a:latin typeface="Arial Narrow" panose="020B0606020202030204" pitchFamily="34" charset="0"/>
          <a:ea typeface="Arial Narrow" panose="020B0606020202030204" pitchFamily="34" charset="0"/>
          <a:cs typeface="Arial Narrow" panose="020B0606020202030204" pitchFamily="34" charset="0"/>
          <a:sym typeface="Arial Narrow" panose="020B0606020202030204" pitchFamily="34" charset="0"/>
        </a:defRPr>
      </a:lvl8pPr>
      <a:lvl9pPr marL="1828800" algn="l" rtl="0" fontAlgn="base" hangingPunct="0">
        <a:spcBef>
          <a:spcPct val="0"/>
        </a:spcBef>
        <a:spcAft>
          <a:spcPct val="0"/>
        </a:spcAft>
        <a:defRPr>
          <a:solidFill>
            <a:srgbClr val="004F8F"/>
          </a:solidFill>
          <a:latin typeface="Arial Narrow" panose="020B0606020202030204" pitchFamily="34" charset="0"/>
          <a:ea typeface="Arial Narrow" panose="020B0606020202030204" pitchFamily="34" charset="0"/>
          <a:cs typeface="Arial Narrow" panose="020B0606020202030204" pitchFamily="34" charset="0"/>
          <a:sym typeface="Arial Narrow" panose="020B0606020202030204" pitchFamily="34" charset="0"/>
        </a:defRPr>
      </a:lvl9pPr>
    </p:titleStyle>
    <p:bodyStyle>
      <a:lvl1pPr marL="342900" indent="-342900" algn="l" rtl="0" eaLnBrk="0" fontAlgn="base" hangingPunct="0">
        <a:spcBef>
          <a:spcPts val="300"/>
        </a:spcBef>
        <a:spcAft>
          <a:spcPct val="0"/>
        </a:spcAft>
        <a:defRPr sz="1600" kern="1200">
          <a:solidFill>
            <a:srgbClr val="000000"/>
          </a:solidFill>
          <a:latin typeface="+mn-lt"/>
          <a:ea typeface="+mn-ea"/>
          <a:cs typeface="+mn-cs"/>
          <a:sym typeface="Arial" panose="020B0604020202020204" pitchFamily="34" charset="0"/>
        </a:defRPr>
      </a:lvl1pPr>
      <a:lvl2pPr marL="417513" indent="-236538" algn="l" rtl="0" eaLnBrk="0" fontAlgn="base" hangingPunct="0">
        <a:spcBef>
          <a:spcPts val="300"/>
        </a:spcBef>
        <a:spcAft>
          <a:spcPct val="0"/>
        </a:spcAft>
        <a:buSzPct val="100000"/>
        <a:buChar char="•"/>
        <a:defRPr sz="1600" kern="1200">
          <a:solidFill>
            <a:srgbClr val="000000"/>
          </a:solidFill>
          <a:latin typeface="+mn-lt"/>
          <a:ea typeface="+mn-ea"/>
          <a:cs typeface="+mn-cs"/>
          <a:sym typeface="Arial" panose="020B0604020202020204" pitchFamily="34" charset="0"/>
        </a:defRPr>
      </a:lvl2pPr>
      <a:lvl3pPr marL="687388" indent="-241300" algn="l" rtl="0" eaLnBrk="0" fontAlgn="base" hangingPunct="0">
        <a:spcBef>
          <a:spcPts val="300"/>
        </a:spcBef>
        <a:spcAft>
          <a:spcPct val="0"/>
        </a:spcAft>
        <a:buSzPct val="100000"/>
        <a:buChar char="–"/>
        <a:defRPr sz="1600" kern="1200">
          <a:solidFill>
            <a:srgbClr val="000000"/>
          </a:solidFill>
          <a:latin typeface="+mn-lt"/>
          <a:ea typeface="+mn-ea"/>
          <a:cs typeface="+mn-cs"/>
          <a:sym typeface="Arial" panose="020B0604020202020204" pitchFamily="34" charset="0"/>
        </a:defRPr>
      </a:lvl3pPr>
      <a:lvl4pPr marL="955675" indent="-241300" algn="l" rtl="0" eaLnBrk="0" fontAlgn="base" hangingPunct="0">
        <a:spcBef>
          <a:spcPts val="300"/>
        </a:spcBef>
        <a:spcAft>
          <a:spcPct val="0"/>
        </a:spcAft>
        <a:buSzPct val="100000"/>
        <a:buChar char="–"/>
        <a:defRPr sz="1600" kern="1200">
          <a:solidFill>
            <a:srgbClr val="000000"/>
          </a:solidFill>
          <a:latin typeface="+mn-lt"/>
          <a:ea typeface="+mn-ea"/>
          <a:cs typeface="+mn-cs"/>
          <a:sym typeface="Arial" panose="020B0604020202020204" pitchFamily="34" charset="0"/>
        </a:defRPr>
      </a:lvl4pPr>
      <a:lvl5pPr marL="1227138" indent="-238125" algn="l" rtl="0" eaLnBrk="0" fontAlgn="base" hangingPunct="0">
        <a:spcBef>
          <a:spcPts val="300"/>
        </a:spcBef>
        <a:spcAft>
          <a:spcPct val="0"/>
        </a:spcAft>
        <a:buSzPct val="100000"/>
        <a:buChar char="–"/>
        <a:defRPr sz="1600" kern="1200">
          <a:solidFill>
            <a:srgbClr val="000000"/>
          </a:solidFill>
          <a:latin typeface="+mn-lt"/>
          <a:ea typeface="+mn-ea"/>
          <a:cs typeface="+mn-cs"/>
          <a:sym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3.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1295400"/>
            <a:ext cx="8136903" cy="1754326"/>
          </a:xfrm>
          <a:prstGeom prst="rect">
            <a:avLst/>
          </a:prstGeom>
          <a:noFill/>
        </p:spPr>
        <p:txBody>
          <a:bodyPr wrap="square" rtlCol="0">
            <a:spAutoFit/>
          </a:bodyPr>
          <a:lstStyle/>
          <a:p>
            <a:pPr algn="ctr"/>
            <a:r>
              <a:rPr lang="en-US" sz="3600" b="1" dirty="0">
                <a:latin typeface="Calibri" panose="020F0502020204030204" pitchFamily="34" charset="0"/>
                <a:cs typeface="Calibri" panose="020F0502020204030204" pitchFamily="34" charset="0"/>
              </a:rPr>
              <a:t>Similarities and differences among fifteen global water models in simulating the vertical water balance</a:t>
            </a:r>
            <a:endParaRPr lang="en-US" sz="3600" b="1" dirty="0" smtClean="0">
              <a:latin typeface="Calibri" panose="020F0502020204030204" pitchFamily="34" charset="0"/>
              <a:cs typeface="Calibri" panose="020F0502020204030204" pitchFamily="34" charset="0"/>
            </a:endParaRPr>
          </a:p>
        </p:txBody>
      </p:sp>
      <p:sp>
        <p:nvSpPr>
          <p:cNvPr id="3" name="Subtitle 2"/>
          <p:cNvSpPr txBox="1">
            <a:spLocks/>
          </p:cNvSpPr>
          <p:nvPr/>
        </p:nvSpPr>
        <p:spPr>
          <a:xfrm>
            <a:off x="197767" y="3429000"/>
            <a:ext cx="9036496" cy="1368152"/>
          </a:xfrm>
          <a:prstGeom prst="rect">
            <a:avLst/>
          </a:prstGeom>
        </p:spPr>
        <p:txBody>
          <a:bodyPr/>
          <a:lstStyle>
            <a:lvl1pPr marL="342900" indent="-342900" algn="l" rtl="0" eaLnBrk="0" fontAlgn="base" hangingPunct="0">
              <a:spcBef>
                <a:spcPts val="300"/>
              </a:spcBef>
              <a:spcAft>
                <a:spcPct val="0"/>
              </a:spcAft>
              <a:defRPr sz="1800" kern="1200">
                <a:solidFill>
                  <a:srgbClr val="000000"/>
                </a:solidFill>
                <a:latin typeface="Arial Narrow" panose="020B0606020202030204" pitchFamily="34" charset="0"/>
                <a:ea typeface="+mn-ea"/>
                <a:cs typeface="+mn-cs"/>
                <a:sym typeface="Arial" panose="020B0604020202020204" pitchFamily="34" charset="0"/>
              </a:defRPr>
            </a:lvl1pPr>
            <a:lvl2pPr marL="417513" indent="-236538" algn="l" rtl="0" eaLnBrk="0" fontAlgn="base" hangingPunct="0">
              <a:spcBef>
                <a:spcPts val="300"/>
              </a:spcBef>
              <a:spcAft>
                <a:spcPct val="0"/>
              </a:spcAft>
              <a:buClrTx/>
              <a:buSzPct val="100000"/>
              <a:buFont typeface="Arial" panose="020B0604020202020204" pitchFamily="34" charset="0"/>
              <a:buChar char="•"/>
              <a:defRPr sz="1800" kern="1200">
                <a:solidFill>
                  <a:srgbClr val="000000"/>
                </a:solidFill>
                <a:latin typeface="Arial Narrow" panose="020B0606020202030204" pitchFamily="34" charset="0"/>
                <a:ea typeface="+mn-ea"/>
                <a:cs typeface="+mn-cs"/>
                <a:sym typeface="Arial" panose="020B0604020202020204" pitchFamily="34" charset="0"/>
              </a:defRPr>
            </a:lvl2pPr>
            <a:lvl3pPr marL="687388" indent="-241300" algn="l" rtl="0" eaLnBrk="0" fontAlgn="base" hangingPunct="0">
              <a:spcBef>
                <a:spcPts val="300"/>
              </a:spcBef>
              <a:spcAft>
                <a:spcPct val="0"/>
              </a:spcAft>
              <a:buSzPct val="100000"/>
              <a:buFont typeface="Arial" panose="020B0604020202020204" pitchFamily="34" charset="0"/>
              <a:buChar char="•"/>
              <a:defRPr sz="1800" kern="1200">
                <a:solidFill>
                  <a:srgbClr val="000000"/>
                </a:solidFill>
                <a:latin typeface="Arial Narrow" panose="020B0606020202030204" pitchFamily="34" charset="0"/>
                <a:ea typeface="+mn-ea"/>
                <a:cs typeface="+mn-cs"/>
                <a:sym typeface="Arial" panose="020B0604020202020204" pitchFamily="34" charset="0"/>
              </a:defRPr>
            </a:lvl3pPr>
            <a:lvl4pPr marL="955675" indent="-241300" algn="l" rtl="0" eaLnBrk="0" fontAlgn="base" hangingPunct="0">
              <a:spcBef>
                <a:spcPts val="300"/>
              </a:spcBef>
              <a:spcAft>
                <a:spcPct val="0"/>
              </a:spcAft>
              <a:buSzPct val="100000"/>
              <a:buFont typeface="Arial" panose="020B0604020202020204" pitchFamily="34" charset="0"/>
              <a:buChar char="•"/>
              <a:defRPr sz="1800" kern="1200">
                <a:solidFill>
                  <a:srgbClr val="000000"/>
                </a:solidFill>
                <a:latin typeface="Arial Narrow" panose="020B0606020202030204" pitchFamily="34" charset="0"/>
                <a:ea typeface="+mn-ea"/>
                <a:cs typeface="+mn-cs"/>
                <a:sym typeface="Arial" panose="020B0604020202020204" pitchFamily="34" charset="0"/>
              </a:defRPr>
            </a:lvl4pPr>
            <a:lvl5pPr marL="1227138" indent="-238125" algn="l" rtl="0" eaLnBrk="0" fontAlgn="base" hangingPunct="0">
              <a:spcBef>
                <a:spcPts val="300"/>
              </a:spcBef>
              <a:spcAft>
                <a:spcPct val="0"/>
              </a:spcAft>
              <a:buSzPct val="100000"/>
              <a:buFont typeface="Arial" panose="020B0604020202020204" pitchFamily="34" charset="0"/>
              <a:buChar char="•"/>
              <a:defRPr sz="1800" kern="1200">
                <a:solidFill>
                  <a:srgbClr val="000000"/>
                </a:solidFill>
                <a:latin typeface="Arial Narrow" panose="020B0606020202030204" pitchFamily="34" charset="0"/>
                <a:ea typeface="+mn-ea"/>
                <a:cs typeface="+mn-cs"/>
                <a:sym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endParaRPr lang="en-US" sz="2000" dirty="0" smtClean="0">
              <a:solidFill>
                <a:srgbClr val="004F8F"/>
              </a:solidFill>
              <a:latin typeface="Calibri" panose="020F0502020204030204" pitchFamily="34" charset="0"/>
              <a:ea typeface="+mj-ea"/>
              <a:cs typeface="Calibri" panose="020F0502020204030204" pitchFamily="34" charset="0"/>
            </a:endParaRPr>
          </a:p>
        </p:txBody>
      </p:sp>
      <p:pic>
        <p:nvPicPr>
          <p:cNvPr id="5" name="Picture 4"/>
          <p:cNvPicPr>
            <a:picLocks noChangeAspect="1"/>
          </p:cNvPicPr>
          <p:nvPr/>
        </p:nvPicPr>
        <p:blipFill>
          <a:blip r:embed="rId3"/>
          <a:stretch>
            <a:fillRect/>
          </a:stretch>
        </p:blipFill>
        <p:spPr>
          <a:xfrm>
            <a:off x="112047" y="323064"/>
            <a:ext cx="1272535" cy="469904"/>
          </a:xfrm>
          <a:prstGeom prst="rect">
            <a:avLst/>
          </a:prstGeom>
        </p:spPr>
      </p:pic>
      <p:sp>
        <p:nvSpPr>
          <p:cNvPr id="2" name="Rectangle 1"/>
          <p:cNvSpPr/>
          <p:nvPr/>
        </p:nvSpPr>
        <p:spPr>
          <a:xfrm>
            <a:off x="1384582" y="6608385"/>
            <a:ext cx="2640210" cy="338554"/>
          </a:xfrm>
          <a:prstGeom prst="rect">
            <a:avLst/>
          </a:prstGeom>
        </p:spPr>
        <p:txBody>
          <a:bodyPr wrap="none">
            <a:spAutoFit/>
          </a:bodyPr>
          <a:lstStyle/>
          <a:p>
            <a:r>
              <a:rPr lang="de-DE" sz="1600" dirty="0">
                <a:solidFill>
                  <a:srgbClr val="00618F"/>
                </a:solidFill>
                <a:latin typeface="Calibri" panose="020F0502020204030204" pitchFamily="34" charset="0"/>
                <a:cs typeface="Calibri" panose="020F0502020204030204" pitchFamily="34" charset="0"/>
              </a:rPr>
              <a:t> EGU General </a:t>
            </a:r>
            <a:r>
              <a:rPr lang="de-DE" sz="1600" dirty="0" err="1">
                <a:solidFill>
                  <a:srgbClr val="00618F"/>
                </a:solidFill>
                <a:latin typeface="Calibri" panose="020F0502020204030204" pitchFamily="34" charset="0"/>
                <a:cs typeface="Calibri" panose="020F0502020204030204" pitchFamily="34" charset="0"/>
              </a:rPr>
              <a:t>Assembly</a:t>
            </a:r>
            <a:r>
              <a:rPr lang="de-DE" sz="1600" dirty="0">
                <a:solidFill>
                  <a:srgbClr val="00618F"/>
                </a:solidFill>
                <a:latin typeface="Calibri" panose="020F0502020204030204" pitchFamily="34" charset="0"/>
                <a:cs typeface="Calibri" panose="020F0502020204030204" pitchFamily="34" charset="0"/>
              </a:rPr>
              <a:t> 2020 </a:t>
            </a:r>
            <a:endParaRPr lang="en-US" sz="1600" dirty="0">
              <a:solidFill>
                <a:srgbClr val="00618F"/>
              </a:solidFill>
              <a:latin typeface="Calibri" panose="020F0502020204030204" pitchFamily="34" charset="0"/>
              <a:cs typeface="Calibri" panose="020F0502020204030204" pitchFamily="34" charset="0"/>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75856" y="50024"/>
            <a:ext cx="1872208" cy="1146728"/>
          </a:xfrm>
          <a:prstGeom prst="rect">
            <a:avLst/>
          </a:prstGeom>
        </p:spPr>
      </p:pic>
      <p:sp>
        <p:nvSpPr>
          <p:cNvPr id="7" name="Rectangle 6"/>
          <p:cNvSpPr/>
          <p:nvPr/>
        </p:nvSpPr>
        <p:spPr>
          <a:xfrm>
            <a:off x="534520" y="3746766"/>
            <a:ext cx="8591465" cy="1938992"/>
          </a:xfrm>
          <a:prstGeom prst="rect">
            <a:avLst/>
          </a:prstGeom>
        </p:spPr>
        <p:txBody>
          <a:bodyPr wrap="square">
            <a:spAutoFit/>
          </a:bodyPr>
          <a:lstStyle/>
          <a:p>
            <a:r>
              <a:rPr lang="en-US" sz="2000" dirty="0">
                <a:latin typeface="Calibri" panose="020F0502020204030204" pitchFamily="34" charset="0"/>
                <a:cs typeface="Calibri" panose="020F0502020204030204" pitchFamily="34" charset="0"/>
              </a:rPr>
              <a:t>Camelia-Eliza </a:t>
            </a:r>
            <a:r>
              <a:rPr lang="en-US" sz="2000" b="1" dirty="0">
                <a:latin typeface="Calibri" panose="020F0502020204030204" pitchFamily="34" charset="0"/>
                <a:cs typeface="Calibri" panose="020F0502020204030204" pitchFamily="34" charset="0"/>
              </a:rPr>
              <a:t>Telteu</a:t>
            </a:r>
            <a:r>
              <a:rPr lang="en-US" sz="2000" dirty="0">
                <a:latin typeface="Calibri" panose="020F0502020204030204" pitchFamily="34" charset="0"/>
                <a:cs typeface="Calibri" panose="020F0502020204030204" pitchFamily="34" charset="0"/>
              </a:rPr>
              <a:t>, Hannes Müller </a:t>
            </a:r>
            <a:r>
              <a:rPr lang="en-US" sz="2000" dirty="0" err="1">
                <a:latin typeface="Calibri" panose="020F0502020204030204" pitchFamily="34" charset="0"/>
                <a:cs typeface="Calibri" panose="020F0502020204030204" pitchFamily="34" charset="0"/>
              </a:rPr>
              <a:t>Schmied</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Wim</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Thiery</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Guoyong</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Leng</a:t>
            </a:r>
            <a:r>
              <a:rPr lang="en-US" sz="2000" dirty="0">
                <a:latin typeface="Calibri" panose="020F0502020204030204" pitchFamily="34" charset="0"/>
                <a:cs typeface="Calibri" panose="020F0502020204030204" pitchFamily="34" charset="0"/>
              </a:rPr>
              <a:t>, Peter </a:t>
            </a:r>
            <a:r>
              <a:rPr lang="en-US" sz="2000" dirty="0" err="1">
                <a:latin typeface="Calibri" panose="020F0502020204030204" pitchFamily="34" charset="0"/>
                <a:cs typeface="Calibri" panose="020F0502020204030204" pitchFamily="34" charset="0"/>
              </a:rPr>
              <a:t>Burek</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Xingcai</a:t>
            </a:r>
            <a:r>
              <a:rPr lang="en-US" sz="2000" dirty="0">
                <a:latin typeface="Calibri" panose="020F0502020204030204" pitchFamily="34" charset="0"/>
                <a:cs typeface="Calibri" panose="020F0502020204030204" pitchFamily="34" charset="0"/>
              </a:rPr>
              <a:t> Liu, Julien Eric </a:t>
            </a:r>
            <a:r>
              <a:rPr lang="en-US" sz="2000" dirty="0" err="1">
                <a:latin typeface="Calibri" panose="020F0502020204030204" pitchFamily="34" charset="0"/>
                <a:cs typeface="Calibri" panose="020F0502020204030204" pitchFamily="34" charset="0"/>
              </a:rPr>
              <a:t>Stanislas</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Boulange</a:t>
            </a:r>
            <a:r>
              <a:rPr lang="en-US" sz="2000" dirty="0">
                <a:latin typeface="Calibri" panose="020F0502020204030204" pitchFamily="34" charset="0"/>
                <a:cs typeface="Calibri" panose="020F0502020204030204" pitchFamily="34" charset="0"/>
              </a:rPr>
              <a:t>, Lauren Paige </a:t>
            </a:r>
            <a:r>
              <a:rPr lang="en-US" sz="2000" dirty="0" err="1">
                <a:latin typeface="Calibri" panose="020F0502020204030204" pitchFamily="34" charset="0"/>
                <a:cs typeface="Calibri" panose="020F0502020204030204" pitchFamily="34" charset="0"/>
              </a:rPr>
              <a:t>Seaby</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Manolis</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Grillakis</a:t>
            </a:r>
            <a:r>
              <a:rPr lang="en-US" sz="2000" dirty="0">
                <a:latin typeface="Calibri" panose="020F0502020204030204" pitchFamily="34" charset="0"/>
                <a:cs typeface="Calibri" panose="020F0502020204030204" pitchFamily="34" charset="0"/>
              </a:rPr>
              <a:t>, Yusuke Satoh, </a:t>
            </a:r>
            <a:r>
              <a:rPr lang="en-US" sz="2000" dirty="0" err="1">
                <a:latin typeface="Calibri" panose="020F0502020204030204" pitchFamily="34" charset="0"/>
                <a:cs typeface="Calibri" panose="020F0502020204030204" pitchFamily="34" charset="0"/>
              </a:rPr>
              <a:t>Oldrich</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Rakovec</a:t>
            </a:r>
            <a:r>
              <a:rPr lang="en-US" sz="2000" dirty="0">
                <a:latin typeface="Calibri" panose="020F0502020204030204" pitchFamily="34" charset="0"/>
                <a:cs typeface="Calibri" panose="020F0502020204030204" pitchFamily="34" charset="0"/>
              </a:rPr>
              <a:t>, Tobias </a:t>
            </a:r>
            <a:r>
              <a:rPr lang="en-US" sz="2000" dirty="0" err="1">
                <a:latin typeface="Calibri" panose="020F0502020204030204" pitchFamily="34" charset="0"/>
                <a:cs typeface="Calibri" panose="020F0502020204030204" pitchFamily="34" charset="0"/>
              </a:rPr>
              <a:t>Stacke</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Jinfeng</a:t>
            </a:r>
            <a:r>
              <a:rPr lang="en-US" sz="2000" dirty="0">
                <a:latin typeface="Calibri" panose="020F0502020204030204" pitchFamily="34" charset="0"/>
                <a:cs typeface="Calibri" panose="020F0502020204030204" pitchFamily="34" charset="0"/>
              </a:rPr>
              <a:t> Chang, Niko Wanders, </a:t>
            </a:r>
            <a:r>
              <a:rPr lang="en-US" sz="2000" dirty="0" err="1">
                <a:latin typeface="Calibri" panose="020F0502020204030204" pitchFamily="34" charset="0"/>
                <a:cs typeface="Calibri" panose="020F0502020204030204" pitchFamily="34" charset="0"/>
              </a:rPr>
              <a:t>Fulu</a:t>
            </a:r>
            <a:r>
              <a:rPr lang="en-US" sz="2000" dirty="0">
                <a:latin typeface="Calibri" panose="020F0502020204030204" pitchFamily="34" charset="0"/>
                <a:cs typeface="Calibri" panose="020F0502020204030204" pitchFamily="34" charset="0"/>
              </a:rPr>
              <a:t> Tao, Ran </a:t>
            </a:r>
            <a:r>
              <a:rPr lang="en-US" sz="2000" dirty="0" err="1">
                <a:latin typeface="Calibri" panose="020F0502020204030204" pitchFamily="34" charset="0"/>
                <a:cs typeface="Calibri" panose="020F0502020204030204" pitchFamily="34" charset="0"/>
              </a:rPr>
              <a:t>Zhai</a:t>
            </a:r>
            <a:r>
              <a:rPr lang="en-US" sz="2000" dirty="0">
                <a:latin typeface="Calibri" panose="020F0502020204030204" pitchFamily="34" charset="0"/>
                <a:cs typeface="Calibri" panose="020F0502020204030204" pitchFamily="34" charset="0"/>
              </a:rPr>
              <a:t>, Harsh </a:t>
            </a:r>
            <a:r>
              <a:rPr lang="en-US" sz="2000" dirty="0" err="1">
                <a:latin typeface="Calibri" panose="020F0502020204030204" pitchFamily="34" charset="0"/>
                <a:cs typeface="Calibri" panose="020F0502020204030204" pitchFamily="34" charset="0"/>
              </a:rPr>
              <a:t>Lovekumar</a:t>
            </a:r>
            <a:r>
              <a:rPr lang="en-US" sz="2000" dirty="0">
                <a:latin typeface="Calibri" panose="020F0502020204030204" pitchFamily="34" charset="0"/>
                <a:cs typeface="Calibri" panose="020F0502020204030204" pitchFamily="34" charset="0"/>
              </a:rPr>
              <a:t> Shah, Tim </a:t>
            </a:r>
            <a:r>
              <a:rPr lang="en-US" sz="2000" dirty="0" err="1">
                <a:latin typeface="Calibri" panose="020F0502020204030204" pitchFamily="34" charset="0"/>
                <a:cs typeface="Calibri" panose="020F0502020204030204" pitchFamily="34" charset="0"/>
              </a:rPr>
              <a:t>Trautmann</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Ganquan</a:t>
            </a:r>
            <a:r>
              <a:rPr lang="en-US" sz="2000" dirty="0">
                <a:latin typeface="Calibri" panose="020F0502020204030204" pitchFamily="34" charset="0"/>
                <a:cs typeface="Calibri" panose="020F0502020204030204" pitchFamily="34" charset="0"/>
              </a:rPr>
              <a:t> Mao, </a:t>
            </a:r>
            <a:r>
              <a:rPr lang="en-US" sz="2000" dirty="0" err="1">
                <a:latin typeface="Calibri" panose="020F0502020204030204" pitchFamily="34" charset="0"/>
                <a:cs typeface="Calibri" panose="020F0502020204030204" pitchFamily="34" charset="0"/>
              </a:rPr>
              <a:t>Aristeidis</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Koutroulis</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Yadu</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Pokhrel</a:t>
            </a:r>
            <a:r>
              <a:rPr lang="en-US" sz="2000" dirty="0">
                <a:latin typeface="Calibri" panose="020F0502020204030204" pitchFamily="34" charset="0"/>
                <a:cs typeface="Calibri" panose="020F0502020204030204" pitchFamily="34" charset="0"/>
              </a:rPr>
              <a:t>, Luis </a:t>
            </a:r>
            <a:r>
              <a:rPr lang="en-US" sz="2000" dirty="0" err="1">
                <a:latin typeface="Calibri" panose="020F0502020204030204" pitchFamily="34" charset="0"/>
                <a:cs typeface="Calibri" panose="020F0502020204030204" pitchFamily="34" charset="0"/>
              </a:rPr>
              <a:t>Samaniego</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Yoshihide</a:t>
            </a:r>
            <a:r>
              <a:rPr lang="en-US" sz="2000" dirty="0">
                <a:latin typeface="Calibri" panose="020F0502020204030204" pitchFamily="34" charset="0"/>
                <a:cs typeface="Calibri" panose="020F0502020204030204" pitchFamily="34" charset="0"/>
              </a:rPr>
              <a:t> Wada, </a:t>
            </a:r>
            <a:r>
              <a:rPr lang="en-US" sz="2000" dirty="0" err="1">
                <a:latin typeface="Calibri" panose="020F0502020204030204" pitchFamily="34" charset="0"/>
                <a:cs typeface="Calibri" panose="020F0502020204030204" pitchFamily="34" charset="0"/>
              </a:rPr>
              <a:t>Vimal</a:t>
            </a:r>
            <a:r>
              <a:rPr lang="en-US" sz="2000" dirty="0">
                <a:latin typeface="Calibri" panose="020F0502020204030204" pitchFamily="34" charset="0"/>
                <a:cs typeface="Calibri" panose="020F0502020204030204" pitchFamily="34" charset="0"/>
              </a:rPr>
              <a:t> Mishra, </a:t>
            </a:r>
            <a:r>
              <a:rPr lang="en-US" sz="2000" dirty="0" err="1">
                <a:latin typeface="Calibri" panose="020F0502020204030204" pitchFamily="34" charset="0"/>
                <a:cs typeface="Calibri" panose="020F0502020204030204" pitchFamily="34" charset="0"/>
              </a:rPr>
              <a:t>Junguo</a:t>
            </a:r>
            <a:r>
              <a:rPr lang="en-US" sz="2000" dirty="0">
                <a:latin typeface="Calibri" panose="020F0502020204030204" pitchFamily="34" charset="0"/>
                <a:cs typeface="Calibri" panose="020F0502020204030204" pitchFamily="34" charset="0"/>
              </a:rPr>
              <a:t> Liu, Simon Newland Gosling, Jacob </a:t>
            </a:r>
            <a:r>
              <a:rPr lang="en-US" sz="2000" dirty="0" err="1">
                <a:latin typeface="Calibri" panose="020F0502020204030204" pitchFamily="34" charset="0"/>
                <a:cs typeface="Calibri" panose="020F0502020204030204" pitchFamily="34" charset="0"/>
              </a:rPr>
              <a:t>Schewe</a:t>
            </a:r>
            <a:r>
              <a:rPr lang="en-US" sz="2000" dirty="0">
                <a:latin typeface="Calibri" panose="020F0502020204030204" pitchFamily="34" charset="0"/>
                <a:cs typeface="Calibri" panose="020F0502020204030204" pitchFamily="34" charset="0"/>
              </a:rPr>
              <a:t>, and Fang Zhao</a:t>
            </a:r>
          </a:p>
        </p:txBody>
      </p:sp>
      <p:sp>
        <p:nvSpPr>
          <p:cNvPr id="9" name="Rectangle 8"/>
          <p:cNvSpPr/>
          <p:nvPr/>
        </p:nvSpPr>
        <p:spPr>
          <a:xfrm>
            <a:off x="6736976" y="6300608"/>
            <a:ext cx="2497287" cy="307777"/>
          </a:xfrm>
          <a:prstGeom prst="rect">
            <a:avLst/>
          </a:prstGeom>
        </p:spPr>
        <p:txBody>
          <a:bodyPr wrap="none">
            <a:spAutoFit/>
          </a:bodyPr>
          <a:lstStyle/>
          <a:p>
            <a:r>
              <a:rPr lang="en-US" dirty="0">
                <a:latin typeface="Open Sans"/>
              </a:rPr>
              <a:t>© Authors. All rights reserved</a:t>
            </a:r>
            <a:endParaRPr lang="en-US" dirty="0"/>
          </a:p>
        </p:txBody>
      </p:sp>
    </p:spTree>
    <p:extLst>
      <p:ext uri="{BB962C8B-B14F-4D97-AF65-F5344CB8AC3E}">
        <p14:creationId xmlns:p14="http://schemas.microsoft.com/office/powerpoint/2010/main" val="17515660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3"/>
          <p:cNvSpPr txBox="1"/>
          <p:nvPr/>
        </p:nvSpPr>
        <p:spPr>
          <a:xfrm>
            <a:off x="125814" y="1340768"/>
            <a:ext cx="9013337" cy="3908762"/>
          </a:xfrm>
          <a:prstGeom prst="rect">
            <a:avLst/>
          </a:prstGeom>
          <a:noFill/>
        </p:spPr>
        <p:txBody>
          <a:bodyPr wrap="square" rtlCol="0">
            <a:spAutoFit/>
          </a:bodyPr>
          <a:lstStyle/>
          <a:p>
            <a:endParaRPr lang="en-US" sz="2400" b="1" dirty="0" smtClean="0">
              <a:latin typeface="Arial" panose="020B0604020202020204" pitchFamily="34" charset="0"/>
              <a:cs typeface="Arial" panose="020B0604020202020204" pitchFamily="34" charset="0"/>
            </a:endParaRPr>
          </a:p>
          <a:p>
            <a:pPr lvl="0"/>
            <a:r>
              <a:rPr lang="en-US" sz="2800" dirty="0" smtClean="0">
                <a:latin typeface="Calibri" panose="020F0502020204030204" pitchFamily="34" charset="0"/>
                <a:cs typeface="Calibri" panose="020F0502020204030204" pitchFamily="34" charset="0"/>
              </a:rPr>
              <a:t>Review of </a:t>
            </a:r>
            <a:r>
              <a:rPr lang="en-US" sz="2800" dirty="0">
                <a:latin typeface="Calibri" panose="020F0502020204030204" pitchFamily="34" charset="0"/>
                <a:cs typeface="Calibri" panose="020F0502020204030204" pitchFamily="34" charset="0"/>
              </a:rPr>
              <a:t>fifteen global water </a:t>
            </a:r>
            <a:r>
              <a:rPr lang="en-US" sz="2800" dirty="0" smtClean="0">
                <a:latin typeface="Calibri" panose="020F0502020204030204" pitchFamily="34" charset="0"/>
                <a:cs typeface="Calibri" panose="020F0502020204030204" pitchFamily="34" charset="0"/>
              </a:rPr>
              <a:t>models (GWMs) included in the Inter-Sectoral </a:t>
            </a:r>
            <a:r>
              <a:rPr lang="en-US" sz="2800" dirty="0">
                <a:latin typeface="Calibri" panose="020F0502020204030204" pitchFamily="34" charset="0"/>
                <a:cs typeface="Calibri" panose="020F0502020204030204" pitchFamily="34" charset="0"/>
              </a:rPr>
              <a:t>Impact Model </a:t>
            </a:r>
            <a:r>
              <a:rPr lang="en-US" sz="2800" dirty="0" err="1">
                <a:latin typeface="Calibri" panose="020F0502020204030204" pitchFamily="34" charset="0"/>
                <a:cs typeface="Calibri" panose="020F0502020204030204" pitchFamily="34" charset="0"/>
              </a:rPr>
              <a:t>Intercomparison</a:t>
            </a:r>
            <a:r>
              <a:rPr lang="en-US" sz="2800" dirty="0">
                <a:latin typeface="Calibri" panose="020F0502020204030204" pitchFamily="34" charset="0"/>
                <a:cs typeface="Calibri" panose="020F0502020204030204" pitchFamily="34" charset="0"/>
              </a:rPr>
              <a:t> </a:t>
            </a:r>
            <a:r>
              <a:rPr lang="en-US" sz="2800" dirty="0" smtClean="0">
                <a:latin typeface="Calibri" panose="020F0502020204030204" pitchFamily="34" charset="0"/>
                <a:cs typeface="Calibri" panose="020F0502020204030204" pitchFamily="34" charset="0"/>
              </a:rPr>
              <a:t>Project phase 2b (ISIMIP2b) through a standard writing style will facilitate:</a:t>
            </a:r>
          </a:p>
          <a:p>
            <a:pPr marL="457200" indent="-457200">
              <a:buFont typeface="Wingdings" panose="05000000000000000000" pitchFamily="2" charset="2"/>
              <a:buChar char="§"/>
            </a:pPr>
            <a:r>
              <a:rPr lang="en-US" sz="2800" dirty="0" smtClean="0">
                <a:latin typeface="Calibri" panose="020F0502020204030204" pitchFamily="34" charset="0"/>
                <a:cs typeface="Calibri" panose="020F0502020204030204" pitchFamily="34" charset="0"/>
              </a:rPr>
              <a:t>understanding the model(s);</a:t>
            </a:r>
          </a:p>
          <a:p>
            <a:pPr marL="457200" indent="-457200">
              <a:buFont typeface="Wingdings" panose="05000000000000000000" pitchFamily="2" charset="2"/>
              <a:buChar char="§"/>
            </a:pPr>
            <a:r>
              <a:rPr lang="en-US" sz="2800" dirty="0" smtClean="0">
                <a:latin typeface="Calibri" panose="020F0502020204030204" pitchFamily="34" charset="0"/>
                <a:cs typeface="Calibri" panose="020F0502020204030204" pitchFamily="34" charset="0"/>
              </a:rPr>
              <a:t>understanding </a:t>
            </a:r>
            <a:r>
              <a:rPr lang="en-US" sz="2800" dirty="0">
                <a:latin typeface="Calibri" panose="020F0502020204030204" pitchFamily="34" charset="0"/>
                <a:cs typeface="Calibri" panose="020F0502020204030204" pitchFamily="34" charset="0"/>
              </a:rPr>
              <a:t>what the models have in common</a:t>
            </a:r>
            <a:r>
              <a:rPr lang="en-US" sz="2800" dirty="0" smtClean="0">
                <a:latin typeface="Calibri" panose="020F0502020204030204" pitchFamily="34" charset="0"/>
                <a:cs typeface="Calibri" panose="020F0502020204030204" pitchFamily="34" charset="0"/>
              </a:rPr>
              <a:t>;</a:t>
            </a:r>
          </a:p>
          <a:p>
            <a:pPr marL="457200" indent="-457200">
              <a:buFont typeface="Wingdings" panose="05000000000000000000" pitchFamily="2" charset="2"/>
              <a:buChar char="§"/>
            </a:pPr>
            <a:r>
              <a:rPr lang="en-US" sz="2800" dirty="0" smtClean="0">
                <a:latin typeface="Calibri" panose="020F0502020204030204" pitchFamily="34" charset="0"/>
                <a:cs typeface="Calibri" panose="020F0502020204030204" pitchFamily="34" charset="0"/>
              </a:rPr>
              <a:t>identifying what kind of data is necessary for an analysis;</a:t>
            </a:r>
          </a:p>
          <a:p>
            <a:pPr marL="457200" indent="-457200">
              <a:buFont typeface="Wingdings" panose="05000000000000000000" pitchFamily="2" charset="2"/>
              <a:buChar char="§"/>
            </a:pPr>
            <a:r>
              <a:rPr lang="en-US" sz="2800" dirty="0">
                <a:latin typeface="Calibri" panose="020F0502020204030204" pitchFamily="34" charset="0"/>
                <a:cs typeface="Calibri" panose="020F0502020204030204" pitchFamily="34" charset="0"/>
              </a:rPr>
              <a:t>to be able to select models for specific </a:t>
            </a:r>
            <a:r>
              <a:rPr lang="en-US" sz="2800" dirty="0" smtClean="0">
                <a:latin typeface="Calibri" panose="020F0502020204030204" pitchFamily="34" charset="0"/>
                <a:cs typeface="Calibri" panose="020F0502020204030204" pitchFamily="34" charset="0"/>
              </a:rPr>
              <a:t>purposes</a:t>
            </a:r>
            <a:r>
              <a:rPr lang="en-US" sz="2800" dirty="0">
                <a:latin typeface="Calibri" panose="020F0502020204030204" pitchFamily="34" charset="0"/>
                <a:cs typeface="Calibri" panose="020F0502020204030204" pitchFamily="34" charset="0"/>
              </a:rPr>
              <a:t>.</a:t>
            </a:r>
            <a:endParaRPr lang="en-US" sz="2800" dirty="0" smtClean="0">
              <a:latin typeface="Calibri" panose="020F0502020204030204" pitchFamily="34" charset="0"/>
              <a:cs typeface="Calibri" panose="020F0502020204030204" pitchFamily="34" charset="0"/>
            </a:endParaRPr>
          </a:p>
        </p:txBody>
      </p:sp>
      <p:sp>
        <p:nvSpPr>
          <p:cNvPr id="7" name="TextBox 6"/>
          <p:cNvSpPr txBox="1"/>
          <p:nvPr/>
        </p:nvSpPr>
        <p:spPr>
          <a:xfrm>
            <a:off x="3104452" y="829201"/>
            <a:ext cx="1959575" cy="553998"/>
          </a:xfrm>
          <a:prstGeom prst="rect">
            <a:avLst/>
          </a:prstGeom>
          <a:noFill/>
        </p:spPr>
        <p:txBody>
          <a:bodyPr wrap="none" rtlCol="0">
            <a:spAutoFit/>
          </a:bodyPr>
          <a:lstStyle/>
          <a:p>
            <a:r>
              <a:rPr lang="en-US" sz="3000" b="1" dirty="0" smtClean="0">
                <a:latin typeface="Calibri" panose="020F0502020204030204" pitchFamily="34" charset="0"/>
                <a:cs typeface="Calibri" panose="020F0502020204030204" pitchFamily="34" charset="0"/>
              </a:rPr>
              <a:t>Motivation</a:t>
            </a:r>
            <a:endParaRPr lang="en-US" sz="3000" b="1" dirty="0">
              <a:latin typeface="Calibri" panose="020F0502020204030204" pitchFamily="34" charset="0"/>
              <a:cs typeface="Calibri" panose="020F0502020204030204" pitchFamily="34" charset="0"/>
            </a:endParaRPr>
          </a:p>
        </p:txBody>
      </p:sp>
      <p:pic>
        <p:nvPicPr>
          <p:cNvPr id="9" name="Picture 8"/>
          <p:cNvPicPr>
            <a:picLocks noChangeAspect="1"/>
          </p:cNvPicPr>
          <p:nvPr/>
        </p:nvPicPr>
        <p:blipFill>
          <a:blip r:embed="rId3"/>
          <a:stretch>
            <a:fillRect/>
          </a:stretch>
        </p:blipFill>
        <p:spPr>
          <a:xfrm>
            <a:off x="125814" y="188640"/>
            <a:ext cx="1272535" cy="469904"/>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10735" y="-112887"/>
            <a:ext cx="1872208" cy="1146728"/>
          </a:xfrm>
          <a:prstGeom prst="rect">
            <a:avLst/>
          </a:prstGeom>
        </p:spPr>
      </p:pic>
      <p:sp>
        <p:nvSpPr>
          <p:cNvPr id="11" name="Rectangle 10"/>
          <p:cNvSpPr/>
          <p:nvPr/>
        </p:nvSpPr>
        <p:spPr>
          <a:xfrm>
            <a:off x="1384582" y="6608385"/>
            <a:ext cx="2640210" cy="338554"/>
          </a:xfrm>
          <a:prstGeom prst="rect">
            <a:avLst/>
          </a:prstGeom>
        </p:spPr>
        <p:txBody>
          <a:bodyPr wrap="none">
            <a:spAutoFit/>
          </a:bodyPr>
          <a:lstStyle/>
          <a:p>
            <a:r>
              <a:rPr lang="de-DE" sz="1600" dirty="0">
                <a:solidFill>
                  <a:srgbClr val="00618F"/>
                </a:solidFill>
                <a:latin typeface="Calibri" panose="020F0502020204030204" pitchFamily="34" charset="0"/>
                <a:cs typeface="Calibri" panose="020F0502020204030204" pitchFamily="34" charset="0"/>
              </a:rPr>
              <a:t> EGU General </a:t>
            </a:r>
            <a:r>
              <a:rPr lang="de-DE" sz="1600" dirty="0" err="1">
                <a:solidFill>
                  <a:srgbClr val="00618F"/>
                </a:solidFill>
                <a:latin typeface="Calibri" panose="020F0502020204030204" pitchFamily="34" charset="0"/>
                <a:cs typeface="Calibri" panose="020F0502020204030204" pitchFamily="34" charset="0"/>
              </a:rPr>
              <a:t>Assembly</a:t>
            </a:r>
            <a:r>
              <a:rPr lang="de-DE" sz="1600" dirty="0">
                <a:solidFill>
                  <a:srgbClr val="00618F"/>
                </a:solidFill>
                <a:latin typeface="Calibri" panose="020F0502020204030204" pitchFamily="34" charset="0"/>
                <a:cs typeface="Calibri" panose="020F0502020204030204" pitchFamily="34" charset="0"/>
              </a:rPr>
              <a:t> 2020 </a:t>
            </a:r>
            <a:endParaRPr lang="en-US" sz="1600" dirty="0">
              <a:solidFill>
                <a:srgbClr val="00618F"/>
              </a:solidFill>
              <a:latin typeface="Calibri" panose="020F0502020204030204" pitchFamily="34" charset="0"/>
              <a:cs typeface="Calibri" panose="020F0502020204030204" pitchFamily="34" charset="0"/>
            </a:endParaRPr>
          </a:p>
        </p:txBody>
      </p:sp>
      <p:sp>
        <p:nvSpPr>
          <p:cNvPr id="8" name="Rectangle 7"/>
          <p:cNvSpPr/>
          <p:nvPr/>
        </p:nvSpPr>
        <p:spPr>
          <a:xfrm>
            <a:off x="6736976" y="6300608"/>
            <a:ext cx="2497287" cy="307777"/>
          </a:xfrm>
          <a:prstGeom prst="rect">
            <a:avLst/>
          </a:prstGeom>
        </p:spPr>
        <p:txBody>
          <a:bodyPr wrap="none">
            <a:spAutoFit/>
          </a:bodyPr>
          <a:lstStyle/>
          <a:p>
            <a:r>
              <a:rPr lang="en-US" dirty="0">
                <a:latin typeface="Open Sans"/>
              </a:rPr>
              <a:t>© Authors. All rights reserved</a:t>
            </a:r>
            <a:endParaRPr lang="en-US" dirty="0"/>
          </a:p>
        </p:txBody>
      </p:sp>
    </p:spTree>
    <p:extLst>
      <p:ext uri="{BB962C8B-B14F-4D97-AF65-F5344CB8AC3E}">
        <p14:creationId xmlns:p14="http://schemas.microsoft.com/office/powerpoint/2010/main" val="1046733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ooter Placeholder 3"/>
          <p:cNvSpPr>
            <a:spLocks noGrp="1"/>
          </p:cNvSpPr>
          <p:nvPr>
            <p:ph type="ftr" sz="quarter" idx="11"/>
          </p:nvPr>
        </p:nvSpPr>
        <p:spPr>
          <a:xfrm>
            <a:off x="33916" y="5905584"/>
            <a:ext cx="3278640" cy="523513"/>
          </a:xfrm>
        </p:spPr>
        <p:txBody>
          <a:bodyPr/>
          <a:lstStyle/>
          <a:p>
            <a:r>
              <a:rPr lang="en-US" sz="1200" dirty="0" smtClean="0">
                <a:solidFill>
                  <a:srgbClr val="FFC000"/>
                </a:solidFill>
                <a:latin typeface="Calibri" panose="020F0502020204030204" pitchFamily="34" charset="0"/>
                <a:cs typeface="Calibri" panose="020F0502020204030204" pitchFamily="34" charset="0"/>
              </a:rPr>
              <a:t>Global Land Surface Models (LSMs)</a:t>
            </a:r>
          </a:p>
          <a:p>
            <a:r>
              <a:rPr lang="en-US" sz="1200" dirty="0" smtClean="0">
                <a:solidFill>
                  <a:srgbClr val="00B050"/>
                </a:solidFill>
                <a:latin typeface="Calibri" panose="020F0502020204030204" pitchFamily="34" charset="0"/>
                <a:cs typeface="Calibri" panose="020F0502020204030204" pitchFamily="34" charset="0"/>
              </a:rPr>
              <a:t>Dynamic Global Vegetation Models (DGVMs)</a:t>
            </a:r>
            <a:r>
              <a:rPr lang="en-US" sz="1200" dirty="0">
                <a:latin typeface="Calibri" panose="020F0502020204030204" pitchFamily="34" charset="0"/>
                <a:cs typeface="Calibri" panose="020F0502020204030204" pitchFamily="34" charset="0"/>
              </a:rPr>
              <a:t> </a:t>
            </a:r>
            <a:endParaRPr lang="en-US" sz="1200" dirty="0" smtClean="0">
              <a:latin typeface="Calibri" panose="020F0502020204030204" pitchFamily="34" charset="0"/>
              <a:cs typeface="Calibri" panose="020F0502020204030204" pitchFamily="34" charset="0"/>
            </a:endParaRPr>
          </a:p>
          <a:p>
            <a:r>
              <a:rPr lang="en-US" sz="1200" dirty="0" smtClean="0">
                <a:solidFill>
                  <a:srgbClr val="004F8F"/>
                </a:solidFill>
                <a:latin typeface="Calibri" panose="020F0502020204030204" pitchFamily="34" charset="0"/>
                <a:cs typeface="Calibri" panose="020F0502020204030204" pitchFamily="34" charset="0"/>
              </a:rPr>
              <a:t>Global Hydrological</a:t>
            </a:r>
            <a:r>
              <a:rPr lang="en-US" sz="1200" dirty="0" smtClean="0">
                <a:latin typeface="Calibri" panose="020F0502020204030204" pitchFamily="34" charset="0"/>
                <a:cs typeface="Calibri" panose="020F0502020204030204" pitchFamily="34" charset="0"/>
              </a:rPr>
              <a:t> </a:t>
            </a:r>
            <a:r>
              <a:rPr lang="en-US" sz="1200" dirty="0" smtClean="0">
                <a:solidFill>
                  <a:srgbClr val="004F8F"/>
                </a:solidFill>
                <a:latin typeface="Calibri" panose="020F0502020204030204" pitchFamily="34" charset="0"/>
                <a:cs typeface="Calibri" panose="020F0502020204030204" pitchFamily="34" charset="0"/>
              </a:rPr>
              <a:t>Models (GHMs)</a:t>
            </a:r>
          </a:p>
        </p:txBody>
      </p:sp>
      <p:pic>
        <p:nvPicPr>
          <p:cNvPr id="37" name="Picture 36"/>
          <p:cNvPicPr>
            <a:picLocks noChangeAspect="1"/>
          </p:cNvPicPr>
          <p:nvPr/>
        </p:nvPicPr>
        <p:blipFill>
          <a:blip r:embed="rId3"/>
          <a:stretch>
            <a:fillRect/>
          </a:stretch>
        </p:blipFill>
        <p:spPr>
          <a:xfrm>
            <a:off x="0" y="77913"/>
            <a:ext cx="1272535" cy="469904"/>
          </a:xfrm>
          <a:prstGeom prst="rect">
            <a:avLst/>
          </a:prstGeom>
        </p:spPr>
      </p:pic>
      <p:pic>
        <p:nvPicPr>
          <p:cNvPr id="35" name="Picture 3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62297" y="3374"/>
            <a:ext cx="1080120" cy="661574"/>
          </a:xfrm>
          <a:prstGeom prst="rect">
            <a:avLst/>
          </a:prstGeom>
        </p:spPr>
      </p:pic>
      <p:sp>
        <p:nvSpPr>
          <p:cNvPr id="39" name="Rectangle 38"/>
          <p:cNvSpPr/>
          <p:nvPr/>
        </p:nvSpPr>
        <p:spPr>
          <a:xfrm>
            <a:off x="1384582" y="6608385"/>
            <a:ext cx="2640210" cy="338554"/>
          </a:xfrm>
          <a:prstGeom prst="rect">
            <a:avLst/>
          </a:prstGeom>
        </p:spPr>
        <p:txBody>
          <a:bodyPr wrap="none">
            <a:spAutoFit/>
          </a:bodyPr>
          <a:lstStyle/>
          <a:p>
            <a:r>
              <a:rPr lang="de-DE" sz="1600" dirty="0">
                <a:solidFill>
                  <a:srgbClr val="00618F"/>
                </a:solidFill>
                <a:latin typeface="Calibri" panose="020F0502020204030204" pitchFamily="34" charset="0"/>
                <a:cs typeface="Calibri" panose="020F0502020204030204" pitchFamily="34" charset="0"/>
              </a:rPr>
              <a:t> EGU General </a:t>
            </a:r>
            <a:r>
              <a:rPr lang="de-DE" sz="1600" dirty="0" err="1">
                <a:solidFill>
                  <a:srgbClr val="00618F"/>
                </a:solidFill>
                <a:latin typeface="Calibri" panose="020F0502020204030204" pitchFamily="34" charset="0"/>
                <a:cs typeface="Calibri" panose="020F0502020204030204" pitchFamily="34" charset="0"/>
              </a:rPr>
              <a:t>Assembly</a:t>
            </a:r>
            <a:r>
              <a:rPr lang="de-DE" sz="1600" dirty="0">
                <a:solidFill>
                  <a:srgbClr val="00618F"/>
                </a:solidFill>
                <a:latin typeface="Calibri" panose="020F0502020204030204" pitchFamily="34" charset="0"/>
                <a:cs typeface="Calibri" panose="020F0502020204030204" pitchFamily="34" charset="0"/>
              </a:rPr>
              <a:t> 2020 </a:t>
            </a:r>
            <a:endParaRPr lang="en-US" sz="1600" dirty="0">
              <a:solidFill>
                <a:srgbClr val="00618F"/>
              </a:solidFill>
              <a:latin typeface="Calibri" panose="020F0502020204030204" pitchFamily="34" charset="0"/>
              <a:cs typeface="Calibri" panose="020F0502020204030204" pitchFamily="34" charset="0"/>
            </a:endParaRPr>
          </a:p>
        </p:txBody>
      </p:sp>
      <p:grpSp>
        <p:nvGrpSpPr>
          <p:cNvPr id="66" name="Group 65"/>
          <p:cNvGrpSpPr/>
          <p:nvPr/>
        </p:nvGrpSpPr>
        <p:grpSpPr>
          <a:xfrm>
            <a:off x="107504" y="659621"/>
            <a:ext cx="8559735" cy="5361818"/>
            <a:chOff x="442056" y="920572"/>
            <a:chExt cx="8559735" cy="5361818"/>
          </a:xfrm>
        </p:grpSpPr>
        <p:sp>
          <p:nvSpPr>
            <p:cNvPr id="8" name="Oval 7"/>
            <p:cNvSpPr/>
            <p:nvPr/>
          </p:nvSpPr>
          <p:spPr bwMode="auto">
            <a:xfrm>
              <a:off x="6334206" y="1186326"/>
              <a:ext cx="2355065" cy="519351"/>
            </a:xfrm>
            <a:prstGeom prst="ellipse">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rtlCol="0" anchor="t" anchorCtr="0" compatLnSpc="1">
              <a:prstTxWarp prst="textNoShape">
                <a:avLst/>
              </a:prstTxWarp>
              <a:spAutoFit/>
            </a:bodyPr>
            <a:lstStyle/>
            <a:p>
              <a:pPr marL="0" marR="0" indent="0" algn="ctr" defTabSz="914400" rtl="0" eaLnBrk="1"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4F8F"/>
                  </a:solidFill>
                  <a:effectLst/>
                  <a:latin typeface="Calibri" panose="020F0502020204030204" pitchFamily="34" charset="0"/>
                  <a:cs typeface="Calibri" panose="020F0502020204030204" pitchFamily="34" charset="0"/>
                  <a:sym typeface="Georgia" panose="02040502050405020303" pitchFamily="18" charset="0"/>
                </a:rPr>
                <a:t>PCR-GLOBWB</a:t>
              </a:r>
            </a:p>
          </p:txBody>
        </p:sp>
        <p:sp>
          <p:nvSpPr>
            <p:cNvPr id="9" name="Oval 8"/>
            <p:cNvSpPr/>
            <p:nvPr/>
          </p:nvSpPr>
          <p:spPr bwMode="auto">
            <a:xfrm>
              <a:off x="6974439" y="1786626"/>
              <a:ext cx="2027352" cy="519351"/>
            </a:xfrm>
            <a:prstGeom prst="ellipse">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rtlCol="0" anchor="t" anchorCtr="0" compatLnSpc="1">
              <a:prstTxWarp prst="textNoShape">
                <a:avLst/>
              </a:prstTxWarp>
              <a:spAutoFit/>
            </a:bodyPr>
            <a:lstStyle/>
            <a:p>
              <a:pPr marL="0" marR="0" indent="0" algn="ctr" defTabSz="914400" rtl="0" eaLnBrk="1"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4F8F"/>
                  </a:solidFill>
                  <a:effectLst/>
                  <a:latin typeface="Calibri" panose="020F0502020204030204" pitchFamily="34" charset="0"/>
                  <a:cs typeface="Calibri" panose="020F0502020204030204" pitchFamily="34" charset="0"/>
                  <a:sym typeface="Georgia" panose="02040502050405020303" pitchFamily="18" charset="0"/>
                </a:rPr>
                <a:t>WaterGAP2</a:t>
              </a:r>
            </a:p>
          </p:txBody>
        </p:sp>
        <p:sp>
          <p:nvSpPr>
            <p:cNvPr id="10" name="Oval 9"/>
            <p:cNvSpPr/>
            <p:nvPr/>
          </p:nvSpPr>
          <p:spPr bwMode="auto">
            <a:xfrm>
              <a:off x="7651796" y="3534908"/>
              <a:ext cx="1296144" cy="519351"/>
            </a:xfrm>
            <a:prstGeom prst="ellipse">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rtlCol="0" anchor="t" anchorCtr="0" compatLnSpc="1">
              <a:prstTxWarp prst="textNoShape">
                <a:avLst/>
              </a:prstTxWarp>
              <a:spAutoFit/>
            </a:bodyPr>
            <a:lstStyle/>
            <a:p>
              <a:pPr algn="ctr" eaLnBrk="1"/>
              <a:r>
                <a:rPr lang="en-US" sz="1800" dirty="0">
                  <a:latin typeface="Calibri" panose="020F0502020204030204" pitchFamily="34" charset="0"/>
                  <a:cs typeface="Calibri" panose="020F0502020204030204" pitchFamily="34" charset="0"/>
                </a:rPr>
                <a:t>H08</a:t>
              </a:r>
              <a:endParaRPr kumimoji="0" lang="en-US" sz="1800" b="0" i="0" u="none" strike="noStrike" cap="none" normalizeH="0" baseline="0" dirty="0" smtClean="0">
                <a:ln>
                  <a:noFill/>
                </a:ln>
                <a:solidFill>
                  <a:srgbClr val="004F8F"/>
                </a:solidFill>
                <a:effectLst/>
                <a:latin typeface="Calibri" panose="020F0502020204030204" pitchFamily="34" charset="0"/>
                <a:cs typeface="Calibri" panose="020F0502020204030204" pitchFamily="34" charset="0"/>
                <a:sym typeface="Georgia" panose="02040502050405020303" pitchFamily="18" charset="0"/>
              </a:endParaRPr>
            </a:p>
          </p:txBody>
        </p:sp>
        <p:sp>
          <p:nvSpPr>
            <p:cNvPr id="11" name="Oval 10"/>
            <p:cNvSpPr/>
            <p:nvPr/>
          </p:nvSpPr>
          <p:spPr bwMode="auto">
            <a:xfrm>
              <a:off x="7663862" y="4577179"/>
              <a:ext cx="1296144" cy="519351"/>
            </a:xfrm>
            <a:prstGeom prst="ellipse">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rtlCol="0" anchor="t" anchorCtr="0" compatLnSpc="1">
              <a:prstTxWarp prst="textNoShape">
                <a:avLst/>
              </a:prstTxWarp>
              <a:spAutoFit/>
            </a:bodyPr>
            <a:lstStyle/>
            <a:p>
              <a:pPr marL="0" marR="0" indent="0" algn="ctr" defTabSz="914400" rtl="0" eaLnBrk="1"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4F8F"/>
                  </a:solidFill>
                  <a:effectLst/>
                  <a:latin typeface="Calibri" panose="020F0502020204030204" pitchFamily="34" charset="0"/>
                  <a:cs typeface="Calibri" panose="020F0502020204030204" pitchFamily="34" charset="0"/>
                  <a:sym typeface="Georgia" panose="02040502050405020303" pitchFamily="18" charset="0"/>
                </a:rPr>
                <a:t>VIC</a:t>
              </a:r>
            </a:p>
          </p:txBody>
        </p:sp>
        <p:sp>
          <p:nvSpPr>
            <p:cNvPr id="12" name="Oval 11"/>
            <p:cNvSpPr/>
            <p:nvPr/>
          </p:nvSpPr>
          <p:spPr bwMode="auto">
            <a:xfrm>
              <a:off x="7410187" y="2620264"/>
              <a:ext cx="1528570" cy="519351"/>
            </a:xfrm>
            <a:prstGeom prst="ellipse">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rtlCol="0" anchor="t" anchorCtr="0" compatLnSpc="1">
              <a:prstTxWarp prst="textNoShape">
                <a:avLst/>
              </a:prstTxWarp>
              <a:spAutoFit/>
            </a:bodyPr>
            <a:lstStyle/>
            <a:p>
              <a:pPr marL="0" marR="0" indent="0" algn="ctr" defTabSz="914400" rtl="0" eaLnBrk="1"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4F8F"/>
                  </a:solidFill>
                  <a:effectLst/>
                  <a:latin typeface="Calibri" panose="020F0502020204030204" pitchFamily="34" charset="0"/>
                  <a:cs typeface="Calibri" panose="020F0502020204030204" pitchFamily="34" charset="0"/>
                  <a:sym typeface="Georgia" panose="02040502050405020303" pitchFamily="18" charset="0"/>
                </a:rPr>
                <a:t>MPI-HM</a:t>
              </a:r>
            </a:p>
          </p:txBody>
        </p:sp>
        <p:sp>
          <p:nvSpPr>
            <p:cNvPr id="13" name="Oval 12"/>
            <p:cNvSpPr/>
            <p:nvPr/>
          </p:nvSpPr>
          <p:spPr bwMode="auto">
            <a:xfrm>
              <a:off x="4139952" y="920572"/>
              <a:ext cx="1296144" cy="519351"/>
            </a:xfrm>
            <a:prstGeom prst="ellipse">
              <a:avLst/>
            </a:prstGeom>
            <a:solidFill>
              <a:srgbClr val="FFFFFF"/>
            </a:solidFill>
            <a:ln w="25400" cap="flat" cmpd="sng" algn="ctr">
              <a:solidFill>
                <a:srgbClr val="00B050"/>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rtlCol="0" anchor="t" anchorCtr="0" compatLnSpc="1">
              <a:prstTxWarp prst="textNoShape">
                <a:avLst/>
              </a:prstTxWarp>
              <a:spAutoFit/>
            </a:bodyPr>
            <a:lstStyle/>
            <a:p>
              <a:pPr marL="0" marR="0" indent="0" algn="ctr" defTabSz="914400" rtl="0" eaLnBrk="1" fontAlgn="base" latinLnBrk="0" hangingPunct="0">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B050"/>
                  </a:solidFill>
                  <a:effectLst/>
                  <a:latin typeface="Calibri" panose="020F0502020204030204" pitchFamily="34" charset="0"/>
                  <a:cs typeface="Calibri" panose="020F0502020204030204" pitchFamily="34" charset="0"/>
                  <a:sym typeface="Georgia" panose="02040502050405020303" pitchFamily="18" charset="0"/>
                </a:rPr>
                <a:t>LPJmL</a:t>
              </a:r>
              <a:endParaRPr kumimoji="0" lang="en-US" sz="1800" b="0" i="0" u="none" strike="noStrike" cap="none" normalizeH="0" baseline="0" dirty="0" smtClean="0">
                <a:ln>
                  <a:noFill/>
                </a:ln>
                <a:solidFill>
                  <a:srgbClr val="00B050"/>
                </a:solidFill>
                <a:effectLst/>
                <a:latin typeface="Calibri" panose="020F0502020204030204" pitchFamily="34" charset="0"/>
                <a:cs typeface="Calibri" panose="020F0502020204030204" pitchFamily="34" charset="0"/>
                <a:sym typeface="Georgia" panose="02040502050405020303" pitchFamily="18" charset="0"/>
              </a:endParaRPr>
            </a:p>
          </p:txBody>
        </p:sp>
        <p:sp>
          <p:nvSpPr>
            <p:cNvPr id="14" name="Oval 13"/>
            <p:cNvSpPr/>
            <p:nvPr/>
          </p:nvSpPr>
          <p:spPr bwMode="auto">
            <a:xfrm>
              <a:off x="3107010" y="5763039"/>
              <a:ext cx="1296144" cy="519351"/>
            </a:xfrm>
            <a:prstGeom prst="ellipse">
              <a:avLst/>
            </a:prstGeom>
            <a:solidFill>
              <a:srgbClr val="FFFFFF"/>
            </a:solidFill>
            <a:ln w="25400" cap="flat" cmpd="sng" algn="ctr">
              <a:solidFill>
                <a:srgbClr val="FFC000"/>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rtlCol="0" anchor="t" anchorCtr="0" compatLnSpc="1">
              <a:prstTxWarp prst="textNoShape">
                <a:avLst/>
              </a:prstTxWarp>
              <a:spAutoFit/>
            </a:bodyPr>
            <a:lstStyle/>
            <a:p>
              <a:pPr marL="0" marR="0" indent="0" algn="ctr" defTabSz="914400" rtl="0" eaLnBrk="1"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FFC000"/>
                  </a:solidFill>
                  <a:effectLst/>
                  <a:latin typeface="Calibri" panose="020F0502020204030204" pitchFamily="34" charset="0"/>
                  <a:cs typeface="Calibri" panose="020F0502020204030204" pitchFamily="34" charset="0"/>
                  <a:sym typeface="Georgia" panose="02040502050405020303" pitchFamily="18" charset="0"/>
                </a:rPr>
                <a:t>DBH</a:t>
              </a:r>
            </a:p>
          </p:txBody>
        </p:sp>
        <p:sp>
          <p:nvSpPr>
            <p:cNvPr id="15" name="Oval 14"/>
            <p:cNvSpPr/>
            <p:nvPr/>
          </p:nvSpPr>
          <p:spPr bwMode="auto">
            <a:xfrm>
              <a:off x="442056" y="2586923"/>
              <a:ext cx="1877475" cy="519351"/>
            </a:xfrm>
            <a:prstGeom prst="ellipse">
              <a:avLst/>
            </a:prstGeom>
            <a:solidFill>
              <a:srgbClr val="FFFFFF"/>
            </a:solidFill>
            <a:ln w="25400" cap="flat" cmpd="sng" algn="ctr">
              <a:solidFill>
                <a:srgbClr val="FFC000"/>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rtlCol="0" anchor="t" anchorCtr="0" compatLnSpc="1">
              <a:prstTxWarp prst="textNoShape">
                <a:avLst/>
              </a:prstTxWarp>
              <a:spAutoFit/>
            </a:bodyPr>
            <a:lstStyle/>
            <a:p>
              <a:pPr marL="0" marR="0" indent="0" algn="ctr" defTabSz="914400" rtl="0" eaLnBrk="1"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FFC000"/>
                  </a:solidFill>
                  <a:effectLst/>
                  <a:latin typeface="Calibri" panose="020F0502020204030204" pitchFamily="34" charset="0"/>
                  <a:cs typeface="Calibri" panose="020F0502020204030204" pitchFamily="34" charset="0"/>
                  <a:sym typeface="Georgia" panose="02040502050405020303" pitchFamily="18" charset="0"/>
                </a:rPr>
                <a:t>JULES-W1</a:t>
              </a:r>
            </a:p>
          </p:txBody>
        </p:sp>
        <p:sp>
          <p:nvSpPr>
            <p:cNvPr id="16" name="Oval 15"/>
            <p:cNvSpPr/>
            <p:nvPr/>
          </p:nvSpPr>
          <p:spPr bwMode="auto">
            <a:xfrm>
              <a:off x="719802" y="3906256"/>
              <a:ext cx="1296144" cy="519351"/>
            </a:xfrm>
            <a:prstGeom prst="ellipse">
              <a:avLst/>
            </a:prstGeom>
            <a:solidFill>
              <a:srgbClr val="FFFFFF"/>
            </a:solidFill>
            <a:ln w="25400" cap="flat" cmpd="sng" algn="ctr">
              <a:solidFill>
                <a:srgbClr val="FFC000"/>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rtlCol="0" anchor="t" anchorCtr="0" compatLnSpc="1">
              <a:prstTxWarp prst="textNoShape">
                <a:avLst/>
              </a:prstTxWarp>
              <a:spAutoFit/>
            </a:bodyPr>
            <a:lstStyle/>
            <a:p>
              <a:pPr marL="0" marR="0" indent="0" algn="ctr" defTabSz="914400" rtl="0" eaLnBrk="1"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FFC000"/>
                  </a:solidFill>
                  <a:effectLst/>
                  <a:latin typeface="Calibri" panose="020F0502020204030204" pitchFamily="34" charset="0"/>
                  <a:cs typeface="Calibri" panose="020F0502020204030204" pitchFamily="34" charset="0"/>
                  <a:sym typeface="Georgia" panose="02040502050405020303" pitchFamily="18" charset="0"/>
                </a:rPr>
                <a:t>CLM5.0</a:t>
              </a:r>
            </a:p>
          </p:txBody>
        </p:sp>
        <p:sp>
          <p:nvSpPr>
            <p:cNvPr id="17" name="Oval 16"/>
            <p:cNvSpPr/>
            <p:nvPr/>
          </p:nvSpPr>
          <p:spPr bwMode="auto">
            <a:xfrm>
              <a:off x="955579" y="5145380"/>
              <a:ext cx="1296144" cy="519351"/>
            </a:xfrm>
            <a:prstGeom prst="ellipse">
              <a:avLst/>
            </a:prstGeom>
            <a:solidFill>
              <a:srgbClr val="FFFFFF"/>
            </a:solidFill>
            <a:ln w="25400" cap="flat" cmpd="sng" algn="ctr">
              <a:solidFill>
                <a:srgbClr val="FFC000"/>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rtlCol="0" anchor="t" anchorCtr="0" compatLnSpc="1">
              <a:prstTxWarp prst="textNoShape">
                <a:avLst/>
              </a:prstTxWarp>
              <a:spAutoFit/>
            </a:bodyPr>
            <a:lstStyle/>
            <a:p>
              <a:pPr marL="0" marR="0" indent="0" algn="ctr" defTabSz="914400" rtl="0" eaLnBrk="1"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FFC000"/>
                  </a:solidFill>
                  <a:effectLst/>
                  <a:latin typeface="Calibri" panose="020F0502020204030204" pitchFamily="34" charset="0"/>
                  <a:cs typeface="Calibri" panose="020F0502020204030204" pitchFamily="34" charset="0"/>
                  <a:sym typeface="Georgia" panose="02040502050405020303" pitchFamily="18" charset="0"/>
                </a:rPr>
                <a:t>CLM4.5</a:t>
              </a:r>
            </a:p>
          </p:txBody>
        </p:sp>
        <p:sp>
          <p:nvSpPr>
            <p:cNvPr id="18" name="Oval 17"/>
            <p:cNvSpPr/>
            <p:nvPr/>
          </p:nvSpPr>
          <p:spPr bwMode="auto">
            <a:xfrm>
              <a:off x="1663224" y="1161225"/>
              <a:ext cx="1932313" cy="519351"/>
            </a:xfrm>
            <a:prstGeom prst="ellipse">
              <a:avLst/>
            </a:prstGeom>
            <a:solidFill>
              <a:srgbClr val="FFFFFF"/>
            </a:solidFill>
            <a:ln w="25400" cap="flat" cmpd="sng" algn="ctr">
              <a:solidFill>
                <a:srgbClr val="FFC000"/>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rtlCol="0" anchor="t" anchorCtr="0" compatLnSpc="1">
              <a:prstTxWarp prst="textNoShape">
                <a:avLst/>
              </a:prstTxWarp>
              <a:spAutoFit/>
            </a:bodyPr>
            <a:lstStyle/>
            <a:p>
              <a:pPr marL="0" marR="0" indent="0" algn="ctr" defTabSz="914400" rtl="0" eaLnBrk="1"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FFC000"/>
                  </a:solidFill>
                  <a:effectLst/>
                  <a:latin typeface="Calibri" panose="020F0502020204030204" pitchFamily="34" charset="0"/>
                  <a:cs typeface="Calibri" panose="020F0502020204030204" pitchFamily="34" charset="0"/>
                  <a:sym typeface="Georgia" panose="02040502050405020303" pitchFamily="18" charset="0"/>
                </a:rPr>
                <a:t>ORCHIDEE</a:t>
              </a:r>
            </a:p>
          </p:txBody>
        </p:sp>
        <p:cxnSp>
          <p:nvCxnSpPr>
            <p:cNvPr id="20" name="Straight Connector 19"/>
            <p:cNvCxnSpPr>
              <a:stCxn id="18" idx="5"/>
              <a:endCxn id="42" idx="1"/>
            </p:cNvCxnSpPr>
            <p:nvPr/>
          </p:nvCxnSpPr>
          <p:spPr bwMode="auto">
            <a:xfrm>
              <a:off x="3312556" y="1604519"/>
              <a:ext cx="270206" cy="1041753"/>
            </a:xfrm>
            <a:prstGeom prst="line">
              <a:avLst/>
            </a:prstGeom>
            <a:solidFill>
              <a:srgbClr val="FFFFFF"/>
            </a:solidFill>
            <a:ln w="25400" cap="flat" cmpd="sng" algn="ctr">
              <a:solidFill>
                <a:srgbClr val="FFC000"/>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Connector 23"/>
            <p:cNvCxnSpPr>
              <a:stCxn id="42" idx="2"/>
              <a:endCxn id="15" idx="6"/>
            </p:cNvCxnSpPr>
            <p:nvPr/>
          </p:nvCxnSpPr>
          <p:spPr bwMode="auto">
            <a:xfrm flipH="1" flipV="1">
              <a:off x="2319531" y="2846599"/>
              <a:ext cx="841896" cy="778970"/>
            </a:xfrm>
            <a:prstGeom prst="line">
              <a:avLst/>
            </a:prstGeom>
            <a:solidFill>
              <a:srgbClr val="FFFFFF"/>
            </a:solidFill>
            <a:ln w="25400" cap="flat" cmpd="sng" algn="ctr">
              <a:solidFill>
                <a:srgbClr val="FFC000"/>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Connector 25"/>
            <p:cNvCxnSpPr>
              <a:endCxn id="16" idx="7"/>
            </p:cNvCxnSpPr>
            <p:nvPr/>
          </p:nvCxnSpPr>
          <p:spPr bwMode="auto">
            <a:xfrm flipH="1" flipV="1">
              <a:off x="1826130" y="3982313"/>
              <a:ext cx="1405376" cy="71947"/>
            </a:xfrm>
            <a:prstGeom prst="line">
              <a:avLst/>
            </a:prstGeom>
            <a:solidFill>
              <a:srgbClr val="FFFFFF"/>
            </a:solidFill>
            <a:ln w="25400" cap="flat" cmpd="sng" algn="ctr">
              <a:solidFill>
                <a:srgbClr val="FFC000"/>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Straight Connector 27"/>
            <p:cNvCxnSpPr>
              <a:endCxn id="17" idx="6"/>
            </p:cNvCxnSpPr>
            <p:nvPr/>
          </p:nvCxnSpPr>
          <p:spPr bwMode="auto">
            <a:xfrm flipH="1">
              <a:off x="2251723" y="4337645"/>
              <a:ext cx="1710574" cy="1067411"/>
            </a:xfrm>
            <a:prstGeom prst="line">
              <a:avLst/>
            </a:prstGeom>
            <a:solidFill>
              <a:srgbClr val="FFFFFF"/>
            </a:solidFill>
            <a:ln w="25400" cap="flat" cmpd="sng" algn="ctr">
              <a:solidFill>
                <a:srgbClr val="FFC000"/>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Straight Connector 31"/>
            <p:cNvCxnSpPr>
              <a:endCxn id="11" idx="2"/>
            </p:cNvCxnSpPr>
            <p:nvPr/>
          </p:nvCxnSpPr>
          <p:spPr bwMode="auto">
            <a:xfrm>
              <a:off x="5928643" y="3571161"/>
              <a:ext cx="1735219" cy="1265694"/>
            </a:xfrm>
            <a:prstGeom prst="line">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Straight Connector 33"/>
            <p:cNvCxnSpPr>
              <a:endCxn id="10" idx="2"/>
            </p:cNvCxnSpPr>
            <p:nvPr/>
          </p:nvCxnSpPr>
          <p:spPr bwMode="auto">
            <a:xfrm>
              <a:off x="6044514" y="3431375"/>
              <a:ext cx="1607282" cy="363209"/>
            </a:xfrm>
            <a:prstGeom prst="line">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Straight Connector 35"/>
            <p:cNvCxnSpPr>
              <a:endCxn id="9" idx="2"/>
            </p:cNvCxnSpPr>
            <p:nvPr/>
          </p:nvCxnSpPr>
          <p:spPr bwMode="auto">
            <a:xfrm flipV="1">
              <a:off x="5890818" y="2046302"/>
              <a:ext cx="1083621" cy="933935"/>
            </a:xfrm>
            <a:prstGeom prst="line">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Straight Connector 37"/>
            <p:cNvCxnSpPr/>
            <p:nvPr/>
          </p:nvCxnSpPr>
          <p:spPr bwMode="auto">
            <a:xfrm flipV="1">
              <a:off x="5461577" y="1459634"/>
              <a:ext cx="858483" cy="1228843"/>
            </a:xfrm>
            <a:prstGeom prst="line">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Straight Connector 45"/>
            <p:cNvCxnSpPr>
              <a:stCxn id="42" idx="0"/>
              <a:endCxn id="13" idx="4"/>
            </p:cNvCxnSpPr>
            <p:nvPr/>
          </p:nvCxnSpPr>
          <p:spPr bwMode="auto">
            <a:xfrm flipV="1">
              <a:off x="4599954" y="1439923"/>
              <a:ext cx="188070" cy="800711"/>
            </a:xfrm>
            <a:prstGeom prst="line">
              <a:avLst/>
            </a:prstGeom>
            <a:solidFill>
              <a:srgbClr val="FFFFFF"/>
            </a:solidFill>
            <a:ln w="25400" cap="flat" cmpd="sng" algn="ctr">
              <a:solidFill>
                <a:srgbClr val="00B050"/>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Straight Connector 47"/>
            <p:cNvCxnSpPr>
              <a:stCxn id="42" idx="4"/>
              <a:endCxn id="14" idx="0"/>
            </p:cNvCxnSpPr>
            <p:nvPr/>
          </p:nvCxnSpPr>
          <p:spPr bwMode="auto">
            <a:xfrm flipH="1">
              <a:off x="3755082" y="5010504"/>
              <a:ext cx="844872" cy="752535"/>
            </a:xfrm>
            <a:prstGeom prst="line">
              <a:avLst/>
            </a:prstGeom>
            <a:solidFill>
              <a:srgbClr val="FFFFFF"/>
            </a:solidFill>
            <a:ln w="25400" cap="flat" cmpd="sng" algn="ctr">
              <a:solidFill>
                <a:srgbClr val="FFC000"/>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Straight Connector 51"/>
            <p:cNvCxnSpPr>
              <a:stCxn id="12" idx="2"/>
            </p:cNvCxnSpPr>
            <p:nvPr/>
          </p:nvCxnSpPr>
          <p:spPr bwMode="auto">
            <a:xfrm flipH="1">
              <a:off x="5992824" y="2879940"/>
              <a:ext cx="1417363" cy="390091"/>
            </a:xfrm>
            <a:prstGeom prst="line">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Oval 30"/>
            <p:cNvSpPr/>
            <p:nvPr/>
          </p:nvSpPr>
          <p:spPr bwMode="auto">
            <a:xfrm>
              <a:off x="647384" y="1779188"/>
              <a:ext cx="1932313" cy="519351"/>
            </a:xfrm>
            <a:prstGeom prst="ellipse">
              <a:avLst/>
            </a:prstGeom>
            <a:solidFill>
              <a:srgbClr val="FFFFFF"/>
            </a:solidFill>
            <a:ln w="25400" cap="flat" cmpd="sng" algn="ctr">
              <a:solidFill>
                <a:srgbClr val="FFC000"/>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rtlCol="0" anchor="t" anchorCtr="0" compatLnSpc="1">
              <a:prstTxWarp prst="textNoShape">
                <a:avLst/>
              </a:prstTxWarp>
              <a:spAutoFit/>
            </a:bodyPr>
            <a:lstStyle/>
            <a:p>
              <a:pPr marL="0" marR="0" indent="0" algn="ctr" defTabSz="914400" rtl="0" eaLnBrk="1"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FFC000"/>
                  </a:solidFill>
                  <a:effectLst/>
                  <a:latin typeface="Calibri" panose="020F0502020204030204" pitchFamily="34" charset="0"/>
                  <a:cs typeface="Calibri" panose="020F0502020204030204" pitchFamily="34" charset="0"/>
                  <a:sym typeface="Georgia" panose="02040502050405020303" pitchFamily="18" charset="0"/>
                </a:rPr>
                <a:t>MATSIRO</a:t>
              </a:r>
            </a:p>
          </p:txBody>
        </p:sp>
        <p:cxnSp>
          <p:nvCxnSpPr>
            <p:cNvPr id="33" name="Straight Connector 32"/>
            <p:cNvCxnSpPr>
              <a:endCxn id="31" idx="6"/>
            </p:cNvCxnSpPr>
            <p:nvPr/>
          </p:nvCxnSpPr>
          <p:spPr bwMode="auto">
            <a:xfrm flipH="1" flipV="1">
              <a:off x="2579697" y="2038864"/>
              <a:ext cx="929643" cy="933985"/>
            </a:xfrm>
            <a:prstGeom prst="line">
              <a:avLst/>
            </a:prstGeom>
            <a:solidFill>
              <a:srgbClr val="FFFFFF"/>
            </a:solidFill>
            <a:ln w="25400" cap="flat" cmpd="sng" algn="ctr">
              <a:solidFill>
                <a:srgbClr val="FFC000"/>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 name="Oval 41"/>
            <p:cNvSpPr/>
            <p:nvPr/>
          </p:nvSpPr>
          <p:spPr bwMode="auto">
            <a:xfrm>
              <a:off x="3161427" y="2240634"/>
              <a:ext cx="2877054" cy="2769870"/>
            </a:xfrm>
            <a:prstGeom prst="ellipse">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rtlCol="0" anchor="t" anchorCtr="0" compatLnSpc="1">
              <a:prstTxWarp prst="textNoShape">
                <a:avLst/>
              </a:prstTxWarp>
              <a:spAutoFit/>
            </a:bodyPr>
            <a:lstStyle/>
            <a:p>
              <a:pPr algn="ctr" eaLnBrk="1"/>
              <a:r>
                <a:rPr lang="en-US" sz="3600" dirty="0" smtClean="0">
                  <a:solidFill>
                    <a:srgbClr val="C00000"/>
                  </a:solidFill>
                  <a:latin typeface="Calibri" panose="020F0502020204030204" pitchFamily="34" charset="0"/>
                  <a:cs typeface="Calibri" panose="020F0502020204030204" pitchFamily="34" charset="0"/>
                </a:rPr>
                <a:t>15 Global Water Models</a:t>
              </a:r>
              <a:endParaRPr lang="en-US" sz="3600" dirty="0">
                <a:solidFill>
                  <a:srgbClr val="C00000"/>
                </a:solidFill>
                <a:latin typeface="Calibri" panose="020F0502020204030204" pitchFamily="34" charset="0"/>
                <a:cs typeface="Calibri" panose="020F0502020204030204" pitchFamily="34" charset="0"/>
              </a:endParaRPr>
            </a:p>
            <a:p>
              <a:pPr marL="0" marR="0" indent="0" algn="l" defTabSz="914400" rtl="0" eaLnBrk="1"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4F8F"/>
                </a:solidFill>
                <a:effectLst/>
                <a:latin typeface="Calibri" panose="020F0502020204030204" pitchFamily="34" charset="0"/>
                <a:cs typeface="Calibri" panose="020F0502020204030204" pitchFamily="34" charset="0"/>
                <a:sym typeface="Georgia" panose="02040502050405020303" pitchFamily="18" charset="0"/>
              </a:endParaRPr>
            </a:p>
          </p:txBody>
        </p:sp>
        <p:sp>
          <p:nvSpPr>
            <p:cNvPr id="40" name="Oval 39"/>
            <p:cNvSpPr/>
            <p:nvPr/>
          </p:nvSpPr>
          <p:spPr bwMode="auto">
            <a:xfrm>
              <a:off x="7642613" y="5239741"/>
              <a:ext cx="1296144" cy="519351"/>
            </a:xfrm>
            <a:prstGeom prst="ellipse">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rtlCol="0" anchor="t" anchorCtr="0" compatLnSpc="1">
              <a:prstTxWarp prst="textNoShape">
                <a:avLst/>
              </a:prstTxWarp>
              <a:spAutoFit/>
            </a:bodyPr>
            <a:lstStyle/>
            <a:p>
              <a:pPr marL="0" marR="0" indent="0" algn="ctr" defTabSz="914400" rtl="0" eaLnBrk="1"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4F8F"/>
                  </a:solidFill>
                  <a:effectLst/>
                  <a:latin typeface="Calibri" panose="020F0502020204030204" pitchFamily="34" charset="0"/>
                  <a:cs typeface="Calibri" panose="020F0502020204030204" pitchFamily="34" charset="0"/>
                  <a:sym typeface="Georgia" panose="02040502050405020303" pitchFamily="18" charset="0"/>
                </a:rPr>
                <a:t>WAYS</a:t>
              </a:r>
            </a:p>
          </p:txBody>
        </p:sp>
        <p:sp>
          <p:nvSpPr>
            <p:cNvPr id="41" name="Oval 40"/>
            <p:cNvSpPr/>
            <p:nvPr/>
          </p:nvSpPr>
          <p:spPr bwMode="auto">
            <a:xfrm>
              <a:off x="6215595" y="5545216"/>
              <a:ext cx="1296144" cy="519351"/>
            </a:xfrm>
            <a:prstGeom prst="ellipse">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rtlCol="0" anchor="t" anchorCtr="0" compatLnSpc="1">
              <a:prstTxWarp prst="textNoShape">
                <a:avLst/>
              </a:prstTxWarp>
              <a:spAutoFit/>
            </a:bodyPr>
            <a:lstStyle/>
            <a:p>
              <a:pPr marL="0" marR="0" indent="0" algn="ctr" defTabSz="914400" rtl="0" eaLnBrk="1" fontAlgn="base" latinLnBrk="0" hangingPunct="0">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4F8F"/>
                  </a:solidFill>
                  <a:effectLst/>
                  <a:latin typeface="Calibri" panose="020F0502020204030204" pitchFamily="34" charset="0"/>
                  <a:cs typeface="Calibri" panose="020F0502020204030204" pitchFamily="34" charset="0"/>
                  <a:sym typeface="Georgia" panose="02040502050405020303" pitchFamily="18" charset="0"/>
                </a:rPr>
                <a:t>mHM</a:t>
              </a:r>
              <a:endParaRPr kumimoji="0" lang="en-US" sz="1800" b="0" i="0" u="none" strike="noStrike" cap="none" normalizeH="0" baseline="0" dirty="0" smtClean="0">
                <a:ln>
                  <a:noFill/>
                </a:ln>
                <a:solidFill>
                  <a:srgbClr val="004F8F"/>
                </a:solidFill>
                <a:effectLst/>
                <a:latin typeface="Calibri" panose="020F0502020204030204" pitchFamily="34" charset="0"/>
                <a:cs typeface="Calibri" panose="020F0502020204030204" pitchFamily="34" charset="0"/>
                <a:sym typeface="Georgia" panose="02040502050405020303" pitchFamily="18" charset="0"/>
              </a:endParaRPr>
            </a:p>
          </p:txBody>
        </p:sp>
        <p:cxnSp>
          <p:nvCxnSpPr>
            <p:cNvPr id="43" name="Straight Connector 42"/>
            <p:cNvCxnSpPr>
              <a:endCxn id="40" idx="2"/>
            </p:cNvCxnSpPr>
            <p:nvPr/>
          </p:nvCxnSpPr>
          <p:spPr bwMode="auto">
            <a:xfrm>
              <a:off x="5951689" y="4068863"/>
              <a:ext cx="1690924" cy="1430554"/>
            </a:xfrm>
            <a:prstGeom prst="line">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Straight Connector 44"/>
            <p:cNvCxnSpPr>
              <a:stCxn id="42" idx="5"/>
              <a:endCxn id="41" idx="1"/>
            </p:cNvCxnSpPr>
            <p:nvPr/>
          </p:nvCxnSpPr>
          <p:spPr bwMode="auto">
            <a:xfrm>
              <a:off x="5617146" y="4604866"/>
              <a:ext cx="788265" cy="1016407"/>
            </a:xfrm>
            <a:prstGeom prst="line">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9" name="Oval 48"/>
            <p:cNvSpPr/>
            <p:nvPr/>
          </p:nvSpPr>
          <p:spPr bwMode="auto">
            <a:xfrm>
              <a:off x="4815915" y="5664731"/>
              <a:ext cx="1296144" cy="519351"/>
            </a:xfrm>
            <a:prstGeom prst="ellipse">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rtlCol="0" anchor="t" anchorCtr="0" compatLnSpc="1">
              <a:prstTxWarp prst="textNoShape">
                <a:avLst/>
              </a:prstTxWarp>
              <a:spAutoFit/>
            </a:bodyPr>
            <a:lstStyle/>
            <a:p>
              <a:pPr marL="0" marR="0" indent="0" algn="ctr" defTabSz="914400" rtl="0" eaLnBrk="1" fontAlgn="base" latinLnBrk="0" hangingPunct="0">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4F8F"/>
                  </a:solidFill>
                  <a:effectLst/>
                  <a:latin typeface="Calibri" panose="020F0502020204030204" pitchFamily="34" charset="0"/>
                  <a:cs typeface="Calibri" panose="020F0502020204030204" pitchFamily="34" charset="0"/>
                  <a:sym typeface="Georgia" panose="02040502050405020303" pitchFamily="18" charset="0"/>
                </a:rPr>
                <a:t>CWatM</a:t>
              </a:r>
              <a:endParaRPr kumimoji="0" lang="en-US" sz="1800" b="0" i="0" u="none" strike="noStrike" cap="none" normalizeH="0" baseline="0" dirty="0" smtClean="0">
                <a:ln>
                  <a:noFill/>
                </a:ln>
                <a:solidFill>
                  <a:srgbClr val="004F8F"/>
                </a:solidFill>
                <a:effectLst/>
                <a:latin typeface="Calibri" panose="020F0502020204030204" pitchFamily="34" charset="0"/>
                <a:cs typeface="Calibri" panose="020F0502020204030204" pitchFamily="34" charset="0"/>
                <a:sym typeface="Georgia" panose="02040502050405020303" pitchFamily="18" charset="0"/>
              </a:endParaRPr>
            </a:p>
          </p:txBody>
        </p:sp>
        <p:cxnSp>
          <p:nvCxnSpPr>
            <p:cNvPr id="51" name="Straight Connector 50"/>
            <p:cNvCxnSpPr>
              <a:endCxn id="49" idx="0"/>
            </p:cNvCxnSpPr>
            <p:nvPr/>
          </p:nvCxnSpPr>
          <p:spPr bwMode="auto">
            <a:xfrm>
              <a:off x="5190217" y="4927847"/>
              <a:ext cx="273770" cy="736884"/>
            </a:xfrm>
            <a:prstGeom prst="line">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4" name="Rectangle 43"/>
          <p:cNvSpPr/>
          <p:nvPr/>
        </p:nvSpPr>
        <p:spPr>
          <a:xfrm>
            <a:off x="6736976" y="6300608"/>
            <a:ext cx="2497287" cy="307777"/>
          </a:xfrm>
          <a:prstGeom prst="rect">
            <a:avLst/>
          </a:prstGeom>
        </p:spPr>
        <p:txBody>
          <a:bodyPr wrap="none">
            <a:spAutoFit/>
          </a:bodyPr>
          <a:lstStyle/>
          <a:p>
            <a:r>
              <a:rPr lang="en-US" dirty="0">
                <a:latin typeface="Open Sans"/>
              </a:rPr>
              <a:t>© Authors. All rights reserved</a:t>
            </a:r>
            <a:endParaRPr lang="en-US" dirty="0"/>
          </a:p>
        </p:txBody>
      </p:sp>
    </p:spTree>
    <p:extLst>
      <p:ext uri="{BB962C8B-B14F-4D97-AF65-F5344CB8AC3E}">
        <p14:creationId xmlns:p14="http://schemas.microsoft.com/office/powerpoint/2010/main" val="15304027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2298516" y="4388293"/>
            <a:ext cx="3207728" cy="2281067"/>
          </a:xfrm>
          <a:prstGeom prst="rect">
            <a:avLst/>
          </a:prstGeom>
          <a:ln w="19050">
            <a:solidFill>
              <a:srgbClr val="000000"/>
            </a:solidFill>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45720" tIns="45720" rIns="45720" bIns="45720" numCol="1" rtlCol="0" anchor="t" anchorCtr="0" compatLnSpc="1">
            <a:prstTxWarp prst="textNoShape">
              <a:avLst/>
            </a:prstTxWarp>
            <a:spAutoFit/>
          </a:bodyPr>
          <a:lstStyle/>
          <a:p>
            <a:pPr marL="0" marR="0" indent="0" algn="l" defTabSz="914400" rtl="0" eaLnBrk="1" fontAlgn="base" latinLnBrk="0" hangingPunct="0">
              <a:lnSpc>
                <a:spcPct val="100000"/>
              </a:lnSpc>
              <a:spcBef>
                <a:spcPct val="0"/>
              </a:spcBef>
              <a:spcAft>
                <a:spcPct val="0"/>
              </a:spcAft>
              <a:buClrTx/>
              <a:buSzTx/>
              <a:buFontTx/>
              <a:buNone/>
              <a:tabLst/>
            </a:pPr>
            <a:endParaRPr kumimoji="0" lang="en-US" sz="1400" b="0" i="0" u="none" strike="noStrike" cap="none" normalizeH="0" baseline="0" smtClean="0">
              <a:ln>
                <a:noFill/>
              </a:ln>
              <a:solidFill>
                <a:srgbClr val="004F8F"/>
              </a:solidFill>
              <a:effectLst/>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endParaRPr>
          </a:p>
        </p:txBody>
      </p:sp>
      <p:grpSp>
        <p:nvGrpSpPr>
          <p:cNvPr id="18" name="Group 17"/>
          <p:cNvGrpSpPr/>
          <p:nvPr/>
        </p:nvGrpSpPr>
        <p:grpSpPr>
          <a:xfrm>
            <a:off x="744348" y="1319849"/>
            <a:ext cx="5752144" cy="3048023"/>
            <a:chOff x="1372592" y="669421"/>
            <a:chExt cx="4632662" cy="3857439"/>
          </a:xfrm>
        </p:grpSpPr>
        <p:sp>
          <p:nvSpPr>
            <p:cNvPr id="16" name="Oval 15"/>
            <p:cNvSpPr/>
            <p:nvPr/>
          </p:nvSpPr>
          <p:spPr bwMode="auto">
            <a:xfrm>
              <a:off x="1372592" y="669421"/>
              <a:ext cx="4632662" cy="3857439"/>
            </a:xfrm>
            <a:prstGeom prst="ellipse">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rtlCol="0" anchor="t" anchorCtr="0" compatLnSpc="1">
              <a:prstTxWarp prst="textNoShape">
                <a:avLst/>
              </a:prstTxWarp>
              <a:spAutoFit/>
            </a:bodyPr>
            <a:lstStyle/>
            <a:p>
              <a:pPr marL="0" marR="0" indent="0" algn="l" defTabSz="914400" rtl="0" eaLnBrk="1"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4F8F"/>
                </a:solidFill>
                <a:effectLst/>
                <a:latin typeface="Calibri" panose="020F0502020204030204" pitchFamily="34" charset="0"/>
                <a:cs typeface="Calibri" panose="020F0502020204030204" pitchFamily="34" charset="0"/>
                <a:sym typeface="Georgia" panose="02040502050405020303" pitchFamily="18" charset="0"/>
              </a:endParaRPr>
            </a:p>
          </p:txBody>
        </p:sp>
        <p:grpSp>
          <p:nvGrpSpPr>
            <p:cNvPr id="38" name="Group 37"/>
            <p:cNvGrpSpPr/>
            <p:nvPr/>
          </p:nvGrpSpPr>
          <p:grpSpPr>
            <a:xfrm rot="2488403">
              <a:off x="3130308" y="1021959"/>
              <a:ext cx="2720335" cy="3380289"/>
              <a:chOff x="6395653" y="1975123"/>
              <a:chExt cx="2720335" cy="2951709"/>
            </a:xfrm>
          </p:grpSpPr>
          <p:sp>
            <p:nvSpPr>
              <p:cNvPr id="15" name="Oval 14"/>
              <p:cNvSpPr/>
              <p:nvPr/>
            </p:nvSpPr>
            <p:spPr bwMode="auto">
              <a:xfrm rot="19111597">
                <a:off x="6395653" y="3408427"/>
                <a:ext cx="1115841" cy="1291349"/>
              </a:xfrm>
              <a:prstGeom prst="ellipse">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rtlCol="0" anchor="t" anchorCtr="0" compatLnSpc="1">
                <a:prstTxWarp prst="textNoShape">
                  <a:avLst/>
                </a:prstTxWarp>
                <a:spAutoFit/>
              </a:bodyPr>
              <a:lstStyle/>
              <a:p>
                <a:pPr algn="ctr" eaLnBrk="1"/>
                <a:r>
                  <a:rPr lang="en-US" sz="2400" b="1" dirty="0" smtClean="0">
                    <a:solidFill>
                      <a:srgbClr val="C00000"/>
                    </a:solidFill>
                    <a:latin typeface="Calibri" panose="020F0502020204030204" pitchFamily="34" charset="0"/>
                    <a:cs typeface="Calibri" panose="020F0502020204030204" pitchFamily="34" charset="0"/>
                  </a:rPr>
                  <a:t>Water Cycle</a:t>
                </a:r>
                <a:endParaRPr kumimoji="0" lang="en-US" sz="2400" b="1" i="0" u="none" strike="noStrike" cap="none" normalizeH="0" baseline="0" dirty="0" smtClean="0">
                  <a:ln>
                    <a:noFill/>
                  </a:ln>
                  <a:solidFill>
                    <a:srgbClr val="C00000"/>
                  </a:solidFill>
                  <a:effectLst/>
                  <a:latin typeface="Calibri" panose="020F0502020204030204" pitchFamily="34" charset="0"/>
                  <a:cs typeface="Calibri" panose="020F0502020204030204" pitchFamily="34" charset="0"/>
                  <a:sym typeface="Georgia" panose="02040502050405020303" pitchFamily="18" charset="0"/>
                </a:endParaRPr>
              </a:p>
            </p:txBody>
          </p:sp>
          <p:sp>
            <p:nvSpPr>
              <p:cNvPr id="34" name="Rectangle 33"/>
              <p:cNvSpPr/>
              <p:nvPr/>
            </p:nvSpPr>
            <p:spPr>
              <a:xfrm rot="19111597">
                <a:off x="7074331" y="1975123"/>
                <a:ext cx="1720937" cy="1326979"/>
              </a:xfrm>
              <a:prstGeom prst="rect">
                <a:avLst/>
              </a:prstGeom>
            </p:spPr>
            <p:txBody>
              <a:bodyPr wrap="square">
                <a:spAutoFit/>
              </a:bodyPr>
              <a:lstStyle/>
              <a:p>
                <a:r>
                  <a:rPr lang="en-US" sz="1800" dirty="0" smtClean="0">
                    <a:solidFill>
                      <a:srgbClr val="000000"/>
                    </a:solidFill>
                    <a:latin typeface="Calibri" panose="020F0502020204030204" pitchFamily="34" charset="0"/>
                    <a:cs typeface="Calibri" panose="020F0502020204030204" pitchFamily="34" charset="0"/>
                  </a:rPr>
                  <a:t>List with water storages and water</a:t>
                </a:r>
              </a:p>
              <a:p>
                <a:r>
                  <a:rPr lang="en-US" sz="1800" dirty="0" smtClean="0">
                    <a:solidFill>
                      <a:srgbClr val="000000"/>
                    </a:solidFill>
                    <a:latin typeface="Calibri" panose="020F0502020204030204" pitchFamily="34" charset="0"/>
                    <a:cs typeface="Calibri" panose="020F0502020204030204" pitchFamily="34" charset="0"/>
                  </a:rPr>
                  <a:t>flows included</a:t>
                </a:r>
                <a:endParaRPr lang="en-US" sz="1800" dirty="0">
                  <a:solidFill>
                    <a:srgbClr val="000000"/>
                  </a:solidFill>
                  <a:latin typeface="Calibri" panose="020F0502020204030204" pitchFamily="34" charset="0"/>
                  <a:cs typeface="Calibri" panose="020F0502020204030204" pitchFamily="34" charset="0"/>
                </a:endParaRPr>
              </a:p>
              <a:p>
                <a:r>
                  <a:rPr lang="en-US" sz="1800" dirty="0">
                    <a:solidFill>
                      <a:srgbClr val="000000"/>
                    </a:solidFill>
                    <a:latin typeface="Calibri" panose="020F0502020204030204" pitchFamily="34" charset="0"/>
                    <a:cs typeface="Calibri" panose="020F0502020204030204" pitchFamily="34" charset="0"/>
                  </a:rPr>
                  <a:t>i</a:t>
                </a:r>
                <a:r>
                  <a:rPr lang="en-US" sz="1800" dirty="0" smtClean="0">
                    <a:solidFill>
                      <a:srgbClr val="000000"/>
                    </a:solidFill>
                    <a:latin typeface="Calibri" panose="020F0502020204030204" pitchFamily="34" charset="0"/>
                    <a:cs typeface="Calibri" panose="020F0502020204030204" pitchFamily="34" charset="0"/>
                  </a:rPr>
                  <a:t>n GWMs</a:t>
                </a:r>
                <a:endParaRPr lang="en-US" sz="1800" dirty="0">
                  <a:latin typeface="Calibri" panose="020F0502020204030204" pitchFamily="34" charset="0"/>
                  <a:cs typeface="Calibri" panose="020F0502020204030204" pitchFamily="34" charset="0"/>
                </a:endParaRPr>
              </a:p>
            </p:txBody>
          </p:sp>
          <p:sp>
            <p:nvSpPr>
              <p:cNvPr id="35" name="Rectangle 34"/>
              <p:cNvSpPr/>
              <p:nvPr/>
            </p:nvSpPr>
            <p:spPr>
              <a:xfrm rot="19111597">
                <a:off x="6434456" y="4212574"/>
                <a:ext cx="2681532" cy="714258"/>
              </a:xfrm>
              <a:prstGeom prst="rect">
                <a:avLst/>
              </a:prstGeom>
            </p:spPr>
            <p:txBody>
              <a:bodyPr wrap="square">
                <a:spAutoFit/>
              </a:bodyPr>
              <a:lstStyle/>
              <a:p>
                <a:r>
                  <a:rPr lang="en-US" sz="1800" dirty="0" smtClean="0">
                    <a:solidFill>
                      <a:srgbClr val="000000"/>
                    </a:solidFill>
                    <a:latin typeface="Calibri" panose="020F0502020204030204" pitchFamily="34" charset="0"/>
                    <a:ea typeface="Avenir Roman" charset="0"/>
                    <a:cs typeface="Calibri" panose="020F0502020204030204" pitchFamily="34" charset="0"/>
                    <a:sym typeface="Avenir Roman" charset="0"/>
                  </a:rPr>
                  <a:t>Tables with equations of water storages and water flows</a:t>
                </a:r>
                <a:endParaRPr lang="en-US" sz="1800" dirty="0">
                  <a:latin typeface="Calibri" panose="020F0502020204030204" pitchFamily="34" charset="0"/>
                  <a:cs typeface="Calibri" panose="020F0502020204030204" pitchFamily="34" charset="0"/>
                </a:endParaRPr>
              </a:p>
            </p:txBody>
          </p:sp>
        </p:grpSp>
      </p:grpSp>
      <p:sp>
        <p:nvSpPr>
          <p:cNvPr id="5" name="TextBox 4"/>
          <p:cNvSpPr txBox="1"/>
          <p:nvPr/>
        </p:nvSpPr>
        <p:spPr>
          <a:xfrm>
            <a:off x="-354944" y="735510"/>
            <a:ext cx="9111120" cy="461665"/>
          </a:xfrm>
          <a:prstGeom prst="rect">
            <a:avLst/>
          </a:prstGeom>
          <a:noFill/>
        </p:spPr>
        <p:txBody>
          <a:bodyPr wrap="square" rtlCol="0">
            <a:spAutoFit/>
          </a:bodyPr>
          <a:lstStyle/>
          <a:p>
            <a:pPr algn="ctr"/>
            <a:r>
              <a:rPr lang="en-US" sz="2400" b="1" dirty="0">
                <a:latin typeface="Calibri" panose="020F0502020204030204" pitchFamily="34" charset="0"/>
                <a:cs typeface="Calibri" panose="020F0502020204030204" pitchFamily="34" charset="0"/>
              </a:rPr>
              <a:t>How </a:t>
            </a:r>
            <a:r>
              <a:rPr lang="en-US" sz="2400" b="1" dirty="0" smtClean="0">
                <a:latin typeface="Calibri" panose="020F0502020204030204" pitchFamily="34" charset="0"/>
                <a:cs typeface="Calibri" panose="020F0502020204030204" pitchFamily="34" charset="0"/>
              </a:rPr>
              <a:t>to identify similarities and differences among 15 GWMs?</a:t>
            </a:r>
            <a:endParaRPr lang="en-US" sz="2400" b="1" dirty="0">
              <a:latin typeface="Calibri" panose="020F0502020204030204" pitchFamily="34" charset="0"/>
              <a:cs typeface="Calibri" panose="020F0502020204030204" pitchFamily="34" charset="0"/>
            </a:endParaRPr>
          </a:p>
        </p:txBody>
      </p:sp>
      <p:cxnSp>
        <p:nvCxnSpPr>
          <p:cNvPr id="17" name="Straight Connector 16"/>
          <p:cNvCxnSpPr/>
          <p:nvPr/>
        </p:nvCxnSpPr>
        <p:spPr bwMode="auto">
          <a:xfrm>
            <a:off x="4838149" y="1611502"/>
            <a:ext cx="0" cy="0"/>
          </a:xfrm>
          <a:prstGeom prst="line">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Curved Down Arrow 43"/>
          <p:cNvSpPr/>
          <p:nvPr/>
        </p:nvSpPr>
        <p:spPr bwMode="auto">
          <a:xfrm rot="5406538">
            <a:off x="5173984" y="3131821"/>
            <a:ext cx="761856" cy="295012"/>
          </a:xfrm>
          <a:prstGeom prst="curvedDownArrow">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rtlCol="0" anchor="t" anchorCtr="0" compatLnSpc="1">
            <a:prstTxWarp prst="textNoShape">
              <a:avLst/>
            </a:prstTxWarp>
            <a:spAutoFit/>
          </a:bodyPr>
          <a:lstStyle/>
          <a:p>
            <a:pPr marL="0" marR="0" indent="0" algn="l" defTabSz="914400" rtl="0" eaLnBrk="1" fontAlgn="base" latinLnBrk="0" hangingPunct="0">
              <a:lnSpc>
                <a:spcPct val="100000"/>
              </a:lnSpc>
              <a:spcBef>
                <a:spcPct val="0"/>
              </a:spcBef>
              <a:spcAft>
                <a:spcPct val="0"/>
              </a:spcAft>
              <a:buClrTx/>
              <a:buSzTx/>
              <a:buFontTx/>
              <a:buNone/>
              <a:tabLst/>
            </a:pPr>
            <a:endParaRPr kumimoji="0" lang="en-US" sz="1400" b="0" i="0" u="none" strike="noStrike" cap="none" normalizeH="0" baseline="0" smtClean="0">
              <a:ln>
                <a:noFill/>
              </a:ln>
              <a:solidFill>
                <a:srgbClr val="004F8F"/>
              </a:solidFill>
              <a:effectLst/>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endParaRPr>
          </a:p>
        </p:txBody>
      </p:sp>
      <p:sp>
        <p:nvSpPr>
          <p:cNvPr id="45" name="Curved Down Arrow 44"/>
          <p:cNvSpPr/>
          <p:nvPr/>
        </p:nvSpPr>
        <p:spPr bwMode="auto">
          <a:xfrm rot="15868396">
            <a:off x="1713599" y="3195284"/>
            <a:ext cx="761856" cy="295012"/>
          </a:xfrm>
          <a:prstGeom prst="curvedDownArrow">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rtlCol="0" anchor="t" anchorCtr="0" compatLnSpc="1">
            <a:prstTxWarp prst="textNoShape">
              <a:avLst/>
            </a:prstTxWarp>
            <a:spAutoFit/>
          </a:bodyPr>
          <a:lstStyle/>
          <a:p>
            <a:pPr marL="0" marR="0" indent="0" algn="l" defTabSz="914400" rtl="0" eaLnBrk="1" fontAlgn="base" latinLnBrk="0" hangingPunct="0">
              <a:lnSpc>
                <a:spcPct val="100000"/>
              </a:lnSpc>
              <a:spcBef>
                <a:spcPct val="0"/>
              </a:spcBef>
              <a:spcAft>
                <a:spcPct val="0"/>
              </a:spcAft>
              <a:buClrTx/>
              <a:buSzTx/>
              <a:buFontTx/>
              <a:buNone/>
              <a:tabLst/>
            </a:pPr>
            <a:endParaRPr kumimoji="0" lang="en-US" sz="1400" b="0" i="0" u="none" strike="noStrike" cap="none" normalizeH="0" baseline="0" smtClean="0">
              <a:ln>
                <a:noFill/>
              </a:ln>
              <a:solidFill>
                <a:srgbClr val="004F8F"/>
              </a:solidFill>
              <a:effectLst/>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endParaRPr>
          </a:p>
        </p:txBody>
      </p:sp>
      <p:sp>
        <p:nvSpPr>
          <p:cNvPr id="47" name="Curved Down Arrow 46"/>
          <p:cNvSpPr/>
          <p:nvPr/>
        </p:nvSpPr>
        <p:spPr bwMode="auto">
          <a:xfrm>
            <a:off x="2787349" y="1501359"/>
            <a:ext cx="1258493" cy="315204"/>
          </a:xfrm>
          <a:prstGeom prst="curvedDownArrow">
            <a:avLst/>
          </a:pr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rtlCol="0" anchor="t" anchorCtr="0" compatLnSpc="1">
            <a:prstTxWarp prst="textNoShape">
              <a:avLst/>
            </a:prstTxWarp>
            <a:spAutoFit/>
          </a:bodyPr>
          <a:lstStyle/>
          <a:p>
            <a:pPr marL="0" marR="0" indent="0" algn="l" defTabSz="914400" rtl="0" eaLnBrk="1" fontAlgn="base" latinLnBrk="0" hangingPunct="0">
              <a:lnSpc>
                <a:spcPct val="100000"/>
              </a:lnSpc>
              <a:spcBef>
                <a:spcPct val="0"/>
              </a:spcBef>
              <a:spcAft>
                <a:spcPct val="0"/>
              </a:spcAft>
              <a:buClrTx/>
              <a:buSzTx/>
              <a:buFontTx/>
              <a:buNone/>
              <a:tabLst/>
            </a:pPr>
            <a:endParaRPr kumimoji="0" lang="en-US" sz="1400" b="0" i="0" u="none" strike="noStrike" cap="none" normalizeH="0" baseline="0" smtClean="0">
              <a:ln>
                <a:noFill/>
              </a:ln>
              <a:solidFill>
                <a:srgbClr val="004F8F"/>
              </a:solidFill>
              <a:effectLst/>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endParaRPr>
          </a:p>
        </p:txBody>
      </p:sp>
      <p:pic>
        <p:nvPicPr>
          <p:cNvPr id="55" name="Picture 54"/>
          <p:cNvPicPr>
            <a:picLocks noChangeAspect="1"/>
          </p:cNvPicPr>
          <p:nvPr/>
        </p:nvPicPr>
        <p:blipFill>
          <a:blip r:embed="rId3"/>
          <a:stretch>
            <a:fillRect/>
          </a:stretch>
        </p:blipFill>
        <p:spPr>
          <a:xfrm>
            <a:off x="2363445" y="4402391"/>
            <a:ext cx="3121267" cy="2370101"/>
          </a:xfrm>
          <a:prstGeom prst="rect">
            <a:avLst/>
          </a:prstGeom>
        </p:spPr>
      </p:pic>
      <p:pic>
        <p:nvPicPr>
          <p:cNvPr id="61" name="Grafik 7"/>
          <p:cNvPicPr>
            <a:picLocks noChangeAspect="1"/>
          </p:cNvPicPr>
          <p:nvPr/>
        </p:nvPicPr>
        <p:blipFill>
          <a:blip r:embed="rId4"/>
          <a:stretch>
            <a:fillRect/>
          </a:stretch>
        </p:blipFill>
        <p:spPr>
          <a:xfrm>
            <a:off x="164719" y="2012705"/>
            <a:ext cx="528179" cy="581894"/>
          </a:xfrm>
          <a:prstGeom prst="rect">
            <a:avLst/>
          </a:prstGeom>
        </p:spPr>
      </p:pic>
      <p:sp>
        <p:nvSpPr>
          <p:cNvPr id="63" name="Rectangle 62"/>
          <p:cNvSpPr/>
          <p:nvPr/>
        </p:nvSpPr>
        <p:spPr>
          <a:xfrm>
            <a:off x="1127760" y="1842520"/>
            <a:ext cx="1513247" cy="1823576"/>
          </a:xfrm>
          <a:prstGeom prst="rect">
            <a:avLst/>
          </a:prstGeom>
        </p:spPr>
        <p:txBody>
          <a:bodyPr wrap="square">
            <a:spAutoFit/>
          </a:bodyPr>
          <a:lstStyle/>
          <a:p>
            <a:pPr lvl="0" defTabSz="457200">
              <a:lnSpc>
                <a:spcPct val="125000"/>
              </a:lnSpc>
              <a:defRPr/>
            </a:pPr>
            <a:r>
              <a:rPr lang="en-US" sz="1800" dirty="0" smtClean="0">
                <a:solidFill>
                  <a:srgbClr val="000000"/>
                </a:solidFill>
                <a:latin typeface="Calibri" panose="020F0502020204030204" pitchFamily="34" charset="0"/>
                <a:ea typeface="Avenir Roman" charset="0"/>
                <a:cs typeface="Calibri" panose="020F0502020204030204" pitchFamily="34" charset="0"/>
                <a:sym typeface="Avenir Roman" charset="0"/>
              </a:rPr>
              <a:t>Similarities and differences among</a:t>
            </a:r>
          </a:p>
          <a:p>
            <a:pPr lvl="0" defTabSz="457200">
              <a:lnSpc>
                <a:spcPct val="125000"/>
              </a:lnSpc>
              <a:defRPr/>
            </a:pPr>
            <a:r>
              <a:rPr lang="en-US" sz="1800" dirty="0" smtClean="0">
                <a:solidFill>
                  <a:srgbClr val="000000"/>
                </a:solidFill>
                <a:latin typeface="Calibri" panose="020F0502020204030204" pitchFamily="34" charset="0"/>
                <a:ea typeface="Avenir Roman" charset="0"/>
                <a:cs typeface="Calibri" panose="020F0502020204030204" pitchFamily="34" charset="0"/>
                <a:sym typeface="Avenir Roman" charset="0"/>
              </a:rPr>
              <a:t>GWMs</a:t>
            </a:r>
            <a:endParaRPr lang="en-US" sz="1800" dirty="0">
              <a:solidFill>
                <a:srgbClr val="000000"/>
              </a:solidFill>
              <a:latin typeface="Calibri" panose="020F0502020204030204" pitchFamily="34" charset="0"/>
              <a:ea typeface="Avenir Roman" charset="0"/>
              <a:cs typeface="Calibri" panose="020F0502020204030204" pitchFamily="34" charset="0"/>
              <a:sym typeface="Avenir Roman" charset="0"/>
            </a:endParaRPr>
          </a:p>
        </p:txBody>
      </p:sp>
      <p:grpSp>
        <p:nvGrpSpPr>
          <p:cNvPr id="4" name="Group 3"/>
          <p:cNvGrpSpPr/>
          <p:nvPr/>
        </p:nvGrpSpPr>
        <p:grpSpPr>
          <a:xfrm>
            <a:off x="6803303" y="1820060"/>
            <a:ext cx="2690651" cy="2621253"/>
            <a:chOff x="6109781" y="1203771"/>
            <a:chExt cx="2690651" cy="2621253"/>
          </a:xfrm>
        </p:grpSpPr>
        <p:sp>
          <p:nvSpPr>
            <p:cNvPr id="2" name="Rectangle 1"/>
            <p:cNvSpPr/>
            <p:nvPr/>
          </p:nvSpPr>
          <p:spPr bwMode="auto">
            <a:xfrm>
              <a:off x="6109781" y="1270478"/>
              <a:ext cx="2226641" cy="2554546"/>
            </a:xfrm>
            <a:prstGeom prst="rect">
              <a:avLst/>
            </a:prstGeom>
            <a:solidFill>
              <a:srgbClr val="FFFFFF"/>
            </a:solidFill>
            <a:ln w="19050" cap="flat" cmpd="sng" algn="ctr">
              <a:solidFill>
                <a:srgbClr val="000000"/>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0" tIns="45720" rIns="45720" bIns="45720" numCol="1" rtlCol="0" anchor="t" anchorCtr="0" compatLnSpc="1">
              <a:prstTxWarp prst="textNoShape">
                <a:avLst/>
              </a:prstTxWarp>
              <a:spAutoFit/>
            </a:bodyPr>
            <a:lstStyle/>
            <a:p>
              <a:pPr marL="0" marR="0" indent="0" algn="l" defTabSz="914400" rtl="0" eaLnBrk="1" fontAlgn="base" latinLnBrk="0" hangingPunct="0">
                <a:lnSpc>
                  <a:spcPct val="100000"/>
                </a:lnSpc>
                <a:spcBef>
                  <a:spcPct val="0"/>
                </a:spcBef>
                <a:spcAft>
                  <a:spcPct val="0"/>
                </a:spcAft>
                <a:buClrTx/>
                <a:buSzTx/>
                <a:buFontTx/>
                <a:buNone/>
                <a:tabLst/>
              </a:pPr>
              <a:endParaRPr kumimoji="0" lang="en-US" sz="1400" b="0" i="0" u="none" strike="noStrike" cap="none" normalizeH="0" baseline="0" smtClean="0">
                <a:ln>
                  <a:noFill/>
                </a:ln>
                <a:solidFill>
                  <a:srgbClr val="004F8F"/>
                </a:solidFill>
                <a:effectLst/>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endParaRPr>
            </a:p>
          </p:txBody>
        </p:sp>
        <p:sp>
          <p:nvSpPr>
            <p:cNvPr id="66" name="TextBox 65"/>
            <p:cNvSpPr txBox="1"/>
            <p:nvPr/>
          </p:nvSpPr>
          <p:spPr>
            <a:xfrm>
              <a:off x="6161231" y="1203771"/>
              <a:ext cx="2639201" cy="2462213"/>
            </a:xfrm>
            <a:prstGeom prst="rect">
              <a:avLst/>
            </a:prstGeom>
            <a:noFill/>
          </p:spPr>
          <p:txBody>
            <a:bodyPr wrap="square" rtlCol="0">
              <a:spAutoFit/>
            </a:bodyPr>
            <a:lstStyle/>
            <a:p>
              <a:r>
                <a:rPr lang="en-US" b="1" dirty="0" smtClean="0">
                  <a:solidFill>
                    <a:srgbClr val="000000"/>
                  </a:solidFill>
                  <a:latin typeface="Arial" panose="020B0604020202020204" pitchFamily="34" charset="0"/>
                  <a:cs typeface="Arial" panose="020B0604020202020204" pitchFamily="34" charset="0"/>
                </a:rPr>
                <a:t>List:</a:t>
              </a:r>
            </a:p>
            <a:p>
              <a:r>
                <a:rPr lang="en-US" b="1" dirty="0" smtClean="0">
                  <a:solidFill>
                    <a:srgbClr val="000000"/>
                  </a:solidFill>
                  <a:latin typeface="Arial" panose="020B0604020202020204" pitchFamily="34" charset="0"/>
                  <a:cs typeface="Arial" panose="020B0604020202020204" pitchFamily="34" charset="0"/>
                </a:rPr>
                <a:t>1. Canopy storage (</a:t>
              </a:r>
              <a:r>
                <a:rPr lang="en-US" b="1" dirty="0" err="1" smtClean="0">
                  <a:solidFill>
                    <a:srgbClr val="000000"/>
                  </a:solidFill>
                  <a:latin typeface="Arial" panose="020B0604020202020204" pitchFamily="34" charset="0"/>
                  <a:cs typeface="Arial" panose="020B0604020202020204" pitchFamily="34" charset="0"/>
                </a:rPr>
                <a:t>Sc</a:t>
              </a:r>
              <a:r>
                <a:rPr lang="en-US" b="1" dirty="0" smtClean="0">
                  <a:solidFill>
                    <a:srgbClr val="000000"/>
                  </a:solidFill>
                  <a:latin typeface="Arial" panose="020B0604020202020204" pitchFamily="34" charset="0"/>
                  <a:cs typeface="Arial" panose="020B0604020202020204" pitchFamily="34" charset="0"/>
                </a:rPr>
                <a:t>):</a:t>
              </a:r>
            </a:p>
            <a:p>
              <a:r>
                <a:rPr lang="en-US" i="1" dirty="0" smtClean="0">
                  <a:solidFill>
                    <a:srgbClr val="000000"/>
                  </a:solidFill>
                  <a:latin typeface="Arial" panose="020B0604020202020204" pitchFamily="34" charset="0"/>
                  <a:cs typeface="Arial" panose="020B0604020202020204" pitchFamily="34" charset="0"/>
                </a:rPr>
                <a:t>1.1. Inflow</a:t>
              </a:r>
              <a:r>
                <a:rPr lang="en-US" dirty="0" smtClean="0">
                  <a:solidFill>
                    <a:srgbClr val="000000"/>
                  </a:solidFill>
                  <a:latin typeface="Arial" panose="020B0604020202020204" pitchFamily="34" charset="0"/>
                  <a:cs typeface="Arial" panose="020B0604020202020204" pitchFamily="34" charset="0"/>
                </a:rPr>
                <a:t>:</a:t>
              </a:r>
            </a:p>
            <a:p>
              <a:r>
                <a:rPr lang="en-US" dirty="0" smtClean="0">
                  <a:solidFill>
                    <a:srgbClr val="000000"/>
                  </a:solidFill>
                  <a:latin typeface="Arial" panose="020B0604020202020204" pitchFamily="34" charset="0"/>
                  <a:cs typeface="Arial" panose="020B0604020202020204" pitchFamily="34" charset="0"/>
                </a:rPr>
                <a:t>- precipitation (P)</a:t>
              </a:r>
            </a:p>
            <a:p>
              <a:r>
                <a:rPr lang="en-US" dirty="0" smtClean="0">
                  <a:solidFill>
                    <a:srgbClr val="000000"/>
                  </a:solidFill>
                  <a:latin typeface="Arial" panose="020B0604020202020204" pitchFamily="34" charset="0"/>
                  <a:cs typeface="Arial" panose="020B0604020202020204" pitchFamily="34" charset="0"/>
                </a:rPr>
                <a:t>- rainfall (</a:t>
              </a:r>
              <a:r>
                <a:rPr lang="en-US" dirty="0" err="1" smtClean="0">
                  <a:solidFill>
                    <a:srgbClr val="000000"/>
                  </a:solidFill>
                  <a:latin typeface="Arial" panose="020B0604020202020204" pitchFamily="34" charset="0"/>
                  <a:cs typeface="Arial" panose="020B0604020202020204" pitchFamily="34" charset="0"/>
                </a:rPr>
                <a:t>Rainf</a:t>
              </a:r>
              <a:r>
                <a:rPr lang="en-US" dirty="0" smtClean="0">
                  <a:solidFill>
                    <a:srgbClr val="000000"/>
                  </a:solidFill>
                  <a:latin typeface="Arial" panose="020B0604020202020204" pitchFamily="34" charset="0"/>
                  <a:cs typeface="Arial" panose="020B0604020202020204" pitchFamily="34" charset="0"/>
                </a:rPr>
                <a:t>)</a:t>
              </a:r>
            </a:p>
            <a:p>
              <a:r>
                <a:rPr lang="en-US" dirty="0" smtClean="0">
                  <a:solidFill>
                    <a:srgbClr val="000000"/>
                  </a:solidFill>
                  <a:latin typeface="Arial" panose="020B0604020202020204" pitchFamily="34" charset="0"/>
                  <a:cs typeface="Arial" panose="020B0604020202020204" pitchFamily="34" charset="0"/>
                </a:rPr>
                <a:t>- snowfall (</a:t>
              </a:r>
              <a:r>
                <a:rPr lang="en-US" dirty="0" err="1" smtClean="0">
                  <a:solidFill>
                    <a:srgbClr val="000000"/>
                  </a:solidFill>
                  <a:latin typeface="Arial" panose="020B0604020202020204" pitchFamily="34" charset="0"/>
                  <a:cs typeface="Arial" panose="020B0604020202020204" pitchFamily="34" charset="0"/>
                </a:rPr>
                <a:t>Snowf</a:t>
              </a:r>
              <a:r>
                <a:rPr lang="en-US" dirty="0" smtClean="0">
                  <a:solidFill>
                    <a:srgbClr val="000000"/>
                  </a:solidFill>
                  <a:latin typeface="Arial" panose="020B0604020202020204" pitchFamily="34" charset="0"/>
                  <a:cs typeface="Arial" panose="020B0604020202020204" pitchFamily="34" charset="0"/>
                </a:rPr>
                <a:t>)</a:t>
              </a:r>
            </a:p>
            <a:p>
              <a:r>
                <a:rPr lang="en-US" dirty="0" smtClean="0">
                  <a:solidFill>
                    <a:srgbClr val="000000"/>
                  </a:solidFill>
                  <a:latin typeface="Arial" panose="020B0604020202020204" pitchFamily="34" charset="0"/>
                  <a:cs typeface="Arial" panose="020B0604020202020204" pitchFamily="34" charset="0"/>
                </a:rPr>
                <a:t>- dewfall (D)</a:t>
              </a:r>
            </a:p>
            <a:p>
              <a:r>
                <a:rPr lang="en-US" i="1" dirty="0" smtClean="0">
                  <a:solidFill>
                    <a:srgbClr val="000000"/>
                  </a:solidFill>
                  <a:latin typeface="Arial" panose="020B0604020202020204" pitchFamily="34" charset="0"/>
                  <a:cs typeface="Arial" panose="020B0604020202020204" pitchFamily="34" charset="0"/>
                </a:rPr>
                <a:t>1.2 Outflow:</a:t>
              </a:r>
            </a:p>
            <a:p>
              <a:r>
                <a:rPr lang="en-US" dirty="0" smtClean="0">
                  <a:solidFill>
                    <a:srgbClr val="000000"/>
                  </a:solidFill>
                  <a:latin typeface="Arial" panose="020B0604020202020204" pitchFamily="34" charset="0"/>
                  <a:cs typeface="Arial" panose="020B0604020202020204" pitchFamily="34" charset="0"/>
                </a:rPr>
                <a:t>- canopy evaporation (</a:t>
              </a:r>
              <a:r>
                <a:rPr lang="en-US" dirty="0" err="1" smtClean="0">
                  <a:solidFill>
                    <a:srgbClr val="000000"/>
                  </a:solidFill>
                  <a:latin typeface="Arial" panose="020B0604020202020204" pitchFamily="34" charset="0"/>
                  <a:cs typeface="Arial" panose="020B0604020202020204" pitchFamily="34" charset="0"/>
                </a:rPr>
                <a:t>E</a:t>
              </a:r>
              <a:r>
                <a:rPr lang="en-US" baseline="-25000" dirty="0" err="1" smtClean="0">
                  <a:solidFill>
                    <a:srgbClr val="000000"/>
                  </a:solidFill>
                  <a:latin typeface="Arial" panose="020B0604020202020204" pitchFamily="34" charset="0"/>
                  <a:cs typeface="Arial" panose="020B0604020202020204" pitchFamily="34" charset="0"/>
                </a:rPr>
                <a:t>c</a:t>
              </a:r>
              <a:r>
                <a:rPr lang="en-US" dirty="0" smtClean="0">
                  <a:solidFill>
                    <a:srgbClr val="000000"/>
                  </a:solidFill>
                  <a:latin typeface="Arial" panose="020B0604020202020204" pitchFamily="34" charset="0"/>
                  <a:cs typeface="Arial" panose="020B0604020202020204" pitchFamily="34" charset="0"/>
                </a:rPr>
                <a:t>)</a:t>
              </a:r>
            </a:p>
            <a:p>
              <a:r>
                <a:rPr lang="en-US" dirty="0" smtClean="0">
                  <a:solidFill>
                    <a:srgbClr val="000000"/>
                  </a:solidFill>
                  <a:latin typeface="Arial" panose="020B0604020202020204" pitchFamily="34" charset="0"/>
                  <a:cs typeface="Arial" panose="020B0604020202020204" pitchFamily="34" charset="0"/>
                </a:rPr>
                <a:t>- </a:t>
              </a:r>
              <a:r>
                <a:rPr lang="en-US" dirty="0" err="1" smtClean="0">
                  <a:solidFill>
                    <a:srgbClr val="000000"/>
                  </a:solidFill>
                  <a:latin typeface="Arial" panose="020B0604020202020204" pitchFamily="34" charset="0"/>
                  <a:cs typeface="Arial" panose="020B0604020202020204" pitchFamily="34" charset="0"/>
                </a:rPr>
                <a:t>throughfall</a:t>
              </a:r>
              <a:r>
                <a:rPr lang="en-US" dirty="0" smtClean="0">
                  <a:solidFill>
                    <a:srgbClr val="000000"/>
                  </a:solidFill>
                  <a:latin typeface="Arial" panose="020B0604020202020204" pitchFamily="34" charset="0"/>
                  <a:cs typeface="Arial" panose="020B0604020202020204" pitchFamily="34" charset="0"/>
                </a:rPr>
                <a:t> </a:t>
              </a:r>
              <a:r>
                <a:rPr lang="en-US" dirty="0">
                  <a:solidFill>
                    <a:srgbClr val="000000"/>
                  </a:solidFill>
                  <a:latin typeface="Arial" panose="020B0604020202020204" pitchFamily="34" charset="0"/>
                  <a:cs typeface="Arial" panose="020B0604020202020204" pitchFamily="34" charset="0"/>
                </a:rPr>
                <a:t>(</a:t>
              </a:r>
              <a:r>
                <a:rPr lang="en-US" dirty="0" err="1">
                  <a:solidFill>
                    <a:srgbClr val="000000"/>
                  </a:solidFill>
                  <a:latin typeface="Arial" panose="020B0604020202020204" pitchFamily="34" charset="0"/>
                  <a:cs typeface="Arial" panose="020B0604020202020204" pitchFamily="34" charset="0"/>
                </a:rPr>
                <a:t>T</a:t>
              </a:r>
              <a:r>
                <a:rPr lang="en-US" baseline="-25000" dirty="0" err="1">
                  <a:solidFill>
                    <a:srgbClr val="000000"/>
                  </a:solidFill>
                  <a:latin typeface="Arial" panose="020B0604020202020204" pitchFamily="34" charset="0"/>
                  <a:cs typeface="Arial" panose="020B0604020202020204" pitchFamily="34" charset="0"/>
                </a:rPr>
                <a:t>f</a:t>
              </a:r>
              <a:r>
                <a:rPr lang="en-US" dirty="0" smtClean="0">
                  <a:solidFill>
                    <a:srgbClr val="000000"/>
                  </a:solidFill>
                  <a:latin typeface="Arial" panose="020B0604020202020204" pitchFamily="34" charset="0"/>
                  <a:cs typeface="Arial" panose="020B0604020202020204" pitchFamily="34" charset="0"/>
                </a:rPr>
                <a:t>)</a:t>
              </a:r>
            </a:p>
            <a:p>
              <a:r>
                <a:rPr lang="en-US" dirty="0" smtClean="0">
                  <a:solidFill>
                    <a:srgbClr val="000000"/>
                  </a:solidFill>
                  <a:latin typeface="Arial" panose="020B0604020202020204" pitchFamily="34" charset="0"/>
                  <a:cs typeface="Arial" panose="020B0604020202020204" pitchFamily="34" charset="0"/>
                </a:rPr>
                <a:t>- </a:t>
              </a:r>
              <a:r>
                <a:rPr lang="en-US" dirty="0" err="1" smtClean="0">
                  <a:solidFill>
                    <a:srgbClr val="000000"/>
                  </a:solidFill>
                  <a:latin typeface="Arial" panose="020B0604020202020204" pitchFamily="34" charset="0"/>
                  <a:cs typeface="Arial" panose="020B0604020202020204" pitchFamily="34" charset="0"/>
                </a:rPr>
                <a:t>stemflow</a:t>
              </a:r>
              <a:r>
                <a:rPr lang="en-US" dirty="0" smtClean="0">
                  <a:solidFill>
                    <a:srgbClr val="000000"/>
                  </a:solidFill>
                  <a:latin typeface="Arial" panose="020B0604020202020204" pitchFamily="34" charset="0"/>
                  <a:cs typeface="Arial" panose="020B0604020202020204" pitchFamily="34" charset="0"/>
                </a:rPr>
                <a:t> </a:t>
              </a:r>
              <a:r>
                <a:rPr lang="en-US" dirty="0">
                  <a:solidFill>
                    <a:srgbClr val="000000"/>
                  </a:solidFill>
                  <a:latin typeface="Arial" panose="020B0604020202020204" pitchFamily="34" charset="0"/>
                  <a:cs typeface="Arial" panose="020B0604020202020204" pitchFamily="34" charset="0"/>
                </a:rPr>
                <a:t>(S</a:t>
              </a:r>
              <a:r>
                <a:rPr lang="en-US" baseline="-25000" dirty="0">
                  <a:solidFill>
                    <a:srgbClr val="000000"/>
                  </a:solidFill>
                  <a:latin typeface="Arial" panose="020B0604020202020204" pitchFamily="34" charset="0"/>
                  <a:cs typeface="Arial" panose="020B0604020202020204" pitchFamily="34" charset="0"/>
                </a:rPr>
                <a:t>f</a:t>
              </a:r>
              <a:r>
                <a:rPr lang="en-US" dirty="0" smtClean="0">
                  <a:solidFill>
                    <a:srgbClr val="000000"/>
                  </a:solidFill>
                  <a:latin typeface="Arial" panose="020B0604020202020204" pitchFamily="34" charset="0"/>
                  <a:cs typeface="Arial" panose="020B0604020202020204" pitchFamily="34" charset="0"/>
                </a:rPr>
                <a:t>)</a:t>
              </a:r>
            </a:p>
          </p:txBody>
        </p:sp>
      </p:grpSp>
      <p:cxnSp>
        <p:nvCxnSpPr>
          <p:cNvPr id="20" name="Straight Arrow Connector 19"/>
          <p:cNvCxnSpPr/>
          <p:nvPr/>
        </p:nvCxnSpPr>
        <p:spPr bwMode="auto">
          <a:xfrm flipH="1" flipV="1">
            <a:off x="570223" y="2592165"/>
            <a:ext cx="152863" cy="256870"/>
          </a:xfrm>
          <a:prstGeom prst="straightConnector1">
            <a:avLst/>
          </a:prstGeom>
          <a:solidFill>
            <a:srgbClr val="FFFFFF"/>
          </a:solidFill>
          <a:ln w="25400" cap="flat" cmpd="sng" algn="ctr">
            <a:solidFill>
              <a:srgbClr val="C00000"/>
            </a:solidFill>
            <a:prstDash val="solid"/>
            <a:bevel/>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Arrow Connector 21"/>
          <p:cNvCxnSpPr/>
          <p:nvPr/>
        </p:nvCxnSpPr>
        <p:spPr bwMode="auto">
          <a:xfrm flipV="1">
            <a:off x="6349261" y="2184276"/>
            <a:ext cx="444925" cy="189836"/>
          </a:xfrm>
          <a:prstGeom prst="straightConnector1">
            <a:avLst/>
          </a:prstGeom>
          <a:solidFill>
            <a:srgbClr val="FFFFFF"/>
          </a:solidFill>
          <a:ln w="25400" cap="flat" cmpd="sng" algn="ctr">
            <a:solidFill>
              <a:srgbClr val="C00000"/>
            </a:solidFill>
            <a:prstDash val="solid"/>
            <a:bevel/>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Straight Arrow Connector 38"/>
          <p:cNvCxnSpPr>
            <a:endCxn id="16" idx="4"/>
          </p:cNvCxnSpPr>
          <p:nvPr/>
        </p:nvCxnSpPr>
        <p:spPr bwMode="auto">
          <a:xfrm>
            <a:off x="3591324" y="3986311"/>
            <a:ext cx="29096" cy="381561"/>
          </a:xfrm>
          <a:prstGeom prst="straightConnector1">
            <a:avLst/>
          </a:prstGeom>
          <a:solidFill>
            <a:srgbClr val="FFFFFF"/>
          </a:solidFill>
          <a:ln w="25400" cap="flat" cmpd="sng" algn="ctr">
            <a:solidFill>
              <a:srgbClr val="C00000"/>
            </a:solidFill>
            <a:prstDash val="solid"/>
            <a:bevel/>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7" name="Picture 26"/>
          <p:cNvPicPr>
            <a:picLocks noChangeAspect="1"/>
          </p:cNvPicPr>
          <p:nvPr/>
        </p:nvPicPr>
        <p:blipFill>
          <a:blip r:embed="rId5"/>
          <a:stretch>
            <a:fillRect/>
          </a:stretch>
        </p:blipFill>
        <p:spPr>
          <a:xfrm>
            <a:off x="38741" y="0"/>
            <a:ext cx="1272535" cy="469904"/>
          </a:xfrm>
          <a:prstGeom prst="rect">
            <a:avLst/>
          </a:prstGeom>
        </p:spPr>
      </p:pic>
      <p:pic>
        <p:nvPicPr>
          <p:cNvPr id="28" name="Picture 2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11212" y="5810"/>
            <a:ext cx="1112096" cy="681159"/>
          </a:xfrm>
          <a:prstGeom prst="rect">
            <a:avLst/>
          </a:prstGeom>
        </p:spPr>
      </p:pic>
      <p:sp>
        <p:nvSpPr>
          <p:cNvPr id="30" name="Rectangle 29"/>
          <p:cNvSpPr/>
          <p:nvPr/>
        </p:nvSpPr>
        <p:spPr>
          <a:xfrm>
            <a:off x="1283869" y="6572091"/>
            <a:ext cx="2640210" cy="338554"/>
          </a:xfrm>
          <a:prstGeom prst="rect">
            <a:avLst/>
          </a:prstGeom>
        </p:spPr>
        <p:txBody>
          <a:bodyPr wrap="none">
            <a:spAutoFit/>
          </a:bodyPr>
          <a:lstStyle/>
          <a:p>
            <a:r>
              <a:rPr lang="de-DE" sz="1600" dirty="0">
                <a:solidFill>
                  <a:srgbClr val="00618F"/>
                </a:solidFill>
                <a:latin typeface="Calibri" panose="020F0502020204030204" pitchFamily="34" charset="0"/>
                <a:cs typeface="Calibri" panose="020F0502020204030204" pitchFamily="34" charset="0"/>
              </a:rPr>
              <a:t> EGU General </a:t>
            </a:r>
            <a:r>
              <a:rPr lang="de-DE" sz="1600" dirty="0" err="1">
                <a:solidFill>
                  <a:srgbClr val="00618F"/>
                </a:solidFill>
                <a:latin typeface="Calibri" panose="020F0502020204030204" pitchFamily="34" charset="0"/>
                <a:cs typeface="Calibri" panose="020F0502020204030204" pitchFamily="34" charset="0"/>
              </a:rPr>
              <a:t>Assembly</a:t>
            </a:r>
            <a:r>
              <a:rPr lang="de-DE" sz="1600" dirty="0">
                <a:solidFill>
                  <a:srgbClr val="00618F"/>
                </a:solidFill>
                <a:latin typeface="Calibri" panose="020F0502020204030204" pitchFamily="34" charset="0"/>
                <a:cs typeface="Calibri" panose="020F0502020204030204" pitchFamily="34" charset="0"/>
              </a:rPr>
              <a:t> 2020 </a:t>
            </a:r>
            <a:endParaRPr lang="en-US" sz="1600" dirty="0">
              <a:solidFill>
                <a:srgbClr val="00618F"/>
              </a:solidFill>
              <a:latin typeface="Calibri" panose="020F0502020204030204" pitchFamily="34" charset="0"/>
              <a:cs typeface="Calibri" panose="020F0502020204030204" pitchFamily="34" charset="0"/>
            </a:endParaRPr>
          </a:p>
        </p:txBody>
      </p:sp>
      <p:sp>
        <p:nvSpPr>
          <p:cNvPr id="26" name="Rectangle 25"/>
          <p:cNvSpPr/>
          <p:nvPr/>
        </p:nvSpPr>
        <p:spPr>
          <a:xfrm>
            <a:off x="6736976" y="6300608"/>
            <a:ext cx="2497287" cy="307777"/>
          </a:xfrm>
          <a:prstGeom prst="rect">
            <a:avLst/>
          </a:prstGeom>
        </p:spPr>
        <p:txBody>
          <a:bodyPr wrap="none">
            <a:spAutoFit/>
          </a:bodyPr>
          <a:lstStyle/>
          <a:p>
            <a:r>
              <a:rPr lang="en-US" dirty="0">
                <a:latin typeface="Open Sans"/>
              </a:rPr>
              <a:t>© Authors. All rights reserved</a:t>
            </a:r>
            <a:endParaRPr lang="en-US" dirty="0"/>
          </a:p>
        </p:txBody>
      </p:sp>
    </p:spTree>
    <p:extLst>
      <p:ext uri="{BB962C8B-B14F-4D97-AF65-F5344CB8AC3E}">
        <p14:creationId xmlns:p14="http://schemas.microsoft.com/office/powerpoint/2010/main" val="11754939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226201" y="137176"/>
            <a:ext cx="1058749" cy="39096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47864" y="-240708"/>
            <a:ext cx="1872208" cy="1146728"/>
          </a:xfrm>
          <a:prstGeom prst="rect">
            <a:avLst/>
          </a:prstGeom>
        </p:spPr>
      </p:pic>
      <p:sp>
        <p:nvSpPr>
          <p:cNvPr id="10" name="Rectangle 9"/>
          <p:cNvSpPr/>
          <p:nvPr/>
        </p:nvSpPr>
        <p:spPr>
          <a:xfrm>
            <a:off x="1384582" y="6608385"/>
            <a:ext cx="2640210" cy="338554"/>
          </a:xfrm>
          <a:prstGeom prst="rect">
            <a:avLst/>
          </a:prstGeom>
        </p:spPr>
        <p:txBody>
          <a:bodyPr wrap="none">
            <a:spAutoFit/>
          </a:bodyPr>
          <a:lstStyle/>
          <a:p>
            <a:r>
              <a:rPr lang="de-DE" sz="1600" dirty="0">
                <a:solidFill>
                  <a:srgbClr val="00618F"/>
                </a:solidFill>
                <a:latin typeface="Calibri" panose="020F0502020204030204" pitchFamily="34" charset="0"/>
                <a:cs typeface="Calibri" panose="020F0502020204030204" pitchFamily="34" charset="0"/>
              </a:rPr>
              <a:t> EGU General </a:t>
            </a:r>
            <a:r>
              <a:rPr lang="de-DE" sz="1600" dirty="0" err="1">
                <a:solidFill>
                  <a:srgbClr val="00618F"/>
                </a:solidFill>
                <a:latin typeface="Calibri" panose="020F0502020204030204" pitchFamily="34" charset="0"/>
                <a:cs typeface="Calibri" panose="020F0502020204030204" pitchFamily="34" charset="0"/>
              </a:rPr>
              <a:t>Assembly</a:t>
            </a:r>
            <a:r>
              <a:rPr lang="de-DE" sz="1600" dirty="0">
                <a:solidFill>
                  <a:srgbClr val="00618F"/>
                </a:solidFill>
                <a:latin typeface="Calibri" panose="020F0502020204030204" pitchFamily="34" charset="0"/>
                <a:cs typeface="Calibri" panose="020F0502020204030204" pitchFamily="34" charset="0"/>
              </a:rPr>
              <a:t> 2020 </a:t>
            </a:r>
            <a:endParaRPr lang="en-US" sz="1600" dirty="0">
              <a:solidFill>
                <a:srgbClr val="00618F"/>
              </a:solidFill>
              <a:latin typeface="Calibri" panose="020F0502020204030204" pitchFamily="34" charset="0"/>
              <a:cs typeface="Calibri" panose="020F0502020204030204" pitchFamily="34" charset="0"/>
            </a:endParaRPr>
          </a:p>
        </p:txBody>
      </p:sp>
      <p:sp>
        <p:nvSpPr>
          <p:cNvPr id="6" name="Rectangle 5"/>
          <p:cNvSpPr/>
          <p:nvPr/>
        </p:nvSpPr>
        <p:spPr>
          <a:xfrm>
            <a:off x="-149849" y="942565"/>
            <a:ext cx="9073008" cy="1015663"/>
          </a:xfrm>
          <a:prstGeom prst="rect">
            <a:avLst/>
          </a:prstGeom>
        </p:spPr>
        <p:txBody>
          <a:bodyPr wrap="square">
            <a:spAutoFit/>
          </a:bodyPr>
          <a:lstStyle/>
          <a:p>
            <a:pPr lvl="0" algn="ctr" defTabSz="457200">
              <a:lnSpc>
                <a:spcPct val="125000"/>
              </a:lnSpc>
              <a:defRPr/>
            </a:pPr>
            <a:r>
              <a:rPr lang="en-US" sz="2400" b="1" dirty="0">
                <a:latin typeface="Calibri" panose="020F0502020204030204" pitchFamily="34" charset="0"/>
                <a:cs typeface="Calibri" panose="020F0502020204030204" pitchFamily="34" charset="0"/>
                <a:sym typeface="Avenir Roman" charset="0"/>
              </a:rPr>
              <a:t>Preliminary results on similarities and differences among </a:t>
            </a:r>
            <a:r>
              <a:rPr lang="en-US" sz="2400" b="1" dirty="0" smtClean="0">
                <a:latin typeface="Calibri" panose="020F0502020204030204" pitchFamily="34" charset="0"/>
                <a:cs typeface="Calibri" panose="020F0502020204030204" pitchFamily="34" charset="0"/>
                <a:sym typeface="Avenir Roman" charset="0"/>
              </a:rPr>
              <a:t>15 GWMs</a:t>
            </a:r>
          </a:p>
          <a:p>
            <a:pPr lvl="0" algn="ctr" defTabSz="457200">
              <a:lnSpc>
                <a:spcPct val="125000"/>
              </a:lnSpc>
              <a:defRPr/>
            </a:pPr>
            <a:r>
              <a:rPr lang="de-DE" sz="2400" b="1" dirty="0" smtClean="0">
                <a:latin typeface="Calibri" panose="020F0502020204030204" pitchFamily="34" charset="0"/>
                <a:cs typeface="Calibri" panose="020F0502020204030204" pitchFamily="34" charset="0"/>
                <a:sym typeface="Avenir Roman" charset="0"/>
              </a:rPr>
              <a:t>Part I</a:t>
            </a:r>
            <a:endParaRPr lang="en-US" sz="2400" b="1" dirty="0">
              <a:latin typeface="Calibri" panose="020F0502020204030204" pitchFamily="34" charset="0"/>
              <a:cs typeface="Calibri" panose="020F0502020204030204" pitchFamily="34" charset="0"/>
              <a:sym typeface="Avenir Roman" charset="0"/>
            </a:endParaRPr>
          </a:p>
        </p:txBody>
      </p:sp>
      <p:sp>
        <p:nvSpPr>
          <p:cNvPr id="11" name="Rectangle 10"/>
          <p:cNvSpPr/>
          <p:nvPr/>
        </p:nvSpPr>
        <p:spPr>
          <a:xfrm>
            <a:off x="117878" y="2147566"/>
            <a:ext cx="3912096" cy="2585323"/>
          </a:xfrm>
          <a:prstGeom prst="rect">
            <a:avLst/>
          </a:prstGeom>
          <a:ln>
            <a:solidFill>
              <a:srgbClr val="00618F"/>
            </a:solidFill>
          </a:ln>
        </p:spPr>
        <p:txBody>
          <a:bodyPr wrap="square">
            <a:spAutoFit/>
          </a:bodyPr>
          <a:lstStyle/>
          <a:p>
            <a:pPr marL="0" marR="0">
              <a:spcBef>
                <a:spcPts val="0"/>
              </a:spcBef>
              <a:spcAft>
                <a:spcPts val="0"/>
              </a:spcAft>
            </a:pPr>
            <a:r>
              <a:rPr lang="en-US" sz="1800" b="1" dirty="0" smtClean="0">
                <a:latin typeface="Calibri" panose="020F0502020204030204" pitchFamily="34" charset="0"/>
                <a:ea typeface="Calibri" panose="020F0502020204030204" pitchFamily="34" charset="0"/>
                <a:cs typeface="Times New Roman" panose="02020603050405020304" pitchFamily="18" charset="0"/>
              </a:rPr>
              <a:t>1. Interception </a:t>
            </a:r>
            <a:r>
              <a:rPr lang="en-US" sz="1800" b="1" dirty="0">
                <a:latin typeface="Calibri" panose="020F0502020204030204" pitchFamily="34" charset="0"/>
                <a:ea typeface="Calibri" panose="020F0502020204030204" pitchFamily="34" charset="0"/>
                <a:cs typeface="Times New Roman" panose="02020603050405020304" pitchFamily="18" charset="0"/>
              </a:rPr>
              <a:t>scheme:</a:t>
            </a:r>
            <a:r>
              <a:rPr lang="en-US" sz="1800" dirty="0">
                <a:latin typeface="Calibri" panose="020F0502020204030204" pitchFamily="34" charset="0"/>
                <a:ea typeface="Calibri" panose="020F0502020204030204" pitchFamily="34" charset="0"/>
                <a:cs typeface="Times New Roman" panose="02020603050405020304" pitchFamily="18" charset="0"/>
              </a:rPr>
              <a:t> </a:t>
            </a:r>
            <a:endParaRPr lang="en-US" sz="1800" dirty="0" smtClean="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b="1"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dirty="0" smtClean="0">
                <a:latin typeface="Calibri" panose="020F0502020204030204" pitchFamily="34" charset="0"/>
                <a:ea typeface="Calibri" panose="020F0502020204030204" pitchFamily="34" charset="0"/>
                <a:cs typeface="Times New Roman" panose="02020603050405020304" pitchFamily="18" charset="0"/>
              </a:rPr>
              <a:t>: </a:t>
            </a:r>
            <a:r>
              <a:rPr lang="en-US" sz="1800" dirty="0">
                <a:latin typeface="Calibri" panose="020F0502020204030204" pitchFamily="34" charset="0"/>
                <a:ea typeface="Calibri" panose="020F0502020204030204" pitchFamily="34" charset="0"/>
                <a:cs typeface="Times New Roman" panose="02020603050405020304" pitchFamily="18" charset="0"/>
              </a:rPr>
              <a:t>H08, </a:t>
            </a:r>
            <a:r>
              <a:rPr lang="en-US" sz="1800" dirty="0" smtClean="0">
                <a:latin typeface="Calibri" panose="020F0502020204030204" pitchFamily="34" charset="0"/>
                <a:ea typeface="Calibri" panose="020F0502020204030204" pitchFamily="34" charset="0"/>
                <a:cs typeface="Times New Roman" panose="02020603050405020304" pitchFamily="18" charset="0"/>
              </a:rPr>
              <a:t>MPI-HM.</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b="1" dirty="0" smtClean="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f(LAI): </a:t>
            </a:r>
            <a:r>
              <a:rPr lang="en-US" sz="1800" dirty="0">
                <a:latin typeface="Calibri" panose="020F0502020204030204" pitchFamily="34" charset="0"/>
                <a:ea typeface="Calibri" panose="020F0502020204030204" pitchFamily="34" charset="0"/>
                <a:cs typeface="Times New Roman" panose="02020603050405020304" pitchFamily="18" charset="0"/>
              </a:rPr>
              <a:t>DBH, JULES-W1, </a:t>
            </a:r>
            <a:r>
              <a:rPr lang="en-US" sz="1800" dirty="0" err="1">
                <a:latin typeface="Calibri" panose="020F0502020204030204" pitchFamily="34" charset="0"/>
                <a:ea typeface="Calibri" panose="020F0502020204030204" pitchFamily="34" charset="0"/>
                <a:cs typeface="Times New Roman" panose="02020603050405020304" pitchFamily="18" charset="0"/>
              </a:rPr>
              <a:t>LPJmL</a:t>
            </a:r>
            <a:r>
              <a:rPr lang="en-US" sz="1800" dirty="0">
                <a:latin typeface="Calibri" panose="020F0502020204030204" pitchFamily="34" charset="0"/>
                <a:ea typeface="Calibri" panose="020F0502020204030204" pitchFamily="34" charset="0"/>
                <a:cs typeface="Times New Roman" panose="02020603050405020304" pitchFamily="18" charset="0"/>
              </a:rPr>
              <a:t>, MATSIRO, ORCHIDEE, </a:t>
            </a:r>
            <a:r>
              <a:rPr lang="en-US" sz="1800" dirty="0" smtClean="0">
                <a:latin typeface="Calibri" panose="020F0502020204030204" pitchFamily="34" charset="0"/>
                <a:ea typeface="Calibri" panose="020F0502020204030204" pitchFamily="34" charset="0"/>
                <a:cs typeface="Times New Roman" panose="02020603050405020304" pitchFamily="18" charset="0"/>
              </a:rPr>
              <a:t>WaterGAP2, WAYS;</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f(LAI</a:t>
            </a:r>
            <a:r>
              <a:rPr lang="en-US" sz="1800" dirty="0">
                <a:latin typeface="Calibri" panose="020F0502020204030204" pitchFamily="34" charset="0"/>
                <a:ea typeface="Calibri" panose="020F0502020204030204" pitchFamily="34" charset="0"/>
                <a:cs typeface="Times New Roman" panose="02020603050405020304" pitchFamily="18" charset="0"/>
              </a:rPr>
              <a:t>, SAI</a:t>
            </a:r>
            <a:r>
              <a:rPr lang="en-US" sz="1800" dirty="0" smtClean="0">
                <a:latin typeface="Calibri" panose="020F0502020204030204" pitchFamily="34" charset="0"/>
                <a:ea typeface="Calibri" panose="020F0502020204030204" pitchFamily="34" charset="0"/>
                <a:cs typeface="Times New Roman" panose="02020603050405020304" pitchFamily="18" charset="0"/>
              </a:rPr>
              <a:t>): </a:t>
            </a:r>
            <a:r>
              <a:rPr lang="en-US" sz="1800" dirty="0">
                <a:latin typeface="Calibri" panose="020F0502020204030204" pitchFamily="34" charset="0"/>
                <a:ea typeface="Calibri" panose="020F0502020204030204" pitchFamily="34" charset="0"/>
                <a:cs typeface="Times New Roman" panose="02020603050405020304" pitchFamily="18" charset="0"/>
              </a:rPr>
              <a:t>CLM4.5, </a:t>
            </a:r>
            <a:r>
              <a:rPr lang="en-US" sz="1800" dirty="0" smtClean="0">
                <a:latin typeface="Calibri" panose="020F0502020204030204" pitchFamily="34" charset="0"/>
                <a:ea typeface="Calibri" panose="020F0502020204030204" pitchFamily="34" charset="0"/>
                <a:cs typeface="Times New Roman" panose="02020603050405020304" pitchFamily="18" charset="0"/>
              </a:rPr>
              <a:t>CLM5.0;</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f(vegetation): </a:t>
            </a:r>
            <a:r>
              <a:rPr lang="en-US" sz="1800" dirty="0" err="1">
                <a:latin typeface="Calibri" panose="020F0502020204030204" pitchFamily="34" charset="0"/>
                <a:ea typeface="Calibri" panose="020F0502020204030204" pitchFamily="34" charset="0"/>
                <a:cs typeface="Times New Roman" panose="02020603050405020304" pitchFamily="18" charset="0"/>
              </a:rPr>
              <a:t>CWatM</a:t>
            </a:r>
            <a:r>
              <a:rPr lang="en-US" sz="1800" dirty="0">
                <a:latin typeface="Calibri" panose="020F0502020204030204" pitchFamily="34" charset="0"/>
                <a:ea typeface="Calibri" panose="020F0502020204030204" pitchFamily="34" charset="0"/>
                <a:cs typeface="Times New Roman" panose="02020603050405020304" pitchFamily="18" charset="0"/>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VIC, </a:t>
            </a:r>
            <a:r>
              <a:rPr lang="en-US" sz="1800" dirty="0" smtClean="0">
                <a:latin typeface="Calibri" panose="020F0502020204030204" pitchFamily="34" charset="0"/>
                <a:ea typeface="Calibri" panose="020F0502020204030204" pitchFamily="34" charset="0"/>
                <a:cs typeface="Times New Roman" panose="02020603050405020304" pitchFamily="18" charset="0"/>
              </a:rPr>
              <a:t>PCR-GLOBWB, </a:t>
            </a:r>
            <a:r>
              <a:rPr lang="en-US" sz="1800" dirty="0" err="1" smtClean="0">
                <a:latin typeface="Calibri" panose="020F0502020204030204" pitchFamily="34" charset="0"/>
                <a:ea typeface="Calibri" panose="020F0502020204030204" pitchFamily="34" charset="0"/>
                <a:cs typeface="Times New Roman" panose="02020603050405020304" pitchFamily="18" charset="0"/>
              </a:rPr>
              <a:t>mHM</a:t>
            </a:r>
            <a:r>
              <a:rPr lang="en-US" sz="1800" dirty="0" smtClean="0">
                <a:latin typeface="Calibri" panose="020F0502020204030204" pitchFamily="34" charset="0"/>
                <a:ea typeface="Calibri" panose="020F0502020204030204" pitchFamily="34" charset="0"/>
                <a:cs typeface="Times New Roman" panose="02020603050405020304" pitchFamily="18" charset="0"/>
              </a:rPr>
              <a:t>.</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latin typeface="Calibri" panose="020F0502020204030204" pitchFamily="34"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Rectangle 11"/>
          <p:cNvSpPr/>
          <p:nvPr/>
        </p:nvSpPr>
        <p:spPr>
          <a:xfrm>
            <a:off x="4135135" y="2147566"/>
            <a:ext cx="4788024" cy="3970318"/>
          </a:xfrm>
          <a:prstGeom prst="rect">
            <a:avLst/>
          </a:prstGeom>
          <a:ln>
            <a:solidFill>
              <a:srgbClr val="004F8F"/>
            </a:solidFill>
          </a:ln>
        </p:spPr>
        <p:txBody>
          <a:bodyPr wrap="square">
            <a:spAutoFit/>
          </a:bodyPr>
          <a:lstStyle/>
          <a:p>
            <a:pPr marL="0" marR="0">
              <a:spcBef>
                <a:spcPts val="0"/>
              </a:spcBef>
              <a:spcAft>
                <a:spcPts val="0"/>
              </a:spcAft>
            </a:pPr>
            <a:r>
              <a:rPr lang="en-US" sz="1800" b="1" dirty="0" smtClean="0">
                <a:latin typeface="Calibri" panose="020F0502020204030204" pitchFamily="34" charset="0"/>
                <a:ea typeface="Calibri" panose="020F0502020204030204" pitchFamily="34" charset="0"/>
                <a:cs typeface="Times New Roman" panose="02020603050405020304" pitchFamily="18" charset="0"/>
              </a:rPr>
              <a:t>2. Vegetation </a:t>
            </a:r>
            <a:r>
              <a:rPr lang="en-US" sz="1800" b="1" dirty="0">
                <a:latin typeface="Calibri" panose="020F0502020204030204" pitchFamily="34" charset="0"/>
                <a:ea typeface="Calibri" panose="020F0502020204030204" pitchFamily="34" charset="0"/>
                <a:cs typeface="Times New Roman" panose="02020603050405020304" pitchFamily="18" charset="0"/>
              </a:rPr>
              <a:t>scheme: </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a:latin typeface="Calibri" panose="020F0502020204030204" pitchFamily="34" charset="0"/>
                <a:ea typeface="Calibri" panose="020F0502020204030204" pitchFamily="34" charset="0"/>
                <a:cs typeface="Times New Roman" panose="02020603050405020304" pitchFamily="18" charset="0"/>
              </a:rPr>
              <a:t>9</a:t>
            </a:r>
            <a:r>
              <a:rPr lang="en-US" sz="1800" dirty="0" smtClean="0">
                <a:latin typeface="Calibri" panose="020F0502020204030204" pitchFamily="34" charset="0"/>
                <a:ea typeface="Calibri" panose="020F0502020204030204" pitchFamily="34" charset="0"/>
                <a:cs typeface="Times New Roman" panose="02020603050405020304" pitchFamily="18" charset="0"/>
              </a:rPr>
              <a:t> GWMs include PFT: </a:t>
            </a:r>
          </a:p>
          <a:p>
            <a:pPr marR="0">
              <a:spcBef>
                <a:spcPts val="0"/>
              </a:spcBef>
              <a:spcAft>
                <a:spcPts val="0"/>
              </a:spcAft>
            </a:pPr>
            <a:r>
              <a:rPr lang="en-US" sz="1800" dirty="0" smtClean="0">
                <a:latin typeface="Calibri" panose="020F0502020204030204" pitchFamily="34" charset="0"/>
                <a:ea typeface="Calibri" panose="020F0502020204030204" pitchFamily="34" charset="0"/>
                <a:cs typeface="Times New Roman" panose="02020603050405020304" pitchFamily="18" charset="0"/>
              </a:rPr>
              <a:t>5 PFTs </a:t>
            </a:r>
            <a:r>
              <a:rPr lang="en-US" sz="1800" dirty="0">
                <a:latin typeface="Calibri" panose="020F0502020204030204" pitchFamily="34" charset="0"/>
                <a:ea typeface="Calibri" panose="020F0502020204030204" pitchFamily="34" charset="0"/>
                <a:cs typeface="Times New Roman" panose="02020603050405020304" pitchFamily="18" charset="0"/>
              </a:rPr>
              <a:t>(</a:t>
            </a:r>
            <a:r>
              <a:rPr lang="en-US" sz="1800" dirty="0" smtClean="0">
                <a:latin typeface="Calibri" panose="020F0502020204030204" pitchFamily="34" charset="0"/>
                <a:ea typeface="Calibri" panose="020F0502020204030204" pitchFamily="34" charset="0"/>
                <a:cs typeface="Times New Roman" panose="02020603050405020304" pitchFamily="18" charset="0"/>
              </a:rPr>
              <a:t>JULES-W1) – 24 PFTs </a:t>
            </a:r>
            <a:r>
              <a:rPr lang="en-US" sz="1800" dirty="0">
                <a:latin typeface="Calibri" panose="020F0502020204030204" pitchFamily="34" charset="0"/>
                <a:ea typeface="Calibri" panose="020F0502020204030204" pitchFamily="34" charset="0"/>
                <a:cs typeface="Times New Roman" panose="02020603050405020304" pitchFamily="18" charset="0"/>
              </a:rPr>
              <a:t>(CLM4.5</a:t>
            </a:r>
            <a:r>
              <a:rPr lang="en-US" sz="1800" dirty="0" smtClean="0">
                <a:latin typeface="Calibri" panose="020F0502020204030204" pitchFamily="34" charset="0"/>
                <a:ea typeface="Calibri" panose="020F0502020204030204" pitchFamily="34" charset="0"/>
                <a:cs typeface="Times New Roman" panose="02020603050405020304" pitchFamily="18" charset="0"/>
              </a:rPr>
              <a:t>);</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a:latin typeface="Calibri" panose="020F0502020204030204" pitchFamily="34" charset="0"/>
                <a:ea typeface="Calibri" panose="020F0502020204030204" pitchFamily="34" charset="0"/>
                <a:cs typeface="Times New Roman" panose="02020603050405020304" pitchFamily="18" charset="0"/>
              </a:rPr>
              <a:t>CLM5.0, </a:t>
            </a:r>
            <a:r>
              <a:rPr lang="en-US" sz="1800" dirty="0" smtClean="0">
                <a:latin typeface="Calibri" panose="020F0502020204030204" pitchFamily="34" charset="0"/>
                <a:ea typeface="Calibri" panose="020F0502020204030204" pitchFamily="34" charset="0"/>
                <a:cs typeface="Times New Roman" panose="02020603050405020304" pitchFamily="18" charset="0"/>
              </a:rPr>
              <a:t>ORCHIDEE, </a:t>
            </a:r>
            <a:r>
              <a:rPr lang="en-US" sz="1800" dirty="0" err="1" smtClean="0">
                <a:latin typeface="Calibri" panose="020F0502020204030204" pitchFamily="34" charset="0"/>
                <a:ea typeface="Calibri" panose="020F0502020204030204" pitchFamily="34" charset="0"/>
                <a:cs typeface="Times New Roman" panose="02020603050405020304" pitchFamily="18" charset="0"/>
              </a:rPr>
              <a:t>LPJmL</a:t>
            </a:r>
            <a:r>
              <a:rPr lang="en-US" sz="1800" dirty="0" smtClean="0">
                <a:latin typeface="Calibri" panose="020F0502020204030204" pitchFamily="34" charset="0"/>
                <a:ea typeface="Calibri" panose="020F0502020204030204" pitchFamily="34" charset="0"/>
                <a:cs typeface="Times New Roman" panose="02020603050405020304" pitchFamily="18" charset="0"/>
              </a:rPr>
              <a:t>: dynamic global vegetation model;</a:t>
            </a:r>
          </a:p>
          <a:p>
            <a:pPr marL="0" marR="0">
              <a:spcBef>
                <a:spcPts val="0"/>
              </a:spcBef>
              <a:spcAft>
                <a:spcPts val="0"/>
              </a:spcAft>
            </a:pPr>
            <a:r>
              <a:rPr lang="en-US" sz="1800" b="1" dirty="0" smtClean="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WaterGAP2: LAI development model based on temperature and precipitation;</a:t>
            </a:r>
          </a:p>
          <a:p>
            <a:pPr marL="0" marR="0">
              <a:spcBef>
                <a:spcPts val="0"/>
              </a:spcBef>
              <a:spcAft>
                <a:spcPts val="0"/>
              </a:spcAft>
            </a:pPr>
            <a:r>
              <a:rPr lang="en-US" sz="1800" b="1" dirty="0" smtClean="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a:latin typeface="Calibri" panose="020F0502020204030204" pitchFamily="34" charset="0"/>
                <a:ea typeface="Calibri" panose="020F0502020204030204" pitchFamily="34" charset="0"/>
                <a:cs typeface="Times New Roman" panose="02020603050405020304" pitchFamily="18" charset="0"/>
              </a:rPr>
              <a:t>DBH, MPI-HM, </a:t>
            </a:r>
            <a:r>
              <a:rPr lang="en-US" sz="1800" dirty="0" smtClean="0">
                <a:latin typeface="Calibri" panose="020F0502020204030204" pitchFamily="34" charset="0"/>
                <a:ea typeface="Calibri" panose="020F0502020204030204" pitchFamily="34" charset="0"/>
                <a:cs typeface="Times New Roman" panose="02020603050405020304" pitchFamily="18" charset="0"/>
              </a:rPr>
              <a:t>PCR-GLOBWB use </a:t>
            </a:r>
            <a:r>
              <a:rPr lang="en-US" sz="1800" dirty="0" smtClean="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p</a:t>
            </a:r>
            <a:r>
              <a:rPr lang="en-US" sz="1800" dirty="0" smtClean="0">
                <a:latin typeface="Calibri" panose="020F0502020204030204" pitchFamily="34" charset="0"/>
                <a:ea typeface="Calibri" panose="020F0502020204030204" pitchFamily="34" charset="0"/>
                <a:cs typeface="Times New Roman" panose="02020603050405020304" pitchFamily="18" charset="0"/>
              </a:rPr>
              <a:t>rescribed vegetation;</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err="1" smtClean="0">
                <a:latin typeface="Calibri" panose="020F0502020204030204" pitchFamily="34" charset="0"/>
                <a:ea typeface="Calibri" panose="020F0502020204030204" pitchFamily="34" charset="0"/>
                <a:cs typeface="Times New Roman" panose="02020603050405020304" pitchFamily="18" charset="0"/>
              </a:rPr>
              <a:t>CWatM</a:t>
            </a:r>
            <a:r>
              <a:rPr lang="en-US" sz="1800" dirty="0" smtClean="0">
                <a:latin typeface="Calibri" panose="020F0502020204030204" pitchFamily="34" charset="0"/>
                <a:ea typeface="Calibri" panose="020F0502020204030204" pitchFamily="34" charset="0"/>
                <a:cs typeface="Times New Roman" panose="02020603050405020304" pitchFamily="18" charset="0"/>
              </a:rPr>
              <a:t> uses </a:t>
            </a:r>
            <a:r>
              <a:rPr lang="en-US" sz="1800" dirty="0" err="1" smtClean="0">
                <a:latin typeface="Calibri" panose="020F0502020204030204" pitchFamily="34" charset="0"/>
                <a:ea typeface="Calibri" panose="020F0502020204030204" pitchFamily="34" charset="0"/>
                <a:cs typeface="Times New Roman" panose="02020603050405020304" pitchFamily="18" charset="0"/>
              </a:rPr>
              <a:t>subgrid</a:t>
            </a:r>
            <a:r>
              <a:rPr lang="en-US" sz="1800" dirty="0" smtClean="0">
                <a:latin typeface="Calibri" panose="020F0502020204030204" pitchFamily="34" charset="0"/>
                <a:ea typeface="Calibri" panose="020F0502020204030204" pitchFamily="34" charset="0"/>
                <a:cs typeface="Times New Roman" panose="02020603050405020304" pitchFamily="18" charset="0"/>
              </a:rPr>
              <a:t> discretization;</a:t>
            </a:r>
            <a:r>
              <a:rPr lang="en-US" sz="1800" dirty="0">
                <a:latin typeface="Calibri" panose="020F0502020204030204" pitchFamily="34" charset="0"/>
                <a:ea typeface="Calibri" panose="020F0502020204030204" pitchFamily="34" charset="0"/>
                <a:cs typeface="Times New Roman" panose="02020603050405020304" pitchFamily="18" charset="0"/>
              </a:rPr>
              <a:t>	</a:t>
            </a:r>
          </a:p>
          <a:p>
            <a:pPr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ORCHIDEE </a:t>
            </a:r>
            <a:r>
              <a:rPr lang="en-US" sz="1800" dirty="0">
                <a:latin typeface="Calibri" panose="020F0502020204030204" pitchFamily="34" charset="0"/>
                <a:ea typeface="Calibri" panose="020F0502020204030204" pitchFamily="34" charset="0"/>
                <a:cs typeface="Times New Roman" panose="02020603050405020304" pitchFamily="18" charset="0"/>
              </a:rPr>
              <a:t>and </a:t>
            </a:r>
            <a:r>
              <a:rPr lang="en-US" sz="1800" dirty="0" err="1" smtClean="0">
                <a:latin typeface="Calibri" panose="020F0502020204030204" pitchFamily="34" charset="0"/>
                <a:ea typeface="Calibri" panose="020F0502020204030204" pitchFamily="34" charset="0"/>
                <a:cs typeface="Times New Roman" panose="02020603050405020304" pitchFamily="18" charset="0"/>
              </a:rPr>
              <a:t>LPJmL</a:t>
            </a:r>
            <a:r>
              <a:rPr lang="en-US" sz="1800" dirty="0" smtClean="0">
                <a:latin typeface="Calibri" panose="020F0502020204030204" pitchFamily="34" charset="0"/>
                <a:ea typeface="Calibri" panose="020F0502020204030204" pitchFamily="34" charset="0"/>
                <a:cs typeface="Times New Roman" panose="02020603050405020304" pitchFamily="18" charset="0"/>
              </a:rPr>
              <a:t> (</a:t>
            </a:r>
            <a:r>
              <a:rPr lang="en-GB" sz="1800" dirty="0">
                <a:latin typeface="Calibri" panose="020F0502020204030204" pitchFamily="34" charset="0"/>
                <a:ea typeface="Calibri" panose="020F0502020204030204" pitchFamily="34" charset="0"/>
                <a:cs typeface="Times New Roman" panose="02020603050405020304" pitchFamily="18" charset="0"/>
                <a:sym typeface="Avenir Roman" charset="0"/>
              </a:rPr>
              <a:t>D</a:t>
            </a:r>
            <a:r>
              <a:rPr lang="en-US" sz="1800" dirty="0">
                <a:latin typeface="Calibri" panose="020F0502020204030204" pitchFamily="34" charset="0"/>
                <a:ea typeface="Calibri" panose="020F0502020204030204" pitchFamily="34" charset="0"/>
                <a:cs typeface="Times New Roman" panose="02020603050405020304" pitchFamily="18" charset="0"/>
                <a:sym typeface="Avenir Roman" charset="0"/>
              </a:rPr>
              <a:t>V</a:t>
            </a:r>
            <a:r>
              <a:rPr lang="en-GB" sz="1800" dirty="0" smtClean="0">
                <a:latin typeface="Calibri" panose="020F0502020204030204" pitchFamily="34" charset="0"/>
                <a:ea typeface="Calibri" panose="020F0502020204030204" pitchFamily="34" charset="0"/>
                <a:cs typeface="Times New Roman" panose="02020603050405020304" pitchFamily="18" charset="0"/>
                <a:sym typeface="Avenir Roman" charset="0"/>
              </a:rPr>
              <a:t>PNV</a:t>
            </a:r>
            <a:r>
              <a:rPr lang="en-US" sz="1800" dirty="0" smtClean="0">
                <a:latin typeface="Calibri" panose="020F0502020204030204" pitchFamily="34" charset="0"/>
                <a:ea typeface="Calibri" panose="020F0502020204030204" pitchFamily="34" charset="0"/>
                <a:cs typeface="Times New Roman" panose="02020603050405020304" pitchFamily="18" charset="0"/>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CO</a:t>
            </a:r>
            <a:r>
              <a:rPr lang="en-US" sz="1800" baseline="-25000" dirty="0" smtClean="0">
                <a:latin typeface="Calibri" panose="020F0502020204030204" pitchFamily="34" charset="0"/>
                <a:ea typeface="Calibri" panose="020F0502020204030204" pitchFamily="34" charset="0"/>
                <a:cs typeface="Times New Roman" panose="02020603050405020304" pitchFamily="18" charset="0"/>
              </a:rPr>
              <a:t>2</a:t>
            </a:r>
            <a:r>
              <a:rPr lang="en-US" sz="1800" dirty="0" smtClean="0">
                <a:latin typeface="Calibri" panose="020F0502020204030204" pitchFamily="34" charset="0"/>
                <a:ea typeface="Calibri" panose="020F0502020204030204" pitchFamily="34" charset="0"/>
                <a:cs typeface="Times New Roman" panose="02020603050405020304" pitchFamily="18" charset="0"/>
              </a:rPr>
              <a:t> fertilization </a:t>
            </a:r>
            <a:r>
              <a:rPr lang="en-US" sz="1800" dirty="0" smtClean="0">
                <a:latin typeface="Calibri" panose="020F0502020204030204" pitchFamily="34" charset="0"/>
                <a:ea typeface="Calibri" panose="020F0502020204030204" pitchFamily="34" charset="0"/>
                <a:cs typeface="Times New Roman" panose="02020603050405020304" pitchFamily="18" charset="0"/>
              </a:rPr>
              <a:t>effect;</a:t>
            </a:r>
          </a:p>
          <a:p>
            <a:pPr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err="1" smtClean="0">
                <a:latin typeface="Calibri" panose="020F0502020204030204" pitchFamily="34" charset="0"/>
                <a:ea typeface="Calibri" panose="020F0502020204030204" pitchFamily="34" charset="0"/>
                <a:cs typeface="Times New Roman" panose="02020603050405020304" pitchFamily="18" charset="0"/>
              </a:rPr>
              <a:t>mHM</a:t>
            </a:r>
            <a:r>
              <a:rPr lang="en-US" sz="1800" dirty="0" smtClean="0">
                <a:latin typeface="Calibri" panose="020F0502020204030204" pitchFamily="34" charset="0"/>
                <a:ea typeface="Calibri" panose="020F0502020204030204" pitchFamily="34" charset="0"/>
                <a:cs typeface="Times New Roman" panose="02020603050405020304" pitchFamily="18" charset="0"/>
              </a:rPr>
              <a:t>: 3 </a:t>
            </a:r>
            <a:r>
              <a:rPr lang="en-US" sz="1800" dirty="0">
                <a:latin typeface="Calibri" panose="020F0502020204030204" pitchFamily="34" charset="0"/>
                <a:ea typeface="Calibri" panose="020F0502020204030204" pitchFamily="34" charset="0"/>
                <a:cs typeface="Times New Roman" panose="02020603050405020304" pitchFamily="18" charset="0"/>
              </a:rPr>
              <a:t>major vegetation </a:t>
            </a:r>
            <a:r>
              <a:rPr lang="en-US" sz="1800" dirty="0" smtClean="0">
                <a:latin typeface="Calibri" panose="020F0502020204030204" pitchFamily="34" charset="0"/>
                <a:ea typeface="Calibri" panose="020F0502020204030204" pitchFamily="34" charset="0"/>
                <a:cs typeface="Times New Roman" panose="02020603050405020304" pitchFamily="18" charset="0"/>
              </a:rPr>
              <a:t>classes and long-term </a:t>
            </a:r>
            <a:r>
              <a:rPr lang="en-US" sz="1800" dirty="0">
                <a:latin typeface="Calibri" panose="020F0502020204030204" pitchFamily="34" charset="0"/>
                <a:ea typeface="Calibri" panose="020F0502020204030204" pitchFamily="34" charset="0"/>
                <a:cs typeface="Times New Roman" panose="02020603050405020304" pitchFamily="18" charset="0"/>
              </a:rPr>
              <a:t>dynamics based on </a:t>
            </a:r>
            <a:r>
              <a:rPr lang="en-US" sz="1800" dirty="0" smtClean="0">
                <a:latin typeface="Calibri" panose="020F0502020204030204" pitchFamily="34" charset="0"/>
                <a:ea typeface="Calibri" panose="020F0502020204030204" pitchFamily="34" charset="0"/>
                <a:cs typeface="Times New Roman" panose="02020603050405020304" pitchFamily="18" charset="0"/>
              </a:rPr>
              <a:t>LAI.</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Rectangle 1"/>
          <p:cNvSpPr/>
          <p:nvPr/>
        </p:nvSpPr>
        <p:spPr>
          <a:xfrm>
            <a:off x="-40830" y="6246748"/>
            <a:ext cx="5292080" cy="361637"/>
          </a:xfrm>
          <a:prstGeom prst="rect">
            <a:avLst/>
          </a:prstGeom>
        </p:spPr>
        <p:txBody>
          <a:bodyPr wrap="square">
            <a:spAutoFit/>
          </a:bodyPr>
          <a:lstStyle/>
          <a:p>
            <a:pPr lvl="0" defTabSz="457200">
              <a:lnSpc>
                <a:spcPct val="125000"/>
              </a:lnSpc>
              <a:defRPr/>
            </a:pPr>
            <a:r>
              <a:rPr lang="en-US" dirty="0">
                <a:latin typeface="Calibri" panose="020F0502020204030204" pitchFamily="34" charset="0"/>
                <a:ea typeface="Calibri" panose="020F0502020204030204" pitchFamily="34" charset="0"/>
                <a:cs typeface="Times New Roman" panose="02020603050405020304" pitchFamily="18" charset="0"/>
              </a:rPr>
              <a:t>Legend: </a:t>
            </a:r>
            <a:r>
              <a:rPr lang="en-US"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dirty="0">
                <a:latin typeface="Calibri" panose="020F0502020204030204" pitchFamily="34" charset="0"/>
                <a:ea typeface="Calibri" panose="020F0502020204030204" pitchFamily="34" charset="0"/>
                <a:cs typeface="Times New Roman" panose="02020603050405020304" pitchFamily="18" charset="0"/>
              </a:rPr>
              <a:t>included and </a:t>
            </a:r>
            <a:r>
              <a:rPr lang="en-US"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dirty="0">
                <a:latin typeface="Calibri" panose="020F0502020204030204" pitchFamily="34" charset="0"/>
                <a:ea typeface="Calibri" panose="020F0502020204030204" pitchFamily="34" charset="0"/>
                <a:cs typeface="Times New Roman" panose="02020603050405020304" pitchFamily="18" charset="0"/>
              </a:rPr>
              <a:t>not included in the models structure.</a:t>
            </a:r>
          </a:p>
        </p:txBody>
      </p:sp>
      <p:sp>
        <p:nvSpPr>
          <p:cNvPr id="9" name="Rectangle 8"/>
          <p:cNvSpPr/>
          <p:nvPr/>
        </p:nvSpPr>
        <p:spPr>
          <a:xfrm>
            <a:off x="6736976" y="6300608"/>
            <a:ext cx="2497287" cy="307777"/>
          </a:xfrm>
          <a:prstGeom prst="rect">
            <a:avLst/>
          </a:prstGeom>
        </p:spPr>
        <p:txBody>
          <a:bodyPr wrap="none">
            <a:spAutoFit/>
          </a:bodyPr>
          <a:lstStyle/>
          <a:p>
            <a:r>
              <a:rPr lang="en-US" dirty="0">
                <a:latin typeface="Open Sans"/>
              </a:rPr>
              <a:t>© Authors. All rights reserved</a:t>
            </a:r>
            <a:endParaRPr lang="en-US" dirty="0"/>
          </a:p>
        </p:txBody>
      </p:sp>
    </p:spTree>
    <p:extLst>
      <p:ext uri="{BB962C8B-B14F-4D97-AF65-F5344CB8AC3E}">
        <p14:creationId xmlns:p14="http://schemas.microsoft.com/office/powerpoint/2010/main" val="5397835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226201" y="137176"/>
            <a:ext cx="1058749" cy="39096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47864" y="-240708"/>
            <a:ext cx="1872208" cy="1146728"/>
          </a:xfrm>
          <a:prstGeom prst="rect">
            <a:avLst/>
          </a:prstGeom>
        </p:spPr>
      </p:pic>
      <p:sp>
        <p:nvSpPr>
          <p:cNvPr id="10" name="Rectangle 9"/>
          <p:cNvSpPr/>
          <p:nvPr/>
        </p:nvSpPr>
        <p:spPr>
          <a:xfrm>
            <a:off x="1384582" y="6608385"/>
            <a:ext cx="2640210" cy="338554"/>
          </a:xfrm>
          <a:prstGeom prst="rect">
            <a:avLst/>
          </a:prstGeom>
        </p:spPr>
        <p:txBody>
          <a:bodyPr wrap="none">
            <a:spAutoFit/>
          </a:bodyPr>
          <a:lstStyle/>
          <a:p>
            <a:r>
              <a:rPr lang="de-DE" sz="1600" dirty="0">
                <a:solidFill>
                  <a:srgbClr val="00618F"/>
                </a:solidFill>
                <a:latin typeface="Calibri" panose="020F0502020204030204" pitchFamily="34" charset="0"/>
                <a:cs typeface="Calibri" panose="020F0502020204030204" pitchFamily="34" charset="0"/>
              </a:rPr>
              <a:t> EGU General </a:t>
            </a:r>
            <a:r>
              <a:rPr lang="de-DE" sz="1600" dirty="0" err="1">
                <a:solidFill>
                  <a:srgbClr val="00618F"/>
                </a:solidFill>
                <a:latin typeface="Calibri" panose="020F0502020204030204" pitchFamily="34" charset="0"/>
                <a:cs typeface="Calibri" panose="020F0502020204030204" pitchFamily="34" charset="0"/>
              </a:rPr>
              <a:t>Assembly</a:t>
            </a:r>
            <a:r>
              <a:rPr lang="de-DE" sz="1600" dirty="0">
                <a:solidFill>
                  <a:srgbClr val="00618F"/>
                </a:solidFill>
                <a:latin typeface="Calibri" panose="020F0502020204030204" pitchFamily="34" charset="0"/>
                <a:cs typeface="Calibri" panose="020F0502020204030204" pitchFamily="34" charset="0"/>
              </a:rPr>
              <a:t> 2020 </a:t>
            </a:r>
            <a:endParaRPr lang="en-US" sz="1600" dirty="0">
              <a:solidFill>
                <a:srgbClr val="00618F"/>
              </a:solidFill>
              <a:latin typeface="Calibri" panose="020F0502020204030204" pitchFamily="34" charset="0"/>
              <a:cs typeface="Calibri" panose="020F0502020204030204" pitchFamily="34" charset="0"/>
            </a:endParaRPr>
          </a:p>
        </p:txBody>
      </p:sp>
      <p:sp>
        <p:nvSpPr>
          <p:cNvPr id="6" name="Rectangle 5"/>
          <p:cNvSpPr/>
          <p:nvPr/>
        </p:nvSpPr>
        <p:spPr>
          <a:xfrm>
            <a:off x="-22236" y="704758"/>
            <a:ext cx="9073008" cy="1015663"/>
          </a:xfrm>
          <a:prstGeom prst="rect">
            <a:avLst/>
          </a:prstGeom>
        </p:spPr>
        <p:txBody>
          <a:bodyPr wrap="square">
            <a:spAutoFit/>
          </a:bodyPr>
          <a:lstStyle/>
          <a:p>
            <a:pPr lvl="0" algn="ctr" defTabSz="457200">
              <a:lnSpc>
                <a:spcPct val="125000"/>
              </a:lnSpc>
              <a:defRPr/>
            </a:pPr>
            <a:r>
              <a:rPr lang="en-US" sz="2400" b="1" dirty="0">
                <a:latin typeface="Calibri" panose="020F0502020204030204" pitchFamily="34" charset="0"/>
                <a:cs typeface="Calibri" panose="020F0502020204030204" pitchFamily="34" charset="0"/>
                <a:sym typeface="Avenir Roman" charset="0"/>
              </a:rPr>
              <a:t>Preliminary results on similarities and differences among </a:t>
            </a:r>
            <a:r>
              <a:rPr lang="en-US" sz="2400" b="1" dirty="0" smtClean="0">
                <a:latin typeface="Calibri" panose="020F0502020204030204" pitchFamily="34" charset="0"/>
                <a:cs typeface="Calibri" panose="020F0502020204030204" pitchFamily="34" charset="0"/>
                <a:sym typeface="Avenir Roman" charset="0"/>
              </a:rPr>
              <a:t>15 GWMs</a:t>
            </a:r>
          </a:p>
          <a:p>
            <a:pPr algn="ctr" defTabSz="457200">
              <a:lnSpc>
                <a:spcPct val="125000"/>
              </a:lnSpc>
              <a:defRPr/>
            </a:pPr>
            <a:r>
              <a:rPr lang="de-DE" sz="2400" b="1" dirty="0">
                <a:latin typeface="Calibri" panose="020F0502020204030204" pitchFamily="34" charset="0"/>
                <a:cs typeface="Calibri" panose="020F0502020204030204" pitchFamily="34" charset="0"/>
                <a:sym typeface="Avenir Roman" charset="0"/>
              </a:rPr>
              <a:t>Part </a:t>
            </a:r>
            <a:r>
              <a:rPr lang="de-DE" sz="2400" b="1" dirty="0" smtClean="0">
                <a:latin typeface="Calibri" panose="020F0502020204030204" pitchFamily="34" charset="0"/>
                <a:cs typeface="Calibri" panose="020F0502020204030204" pitchFamily="34" charset="0"/>
                <a:sym typeface="Avenir Roman" charset="0"/>
              </a:rPr>
              <a:t>I</a:t>
            </a:r>
            <a:r>
              <a:rPr lang="en-US" sz="2400" b="1" dirty="0">
                <a:latin typeface="Calibri" panose="020F0502020204030204" pitchFamily="34" charset="0"/>
                <a:cs typeface="Calibri" panose="020F0502020204030204" pitchFamily="34" charset="0"/>
                <a:sym typeface="Avenir Roman" charset="0"/>
              </a:rPr>
              <a:t>I</a:t>
            </a:r>
          </a:p>
        </p:txBody>
      </p:sp>
      <p:sp>
        <p:nvSpPr>
          <p:cNvPr id="14" name="Rectangle 13"/>
          <p:cNvSpPr/>
          <p:nvPr/>
        </p:nvSpPr>
        <p:spPr>
          <a:xfrm>
            <a:off x="156134" y="1823158"/>
            <a:ext cx="4112780" cy="3416320"/>
          </a:xfrm>
          <a:prstGeom prst="rect">
            <a:avLst/>
          </a:prstGeom>
          <a:ln>
            <a:solidFill>
              <a:srgbClr val="00618F"/>
            </a:solidFill>
          </a:ln>
        </p:spPr>
        <p:txBody>
          <a:bodyPr wrap="square">
            <a:spAutoFit/>
          </a:bodyPr>
          <a:lstStyle/>
          <a:p>
            <a:pPr marL="0" marR="0">
              <a:spcBef>
                <a:spcPts val="0"/>
              </a:spcBef>
              <a:spcAft>
                <a:spcPts val="0"/>
              </a:spcAft>
            </a:pPr>
            <a:r>
              <a:rPr lang="en-US" sz="1800" b="1" dirty="0" smtClean="0">
                <a:latin typeface="Calibri" panose="020F0502020204030204" pitchFamily="34" charset="0"/>
                <a:ea typeface="Calibri" panose="020F0502020204030204" pitchFamily="34" charset="0"/>
                <a:cs typeface="Times New Roman" panose="02020603050405020304" pitchFamily="18" charset="0"/>
              </a:rPr>
              <a:t>3. </a:t>
            </a:r>
            <a:r>
              <a:rPr lang="en-US" sz="1800" b="1" dirty="0">
                <a:latin typeface="Calibri" panose="020F0502020204030204" pitchFamily="34" charset="0"/>
                <a:ea typeface="Calibri" panose="020F0502020204030204" pitchFamily="34" charset="0"/>
                <a:cs typeface="Times New Roman" panose="02020603050405020304" pitchFamily="18" charset="0"/>
              </a:rPr>
              <a:t>(</a:t>
            </a:r>
            <a:r>
              <a:rPr lang="en-US" sz="1800" b="1" dirty="0" smtClean="0">
                <a:latin typeface="Calibri" panose="020F0502020204030204" pitchFamily="34" charset="0"/>
                <a:ea typeface="Calibri" panose="020F0502020204030204" pitchFamily="34" charset="0"/>
                <a:cs typeface="Times New Roman" panose="02020603050405020304" pitchFamily="18" charset="0"/>
              </a:rPr>
              <a:t>Potential)  </a:t>
            </a:r>
            <a:r>
              <a:rPr lang="en-US" sz="1800" b="1" dirty="0">
                <a:latin typeface="Calibri" panose="020F0502020204030204" pitchFamily="34" charset="0"/>
                <a:ea typeface="Calibri" panose="020F0502020204030204" pitchFamily="34" charset="0"/>
                <a:cs typeface="Times New Roman" panose="02020603050405020304" pitchFamily="18" charset="0"/>
              </a:rPr>
              <a:t>evapotranspiration </a:t>
            </a:r>
            <a:r>
              <a:rPr lang="en-US" sz="1800" b="1" dirty="0" smtClean="0">
                <a:latin typeface="Calibri" panose="020F0502020204030204" pitchFamily="34" charset="0"/>
                <a:ea typeface="Calibri" panose="020F0502020204030204" pitchFamily="34" charset="0"/>
                <a:cs typeface="Times New Roman" panose="02020603050405020304" pitchFamily="18" charset="0"/>
              </a:rPr>
              <a:t>scheme:</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err="1" smtClean="0">
                <a:latin typeface="Calibri" panose="020F0502020204030204" pitchFamily="34" charset="0"/>
                <a:ea typeface="Calibri" panose="020F0502020204030204" pitchFamily="34" charset="0"/>
                <a:cs typeface="Times New Roman" panose="02020603050405020304" pitchFamily="18" charset="0"/>
              </a:rPr>
              <a:t>Monin-Obukhov</a:t>
            </a:r>
            <a:r>
              <a:rPr lang="en-US" sz="1800" dirty="0" smtClean="0">
                <a:latin typeface="Calibri" panose="020F0502020204030204" pitchFamily="34" charset="0"/>
                <a:ea typeface="Calibri" panose="020F0502020204030204" pitchFamily="34" charset="0"/>
                <a:cs typeface="Times New Roman" panose="02020603050405020304" pitchFamily="18" charset="0"/>
              </a:rPr>
              <a:t> </a:t>
            </a:r>
            <a:r>
              <a:rPr lang="en-US" sz="1800" dirty="0">
                <a:latin typeface="Calibri" panose="020F0502020204030204" pitchFamily="34" charset="0"/>
                <a:ea typeface="Calibri" panose="020F0502020204030204" pitchFamily="34" charset="0"/>
                <a:cs typeface="Times New Roman" panose="02020603050405020304" pitchFamily="18" charset="0"/>
              </a:rPr>
              <a:t>Similarity Theory: CLM4.5, </a:t>
            </a:r>
            <a:r>
              <a:rPr lang="en-US" sz="1800" dirty="0" smtClean="0">
                <a:latin typeface="Calibri" panose="020F0502020204030204" pitchFamily="34" charset="0"/>
                <a:ea typeface="Calibri" panose="020F0502020204030204" pitchFamily="34" charset="0"/>
                <a:cs typeface="Times New Roman" panose="02020603050405020304" pitchFamily="18" charset="0"/>
              </a:rPr>
              <a:t>CLM5.0;</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Penman-</a:t>
            </a:r>
            <a:r>
              <a:rPr lang="en-US" sz="1800" dirty="0" err="1" smtClean="0">
                <a:latin typeface="Calibri" panose="020F0502020204030204" pitchFamily="34" charset="0"/>
                <a:ea typeface="Calibri" panose="020F0502020204030204" pitchFamily="34" charset="0"/>
                <a:cs typeface="Times New Roman" panose="02020603050405020304" pitchFamily="18" charset="0"/>
              </a:rPr>
              <a:t>Monteith</a:t>
            </a:r>
            <a:r>
              <a:rPr lang="en-US" sz="1800" dirty="0" smtClean="0">
                <a:latin typeface="Calibri" panose="020F0502020204030204" pitchFamily="34" charset="0"/>
                <a:ea typeface="Calibri" panose="020F0502020204030204" pitchFamily="34" charset="0"/>
                <a:cs typeface="Times New Roman" panose="02020603050405020304" pitchFamily="18" charset="0"/>
              </a:rPr>
              <a:t> Method with </a:t>
            </a:r>
            <a:r>
              <a:rPr lang="en-US" sz="1800" dirty="0">
                <a:latin typeface="Calibri" panose="020F0502020204030204" pitchFamily="34" charset="0"/>
                <a:ea typeface="Calibri" panose="020F0502020204030204" pitchFamily="34" charset="0"/>
                <a:cs typeface="Times New Roman" panose="02020603050405020304" pitchFamily="18" charset="0"/>
              </a:rPr>
              <a:t>or without several adjustments: </a:t>
            </a:r>
            <a:r>
              <a:rPr lang="en-US" sz="1800" dirty="0" err="1">
                <a:latin typeface="Calibri" panose="020F0502020204030204" pitchFamily="34" charset="0"/>
                <a:ea typeface="Calibri" panose="020F0502020204030204" pitchFamily="34" charset="0"/>
                <a:cs typeface="Times New Roman" panose="02020603050405020304" pitchFamily="18" charset="0"/>
              </a:rPr>
              <a:t>CWatM</a:t>
            </a:r>
            <a:r>
              <a:rPr lang="en-US" sz="1800" dirty="0">
                <a:latin typeface="Calibri" panose="020F0502020204030204" pitchFamily="34" charset="0"/>
                <a:ea typeface="Calibri" panose="020F0502020204030204" pitchFamily="34" charset="0"/>
                <a:cs typeface="Times New Roman" panose="02020603050405020304" pitchFamily="18" charset="0"/>
              </a:rPr>
              <a:t>, JULES-W1, </a:t>
            </a:r>
            <a:r>
              <a:rPr lang="en-US" sz="1800" dirty="0" smtClean="0">
                <a:latin typeface="Calibri" panose="020F0502020204030204" pitchFamily="34" charset="0"/>
                <a:ea typeface="Calibri" panose="020F0502020204030204" pitchFamily="34" charset="0"/>
                <a:cs typeface="Times New Roman" panose="02020603050405020304" pitchFamily="18" charset="0"/>
              </a:rPr>
              <a:t>MPI-HM, ORCHIDEE, WAYS;</a:t>
            </a:r>
          </a:p>
          <a:p>
            <a:pPr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Priestley-Taylor </a:t>
            </a:r>
            <a:r>
              <a:rPr lang="en-US" sz="1800" dirty="0">
                <a:latin typeface="Calibri" panose="020F0502020204030204" pitchFamily="34" charset="0"/>
                <a:ea typeface="Calibri" panose="020F0502020204030204" pitchFamily="34" charset="0"/>
                <a:cs typeface="Times New Roman" panose="02020603050405020304" pitchFamily="18" charset="0"/>
              </a:rPr>
              <a:t>Method </a:t>
            </a:r>
            <a:r>
              <a:rPr lang="en-US" sz="1800" dirty="0" smtClean="0">
                <a:latin typeface="Calibri" panose="020F0502020204030204" pitchFamily="34" charset="0"/>
                <a:ea typeface="Calibri" panose="020F0502020204030204" pitchFamily="34" charset="0"/>
                <a:cs typeface="Times New Roman" panose="02020603050405020304" pitchFamily="18" charset="0"/>
              </a:rPr>
              <a:t>with </a:t>
            </a:r>
            <a:r>
              <a:rPr lang="en-US" sz="1800" dirty="0">
                <a:latin typeface="Calibri" panose="020F0502020204030204" pitchFamily="34" charset="0"/>
                <a:ea typeface="Calibri" panose="020F0502020204030204" pitchFamily="34" charset="0"/>
                <a:cs typeface="Times New Roman" panose="02020603050405020304" pitchFamily="18" charset="0"/>
              </a:rPr>
              <a:t>some adjustments: WaterGAP2, </a:t>
            </a:r>
            <a:r>
              <a:rPr lang="en-US" sz="1800" dirty="0" err="1" smtClean="0">
                <a:latin typeface="Calibri" panose="020F0502020204030204" pitchFamily="34" charset="0"/>
                <a:ea typeface="Calibri" panose="020F0502020204030204" pitchFamily="34" charset="0"/>
                <a:cs typeface="Times New Roman" panose="02020603050405020304" pitchFamily="18" charset="0"/>
              </a:rPr>
              <a:t>LPJmL</a:t>
            </a:r>
            <a:r>
              <a:rPr lang="en-US" sz="1800" dirty="0" smtClean="0">
                <a:latin typeface="Calibri" panose="020F0502020204030204" pitchFamily="34" charset="0"/>
                <a:ea typeface="Calibri" panose="020F0502020204030204" pitchFamily="34" charset="0"/>
                <a:cs typeface="Times New Roman" panose="02020603050405020304" pitchFamily="18" charset="0"/>
              </a:rPr>
              <a:t>;</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Bulk Method: </a:t>
            </a:r>
            <a:r>
              <a:rPr lang="en-US" sz="1800" dirty="0">
                <a:latin typeface="Calibri" panose="020F0502020204030204" pitchFamily="34" charset="0"/>
                <a:ea typeface="Calibri" panose="020F0502020204030204" pitchFamily="34" charset="0"/>
                <a:cs typeface="Times New Roman" panose="02020603050405020304" pitchFamily="18" charset="0"/>
              </a:rPr>
              <a:t>H08, </a:t>
            </a:r>
            <a:r>
              <a:rPr lang="en-US" sz="1800" dirty="0" smtClean="0">
                <a:latin typeface="Calibri" panose="020F0502020204030204" pitchFamily="34" charset="0"/>
                <a:ea typeface="Calibri" panose="020F0502020204030204" pitchFamily="34" charset="0"/>
                <a:cs typeface="Times New Roman" panose="02020603050405020304" pitchFamily="18" charset="0"/>
              </a:rPr>
              <a:t>MATSIRO;</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err="1" smtClean="0">
                <a:latin typeface="Calibri" panose="020F0502020204030204" pitchFamily="34" charset="0"/>
                <a:ea typeface="Calibri" panose="020F0502020204030204" pitchFamily="34" charset="0"/>
                <a:cs typeface="Times New Roman" panose="02020603050405020304" pitchFamily="18" charset="0"/>
              </a:rPr>
              <a:t>Hamon</a:t>
            </a:r>
            <a:r>
              <a:rPr lang="en-US" sz="1800" dirty="0" smtClean="0">
                <a:latin typeface="Calibri" panose="020F0502020204030204" pitchFamily="34" charset="0"/>
                <a:ea typeface="Calibri" panose="020F0502020204030204" pitchFamily="34" charset="0"/>
                <a:cs typeface="Times New Roman" panose="02020603050405020304" pitchFamily="18" charset="0"/>
              </a:rPr>
              <a:t> Method: PCR-GLOBWB;</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R="0">
              <a:spcBef>
                <a:spcPts val="0"/>
              </a:spcBef>
              <a:spcAft>
                <a:spcPts val="0"/>
              </a:spcAft>
            </a:pPr>
            <a:r>
              <a:rPr lang="en-US" sz="1800" b="1" dirty="0" smtClean="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GB" sz="1800" dirty="0" smtClean="0"/>
              <a:t>Hargreaves-</a:t>
            </a:r>
            <a:r>
              <a:rPr lang="en-GB" sz="1800" dirty="0" err="1" smtClean="0"/>
              <a:t>Samani</a:t>
            </a:r>
            <a:r>
              <a:rPr lang="en-GB" sz="1800" dirty="0" smtClean="0"/>
              <a:t> Method: </a:t>
            </a:r>
            <a:r>
              <a:rPr lang="en-GB" sz="1800" dirty="0" err="1" smtClean="0"/>
              <a:t>mHM</a:t>
            </a:r>
            <a:r>
              <a:rPr lang="en-GB" sz="1800" dirty="0" smtClean="0"/>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Rectangle 1"/>
          <p:cNvSpPr/>
          <p:nvPr/>
        </p:nvSpPr>
        <p:spPr>
          <a:xfrm>
            <a:off x="4298451" y="1823158"/>
            <a:ext cx="4672362" cy="4247317"/>
          </a:xfrm>
          <a:prstGeom prst="rect">
            <a:avLst/>
          </a:prstGeom>
          <a:ln>
            <a:solidFill>
              <a:srgbClr val="004F8F"/>
            </a:solidFill>
          </a:ln>
        </p:spPr>
        <p:txBody>
          <a:bodyPr wrap="square">
            <a:spAutoFit/>
          </a:bodyPr>
          <a:lstStyle/>
          <a:p>
            <a:pPr marL="0" marR="0">
              <a:spcBef>
                <a:spcPts val="0"/>
              </a:spcBef>
              <a:spcAft>
                <a:spcPts val="0"/>
              </a:spcAft>
            </a:pPr>
            <a:r>
              <a:rPr lang="en-US" sz="1800" b="1" dirty="0" smtClean="0">
                <a:latin typeface="Calibri" panose="020F0502020204030204" pitchFamily="34" charset="0"/>
                <a:ea typeface="Calibri" panose="020F0502020204030204" pitchFamily="34" charset="0"/>
                <a:cs typeface="Times New Roman" panose="02020603050405020304" pitchFamily="18" charset="0"/>
              </a:rPr>
              <a:t>4. Snow scheme:</a:t>
            </a:r>
            <a:endParaRPr lang="en-US" sz="1800" b="1"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Physically </a:t>
            </a:r>
            <a:r>
              <a:rPr lang="en-US" sz="1800" dirty="0">
                <a:latin typeface="Calibri" panose="020F0502020204030204" pitchFamily="34" charset="0"/>
                <a:ea typeface="Calibri" panose="020F0502020204030204" pitchFamily="34" charset="0"/>
                <a:cs typeface="Times New Roman" panose="02020603050405020304" pitchFamily="18" charset="0"/>
              </a:rPr>
              <a:t>based snow module: CLM4.5</a:t>
            </a:r>
            <a:r>
              <a:rPr lang="en-US" sz="1800" dirty="0" smtClean="0">
                <a:latin typeface="Calibri" panose="020F0502020204030204" pitchFamily="34" charset="0"/>
                <a:ea typeface="Calibri" panose="020F0502020204030204" pitchFamily="34" charset="0"/>
                <a:cs typeface="Times New Roman" panose="02020603050405020304" pitchFamily="18" charset="0"/>
              </a:rPr>
              <a:t>; CLM5.0</a:t>
            </a:r>
            <a:r>
              <a:rPr lang="en-US" sz="1800" dirty="0">
                <a:latin typeface="Calibri" panose="020F0502020204030204" pitchFamily="34" charset="0"/>
                <a:ea typeface="Calibri" panose="020F0502020204030204" pitchFamily="34" charset="0"/>
                <a:cs typeface="Times New Roman" panose="02020603050405020304" pitchFamily="18" charset="0"/>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ORCHIDEE;</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Degree-day </a:t>
            </a:r>
            <a:r>
              <a:rPr lang="en-US" sz="1800" dirty="0">
                <a:latin typeface="Calibri" panose="020F0502020204030204" pitchFamily="34" charset="0"/>
                <a:ea typeface="Calibri" panose="020F0502020204030204" pitchFamily="34" charset="0"/>
                <a:cs typeface="Times New Roman" panose="02020603050405020304" pitchFamily="18" charset="0"/>
              </a:rPr>
              <a:t>Method with or without several adjustments: </a:t>
            </a:r>
            <a:r>
              <a:rPr lang="en-US" sz="1800" dirty="0" err="1">
                <a:latin typeface="Calibri" panose="020F0502020204030204" pitchFamily="34" charset="0"/>
                <a:ea typeface="Calibri" panose="020F0502020204030204" pitchFamily="34" charset="0"/>
                <a:cs typeface="Times New Roman" panose="02020603050405020304" pitchFamily="18" charset="0"/>
              </a:rPr>
              <a:t>CWatM</a:t>
            </a:r>
            <a:r>
              <a:rPr lang="en-US" sz="1800" dirty="0">
                <a:latin typeface="Calibri" panose="020F0502020204030204" pitchFamily="34" charset="0"/>
                <a:ea typeface="Calibri" panose="020F0502020204030204" pitchFamily="34" charset="0"/>
                <a:cs typeface="Times New Roman" panose="02020603050405020304" pitchFamily="18" charset="0"/>
              </a:rPr>
              <a:t>, </a:t>
            </a:r>
            <a:r>
              <a:rPr lang="en-US" sz="1800" dirty="0" err="1">
                <a:latin typeface="Calibri" panose="020F0502020204030204" pitchFamily="34" charset="0"/>
                <a:ea typeface="Calibri" panose="020F0502020204030204" pitchFamily="34" charset="0"/>
                <a:cs typeface="Times New Roman" panose="02020603050405020304" pitchFamily="18" charset="0"/>
              </a:rPr>
              <a:t>LPJmL</a:t>
            </a:r>
            <a:r>
              <a:rPr lang="en-US" sz="1800" dirty="0">
                <a:latin typeface="Calibri" panose="020F0502020204030204" pitchFamily="34" charset="0"/>
                <a:ea typeface="Calibri" panose="020F0502020204030204" pitchFamily="34" charset="0"/>
                <a:cs typeface="Times New Roman" panose="02020603050405020304" pitchFamily="18" charset="0"/>
              </a:rPr>
              <a:t>, </a:t>
            </a:r>
            <a:r>
              <a:rPr lang="en-US" sz="1800" dirty="0" err="1" smtClean="0">
                <a:latin typeface="Calibri" panose="020F0502020204030204" pitchFamily="34" charset="0"/>
                <a:ea typeface="Calibri" panose="020F0502020204030204" pitchFamily="34" charset="0"/>
                <a:cs typeface="Times New Roman" panose="02020603050405020304" pitchFamily="18" charset="0"/>
              </a:rPr>
              <a:t>mHM</a:t>
            </a:r>
            <a:r>
              <a:rPr lang="en-US" sz="1800" dirty="0" smtClean="0">
                <a:latin typeface="Calibri" panose="020F0502020204030204" pitchFamily="34" charset="0"/>
                <a:ea typeface="Calibri" panose="020F0502020204030204" pitchFamily="34" charset="0"/>
                <a:cs typeface="Times New Roman" panose="02020603050405020304" pitchFamily="18" charset="0"/>
              </a:rPr>
              <a:t>, MPI-HM</a:t>
            </a:r>
            <a:r>
              <a:rPr lang="en-US" sz="1800" dirty="0">
                <a:latin typeface="Calibri" panose="020F0502020204030204" pitchFamily="34" charset="0"/>
                <a:ea typeface="Calibri" panose="020F0502020204030204" pitchFamily="34" charset="0"/>
                <a:cs typeface="Times New Roman" panose="02020603050405020304" pitchFamily="18" charset="0"/>
              </a:rPr>
              <a:t>, PCR-GLOBWB, </a:t>
            </a:r>
            <a:r>
              <a:rPr lang="en-US" sz="1800" dirty="0" smtClean="0">
                <a:latin typeface="Calibri" panose="020F0502020204030204" pitchFamily="34" charset="0"/>
                <a:ea typeface="Calibri" panose="020F0502020204030204" pitchFamily="34" charset="0"/>
                <a:cs typeface="Times New Roman" panose="02020603050405020304" pitchFamily="18" charset="0"/>
              </a:rPr>
              <a:t>WaterGAP2, WA</a:t>
            </a:r>
            <a:r>
              <a:rPr lang="de-DE" sz="1800" dirty="0" smtClean="0">
                <a:latin typeface="Calibri" panose="020F0502020204030204" pitchFamily="34" charset="0"/>
                <a:ea typeface="Calibri" panose="020F0502020204030204" pitchFamily="34" charset="0"/>
                <a:cs typeface="Times New Roman" panose="02020603050405020304" pitchFamily="18" charset="0"/>
              </a:rPr>
              <a:t>Y</a:t>
            </a:r>
            <a:r>
              <a:rPr lang="en-US" sz="1800" dirty="0" smtClean="0">
                <a:latin typeface="Calibri" panose="020F0502020204030204" pitchFamily="34" charset="0"/>
                <a:ea typeface="Calibri" panose="020F0502020204030204" pitchFamily="34" charset="0"/>
                <a:cs typeface="Times New Roman" panose="02020603050405020304" pitchFamily="18" charset="0"/>
              </a:rPr>
              <a:t>S;</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Energy </a:t>
            </a:r>
            <a:r>
              <a:rPr lang="en-US" sz="1800" dirty="0">
                <a:latin typeface="Calibri" panose="020F0502020204030204" pitchFamily="34" charset="0"/>
                <a:ea typeface="Calibri" panose="020F0502020204030204" pitchFamily="34" charset="0"/>
                <a:cs typeface="Times New Roman" panose="02020603050405020304" pitchFamily="18" charset="0"/>
              </a:rPr>
              <a:t>Balance Method: DBH, H08, JULES-W1, MATSIRO, </a:t>
            </a:r>
            <a:r>
              <a:rPr lang="en-US" sz="1800" dirty="0" smtClean="0">
                <a:latin typeface="Calibri" panose="020F0502020204030204" pitchFamily="34" charset="0"/>
                <a:ea typeface="Calibri" panose="020F0502020204030204" pitchFamily="34" charset="0"/>
                <a:cs typeface="Times New Roman" panose="02020603050405020304" pitchFamily="18" charset="0"/>
              </a:rPr>
              <a:t>VIC;</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latin typeface="Calibri" panose="020F0502020204030204" pitchFamily="34" charset="0"/>
                <a:ea typeface="Calibri" panose="020F0502020204030204" pitchFamily="34" charset="0"/>
                <a:cs typeface="Times New Roman" panose="02020603050405020304" pitchFamily="18" charset="0"/>
              </a:rPr>
              <a:t> </a:t>
            </a:r>
            <a:r>
              <a:rPr lang="en-US" sz="1800" b="1" dirty="0" smtClean="0">
                <a:latin typeface="Calibri" panose="020F0502020204030204" pitchFamily="34" charset="0"/>
                <a:ea typeface="Calibri" panose="020F0502020204030204" pitchFamily="34" charset="0"/>
                <a:cs typeface="Times New Roman" panose="02020603050405020304" pitchFamily="18" charset="0"/>
              </a:rPr>
              <a:t>Snow layers (SL): </a:t>
            </a:r>
          </a:p>
          <a:p>
            <a:pPr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14 GWMs have between 1 </a:t>
            </a:r>
            <a:r>
              <a:rPr lang="en-US" sz="1800" dirty="0">
                <a:latin typeface="Calibri" panose="020F0502020204030204" pitchFamily="34" charset="0"/>
                <a:ea typeface="Calibri" panose="020F0502020204030204" pitchFamily="34" charset="0"/>
                <a:cs typeface="Times New Roman" panose="02020603050405020304" pitchFamily="18" charset="0"/>
              </a:rPr>
              <a:t>and </a:t>
            </a:r>
            <a:r>
              <a:rPr lang="en-US" sz="1800" dirty="0" smtClean="0">
                <a:latin typeface="Calibri" panose="020F0502020204030204" pitchFamily="34" charset="0"/>
                <a:ea typeface="Calibri" panose="020F0502020204030204" pitchFamily="34" charset="0"/>
                <a:cs typeface="Times New Roman" panose="02020603050405020304" pitchFamily="18" charset="0"/>
              </a:rPr>
              <a:t>12</a:t>
            </a:r>
            <a:r>
              <a:rPr lang="en-US" sz="1800" dirty="0">
                <a:latin typeface="Calibri" panose="020F0502020204030204" pitchFamily="34" charset="0"/>
                <a:ea typeface="Calibri" panose="020F0502020204030204" pitchFamily="34" charset="0"/>
                <a:cs typeface="Times New Roman" panose="02020603050405020304" pitchFamily="18" charset="0"/>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SL</a:t>
            </a:r>
            <a:r>
              <a:rPr lang="en-US" sz="1800" dirty="0">
                <a:latin typeface="Calibri" panose="020F0502020204030204" pitchFamily="34" charset="0"/>
                <a:ea typeface="Calibri" panose="020F0502020204030204" pitchFamily="34" charset="0"/>
                <a:cs typeface="Times New Roman" panose="02020603050405020304" pitchFamily="18" charset="0"/>
              </a:rPr>
              <a:t>s</a:t>
            </a:r>
            <a:r>
              <a:rPr lang="en-US" sz="1800" dirty="0" smtClean="0">
                <a:latin typeface="Calibri" panose="020F0502020204030204" pitchFamily="34" charset="0"/>
                <a:ea typeface="Calibri" panose="020F0502020204030204" pitchFamily="34" charset="0"/>
                <a:cs typeface="Times New Roman" panose="02020603050405020304" pitchFamily="18" charset="0"/>
              </a:rPr>
              <a:t>;</a:t>
            </a:r>
          </a:p>
          <a:p>
            <a:pPr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dirty="0" smtClean="0">
                <a:solidFill>
                  <a:srgbClr val="00B050"/>
                </a:solidFill>
                <a:latin typeface="Calibri" panose="020F0502020204030204" pitchFamily="34" charset="0"/>
                <a:ea typeface="Calibri" panose="020F0502020204030204" pitchFamily="34" charset="0"/>
                <a:cs typeface="Times New Roman" panose="02020603050405020304" pitchFamily="18" charset="0"/>
              </a:rPr>
              <a:t> </a:t>
            </a:r>
            <a:r>
              <a:rPr lang="en-US" sz="1800" dirty="0">
                <a:latin typeface="Calibri" panose="020F0502020204030204" pitchFamily="34" charset="0"/>
                <a:ea typeface="Calibri" panose="020F0502020204030204" pitchFamily="34" charset="0"/>
                <a:cs typeface="Times New Roman" panose="02020603050405020304" pitchFamily="18" charset="0"/>
              </a:rPr>
              <a:t>WaterGAP2 </a:t>
            </a:r>
            <a:r>
              <a:rPr lang="en-US" sz="1800" dirty="0" smtClean="0">
                <a:latin typeface="Calibri" panose="020F0502020204030204" pitchFamily="34" charset="0"/>
                <a:ea typeface="Calibri" panose="020F0502020204030204" pitchFamily="34" charset="0"/>
                <a:cs typeface="Times New Roman" panose="02020603050405020304" pitchFamily="18" charset="0"/>
              </a:rPr>
              <a:t>estimates </a:t>
            </a:r>
            <a:r>
              <a:rPr lang="en-US" sz="1800" dirty="0">
                <a:latin typeface="Calibri" panose="020F0502020204030204" pitchFamily="34" charset="0"/>
                <a:ea typeface="Calibri" panose="020F0502020204030204" pitchFamily="34" charset="0"/>
                <a:cs typeface="Times New Roman" panose="02020603050405020304" pitchFamily="18" charset="0"/>
              </a:rPr>
              <a:t>snow accumulation and </a:t>
            </a:r>
            <a:r>
              <a:rPr lang="en-US" sz="1800" dirty="0" smtClean="0">
                <a:latin typeface="Calibri" panose="020F0502020204030204" pitchFamily="34" charset="0"/>
                <a:ea typeface="Calibri" panose="020F0502020204030204" pitchFamily="34" charset="0"/>
                <a:cs typeface="Times New Roman" panose="02020603050405020304" pitchFamily="18" charset="0"/>
              </a:rPr>
              <a:t>melt </a:t>
            </a:r>
            <a:r>
              <a:rPr lang="en-US" sz="1800" dirty="0">
                <a:latin typeface="Calibri" panose="020F0502020204030204" pitchFamily="34" charset="0"/>
                <a:ea typeface="Calibri" panose="020F0502020204030204" pitchFamily="34" charset="0"/>
                <a:cs typeface="Times New Roman" panose="02020603050405020304" pitchFamily="18" charset="0"/>
              </a:rPr>
              <a:t>for 100 </a:t>
            </a:r>
            <a:r>
              <a:rPr lang="en-US" sz="1800" dirty="0" err="1">
                <a:latin typeface="Calibri" panose="020F0502020204030204" pitchFamily="34" charset="0"/>
                <a:ea typeface="Calibri" panose="020F0502020204030204" pitchFamily="34" charset="0"/>
                <a:cs typeface="Times New Roman" panose="02020603050405020304" pitchFamily="18" charset="0"/>
              </a:rPr>
              <a:t>subgrid</a:t>
            </a:r>
            <a:r>
              <a:rPr lang="en-US" sz="1800" dirty="0">
                <a:latin typeface="Calibri" panose="020F0502020204030204" pitchFamily="34" charset="0"/>
                <a:ea typeface="Calibri" panose="020F0502020204030204" pitchFamily="34" charset="0"/>
                <a:cs typeface="Times New Roman" panose="02020603050405020304" pitchFamily="18" charset="0"/>
              </a:rPr>
              <a:t> cells using a degree-day </a:t>
            </a:r>
            <a:r>
              <a:rPr lang="en-US" sz="1800" dirty="0" smtClean="0">
                <a:latin typeface="Calibri" panose="020F0502020204030204" pitchFamily="34" charset="0"/>
                <a:ea typeface="Calibri" panose="020F0502020204030204" pitchFamily="34" charset="0"/>
                <a:cs typeface="Times New Roman" panose="02020603050405020304" pitchFamily="18" charset="0"/>
              </a:rPr>
              <a:t>algorithm</a:t>
            </a:r>
            <a:r>
              <a:rPr lang="en-US" sz="1800" dirty="0">
                <a:latin typeface="Calibri" panose="020F0502020204030204" pitchFamily="34" charset="0"/>
                <a:ea typeface="Calibri" panose="020F0502020204030204" pitchFamily="34" charset="0"/>
                <a:cs typeface="Times New Roman" panose="02020603050405020304" pitchFamily="18" charset="0"/>
              </a:rPr>
              <a:t>;</a:t>
            </a:r>
            <a:endParaRPr lang="en-US" sz="1800" dirty="0" smtClean="0">
              <a:latin typeface="Calibri" panose="020F0502020204030204" pitchFamily="34" charset="0"/>
              <a:ea typeface="Calibri" panose="020F0502020204030204" pitchFamily="34" charset="0"/>
              <a:cs typeface="Times New Roman" panose="02020603050405020304" pitchFamily="18" charset="0"/>
            </a:endParaRPr>
          </a:p>
          <a:p>
            <a:pPr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JULES-W1 adapts </a:t>
            </a:r>
            <a:r>
              <a:rPr lang="en-US" sz="1800" dirty="0">
                <a:latin typeface="Calibri" panose="020F0502020204030204" pitchFamily="34" charset="0"/>
                <a:ea typeface="Calibri" panose="020F0502020204030204" pitchFamily="34" charset="0"/>
                <a:cs typeface="Times New Roman" panose="02020603050405020304" pitchFamily="18" charset="0"/>
              </a:rPr>
              <a:t>the top soil level to represent lying snow processes.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angle 8"/>
          <p:cNvSpPr/>
          <p:nvPr/>
        </p:nvSpPr>
        <p:spPr>
          <a:xfrm>
            <a:off x="0" y="6310633"/>
            <a:ext cx="4572000" cy="307777"/>
          </a:xfrm>
          <a:prstGeom prst="rect">
            <a:avLst/>
          </a:prstGeom>
        </p:spPr>
        <p:txBody>
          <a:bodyPr>
            <a:spAutoFit/>
          </a:bodyPr>
          <a:lstStyle/>
          <a:p>
            <a:r>
              <a:rPr lang="en-US" dirty="0">
                <a:latin typeface="Calibri" panose="020F0502020204030204" pitchFamily="34" charset="0"/>
                <a:ea typeface="Calibri" panose="020F0502020204030204" pitchFamily="34" charset="0"/>
                <a:cs typeface="Times New Roman" panose="02020603050405020304" pitchFamily="18" charset="0"/>
              </a:rPr>
              <a:t>Legend: </a:t>
            </a:r>
            <a:r>
              <a:rPr lang="en-US"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dirty="0">
                <a:latin typeface="Calibri" panose="020F0502020204030204" pitchFamily="34" charset="0"/>
                <a:ea typeface="Calibri" panose="020F0502020204030204" pitchFamily="34" charset="0"/>
                <a:cs typeface="Times New Roman" panose="02020603050405020304" pitchFamily="18" charset="0"/>
              </a:rPr>
              <a:t>included </a:t>
            </a:r>
            <a:r>
              <a:rPr lang="en-US" dirty="0" smtClean="0">
                <a:latin typeface="Calibri" panose="020F0502020204030204" pitchFamily="34" charset="0"/>
                <a:ea typeface="Calibri" panose="020F0502020204030204" pitchFamily="34" charset="0"/>
                <a:cs typeface="Times New Roman" panose="02020603050405020304" pitchFamily="18" charset="0"/>
              </a:rPr>
              <a:t>in </a:t>
            </a:r>
            <a:r>
              <a:rPr lang="en-US" dirty="0">
                <a:latin typeface="Calibri" panose="020F0502020204030204" pitchFamily="34" charset="0"/>
                <a:ea typeface="Calibri" panose="020F0502020204030204" pitchFamily="34" charset="0"/>
                <a:cs typeface="Times New Roman" panose="02020603050405020304" pitchFamily="18" charset="0"/>
              </a:rPr>
              <a:t>the models structure.</a:t>
            </a:r>
            <a:endParaRPr lang="en-US" dirty="0"/>
          </a:p>
        </p:txBody>
      </p:sp>
      <p:sp>
        <p:nvSpPr>
          <p:cNvPr id="11" name="Rectangle 10"/>
          <p:cNvSpPr/>
          <p:nvPr/>
        </p:nvSpPr>
        <p:spPr>
          <a:xfrm>
            <a:off x="6736976" y="6300608"/>
            <a:ext cx="2497287" cy="307777"/>
          </a:xfrm>
          <a:prstGeom prst="rect">
            <a:avLst/>
          </a:prstGeom>
        </p:spPr>
        <p:txBody>
          <a:bodyPr wrap="none">
            <a:spAutoFit/>
          </a:bodyPr>
          <a:lstStyle/>
          <a:p>
            <a:r>
              <a:rPr lang="en-US" dirty="0">
                <a:latin typeface="Open Sans"/>
              </a:rPr>
              <a:t>© Authors. All rights reserved</a:t>
            </a:r>
            <a:endParaRPr lang="en-US" dirty="0"/>
          </a:p>
        </p:txBody>
      </p:sp>
    </p:spTree>
    <p:extLst>
      <p:ext uri="{BB962C8B-B14F-4D97-AF65-F5344CB8AC3E}">
        <p14:creationId xmlns:p14="http://schemas.microsoft.com/office/powerpoint/2010/main" val="5250958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226201" y="137176"/>
            <a:ext cx="1058749" cy="39096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47864" y="-240708"/>
            <a:ext cx="1872208" cy="1146728"/>
          </a:xfrm>
          <a:prstGeom prst="rect">
            <a:avLst/>
          </a:prstGeom>
        </p:spPr>
      </p:pic>
      <p:sp>
        <p:nvSpPr>
          <p:cNvPr id="10" name="Rectangle 9"/>
          <p:cNvSpPr/>
          <p:nvPr/>
        </p:nvSpPr>
        <p:spPr>
          <a:xfrm>
            <a:off x="1384582" y="6608385"/>
            <a:ext cx="2640210" cy="338554"/>
          </a:xfrm>
          <a:prstGeom prst="rect">
            <a:avLst/>
          </a:prstGeom>
        </p:spPr>
        <p:txBody>
          <a:bodyPr wrap="none">
            <a:spAutoFit/>
          </a:bodyPr>
          <a:lstStyle/>
          <a:p>
            <a:r>
              <a:rPr lang="de-DE" sz="1600" dirty="0">
                <a:solidFill>
                  <a:srgbClr val="00618F"/>
                </a:solidFill>
                <a:latin typeface="Calibri" panose="020F0502020204030204" pitchFamily="34" charset="0"/>
                <a:cs typeface="Calibri" panose="020F0502020204030204" pitchFamily="34" charset="0"/>
              </a:rPr>
              <a:t> EGU General </a:t>
            </a:r>
            <a:r>
              <a:rPr lang="de-DE" sz="1600" dirty="0" err="1">
                <a:solidFill>
                  <a:srgbClr val="00618F"/>
                </a:solidFill>
                <a:latin typeface="Calibri" panose="020F0502020204030204" pitchFamily="34" charset="0"/>
                <a:cs typeface="Calibri" panose="020F0502020204030204" pitchFamily="34" charset="0"/>
              </a:rPr>
              <a:t>Assembly</a:t>
            </a:r>
            <a:r>
              <a:rPr lang="de-DE" sz="1600" dirty="0">
                <a:solidFill>
                  <a:srgbClr val="00618F"/>
                </a:solidFill>
                <a:latin typeface="Calibri" panose="020F0502020204030204" pitchFamily="34" charset="0"/>
                <a:cs typeface="Calibri" panose="020F0502020204030204" pitchFamily="34" charset="0"/>
              </a:rPr>
              <a:t> 2020 </a:t>
            </a:r>
            <a:endParaRPr lang="en-US" sz="1600" dirty="0">
              <a:solidFill>
                <a:srgbClr val="00618F"/>
              </a:solidFill>
              <a:latin typeface="Calibri" panose="020F0502020204030204" pitchFamily="34" charset="0"/>
              <a:cs typeface="Calibri" panose="020F0502020204030204" pitchFamily="34" charset="0"/>
            </a:endParaRPr>
          </a:p>
        </p:txBody>
      </p:sp>
      <p:sp>
        <p:nvSpPr>
          <p:cNvPr id="6" name="Rectangle 5"/>
          <p:cNvSpPr/>
          <p:nvPr/>
        </p:nvSpPr>
        <p:spPr>
          <a:xfrm>
            <a:off x="-6434" y="801066"/>
            <a:ext cx="9073008" cy="1015663"/>
          </a:xfrm>
          <a:prstGeom prst="rect">
            <a:avLst/>
          </a:prstGeom>
        </p:spPr>
        <p:txBody>
          <a:bodyPr wrap="square">
            <a:spAutoFit/>
          </a:bodyPr>
          <a:lstStyle/>
          <a:p>
            <a:pPr lvl="0" algn="ctr" defTabSz="457200">
              <a:lnSpc>
                <a:spcPct val="125000"/>
              </a:lnSpc>
              <a:defRPr/>
            </a:pPr>
            <a:r>
              <a:rPr lang="en-US" sz="2400" b="1" dirty="0">
                <a:latin typeface="Calibri" panose="020F0502020204030204" pitchFamily="34" charset="0"/>
                <a:cs typeface="Calibri" panose="020F0502020204030204" pitchFamily="34" charset="0"/>
                <a:sym typeface="Avenir Roman" charset="0"/>
              </a:rPr>
              <a:t>Preliminary results on similarities and differences among </a:t>
            </a:r>
            <a:r>
              <a:rPr lang="en-US" sz="2400" b="1" dirty="0" smtClean="0">
                <a:latin typeface="Calibri" panose="020F0502020204030204" pitchFamily="34" charset="0"/>
                <a:cs typeface="Calibri" panose="020F0502020204030204" pitchFamily="34" charset="0"/>
                <a:sym typeface="Avenir Roman" charset="0"/>
              </a:rPr>
              <a:t>15 GWMs</a:t>
            </a:r>
          </a:p>
          <a:p>
            <a:pPr algn="ctr" defTabSz="457200">
              <a:lnSpc>
                <a:spcPct val="125000"/>
              </a:lnSpc>
              <a:defRPr/>
            </a:pPr>
            <a:r>
              <a:rPr lang="de-DE" sz="2400" b="1" dirty="0">
                <a:latin typeface="Calibri" panose="020F0502020204030204" pitchFamily="34" charset="0"/>
                <a:cs typeface="Calibri" panose="020F0502020204030204" pitchFamily="34" charset="0"/>
                <a:sym typeface="Avenir Roman" charset="0"/>
              </a:rPr>
              <a:t>Part </a:t>
            </a:r>
            <a:r>
              <a:rPr lang="de-DE" sz="2400" b="1" dirty="0" smtClean="0">
                <a:latin typeface="Calibri" panose="020F0502020204030204" pitchFamily="34" charset="0"/>
                <a:cs typeface="Calibri" panose="020F0502020204030204" pitchFamily="34" charset="0"/>
                <a:sym typeface="Avenir Roman" charset="0"/>
              </a:rPr>
              <a:t>I</a:t>
            </a:r>
            <a:r>
              <a:rPr lang="en-US" sz="2400" b="1" dirty="0" smtClean="0">
                <a:latin typeface="Calibri" panose="020F0502020204030204" pitchFamily="34" charset="0"/>
                <a:cs typeface="Calibri" panose="020F0502020204030204" pitchFamily="34" charset="0"/>
                <a:sym typeface="Avenir Roman" charset="0"/>
              </a:rPr>
              <a:t>II</a:t>
            </a:r>
            <a:endParaRPr lang="en-US" sz="2400" b="1" dirty="0">
              <a:latin typeface="Calibri" panose="020F0502020204030204" pitchFamily="34" charset="0"/>
              <a:cs typeface="Calibri" panose="020F0502020204030204" pitchFamily="34" charset="0"/>
              <a:sym typeface="Avenir Roman" charset="0"/>
            </a:endParaRPr>
          </a:p>
        </p:txBody>
      </p:sp>
      <p:sp>
        <p:nvSpPr>
          <p:cNvPr id="2" name="Rectangle 1"/>
          <p:cNvSpPr/>
          <p:nvPr/>
        </p:nvSpPr>
        <p:spPr>
          <a:xfrm>
            <a:off x="-6434" y="2276872"/>
            <a:ext cx="4572000" cy="1754326"/>
          </a:xfrm>
          <a:prstGeom prst="rect">
            <a:avLst/>
          </a:prstGeom>
          <a:ln>
            <a:solidFill>
              <a:srgbClr val="00618F"/>
            </a:solidFill>
          </a:ln>
        </p:spPr>
        <p:txBody>
          <a:bodyPr>
            <a:spAutoFit/>
          </a:bodyPr>
          <a:lstStyle/>
          <a:p>
            <a:pPr marL="0" marR="0">
              <a:spcBef>
                <a:spcPts val="0"/>
              </a:spcBef>
              <a:spcAft>
                <a:spcPts val="0"/>
              </a:spcAft>
            </a:pPr>
            <a:r>
              <a:rPr lang="en-US" sz="1800" b="1" dirty="0" smtClean="0">
                <a:latin typeface="Calibri" panose="020F0502020204030204" pitchFamily="34" charset="0"/>
                <a:ea typeface="Calibri" panose="020F0502020204030204" pitchFamily="34" charset="0"/>
                <a:cs typeface="Times New Roman" panose="02020603050405020304" pitchFamily="18" charset="0"/>
              </a:rPr>
              <a:t>5. Soil scheme: </a:t>
            </a:r>
          </a:p>
          <a:p>
            <a:pPr marL="0"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b="1" dirty="0" smtClean="0">
                <a:latin typeface="Calibri" panose="020F0502020204030204" pitchFamily="34" charset="0"/>
                <a:ea typeface="Calibri" panose="020F0502020204030204" pitchFamily="34" charset="0"/>
                <a:cs typeface="Times New Roman" panose="02020603050405020304" pitchFamily="18" charset="0"/>
              </a:rPr>
              <a:t>Number </a:t>
            </a:r>
            <a:r>
              <a:rPr lang="en-US" sz="1800" b="1" dirty="0">
                <a:latin typeface="Calibri" panose="020F0502020204030204" pitchFamily="34" charset="0"/>
                <a:ea typeface="Calibri" panose="020F0502020204030204" pitchFamily="34" charset="0"/>
                <a:cs typeface="Times New Roman" panose="02020603050405020304" pitchFamily="18" charset="0"/>
              </a:rPr>
              <a:t>of soil </a:t>
            </a:r>
            <a:r>
              <a:rPr lang="en-US" sz="1800" b="1" dirty="0" smtClean="0">
                <a:latin typeface="Calibri" panose="020F0502020204030204" pitchFamily="34" charset="0"/>
                <a:ea typeface="Calibri" panose="020F0502020204030204" pitchFamily="34" charset="0"/>
                <a:cs typeface="Times New Roman" panose="02020603050405020304" pitchFamily="18" charset="0"/>
              </a:rPr>
              <a:t>layers</a:t>
            </a:r>
            <a:r>
              <a:rPr lang="en-US" sz="1800" dirty="0" smtClean="0">
                <a:latin typeface="Calibri" panose="020F0502020204030204" pitchFamily="34" charset="0"/>
                <a:ea typeface="Calibri" panose="020F0502020204030204" pitchFamily="34" charset="0"/>
                <a:cs typeface="Times New Roman" panose="02020603050405020304" pitchFamily="18" charset="0"/>
              </a:rPr>
              <a:t> ranges between </a:t>
            </a:r>
            <a:r>
              <a:rPr lang="en-US" sz="1800" dirty="0">
                <a:latin typeface="Calibri" panose="020F0502020204030204" pitchFamily="34" charset="0"/>
                <a:ea typeface="Calibri" panose="020F0502020204030204" pitchFamily="34" charset="0"/>
                <a:cs typeface="Times New Roman" panose="02020603050405020304" pitchFamily="18" charset="0"/>
              </a:rPr>
              <a:t>1 (WaterGAP2, MPI-HM) </a:t>
            </a:r>
            <a:r>
              <a:rPr lang="en-US" sz="1800" dirty="0" smtClean="0">
                <a:latin typeface="Calibri" panose="020F0502020204030204" pitchFamily="34" charset="0"/>
                <a:ea typeface="Calibri" panose="020F0502020204030204" pitchFamily="34" charset="0"/>
                <a:cs typeface="Times New Roman" panose="02020603050405020304" pitchFamily="18" charset="0"/>
              </a:rPr>
              <a:t>and 25 </a:t>
            </a:r>
            <a:r>
              <a:rPr lang="en-US" sz="1800" dirty="0">
                <a:latin typeface="Calibri" panose="020F0502020204030204" pitchFamily="34" charset="0"/>
                <a:ea typeface="Calibri" panose="020F0502020204030204" pitchFamily="34" charset="0"/>
                <a:cs typeface="Times New Roman" panose="02020603050405020304" pitchFamily="18" charset="0"/>
              </a:rPr>
              <a:t>(CLM5.0).</a:t>
            </a:r>
          </a:p>
          <a:p>
            <a:pPr marL="0"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b="1" dirty="0" smtClean="0">
                <a:latin typeface="Calibri" panose="020F0502020204030204" pitchFamily="34" charset="0"/>
                <a:ea typeface="Calibri" panose="020F0502020204030204" pitchFamily="34" charset="0"/>
                <a:cs typeface="Times New Roman" panose="02020603050405020304" pitchFamily="18" charset="0"/>
              </a:rPr>
              <a:t>Total </a:t>
            </a:r>
            <a:r>
              <a:rPr lang="en-US" sz="1800" b="1" dirty="0">
                <a:latin typeface="Calibri" panose="020F0502020204030204" pitchFamily="34" charset="0"/>
                <a:ea typeface="Calibri" panose="020F0502020204030204" pitchFamily="34" charset="0"/>
                <a:cs typeface="Times New Roman" panose="02020603050405020304" pitchFamily="18" charset="0"/>
              </a:rPr>
              <a:t>soil layer depth</a:t>
            </a:r>
            <a:r>
              <a:rPr lang="en-US" sz="1800" dirty="0">
                <a:latin typeface="Calibri" panose="020F0502020204030204" pitchFamily="34" charset="0"/>
                <a:ea typeface="Calibri" panose="020F0502020204030204" pitchFamily="34" charset="0"/>
                <a:cs typeface="Times New Roman" panose="02020603050405020304" pitchFamily="18" charset="0"/>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generally</a:t>
            </a:r>
            <a:r>
              <a:rPr lang="en-US" sz="1800" dirty="0">
                <a:latin typeface="Calibri" panose="020F0502020204030204" pitchFamily="34" charset="0"/>
                <a:ea typeface="Calibri" panose="020F0502020204030204" pitchFamily="34" charset="0"/>
                <a:cs typeface="Times New Roman" panose="02020603050405020304" pitchFamily="18" charset="0"/>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LSMs have </a:t>
            </a:r>
            <a:r>
              <a:rPr lang="en-US" sz="1800" dirty="0">
                <a:latin typeface="Calibri" panose="020F0502020204030204" pitchFamily="34" charset="0"/>
                <a:ea typeface="Calibri" panose="020F0502020204030204" pitchFamily="34" charset="0"/>
                <a:cs typeface="Times New Roman" panose="02020603050405020304" pitchFamily="18" charset="0"/>
              </a:rPr>
              <a:t>a higher total soil layer </a:t>
            </a:r>
            <a:r>
              <a:rPr lang="en-US" sz="1800" dirty="0" smtClean="0">
                <a:latin typeface="Calibri" panose="020F0502020204030204" pitchFamily="34" charset="0"/>
                <a:ea typeface="Calibri" panose="020F0502020204030204" pitchFamily="34" charset="0"/>
                <a:cs typeface="Times New Roman" panose="02020603050405020304" pitchFamily="18" charset="0"/>
              </a:rPr>
              <a:t>depth (2 – 100 m) than </a:t>
            </a:r>
            <a:r>
              <a:rPr lang="en-US" sz="1800" dirty="0">
                <a:latin typeface="Calibri" panose="020F0502020204030204" pitchFamily="34" charset="0"/>
                <a:ea typeface="Calibri" panose="020F0502020204030204" pitchFamily="34" charset="0"/>
                <a:cs typeface="Times New Roman" panose="02020603050405020304" pitchFamily="18" charset="0"/>
              </a:rPr>
              <a:t>GHMs (</a:t>
            </a:r>
            <a:r>
              <a:rPr lang="en-US" sz="1800" dirty="0" smtClean="0">
                <a:latin typeface="Calibri" panose="020F0502020204030204" pitchFamily="34" charset="0"/>
                <a:ea typeface="Calibri" panose="020F0502020204030204" pitchFamily="34" charset="0"/>
                <a:cs typeface="Times New Roman" panose="02020603050405020304" pitchFamily="18" charset="0"/>
              </a:rPr>
              <a:t>1 – 4 m</a:t>
            </a:r>
            <a:r>
              <a:rPr lang="en-US" sz="1800" dirty="0">
                <a:latin typeface="Calibri" panose="020F0502020204030204" pitchFamily="34" charset="0"/>
                <a:ea typeface="Calibri" panose="020F0502020204030204" pitchFamily="34" charset="0"/>
                <a:cs typeface="Times New Roman" panose="02020603050405020304" pitchFamily="18" charset="0"/>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angle 8"/>
          <p:cNvSpPr/>
          <p:nvPr/>
        </p:nvSpPr>
        <p:spPr>
          <a:xfrm>
            <a:off x="4590767" y="2276872"/>
            <a:ext cx="4572000" cy="2862322"/>
          </a:xfrm>
          <a:prstGeom prst="rect">
            <a:avLst/>
          </a:prstGeom>
          <a:ln>
            <a:solidFill>
              <a:srgbClr val="004F8F"/>
            </a:solidFill>
          </a:ln>
        </p:spPr>
        <p:txBody>
          <a:bodyPr>
            <a:spAutoFit/>
          </a:bodyPr>
          <a:lstStyle/>
          <a:p>
            <a:pPr marL="0" marR="0">
              <a:spcBef>
                <a:spcPts val="0"/>
              </a:spcBef>
              <a:spcAft>
                <a:spcPts val="0"/>
              </a:spcAft>
            </a:pPr>
            <a:r>
              <a:rPr lang="en-US" sz="1800" b="1" dirty="0" smtClean="0">
                <a:latin typeface="Calibri" panose="020F0502020204030204" pitchFamily="34" charset="0"/>
                <a:ea typeface="Calibri" panose="020F0502020204030204" pitchFamily="34" charset="0"/>
                <a:cs typeface="Times New Roman" panose="02020603050405020304" pitchFamily="18" charset="0"/>
              </a:rPr>
              <a:t>6. Groundwater (GW) scheme:</a:t>
            </a:r>
          </a:p>
          <a:p>
            <a:pPr marL="0" marR="0">
              <a:spcBef>
                <a:spcPts val="0"/>
              </a:spcBef>
              <a:spcAft>
                <a:spcPts val="0"/>
              </a:spcAft>
            </a:pPr>
            <a:r>
              <a:rPr lang="en-US"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 DBH, </a:t>
            </a:r>
            <a:r>
              <a:rPr lang="en-US" sz="1800" dirty="0" err="1" smtClean="0">
                <a:latin typeface="Calibri" panose="020F0502020204030204" pitchFamily="34" charset="0"/>
                <a:ea typeface="Calibri" panose="020F0502020204030204" pitchFamily="34" charset="0"/>
                <a:cs typeface="Times New Roman" panose="02020603050405020304" pitchFamily="18" charset="0"/>
              </a:rPr>
              <a:t>mHM</a:t>
            </a:r>
            <a:r>
              <a:rPr lang="en-US" sz="1800" dirty="0" smtClean="0">
                <a:latin typeface="Calibri" panose="020F0502020204030204" pitchFamily="34" charset="0"/>
                <a:ea typeface="Calibri" panose="020F0502020204030204" pitchFamily="34" charset="0"/>
                <a:cs typeface="Times New Roman" panose="02020603050405020304" pitchFamily="18" charset="0"/>
              </a:rPr>
              <a:t>, MPI-HM, VIC, </a:t>
            </a:r>
            <a:r>
              <a:rPr lang="en-US" sz="1800" dirty="0">
                <a:latin typeface="Calibri" panose="020F0502020204030204" pitchFamily="34" charset="0"/>
                <a:ea typeface="Calibri" panose="020F0502020204030204" pitchFamily="34" charset="0"/>
                <a:cs typeface="Times New Roman" panose="02020603050405020304" pitchFamily="18" charset="0"/>
              </a:rPr>
              <a:t>JULES-W1, </a:t>
            </a:r>
            <a:r>
              <a:rPr lang="en-US" sz="1800" dirty="0" err="1" smtClean="0">
                <a:latin typeface="Calibri" panose="020F0502020204030204" pitchFamily="34" charset="0"/>
                <a:ea typeface="Calibri" panose="020F0502020204030204" pitchFamily="34" charset="0"/>
                <a:cs typeface="Times New Roman" panose="02020603050405020304" pitchFamily="18" charset="0"/>
              </a:rPr>
              <a:t>LPJmL</a:t>
            </a:r>
            <a:r>
              <a:rPr lang="en-US" sz="1800" dirty="0" smtClean="0">
                <a:latin typeface="Calibri" panose="020F0502020204030204" pitchFamily="34" charset="0"/>
                <a:ea typeface="Calibri" panose="020F0502020204030204" pitchFamily="34" charset="0"/>
                <a:cs typeface="Times New Roman" panose="02020603050405020304" pitchFamily="18" charset="0"/>
              </a:rPr>
              <a:t>;</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1 </a:t>
            </a:r>
            <a:r>
              <a:rPr lang="en-US" sz="1800" dirty="0" smtClean="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GW </a:t>
            </a:r>
            <a:r>
              <a:rPr lang="en-US" sz="1800" dirty="0" smtClean="0">
                <a:latin typeface="Calibri" panose="020F0502020204030204" pitchFamily="34" charset="0"/>
                <a:ea typeface="Calibri" panose="020F0502020204030204" pitchFamily="34" charset="0"/>
                <a:cs typeface="Times New Roman" panose="02020603050405020304" pitchFamily="18" charset="0"/>
              </a:rPr>
              <a:t>layer: </a:t>
            </a:r>
            <a:r>
              <a:rPr lang="en-US" sz="1800" dirty="0">
                <a:latin typeface="Calibri" panose="020F0502020204030204" pitchFamily="34" charset="0"/>
                <a:ea typeface="Calibri" panose="020F0502020204030204" pitchFamily="34" charset="0"/>
                <a:cs typeface="Times New Roman" panose="02020603050405020304" pitchFamily="18" charset="0"/>
              </a:rPr>
              <a:t>CLM4.5; 5.0; </a:t>
            </a:r>
            <a:r>
              <a:rPr lang="en-US" sz="1800" dirty="0" err="1">
                <a:latin typeface="Calibri" panose="020F0502020204030204" pitchFamily="34" charset="0"/>
                <a:ea typeface="Calibri" panose="020F0502020204030204" pitchFamily="34" charset="0"/>
                <a:cs typeface="Times New Roman" panose="02020603050405020304" pitchFamily="18" charset="0"/>
              </a:rPr>
              <a:t>CWatM</a:t>
            </a:r>
            <a:r>
              <a:rPr lang="en-US" sz="1800" dirty="0">
                <a:latin typeface="Calibri" panose="020F0502020204030204" pitchFamily="34" charset="0"/>
                <a:ea typeface="Calibri" panose="020F0502020204030204" pitchFamily="34" charset="0"/>
                <a:cs typeface="Times New Roman" panose="02020603050405020304" pitchFamily="18" charset="0"/>
              </a:rPr>
              <a:t>, H08, MATSIRO, ORCHIDEE, </a:t>
            </a:r>
            <a:r>
              <a:rPr lang="en-US" sz="1800" dirty="0" smtClean="0">
                <a:latin typeface="Calibri" panose="020F0502020204030204" pitchFamily="34" charset="0"/>
                <a:ea typeface="Calibri" panose="020F0502020204030204" pitchFamily="34" charset="0"/>
                <a:cs typeface="Times New Roman" panose="02020603050405020304" pitchFamily="18" charset="0"/>
              </a:rPr>
              <a:t>PCR-GLOBWB, WaterGAP2, WAYS;</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H08: 1 </a:t>
            </a:r>
            <a:r>
              <a:rPr lang="en-US" sz="1800" dirty="0">
                <a:latin typeface="Calibri" panose="020F0502020204030204" pitchFamily="34" charset="0"/>
                <a:ea typeface="Calibri" panose="020F0502020204030204" pitchFamily="34" charset="0"/>
                <a:cs typeface="Times New Roman" panose="02020603050405020304" pitchFamily="18" charset="0"/>
              </a:rPr>
              <a:t>renewable and 1 nonrenewable </a:t>
            </a:r>
            <a:r>
              <a:rPr lang="en-US" sz="1800" dirty="0" smtClean="0">
                <a:latin typeface="Calibri" panose="020F0502020204030204" pitchFamily="34" charset="0"/>
                <a:ea typeface="Calibri" panose="020F0502020204030204" pitchFamily="34" charset="0"/>
                <a:cs typeface="Times New Roman" panose="02020603050405020304" pitchFamily="18" charset="0"/>
              </a:rPr>
              <a:t>GW layer;</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MATSIRO: dynamic </a:t>
            </a:r>
            <a:r>
              <a:rPr lang="en-US" sz="1800" dirty="0">
                <a:latin typeface="Calibri" panose="020F0502020204030204" pitchFamily="34" charset="0"/>
                <a:ea typeface="Calibri" panose="020F0502020204030204" pitchFamily="34" charset="0"/>
                <a:cs typeface="Times New Roman" panose="02020603050405020304" pitchFamily="18" charset="0"/>
              </a:rPr>
              <a:t>groundwater scheme </a:t>
            </a:r>
            <a:r>
              <a:rPr lang="en-US" sz="1800" dirty="0" smtClean="0">
                <a:latin typeface="Calibri" panose="020F0502020204030204" pitchFamily="34" charset="0"/>
                <a:ea typeface="Calibri" panose="020F0502020204030204" pitchFamily="34" charset="0"/>
                <a:cs typeface="Times New Roman" panose="02020603050405020304" pitchFamily="18" charset="0"/>
              </a:rPr>
              <a:t>and has 13 GW</a:t>
            </a:r>
            <a:r>
              <a:rPr lang="en-US" sz="1800" dirty="0">
                <a:latin typeface="Calibri" panose="020F0502020204030204" pitchFamily="34" charset="0"/>
                <a:ea typeface="Calibri" panose="020F0502020204030204" pitchFamily="34" charset="0"/>
                <a:cs typeface="Times New Roman" panose="02020603050405020304" pitchFamily="18" charset="0"/>
              </a:rPr>
              <a:t> </a:t>
            </a:r>
            <a:r>
              <a:rPr lang="en-US" sz="1800" dirty="0" smtClean="0">
                <a:latin typeface="Calibri" panose="020F0502020204030204" pitchFamily="34" charset="0"/>
                <a:ea typeface="Calibri" panose="020F0502020204030204" pitchFamily="34" charset="0"/>
                <a:cs typeface="Times New Roman" panose="02020603050405020304" pitchFamily="18" charset="0"/>
              </a:rPr>
              <a:t>layers.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p:cNvSpPr/>
          <p:nvPr/>
        </p:nvSpPr>
        <p:spPr>
          <a:xfrm>
            <a:off x="18767" y="6085165"/>
            <a:ext cx="4572000" cy="523220"/>
          </a:xfrm>
          <a:prstGeom prst="rect">
            <a:avLst/>
          </a:prstGeom>
        </p:spPr>
        <p:txBody>
          <a:bodyPr>
            <a:spAutoFit/>
          </a:bodyPr>
          <a:lstStyle/>
          <a:p>
            <a:r>
              <a:rPr lang="en-US" dirty="0">
                <a:latin typeface="Calibri" panose="020F0502020204030204" pitchFamily="34" charset="0"/>
                <a:ea typeface="Calibri" panose="020F0502020204030204" pitchFamily="34" charset="0"/>
                <a:cs typeface="Times New Roman" panose="02020603050405020304" pitchFamily="18" charset="0"/>
              </a:rPr>
              <a:t>Legend: </a:t>
            </a:r>
            <a:r>
              <a:rPr lang="en-US"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dirty="0">
                <a:latin typeface="Calibri" panose="020F0502020204030204" pitchFamily="34" charset="0"/>
                <a:ea typeface="Calibri" panose="020F0502020204030204" pitchFamily="34" charset="0"/>
                <a:cs typeface="Times New Roman" panose="02020603050405020304" pitchFamily="18" charset="0"/>
              </a:rPr>
              <a:t>included and </a:t>
            </a:r>
            <a:r>
              <a:rPr lang="en-US" b="1" dirty="0">
                <a:solidFill>
                  <a:srgbClr val="FF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US" b="1" dirty="0">
                <a:solidFill>
                  <a:srgbClr val="00B05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dirty="0">
                <a:latin typeface="Calibri" panose="020F0502020204030204" pitchFamily="34" charset="0"/>
                <a:ea typeface="Calibri" panose="020F0502020204030204" pitchFamily="34" charset="0"/>
                <a:cs typeface="Times New Roman" panose="02020603050405020304" pitchFamily="18" charset="0"/>
              </a:rPr>
              <a:t>not included in the models structure.</a:t>
            </a:r>
            <a:endParaRPr lang="en-US" dirty="0"/>
          </a:p>
        </p:txBody>
      </p:sp>
      <p:sp>
        <p:nvSpPr>
          <p:cNvPr id="11" name="Rectangle 10"/>
          <p:cNvSpPr/>
          <p:nvPr/>
        </p:nvSpPr>
        <p:spPr>
          <a:xfrm>
            <a:off x="6736976" y="6300608"/>
            <a:ext cx="2497287" cy="307777"/>
          </a:xfrm>
          <a:prstGeom prst="rect">
            <a:avLst/>
          </a:prstGeom>
        </p:spPr>
        <p:txBody>
          <a:bodyPr wrap="none">
            <a:spAutoFit/>
          </a:bodyPr>
          <a:lstStyle/>
          <a:p>
            <a:r>
              <a:rPr lang="en-US" dirty="0">
                <a:latin typeface="Open Sans"/>
              </a:rPr>
              <a:t>© Authors. All rights reserved</a:t>
            </a:r>
            <a:endParaRPr lang="en-US" dirty="0"/>
          </a:p>
        </p:txBody>
      </p:sp>
    </p:spTree>
    <p:extLst>
      <p:ext uri="{BB962C8B-B14F-4D97-AF65-F5344CB8AC3E}">
        <p14:creationId xmlns:p14="http://schemas.microsoft.com/office/powerpoint/2010/main" val="25893602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79512" y="1366015"/>
            <a:ext cx="8496944" cy="4667945"/>
          </a:xfrm>
          <a:prstGeom prst="rect">
            <a:avLst/>
          </a:prstGeom>
        </p:spPr>
        <p:txBody>
          <a:bodyPr wrap="square">
            <a:spAutoFit/>
          </a:bodyPr>
          <a:lstStyle/>
          <a:p>
            <a:pPr marL="285750" indent="-285750" algn="just">
              <a:spcBef>
                <a:spcPts val="0"/>
              </a:spcBef>
              <a:spcAft>
                <a:spcPts val="800"/>
              </a:spcAft>
              <a:buFont typeface="Arial" panose="020B0604020202020204" pitchFamily="34" charset="0"/>
              <a:buChar char="•"/>
            </a:pPr>
            <a:r>
              <a:rPr lang="en-US" sz="2400" dirty="0">
                <a:latin typeface="Calibri" panose="020F0502020204030204" pitchFamily="34" charset="0"/>
                <a:cs typeface="Calibri" panose="020F0502020204030204" pitchFamily="34" charset="0"/>
              </a:rPr>
              <a:t>We needed a good list of the water storages and water flows included in the models.</a:t>
            </a:r>
          </a:p>
          <a:p>
            <a:pPr marL="285750" indent="-285750" algn="just">
              <a:spcBef>
                <a:spcPts val="0"/>
              </a:spcBef>
              <a:spcAft>
                <a:spcPts val="800"/>
              </a:spcAft>
              <a:buFont typeface="Arial" panose="020B0604020202020204" pitchFamily="34" charset="0"/>
              <a:buChar char="•"/>
            </a:pPr>
            <a:r>
              <a:rPr lang="en-US" sz="2400" dirty="0" smtClean="0">
                <a:latin typeface="Calibri" panose="020F0502020204030204" pitchFamily="34" charset="0"/>
                <a:cs typeface="Calibri" panose="020F0502020204030204" pitchFamily="34" charset="0"/>
              </a:rPr>
              <a:t>We </a:t>
            </a:r>
            <a:r>
              <a:rPr lang="en-US" sz="2400" dirty="0">
                <a:latin typeface="Calibri" panose="020F0502020204030204" pitchFamily="34" charset="0"/>
                <a:cs typeface="Calibri" panose="020F0502020204030204" pitchFamily="34" charset="0"/>
              </a:rPr>
              <a:t>needed clear and relevant definitions of the variables used by the models</a:t>
            </a:r>
            <a:r>
              <a:rPr lang="en-US" sz="2400" dirty="0" smtClean="0">
                <a:latin typeface="Calibri" panose="020F0502020204030204" pitchFamily="34" charset="0"/>
                <a:cs typeface="Calibri" panose="020F0502020204030204" pitchFamily="34" charset="0"/>
              </a:rPr>
              <a:t>.</a:t>
            </a:r>
          </a:p>
          <a:p>
            <a:pPr marL="285750" indent="-285750" algn="just">
              <a:spcBef>
                <a:spcPts val="0"/>
              </a:spcBef>
              <a:spcAft>
                <a:spcPts val="800"/>
              </a:spcAft>
              <a:buFont typeface="Arial" panose="020B0604020202020204" pitchFamily="34" charset="0"/>
              <a:buChar char="•"/>
            </a:pPr>
            <a:r>
              <a:rPr lang="en-US" sz="2400" dirty="0">
                <a:latin typeface="Calibri" panose="020F0502020204030204" pitchFamily="34" charset="0"/>
                <a:cs typeface="Calibri" panose="020F0502020204030204" pitchFamily="34" charset="0"/>
              </a:rPr>
              <a:t>We created rules for the standard writing style of the GWMs.</a:t>
            </a:r>
          </a:p>
          <a:p>
            <a:pPr marL="285750" indent="-285750" algn="just">
              <a:spcBef>
                <a:spcPts val="0"/>
              </a:spcBef>
              <a:spcAft>
                <a:spcPts val="800"/>
              </a:spcAft>
              <a:buFont typeface="Arial" panose="020B0604020202020204" pitchFamily="34" charset="0"/>
              <a:buChar char="•"/>
            </a:pPr>
            <a:r>
              <a:rPr lang="en-US" sz="2400" dirty="0" smtClean="0">
                <a:latin typeface="Calibri" panose="020F0502020204030204" pitchFamily="34" charset="0"/>
                <a:cs typeface="Calibri" panose="020F0502020204030204" pitchFamily="34" charset="0"/>
              </a:rPr>
              <a:t>This </a:t>
            </a:r>
            <a:r>
              <a:rPr lang="en-US" sz="2400" dirty="0">
                <a:latin typeface="Calibri" panose="020F0502020204030204" pitchFamily="34" charset="0"/>
                <a:cs typeface="Calibri" panose="020F0502020204030204" pitchFamily="34" charset="0"/>
              </a:rPr>
              <a:t>study is useful for a better understanding of how </a:t>
            </a:r>
            <a:r>
              <a:rPr lang="en-US" sz="2400" dirty="0" smtClean="0">
                <a:latin typeface="Calibri" panose="020F0502020204030204" pitchFamily="34" charset="0"/>
                <a:cs typeface="Calibri" panose="020F0502020204030204" pitchFamily="34" charset="0"/>
              </a:rPr>
              <a:t>15 </a:t>
            </a:r>
            <a:r>
              <a:rPr lang="en-US" sz="2400" dirty="0">
                <a:latin typeface="Calibri" panose="020F0502020204030204" pitchFamily="34" charset="0"/>
                <a:cs typeface="Calibri" panose="020F0502020204030204" pitchFamily="34" charset="0"/>
              </a:rPr>
              <a:t>GWMs work.</a:t>
            </a:r>
          </a:p>
          <a:p>
            <a:pPr marL="285750" indent="-285750" algn="just">
              <a:spcBef>
                <a:spcPts val="0"/>
              </a:spcBef>
              <a:spcAft>
                <a:spcPts val="800"/>
              </a:spcAft>
              <a:buFont typeface="Arial" panose="020B0604020202020204" pitchFamily="34" charset="0"/>
              <a:buChar char="•"/>
            </a:pPr>
            <a:r>
              <a:rPr lang="en-US" sz="2400" dirty="0">
                <a:latin typeface="Calibri" panose="020F0502020204030204" pitchFamily="34" charset="0"/>
                <a:cs typeface="Calibri" panose="020F0502020204030204" pitchFamily="34" charset="0"/>
              </a:rPr>
              <a:t>This study is useful for further model (inter)comparison.</a:t>
            </a:r>
          </a:p>
          <a:p>
            <a:pPr marL="285750" indent="-285750" algn="just">
              <a:spcBef>
                <a:spcPts val="0"/>
              </a:spcBef>
              <a:spcAft>
                <a:spcPts val="800"/>
              </a:spcAft>
              <a:buFont typeface="Arial" panose="020B0604020202020204" pitchFamily="34" charset="0"/>
              <a:buChar char="•"/>
            </a:pPr>
            <a:r>
              <a:rPr lang="de-DE" sz="2400" b="1" dirty="0">
                <a:latin typeface="Calibri" panose="020F0502020204030204" pitchFamily="34" charset="0"/>
                <a:cs typeface="Calibri" panose="020F0502020204030204" pitchFamily="34" charset="0"/>
              </a:rPr>
              <a:t>Outlook</a:t>
            </a:r>
            <a:r>
              <a:rPr lang="de-DE" sz="2400" dirty="0">
                <a:latin typeface="Calibri" panose="020F0502020204030204" pitchFamily="34" charset="0"/>
                <a:cs typeface="Calibri" panose="020F0502020204030204" pitchFamily="34" charset="0"/>
              </a:rPr>
              <a:t>: </a:t>
            </a:r>
            <a:r>
              <a:rPr lang="de-DE" sz="2400" dirty="0" err="1">
                <a:latin typeface="Calibri" panose="020F0502020204030204" pitchFamily="34" charset="0"/>
                <a:cs typeface="Calibri" panose="020F0502020204030204" pitchFamily="34" charset="0"/>
              </a:rPr>
              <a:t>to</a:t>
            </a:r>
            <a:r>
              <a:rPr lang="de-DE" sz="2400" dirty="0">
                <a:latin typeface="Calibri" panose="020F0502020204030204" pitchFamily="34" charset="0"/>
                <a:cs typeface="Calibri" panose="020F0502020204030204" pitchFamily="34" charset="0"/>
              </a:rPr>
              <a:t> </a:t>
            </a:r>
            <a:r>
              <a:rPr lang="de-DE" sz="2400" dirty="0" err="1">
                <a:latin typeface="Calibri" panose="020F0502020204030204" pitchFamily="34" charset="0"/>
                <a:cs typeface="Calibri" panose="020F0502020204030204" pitchFamily="34" charset="0"/>
              </a:rPr>
              <a:t>identify</a:t>
            </a:r>
            <a:r>
              <a:rPr lang="de-DE" sz="2400" dirty="0">
                <a:latin typeface="Calibri" panose="020F0502020204030204" pitchFamily="34" charset="0"/>
                <a:cs typeface="Calibri" panose="020F0502020204030204" pitchFamily="34" charset="0"/>
              </a:rPr>
              <a:t> </a:t>
            </a:r>
            <a:r>
              <a:rPr lang="de-DE" sz="2400" dirty="0" err="1">
                <a:latin typeface="Calibri" panose="020F0502020204030204" pitchFamily="34" charset="0"/>
                <a:cs typeface="Calibri" panose="020F0502020204030204" pitchFamily="34" charset="0"/>
              </a:rPr>
              <a:t>similarities</a:t>
            </a:r>
            <a:r>
              <a:rPr lang="de-DE" sz="2400" dirty="0">
                <a:latin typeface="Calibri" panose="020F0502020204030204" pitchFamily="34" charset="0"/>
                <a:cs typeface="Calibri" panose="020F0502020204030204" pitchFamily="34" charset="0"/>
              </a:rPr>
              <a:t> </a:t>
            </a:r>
            <a:r>
              <a:rPr lang="de-DE" sz="2400" dirty="0" err="1">
                <a:latin typeface="Calibri" panose="020F0502020204030204" pitchFamily="34" charset="0"/>
                <a:cs typeface="Calibri" panose="020F0502020204030204" pitchFamily="34" charset="0"/>
              </a:rPr>
              <a:t>and</a:t>
            </a:r>
            <a:r>
              <a:rPr lang="de-DE" sz="2400" dirty="0">
                <a:latin typeface="Calibri" panose="020F0502020204030204" pitchFamily="34" charset="0"/>
                <a:cs typeface="Calibri" panose="020F0502020204030204" pitchFamily="34" charset="0"/>
              </a:rPr>
              <a:t> </a:t>
            </a:r>
            <a:r>
              <a:rPr lang="de-DE" sz="2400" dirty="0" err="1">
                <a:latin typeface="Calibri" panose="020F0502020204030204" pitchFamily="34" charset="0"/>
                <a:cs typeface="Calibri" panose="020F0502020204030204" pitchFamily="34" charset="0"/>
              </a:rPr>
              <a:t>differences</a:t>
            </a:r>
            <a:r>
              <a:rPr lang="de-DE" sz="2400" dirty="0">
                <a:latin typeface="Calibri" panose="020F0502020204030204" pitchFamily="34" charset="0"/>
                <a:cs typeface="Calibri" panose="020F0502020204030204" pitchFamily="34" charset="0"/>
              </a:rPr>
              <a:t> </a:t>
            </a:r>
            <a:r>
              <a:rPr lang="de-DE" sz="2400" dirty="0" err="1">
                <a:latin typeface="Calibri" panose="020F0502020204030204" pitchFamily="34" charset="0"/>
                <a:cs typeface="Calibri" panose="020F0502020204030204" pitchFamily="34" charset="0"/>
              </a:rPr>
              <a:t>among</a:t>
            </a:r>
            <a:r>
              <a:rPr lang="de-DE" sz="2400" dirty="0">
                <a:latin typeface="Calibri" panose="020F0502020204030204" pitchFamily="34" charset="0"/>
                <a:cs typeface="Calibri" panose="020F0502020204030204" pitchFamily="34" charset="0"/>
              </a:rPr>
              <a:t> 15 GWMs </a:t>
            </a:r>
            <a:r>
              <a:rPr lang="de-DE" sz="2400" dirty="0" err="1">
                <a:latin typeface="Calibri" panose="020F0502020204030204" pitchFamily="34" charset="0"/>
                <a:cs typeface="Calibri" panose="020F0502020204030204" pitchFamily="34" charset="0"/>
              </a:rPr>
              <a:t>regarding</a:t>
            </a:r>
            <a:r>
              <a:rPr lang="de-DE" sz="2400" dirty="0">
                <a:latin typeface="Calibri" panose="020F0502020204030204" pitchFamily="34" charset="0"/>
                <a:cs typeface="Calibri" panose="020F0502020204030204" pitchFamily="34" charset="0"/>
              </a:rPr>
              <a:t> </a:t>
            </a:r>
            <a:r>
              <a:rPr lang="de-DE" sz="2400" dirty="0" err="1" smtClean="0">
                <a:latin typeface="Calibri" panose="020F0502020204030204" pitchFamily="34" charset="0"/>
                <a:cs typeface="Calibri" panose="020F0502020204030204" pitchFamily="34" charset="0"/>
              </a:rPr>
              <a:t>their</a:t>
            </a:r>
            <a:r>
              <a:rPr lang="de-DE" sz="2400" dirty="0" smtClean="0">
                <a:latin typeface="Calibri" panose="020F0502020204030204" pitchFamily="34" charset="0"/>
                <a:cs typeface="Calibri" panose="020F0502020204030204" pitchFamily="34" charset="0"/>
              </a:rPr>
              <a:t> </a:t>
            </a:r>
            <a:r>
              <a:rPr lang="de-DE" sz="2400" dirty="0" err="1" smtClean="0">
                <a:latin typeface="Calibri" panose="020F0502020204030204" pitchFamily="34" charset="0"/>
                <a:cs typeface="Calibri" panose="020F0502020204030204" pitchFamily="34" charset="0"/>
              </a:rPr>
              <a:t>parameters</a:t>
            </a:r>
            <a:r>
              <a:rPr lang="de-DE" sz="2400" dirty="0" smtClean="0">
                <a:latin typeface="Calibri" panose="020F0502020204030204" pitchFamily="34" charset="0"/>
                <a:cs typeface="Calibri" panose="020F0502020204030204" pitchFamily="34" charset="0"/>
              </a:rPr>
              <a:t>, </a:t>
            </a:r>
            <a:r>
              <a:rPr lang="de-DE" sz="2400" dirty="0" err="1" smtClean="0">
                <a:latin typeface="Calibri" panose="020F0502020204030204" pitchFamily="34" charset="0"/>
                <a:cs typeface="Calibri" panose="020F0502020204030204" pitchFamily="34" charset="0"/>
              </a:rPr>
              <a:t>used</a:t>
            </a:r>
            <a:r>
              <a:rPr lang="de-DE" sz="2400" dirty="0" smtClean="0">
                <a:latin typeface="Calibri" panose="020F0502020204030204" pitchFamily="34" charset="0"/>
                <a:cs typeface="Calibri" panose="020F0502020204030204" pitchFamily="34" charset="0"/>
              </a:rPr>
              <a:t> </a:t>
            </a:r>
            <a:r>
              <a:rPr lang="de-DE" sz="2400" dirty="0" err="1" smtClean="0">
                <a:latin typeface="Calibri" panose="020F0502020204030204" pitchFamily="34" charset="0"/>
                <a:cs typeface="Calibri" panose="020F0502020204030204" pitchFamily="34" charset="0"/>
              </a:rPr>
              <a:t>for</a:t>
            </a:r>
            <a:r>
              <a:rPr lang="de-DE" sz="2400" dirty="0" smtClean="0">
                <a:latin typeface="Calibri" panose="020F0502020204030204" pitchFamily="34" charset="0"/>
                <a:cs typeface="Calibri" panose="020F0502020204030204" pitchFamily="34" charset="0"/>
              </a:rPr>
              <a:t> </a:t>
            </a:r>
            <a:r>
              <a:rPr lang="de-DE" sz="2400" dirty="0" err="1" smtClean="0">
                <a:latin typeface="Calibri" panose="020F0502020204030204" pitchFamily="34" charset="0"/>
                <a:cs typeface="Calibri" panose="020F0502020204030204" pitchFamily="34" charset="0"/>
              </a:rPr>
              <a:t>calibration</a:t>
            </a:r>
            <a:r>
              <a:rPr lang="de-DE" sz="2400" dirty="0" smtClean="0">
                <a:latin typeface="Calibri" panose="020F0502020204030204" pitchFamily="34" charset="0"/>
                <a:cs typeface="Calibri" panose="020F0502020204030204" pitchFamily="34" charset="0"/>
              </a:rPr>
              <a:t>, </a:t>
            </a:r>
            <a:r>
              <a:rPr lang="de-DE" sz="2400" dirty="0" err="1" smtClean="0">
                <a:latin typeface="Calibri" panose="020F0502020204030204" pitchFamily="34" charset="0"/>
                <a:cs typeface="Calibri" panose="020F0502020204030204" pitchFamily="34" charset="0"/>
              </a:rPr>
              <a:t>and</a:t>
            </a:r>
            <a:r>
              <a:rPr lang="de-DE" sz="2400" dirty="0" smtClean="0">
                <a:latin typeface="Calibri" panose="020F0502020204030204" pitchFamily="34" charset="0"/>
                <a:cs typeface="Calibri" panose="020F0502020204030204" pitchFamily="34" charset="0"/>
              </a:rPr>
              <a:t> variables </a:t>
            </a:r>
            <a:r>
              <a:rPr lang="de-DE" sz="2400" dirty="0" err="1" smtClean="0">
                <a:latin typeface="Calibri" panose="020F0502020204030204" pitchFamily="34" charset="0"/>
                <a:cs typeface="Calibri" panose="020F0502020204030204" pitchFamily="34" charset="0"/>
              </a:rPr>
              <a:t>included</a:t>
            </a:r>
            <a:r>
              <a:rPr lang="de-DE" sz="2400" dirty="0" smtClean="0">
                <a:latin typeface="Calibri" panose="020F0502020204030204" pitchFamily="34" charset="0"/>
                <a:cs typeface="Calibri" panose="020F0502020204030204" pitchFamily="34" charset="0"/>
              </a:rPr>
              <a:t> in </a:t>
            </a:r>
            <a:r>
              <a:rPr lang="de-DE" sz="2400" dirty="0" err="1" smtClean="0">
                <a:latin typeface="Calibri" panose="020F0502020204030204" pitchFamily="34" charset="0"/>
                <a:cs typeface="Calibri" panose="020F0502020204030204" pitchFamily="34" charset="0"/>
              </a:rPr>
              <a:t>their</a:t>
            </a:r>
            <a:r>
              <a:rPr lang="de-DE" sz="2400" dirty="0" smtClean="0">
                <a:latin typeface="Calibri" panose="020F0502020204030204" pitchFamily="34" charset="0"/>
                <a:cs typeface="Calibri" panose="020F0502020204030204" pitchFamily="34" charset="0"/>
              </a:rPr>
              <a:t> </a:t>
            </a:r>
            <a:r>
              <a:rPr lang="de-DE" sz="2400" dirty="0" err="1" smtClean="0">
                <a:latin typeface="Calibri" panose="020F0502020204030204" pitchFamily="34" charset="0"/>
                <a:cs typeface="Calibri" panose="020F0502020204030204" pitchFamily="34" charset="0"/>
              </a:rPr>
              <a:t>equations</a:t>
            </a:r>
            <a:r>
              <a:rPr lang="de-DE" sz="2400" dirty="0" smtClean="0">
                <a:latin typeface="Calibri" panose="020F0502020204030204" pitchFamily="34" charset="0"/>
                <a:cs typeface="Calibri" panose="020F0502020204030204" pitchFamily="34" charset="0"/>
              </a:rPr>
              <a:t>.</a:t>
            </a:r>
            <a:endParaRPr lang="en-US" sz="2400" dirty="0">
              <a:latin typeface="Calibri" panose="020F0502020204030204" pitchFamily="34" charset="0"/>
              <a:cs typeface="Calibri" panose="020F0502020204030204" pitchFamily="34" charset="0"/>
            </a:endParaRPr>
          </a:p>
        </p:txBody>
      </p:sp>
      <p:sp>
        <p:nvSpPr>
          <p:cNvPr id="7" name="TextBox 6"/>
          <p:cNvSpPr txBox="1"/>
          <p:nvPr/>
        </p:nvSpPr>
        <p:spPr>
          <a:xfrm>
            <a:off x="755576" y="739077"/>
            <a:ext cx="6948264" cy="553998"/>
          </a:xfrm>
          <a:prstGeom prst="rect">
            <a:avLst/>
          </a:prstGeom>
          <a:noFill/>
        </p:spPr>
        <p:txBody>
          <a:bodyPr wrap="square" rtlCol="0">
            <a:spAutoFit/>
          </a:bodyPr>
          <a:lstStyle/>
          <a:p>
            <a:pPr algn="ctr"/>
            <a:r>
              <a:rPr lang="en-US" sz="3000" b="1" dirty="0" smtClean="0">
                <a:latin typeface="Calibri" panose="020F0502020204030204" pitchFamily="34" charset="0"/>
                <a:cs typeface="Calibri" panose="020F0502020204030204" pitchFamily="34" charset="0"/>
              </a:rPr>
              <a:t>CONCLUSIONS</a:t>
            </a:r>
          </a:p>
        </p:txBody>
      </p:sp>
      <p:pic>
        <p:nvPicPr>
          <p:cNvPr id="2" name="Picture 1"/>
          <p:cNvPicPr>
            <a:picLocks noChangeAspect="1"/>
          </p:cNvPicPr>
          <p:nvPr/>
        </p:nvPicPr>
        <p:blipFill>
          <a:blip r:embed="rId3"/>
          <a:stretch>
            <a:fillRect/>
          </a:stretch>
        </p:blipFill>
        <p:spPr>
          <a:xfrm>
            <a:off x="395536" y="201754"/>
            <a:ext cx="1310470" cy="481915"/>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31840" y="-130652"/>
            <a:ext cx="1872208" cy="1146728"/>
          </a:xfrm>
          <a:prstGeom prst="rect">
            <a:avLst/>
          </a:prstGeom>
        </p:spPr>
      </p:pic>
      <p:sp>
        <p:nvSpPr>
          <p:cNvPr id="9" name="Rectangle 8"/>
          <p:cNvSpPr/>
          <p:nvPr/>
        </p:nvSpPr>
        <p:spPr>
          <a:xfrm>
            <a:off x="1283869" y="6572091"/>
            <a:ext cx="2640210" cy="338554"/>
          </a:xfrm>
          <a:prstGeom prst="rect">
            <a:avLst/>
          </a:prstGeom>
        </p:spPr>
        <p:txBody>
          <a:bodyPr wrap="none">
            <a:spAutoFit/>
          </a:bodyPr>
          <a:lstStyle/>
          <a:p>
            <a:r>
              <a:rPr lang="de-DE" sz="1600" dirty="0">
                <a:solidFill>
                  <a:srgbClr val="00618F"/>
                </a:solidFill>
                <a:latin typeface="Calibri" panose="020F0502020204030204" pitchFamily="34" charset="0"/>
                <a:cs typeface="Calibri" panose="020F0502020204030204" pitchFamily="34" charset="0"/>
              </a:rPr>
              <a:t> EGU General </a:t>
            </a:r>
            <a:r>
              <a:rPr lang="de-DE" sz="1600" dirty="0" err="1">
                <a:solidFill>
                  <a:srgbClr val="00618F"/>
                </a:solidFill>
                <a:latin typeface="Calibri" panose="020F0502020204030204" pitchFamily="34" charset="0"/>
                <a:cs typeface="Calibri" panose="020F0502020204030204" pitchFamily="34" charset="0"/>
              </a:rPr>
              <a:t>Assembly</a:t>
            </a:r>
            <a:r>
              <a:rPr lang="de-DE" sz="1600" dirty="0">
                <a:solidFill>
                  <a:srgbClr val="00618F"/>
                </a:solidFill>
                <a:latin typeface="Calibri" panose="020F0502020204030204" pitchFamily="34" charset="0"/>
                <a:cs typeface="Calibri" panose="020F0502020204030204" pitchFamily="34" charset="0"/>
              </a:rPr>
              <a:t> 2020 </a:t>
            </a:r>
            <a:endParaRPr lang="en-US" sz="1600" dirty="0">
              <a:solidFill>
                <a:srgbClr val="00618F"/>
              </a:solidFill>
              <a:latin typeface="Calibri" panose="020F0502020204030204" pitchFamily="34" charset="0"/>
              <a:cs typeface="Calibri" panose="020F0502020204030204" pitchFamily="34" charset="0"/>
            </a:endParaRPr>
          </a:p>
        </p:txBody>
      </p:sp>
      <p:sp>
        <p:nvSpPr>
          <p:cNvPr id="8" name="Rectangle 7"/>
          <p:cNvSpPr/>
          <p:nvPr/>
        </p:nvSpPr>
        <p:spPr>
          <a:xfrm>
            <a:off x="6736976" y="6300608"/>
            <a:ext cx="2497287" cy="307777"/>
          </a:xfrm>
          <a:prstGeom prst="rect">
            <a:avLst/>
          </a:prstGeom>
        </p:spPr>
        <p:txBody>
          <a:bodyPr wrap="none">
            <a:spAutoFit/>
          </a:bodyPr>
          <a:lstStyle/>
          <a:p>
            <a:r>
              <a:rPr lang="en-US" dirty="0">
                <a:latin typeface="Open Sans"/>
              </a:rPr>
              <a:t>© Authors. All rights reserved</a:t>
            </a:r>
            <a:endParaRPr lang="en-US" dirty="0"/>
          </a:p>
        </p:txBody>
      </p:sp>
    </p:spTree>
    <p:extLst>
      <p:ext uri="{BB962C8B-B14F-4D97-AF65-F5344CB8AC3E}">
        <p14:creationId xmlns:p14="http://schemas.microsoft.com/office/powerpoint/2010/main" val="3821551266"/>
      </p:ext>
    </p:extLst>
  </p:cSld>
  <p:clrMapOvr>
    <a:masterClrMapping/>
  </p:clrMapOvr>
  <p:timing>
    <p:tnLst>
      <p:par>
        <p:cTn id="1" dur="indefinite" restart="never" nodeType="tmRoot"/>
      </p:par>
    </p:tnLst>
  </p:timing>
</p:sld>
</file>

<file path=ppt/theme/theme1.xml><?xml version="1.0" encoding="utf-8"?>
<a:theme xmlns:a="http://schemas.openxmlformats.org/drawingml/2006/main" name="GU Design">
  <a:themeElements>
    <a:clrScheme name="GU Farben">
      <a:dk1>
        <a:srgbClr val="00618F"/>
      </a:dk1>
      <a:lt1>
        <a:srgbClr val="FFFFFF"/>
      </a:lt1>
      <a:dk2>
        <a:srgbClr val="4D4B46"/>
      </a:dk2>
      <a:lt2>
        <a:srgbClr val="F8F6F5"/>
      </a:lt2>
      <a:accent1>
        <a:srgbClr val="00618F"/>
      </a:accent1>
      <a:accent2>
        <a:srgbClr val="E4E3DD"/>
      </a:accent2>
      <a:accent3>
        <a:srgbClr val="A5AB52"/>
      </a:accent3>
      <a:accent4>
        <a:srgbClr val="4D4B46"/>
      </a:accent4>
      <a:accent5>
        <a:srgbClr val="B3062C"/>
      </a:accent5>
      <a:accent6>
        <a:srgbClr val="C96215"/>
      </a:accent6>
      <a:hlink>
        <a:srgbClr val="48A9DA"/>
      </a:hlink>
      <a:folHlink>
        <a:srgbClr val="00618F"/>
      </a:folHlink>
    </a:clrScheme>
    <a:fontScheme name="Benutzerdefiniert 1">
      <a:majorFont>
        <a:latin typeface="Arial Narrow"/>
        <a:ea typeface="Arial Narrow"/>
        <a:cs typeface="Arial Narrow"/>
      </a:majorFont>
      <a:minorFont>
        <a:latin typeface="Arial Narrow"/>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w="25400" cap="flat" cmpd="sng" algn="ctr">
          <a:solidFill>
            <a:srgbClr val="004F8F"/>
          </a:solidFill>
          <a:prstDash val="solid"/>
          <a:bevel/>
          <a:headEnd type="none" w="med" len="med"/>
          <a:tailEnd type="none" w="med" len="med"/>
        </a:ln>
        <a:effectLst/>
        <a:extLst/>
      </a:spPr>
      <a:bodyPr vert="horz" wrap="square" lIns="45720" tIns="45720" rIns="45720" bIns="45720" numCol="1" rtlCol="0" anchor="t" anchorCtr="0" compatLnSpc="1">
        <a:prstTxWarp prst="textNoShape">
          <a:avLst/>
        </a:prstTxWarp>
        <a:spAutoFit/>
      </a:bodyPr>
      <a:lstStyle>
        <a:defPPr marL="0" marR="0" indent="0" algn="l" defTabSz="914400" rtl="0" eaLnBrk="1" fontAlgn="base" latinLnBrk="0" hangingPunct="0">
          <a:lnSpc>
            <a:spcPct val="100000"/>
          </a:lnSpc>
          <a:spcBef>
            <a:spcPct val="0"/>
          </a:spcBef>
          <a:spcAft>
            <a:spcPct val="0"/>
          </a:spcAft>
          <a:buClrTx/>
          <a:buSzTx/>
          <a:buFontTx/>
          <a:buNone/>
          <a:tabLst/>
          <a:defRPr kumimoji="0" sz="1400" b="0" i="0" u="none" strike="noStrike" cap="none" normalizeH="0" baseline="0" smtClean="0">
            <a:ln>
              <a:noFill/>
            </a:ln>
            <a:solidFill>
              <a:srgbClr val="004F8F"/>
            </a:solidFill>
            <a:effectLst/>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defPPr>
      </a:lstStyle>
    </a:spDef>
    <a:lnDef>
      <a:spPr bwMode="auto">
        <a:xfrm>
          <a:off x="0" y="0"/>
          <a:ext cx="1" cy="1"/>
        </a:xfrm>
        <a:custGeom>
          <a:avLst/>
          <a:gdLst/>
          <a:ahLst/>
          <a:cxnLst/>
          <a:rect l="0" t="0" r="0" b="0"/>
          <a:pathLst/>
        </a:cu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45720" tIns="45720" rIns="45720" bIns="45720" numCol="1" anchor="t" anchorCtr="0" compatLnSpc="1">
        <a:prstTxWarp prst="textNoShape">
          <a:avLst/>
        </a:prstTxWarp>
        <a:spAutoFit/>
      </a:bodyPr>
      <a:lstStyle>
        <a:defPPr marL="0" marR="0" indent="0" algn="l" defTabSz="914400" rtl="0" eaLnBrk="1" fontAlgn="base" latinLnBrk="0" hangingPunct="0">
          <a:lnSpc>
            <a:spcPct val="100000"/>
          </a:lnSpc>
          <a:spcBef>
            <a:spcPct val="0"/>
          </a:spcBef>
          <a:spcAft>
            <a:spcPct val="0"/>
          </a:spcAft>
          <a:buClrTx/>
          <a:buSzTx/>
          <a:buFontTx/>
          <a:buNone/>
          <a:tabLst/>
          <a:defRPr kumimoji="0" lang="de-DE" altLang="de-DE" sz="1400" b="0" i="0" u="none" strike="noStrike" cap="none" normalizeH="0" baseline="0" smtClean="0">
            <a:ln>
              <a:noFill/>
            </a:ln>
            <a:solidFill>
              <a:srgbClr val="004F8F"/>
            </a:solidFill>
            <a:effectLst/>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defPPr>
      </a:lstStyle>
    </a:lnDef>
    <a:txDef>
      <a:spPr>
        <a:noFill/>
      </a:spPr>
      <a:bodyPr wrap="square" rtlCol="0">
        <a:spAutoFit/>
      </a:bodyPr>
      <a:lstStyle>
        <a:defPPr>
          <a:defRPr sz="1800" dirty="0" smtClean="0">
            <a:solidFill>
              <a:srgbClr val="000000"/>
            </a:solidFill>
            <a:latin typeface="+mn-lt"/>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GU Design ohne Goethekopf">
  <a:themeElements>
    <a:clrScheme name="GU Farben 2">
      <a:dk1>
        <a:srgbClr val="00618F"/>
      </a:dk1>
      <a:lt1>
        <a:srgbClr val="FFFFFF"/>
      </a:lt1>
      <a:dk2>
        <a:srgbClr val="4D4B46"/>
      </a:dk2>
      <a:lt2>
        <a:srgbClr val="F8F6F5"/>
      </a:lt2>
      <a:accent1>
        <a:srgbClr val="48A9DA"/>
      </a:accent1>
      <a:accent2>
        <a:srgbClr val="E4E3DD"/>
      </a:accent2>
      <a:accent3>
        <a:srgbClr val="737C45"/>
      </a:accent3>
      <a:accent4>
        <a:srgbClr val="4D4B46"/>
      </a:accent4>
      <a:accent5>
        <a:srgbClr val="E3BA0F"/>
      </a:accent5>
      <a:accent6>
        <a:srgbClr val="F7D926"/>
      </a:accent6>
      <a:hlink>
        <a:srgbClr val="860047"/>
      </a:hlink>
      <a:folHlink>
        <a:srgbClr val="AD3B76"/>
      </a:folHlink>
    </a:clrScheme>
    <a:fontScheme name="Benutzerdefiniert 1">
      <a:majorFont>
        <a:latin typeface="Arial Narrow"/>
        <a:ea typeface="Arial Narrow"/>
        <a:cs typeface="Arial Narrow"/>
      </a:majorFont>
      <a:minorFont>
        <a:latin typeface="Arial Narrow"/>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45720" tIns="45720" rIns="45720" bIns="45720" numCol="1" anchor="t" anchorCtr="0" compatLnSpc="1">
        <a:prstTxWarp prst="textNoShape">
          <a:avLst/>
        </a:prstTxWarp>
        <a:spAutoFit/>
      </a:bodyPr>
      <a:lstStyle>
        <a:defPPr marL="0" marR="0" indent="0" algn="l" defTabSz="914400" rtl="0" eaLnBrk="1" fontAlgn="base" latinLnBrk="0" hangingPunct="0">
          <a:lnSpc>
            <a:spcPct val="100000"/>
          </a:lnSpc>
          <a:spcBef>
            <a:spcPct val="0"/>
          </a:spcBef>
          <a:spcAft>
            <a:spcPct val="0"/>
          </a:spcAft>
          <a:buClrTx/>
          <a:buSzTx/>
          <a:buFontTx/>
          <a:buNone/>
          <a:tabLst/>
          <a:defRPr kumimoji="0" lang="de-DE" altLang="de-DE" sz="1400" b="0" i="0" u="none" strike="noStrike" cap="none" normalizeH="0" baseline="0" smtClean="0">
            <a:ln>
              <a:noFill/>
            </a:ln>
            <a:solidFill>
              <a:srgbClr val="004F8F"/>
            </a:solidFill>
            <a:effectLst/>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defPPr>
      </a:lstStyle>
    </a:spDef>
    <a:lnDef>
      <a:spPr bwMode="auto">
        <a:xfrm>
          <a:off x="0" y="0"/>
          <a:ext cx="1" cy="1"/>
        </a:xfrm>
        <a:custGeom>
          <a:avLst/>
          <a:gdLst/>
          <a:ahLst/>
          <a:cxnLst/>
          <a:rect l="0" t="0" r="0" b="0"/>
          <a:pathLst/>
        </a:custGeom>
        <a:solidFill>
          <a:srgbClr val="FFFFFF"/>
        </a:solidFill>
        <a:ln w="25400" cap="flat" cmpd="sng" algn="ctr">
          <a:solidFill>
            <a:srgbClr val="004F8F"/>
          </a:solidFill>
          <a:prstDash val="solid"/>
          <a:bevel/>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45720" tIns="45720" rIns="45720" bIns="45720" numCol="1" anchor="t" anchorCtr="0" compatLnSpc="1">
        <a:prstTxWarp prst="textNoShape">
          <a:avLst/>
        </a:prstTxWarp>
        <a:spAutoFit/>
      </a:bodyPr>
      <a:lstStyle>
        <a:defPPr marL="0" marR="0" indent="0" algn="l" defTabSz="914400" rtl="0" eaLnBrk="1" fontAlgn="base" latinLnBrk="0" hangingPunct="0">
          <a:lnSpc>
            <a:spcPct val="100000"/>
          </a:lnSpc>
          <a:spcBef>
            <a:spcPct val="0"/>
          </a:spcBef>
          <a:spcAft>
            <a:spcPct val="0"/>
          </a:spcAft>
          <a:buClrTx/>
          <a:buSzTx/>
          <a:buFontTx/>
          <a:buNone/>
          <a:tabLst/>
          <a:defRPr kumimoji="0" lang="de-DE" altLang="de-DE" sz="1400" b="0" i="0" u="none" strike="noStrike" cap="none" normalizeH="0" baseline="0" smtClean="0">
            <a:ln>
              <a:noFill/>
            </a:ln>
            <a:solidFill>
              <a:srgbClr val="004F8F"/>
            </a:solidFill>
            <a:effectLst/>
            <a:latin typeface="Georgia" panose="02040502050405020303" pitchFamily="18" charset="0"/>
            <a:ea typeface="Georgia" panose="02040502050405020303" pitchFamily="18" charset="0"/>
            <a:cs typeface="Georgia" panose="02040502050405020303" pitchFamily="18" charset="0"/>
            <a:sym typeface="Georgia" panose="02040502050405020303" pitchFamily="18" charset="0"/>
          </a:defRPr>
        </a:defPPr>
      </a:lstStyle>
    </a:lnDef>
    <a:txDef>
      <a:spPr>
        <a:noFill/>
      </a:spPr>
      <a:bodyPr wrap="square" rtlCol="0">
        <a:spAutoFit/>
      </a:bodyPr>
      <a:lstStyle>
        <a:defPPr>
          <a:defRPr sz="1800" dirty="0" smtClean="0">
            <a:solidFill>
              <a:srgbClr val="000000"/>
            </a:solidFill>
            <a:latin typeface="+mn-lt"/>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A7A7A7"/>
      </a:dk2>
      <a:lt2>
        <a:srgbClr val="535353"/>
      </a:lt2>
      <a:accent1>
        <a:srgbClr val="004F8F"/>
      </a:accent1>
      <a:accent2>
        <a:srgbClr val="E4E3DD"/>
      </a:accent2>
      <a:accent3>
        <a:srgbClr val="FFFFFF"/>
      </a:accent3>
      <a:accent4>
        <a:srgbClr val="000000"/>
      </a:accent4>
      <a:accent5>
        <a:srgbClr val="AAB2C6"/>
      </a:accent5>
      <a:accent6>
        <a:srgbClr val="CFCEC8"/>
      </a:accent6>
      <a:hlink>
        <a:srgbClr val="0000FF"/>
      </a:hlink>
      <a:folHlink>
        <a:srgbClr val="FF00FF"/>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1052</Words>
  <Application>Microsoft Office PowerPoint</Application>
  <PresentationFormat>On-screen Show (4:3)</PresentationFormat>
  <Paragraphs>128</Paragraphs>
  <Slides>8</Slides>
  <Notes>8</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8</vt:i4>
      </vt:variant>
    </vt:vector>
  </HeadingPairs>
  <TitlesOfParts>
    <vt:vector size="18" baseType="lpstr">
      <vt:lpstr>Arial</vt:lpstr>
      <vt:lpstr>Arial Narrow</vt:lpstr>
      <vt:lpstr>Avenir Roman</vt:lpstr>
      <vt:lpstr>Calibri</vt:lpstr>
      <vt:lpstr>Georgia</vt:lpstr>
      <vt:lpstr>Open Sans</vt:lpstr>
      <vt:lpstr>Times New Roman</vt:lpstr>
      <vt:lpstr>Wingdings</vt:lpstr>
      <vt:lpstr>GU Design</vt:lpstr>
      <vt:lpstr>GU Design ohne Goethekopf</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Goethe-Universität</dc:creator>
  <cp:lastModifiedBy>telteu</cp:lastModifiedBy>
  <cp:revision>656</cp:revision>
  <cp:lastPrinted>2020-05-02T07:46:26Z</cp:lastPrinted>
  <dcterms:modified xsi:type="dcterms:W3CDTF">2020-05-02T08:00:59Z</dcterms:modified>
</cp:coreProperties>
</file>