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notesMasterIdLst>
    <p:notesMasterId r:id="rId30"/>
  </p:notesMasterIdLst>
  <p:handoutMasterIdLst>
    <p:handoutMasterId r:id="rId31"/>
  </p:handoutMasterIdLst>
  <p:sldIdLst>
    <p:sldId id="258" r:id="rId3"/>
    <p:sldId id="326" r:id="rId4"/>
    <p:sldId id="402" r:id="rId5"/>
    <p:sldId id="365" r:id="rId6"/>
    <p:sldId id="366" r:id="rId7"/>
    <p:sldId id="367" r:id="rId8"/>
    <p:sldId id="405" r:id="rId9"/>
    <p:sldId id="373" r:id="rId10"/>
    <p:sldId id="406" r:id="rId11"/>
    <p:sldId id="407" r:id="rId12"/>
    <p:sldId id="376" r:id="rId13"/>
    <p:sldId id="404" r:id="rId14"/>
    <p:sldId id="385" r:id="rId15"/>
    <p:sldId id="403" r:id="rId16"/>
    <p:sldId id="386" r:id="rId17"/>
    <p:sldId id="387" r:id="rId18"/>
    <p:sldId id="346" r:id="rId19"/>
    <p:sldId id="394" r:id="rId20"/>
    <p:sldId id="395" r:id="rId21"/>
    <p:sldId id="401" r:id="rId22"/>
    <p:sldId id="397" r:id="rId23"/>
    <p:sldId id="400" r:id="rId24"/>
    <p:sldId id="396" r:id="rId25"/>
    <p:sldId id="398" r:id="rId26"/>
    <p:sldId id="336" r:id="rId27"/>
    <p:sldId id="338" r:id="rId28"/>
    <p:sldId id="337" r:id="rId2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CA3B93-81A3-46D2-B661-00EAB718D76A}">
          <p14:sldIdLst>
            <p14:sldId id="258"/>
            <p14:sldId id="326"/>
            <p14:sldId id="402"/>
            <p14:sldId id="365"/>
            <p14:sldId id="366"/>
            <p14:sldId id="367"/>
            <p14:sldId id="405"/>
            <p14:sldId id="373"/>
            <p14:sldId id="406"/>
            <p14:sldId id="407"/>
            <p14:sldId id="376"/>
            <p14:sldId id="404"/>
            <p14:sldId id="385"/>
            <p14:sldId id="403"/>
            <p14:sldId id="386"/>
            <p14:sldId id="387"/>
            <p14:sldId id="346"/>
            <p14:sldId id="394"/>
            <p14:sldId id="395"/>
            <p14:sldId id="401"/>
            <p14:sldId id="397"/>
            <p14:sldId id="400"/>
            <p14:sldId id="396"/>
            <p14:sldId id="398"/>
            <p14:sldId id="336"/>
            <p14:sldId id="338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jn van der Velde" initials="Mvd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1678" autoAdjust="0"/>
  </p:normalViewPr>
  <p:slideViewPr>
    <p:cSldViewPr snapToGrid="0">
      <p:cViewPr varScale="1">
        <p:scale>
          <a:sx n="101" d="100"/>
          <a:sy n="101" d="100"/>
        </p:scale>
        <p:origin x="18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266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A8E99-1BED-43F3-B2FC-5ACD9C129ABD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16E25-D400-4E1B-970F-0D46540180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948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7DE3B-8EE1-48E5-A7C7-C9CBB4F3F6DF}" type="datetimeFigureOut">
              <a:rPr lang="en-GB" smtClean="0"/>
              <a:pPr/>
              <a:t>14/06/2021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5AEBD-8421-44C7-88E2-6B5AFFB1525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57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120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362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43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86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288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437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731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09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727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39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65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72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993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2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336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10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839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533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17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769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12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1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251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77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151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928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5AEBD-8421-44C7-88E2-6B5AFFB1525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5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/>
              <a:t>, date</a:t>
            </a:r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co-wiki.net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hyperlink" Target="mailto:fritz@iiasa.ac.at" TargetMode="External"/><Relationship Id="rId4" Type="http://schemas.openxmlformats.org/officeDocument/2006/relationships/hyperlink" Target="mailto:see@iiasa.ac.a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70919" y="2537391"/>
            <a:ext cx="6873081" cy="1470025"/>
          </a:xfrm>
        </p:spPr>
        <p:txBody>
          <a:bodyPr/>
          <a:lstStyle/>
          <a:p>
            <a:pPr eaLnBrk="1" hangingPunct="1"/>
            <a:r>
              <a:rPr lang="en-GB" sz="3600" b="1" dirty="0"/>
              <a:t>LACO-Wiki: An Online Tool for Land Cover Validation and Area Estimation</a:t>
            </a:r>
            <a:br>
              <a:rPr lang="en-US" sz="3600" b="1" dirty="0"/>
            </a:br>
            <a:br>
              <a:rPr lang="en-GB" sz="3200" b="1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0919" y="4349495"/>
            <a:ext cx="6873081" cy="783182"/>
          </a:xfrm>
        </p:spPr>
        <p:txBody>
          <a:bodyPr/>
          <a:lstStyle/>
          <a:p>
            <a:r>
              <a:rPr lang="en-US" sz="2400" b="1" dirty="0"/>
              <a:t>Linda See, Christoph Perger, </a:t>
            </a:r>
            <a:r>
              <a:rPr lang="en-US" sz="2400" b="1" dirty="0" err="1"/>
              <a:t>Christoper</a:t>
            </a:r>
            <a:r>
              <a:rPr lang="en-US" sz="2400" b="1" dirty="0"/>
              <a:t> Dresel, Juan Carlos Laso Bayas, Steffen Fritz and Jürgen </a:t>
            </a:r>
            <a:r>
              <a:rPr lang="en-US" sz="2400" b="1" dirty="0" err="1"/>
              <a:t>Weichselbaum</a:t>
            </a:r>
            <a:endParaRPr lang="en-US" sz="2400" dirty="0"/>
          </a:p>
          <a:p>
            <a:endParaRPr lang="en-US" sz="1050" dirty="0"/>
          </a:p>
          <a:p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309"/>
          <a:stretch/>
        </p:blipFill>
        <p:spPr>
          <a:xfrm>
            <a:off x="2487850" y="5857224"/>
            <a:ext cx="1252877" cy="4570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65" y="18386"/>
            <a:ext cx="2369560" cy="951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171" y="5857224"/>
            <a:ext cx="1827288" cy="516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326" y="5725115"/>
            <a:ext cx="1259632" cy="64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45" y="6323341"/>
            <a:ext cx="1075142" cy="4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823" y="5925131"/>
            <a:ext cx="1862050" cy="3803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04293" y="227013"/>
            <a:ext cx="6267095" cy="53806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2604" y="198742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Sharing feature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87683" y="344777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download</a:t>
            </a:r>
          </a:p>
        </p:txBody>
      </p:sp>
      <p:sp>
        <p:nvSpPr>
          <p:cNvPr id="7" name="Left Arrow 6"/>
          <p:cNvSpPr/>
          <p:nvPr/>
        </p:nvSpPr>
        <p:spPr>
          <a:xfrm>
            <a:off x="6708711" y="2074682"/>
            <a:ext cx="363893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6723789" y="3540103"/>
            <a:ext cx="363893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25079" y="5317002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a validation session</a:t>
            </a:r>
          </a:p>
        </p:txBody>
      </p:sp>
      <p:sp>
        <p:nvSpPr>
          <p:cNvPr id="10" name="Left Arrow 9"/>
          <p:cNvSpPr/>
          <p:nvPr/>
        </p:nvSpPr>
        <p:spPr>
          <a:xfrm>
            <a:off x="3461185" y="5409335"/>
            <a:ext cx="363893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84" y="220015"/>
            <a:ext cx="7997825" cy="1143000"/>
          </a:xfrm>
        </p:spPr>
        <p:txBody>
          <a:bodyPr/>
          <a:lstStyle/>
          <a:p>
            <a:r>
              <a:rPr lang="en-US" dirty="0"/>
              <a:t>Step 3: Validate</a:t>
            </a: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4638" y="1218017"/>
            <a:ext cx="4097305" cy="534644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655249" y="1363015"/>
            <a:ext cx="4423436" cy="505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33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8" y="273494"/>
            <a:ext cx="6344816" cy="6135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6824" y="290182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Sharing feature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31903" y="436217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Progress bar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8748" y="5632783"/>
            <a:ext cx="2232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Validation download</a:t>
            </a:r>
          </a:p>
        </p:txBody>
      </p:sp>
      <p:sp>
        <p:nvSpPr>
          <p:cNvPr id="9" name="Left Arrow 8"/>
          <p:cNvSpPr/>
          <p:nvPr/>
        </p:nvSpPr>
        <p:spPr>
          <a:xfrm>
            <a:off x="5952931" y="2989082"/>
            <a:ext cx="363893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5968009" y="4454503"/>
            <a:ext cx="363893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5990602" y="5725116"/>
            <a:ext cx="363893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6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" y="32521"/>
            <a:ext cx="9122431" cy="6890347"/>
          </a:xfrm>
        </p:spPr>
      </p:pic>
    </p:spTree>
    <p:extLst>
      <p:ext uri="{BB962C8B-B14F-4D97-AF65-F5344CB8AC3E}">
        <p14:creationId xmlns:p14="http://schemas.microsoft.com/office/powerpoint/2010/main" val="381305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228989"/>
            <a:ext cx="5443714" cy="4734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342" y="1357993"/>
            <a:ext cx="1809750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092" y="2253343"/>
            <a:ext cx="5020258" cy="43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View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5350"/>
            <a:ext cx="6115050" cy="641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772" y="1158708"/>
            <a:ext cx="5989963" cy="433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1412776"/>
            <a:ext cx="8640960" cy="4713387"/>
          </a:xfrm>
        </p:spPr>
        <p:txBody>
          <a:bodyPr/>
          <a:lstStyle/>
          <a:p>
            <a:r>
              <a:rPr lang="en-US" sz="2800" dirty="0"/>
              <a:t>Raw data / confusion matrix</a:t>
            </a:r>
          </a:p>
          <a:p>
            <a:r>
              <a:rPr lang="en-US" sz="2800" dirty="0"/>
              <a:t>Overall accuracy / errors of omission and commission</a:t>
            </a:r>
          </a:p>
          <a:p>
            <a:r>
              <a:rPr lang="en-US" sz="2800" dirty="0"/>
              <a:t>Kappa</a:t>
            </a:r>
          </a:p>
          <a:p>
            <a:r>
              <a:rPr lang="en-US" sz="2800" dirty="0"/>
              <a:t>Average Mutual Information (AMI)</a:t>
            </a:r>
          </a:p>
          <a:p>
            <a:r>
              <a:rPr lang="en-US" sz="2800" dirty="0"/>
              <a:t>Quantitative and Allocation Disagreement (Pontius and </a:t>
            </a:r>
            <a:r>
              <a:rPr lang="en-US" sz="2800" dirty="0" err="1"/>
              <a:t>Millones</a:t>
            </a:r>
            <a:r>
              <a:rPr lang="en-US" sz="2800" dirty="0"/>
              <a:t>, 2011)</a:t>
            </a:r>
          </a:p>
          <a:p>
            <a:r>
              <a:rPr lang="en-US" sz="2800" dirty="0"/>
              <a:t>We can add others based on user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57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New Features </a:t>
            </a:r>
            <a:r>
              <a:rPr lang="de-AT" dirty="0" err="1"/>
              <a:t>added</a:t>
            </a:r>
            <a:r>
              <a:rPr lang="de-AT" dirty="0"/>
              <a:t> </a:t>
            </a:r>
            <a:r>
              <a:rPr lang="de-AT" dirty="0" err="1"/>
              <a:t>Recently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ETRS1989 LAEA Support</a:t>
            </a:r>
          </a:p>
          <a:p>
            <a:r>
              <a:rPr lang="de-AT" dirty="0"/>
              <a:t>Stratified vector sampling</a:t>
            </a:r>
          </a:p>
          <a:p>
            <a:r>
              <a:rPr lang="de-AT" dirty="0"/>
              <a:t>RGB imagery upload and external WMS</a:t>
            </a:r>
          </a:p>
          <a:p>
            <a:r>
              <a:rPr lang="de-AT" dirty="0"/>
              <a:t>Configurable validation sessions</a:t>
            </a:r>
          </a:p>
          <a:p>
            <a:r>
              <a:rPr lang="en-US" dirty="0"/>
              <a:t>KMZ export</a:t>
            </a:r>
            <a:endParaRPr lang="de-AT" dirty="0"/>
          </a:p>
          <a:p>
            <a:r>
              <a:rPr lang="de-AT" dirty="0"/>
              <a:t>Improved usability, more languages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71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Validation of GlobeLand30 for Kenya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a larger validation of GlobeLand30 by GEO member states with NGCC</a:t>
            </a:r>
          </a:p>
          <a:p>
            <a:r>
              <a:rPr lang="en-US" dirty="0"/>
              <a:t>Two sample sets:</a:t>
            </a:r>
          </a:p>
          <a:p>
            <a:pPr lvl="1"/>
            <a:r>
              <a:rPr lang="en-US" dirty="0"/>
              <a:t>Sample 1: LCSI clustering method and random sampling globally with 179 sample units in Kenya </a:t>
            </a:r>
            <a:r>
              <a:rPr lang="en-US" sz="2400" dirty="0">
                <a:solidFill>
                  <a:srgbClr val="FF0000"/>
                </a:solidFill>
              </a:rPr>
              <a:t>– upload existing sample</a:t>
            </a:r>
          </a:p>
          <a:p>
            <a:pPr lvl="1"/>
            <a:r>
              <a:rPr lang="en-US" dirty="0"/>
              <a:t>Sample 2: Stratified random sample of 500 sample units </a:t>
            </a:r>
            <a:r>
              <a:rPr lang="en-US" sz="2400" dirty="0">
                <a:solidFill>
                  <a:srgbClr val="FF0000"/>
                </a:solidFill>
              </a:rPr>
              <a:t>– created in LACO-Wiki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2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Validation of GlobeLand30 for Kenya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36" y="1413588"/>
            <a:ext cx="7997825" cy="4525963"/>
          </a:xfrm>
        </p:spPr>
        <p:txBody>
          <a:bodyPr/>
          <a:lstStyle/>
          <a:p>
            <a:r>
              <a:rPr lang="en-US" dirty="0"/>
              <a:t>3 interpreters, independently validated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Final samples were based on consensus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150963"/>
              </p:ext>
            </p:extLst>
          </p:nvPr>
        </p:nvGraphicFramePr>
        <p:xfrm>
          <a:off x="559836" y="2155372"/>
          <a:ext cx="7912359" cy="3566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93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824">
                <a:tc>
                  <a:txBody>
                    <a:bodyPr/>
                    <a:lstStyle/>
                    <a:p>
                      <a:r>
                        <a:rPr lang="en-US" sz="2400" dirty="0"/>
                        <a:t>Summary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Sample</a:t>
                      </a:r>
                      <a:r>
                        <a:rPr lang="en-US" sz="2400" baseline="0" dirty="0"/>
                        <a:t>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Sample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Complete</a:t>
                      </a:r>
                      <a:r>
                        <a:rPr lang="en-US" sz="2400" baseline="0" dirty="0"/>
                        <a:t> agreement between interpreters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43.0%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54.6%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r>
                        <a:rPr lang="en-US" sz="2400" baseline="0" dirty="0"/>
                        <a:t> out of 3 interpreters agreed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Complete disagreement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% of samples</a:t>
                      </a:r>
                      <a:r>
                        <a:rPr lang="en-US" sz="2400" baseline="0" dirty="0"/>
                        <a:t> with 2 choices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% samples with Landsat resolution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% samples within 2 years of 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83.7%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85.1%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24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LACO-Wiki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600200"/>
            <a:ext cx="8136259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Aims:</a:t>
            </a:r>
          </a:p>
          <a:p>
            <a:r>
              <a:rPr lang="en-US" dirty="0"/>
              <a:t>Provide an open land cover validation platform for users</a:t>
            </a:r>
          </a:p>
          <a:p>
            <a:r>
              <a:rPr lang="en-US" dirty="0"/>
              <a:t>Make it as simple, yet powerful as possible and offer guidance and reproducibility</a:t>
            </a:r>
          </a:p>
          <a:p>
            <a:r>
              <a:rPr lang="en-US" dirty="0"/>
              <a:t>Build an open database for training and validation to improve future land cover and land use maps</a:t>
            </a:r>
          </a:p>
        </p:txBody>
      </p:sp>
      <p:pic>
        <p:nvPicPr>
          <p:cNvPr id="4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65" y="18386"/>
            <a:ext cx="2369560" cy="9519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7214" y="5994829"/>
            <a:ext cx="4020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http://www.laco-wiki.net/</a:t>
            </a:r>
          </a:p>
        </p:txBody>
      </p:sp>
    </p:spTree>
    <p:extLst>
      <p:ext uri="{BB962C8B-B14F-4D97-AF65-F5344CB8AC3E}">
        <p14:creationId xmlns:p14="http://schemas.microsoft.com/office/powerpoint/2010/main" val="1476024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Difficulties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89653"/>
            <a:ext cx="7997825" cy="4525963"/>
          </a:xfrm>
        </p:spPr>
        <p:txBody>
          <a:bodyPr/>
          <a:lstStyle/>
          <a:p>
            <a:r>
              <a:rPr lang="en-US" dirty="0"/>
              <a:t>Temporal:</a:t>
            </a:r>
          </a:p>
          <a:p>
            <a:pPr lvl="1"/>
            <a:r>
              <a:rPr lang="en-US" sz="2400" dirty="0"/>
              <a:t>Recorded dates</a:t>
            </a:r>
          </a:p>
          <a:p>
            <a:pPr lvl="1"/>
            <a:r>
              <a:rPr lang="en-US" sz="2400" dirty="0"/>
              <a:t>Used the historical archive in Google Earth</a:t>
            </a:r>
          </a:p>
          <a:p>
            <a:r>
              <a:rPr lang="en-US" dirty="0"/>
              <a:t>Spatial:</a:t>
            </a:r>
          </a:p>
          <a:p>
            <a:pPr lvl="1"/>
            <a:r>
              <a:rPr lang="en-US" sz="2400" dirty="0"/>
              <a:t>Recorded presence/absence of Bing</a:t>
            </a:r>
          </a:p>
          <a:p>
            <a:pPr lvl="1"/>
            <a:r>
              <a:rPr lang="en-US" sz="2400" dirty="0"/>
              <a:t>Recorded Landsat or similar resolution</a:t>
            </a:r>
          </a:p>
          <a:p>
            <a:r>
              <a:rPr lang="en-US" dirty="0"/>
              <a:t>Thematic</a:t>
            </a:r>
          </a:p>
          <a:p>
            <a:pPr lvl="1"/>
            <a:r>
              <a:rPr lang="en-US" sz="2400" dirty="0"/>
              <a:t>used NDVI profiles to differentiate between </a:t>
            </a:r>
            <a:r>
              <a:rPr lang="en-US" sz="2400" dirty="0" err="1"/>
              <a:t>Bareland</a:t>
            </a:r>
            <a:r>
              <a:rPr lang="en-US" sz="2400" dirty="0"/>
              <a:t> and Grassland</a:t>
            </a:r>
          </a:p>
          <a:p>
            <a:r>
              <a:rPr lang="en-US" dirty="0"/>
              <a:t>Geometric Accuracy:</a:t>
            </a:r>
          </a:p>
          <a:p>
            <a:pPr lvl="1"/>
            <a:r>
              <a:rPr lang="en-US" sz="2400" dirty="0"/>
              <a:t>Validated 3X3 pixels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83803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Sample 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847222"/>
              </p:ext>
            </p:extLst>
          </p:nvPr>
        </p:nvGraphicFramePr>
        <p:xfrm>
          <a:off x="684213" y="1424378"/>
          <a:ext cx="7593101" cy="384045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79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3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6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6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34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34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93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752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18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180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1592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>
                          <a:effectLst/>
                        </a:rPr>
                        <a:t>Interpreters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106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Artificial surfaces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 err="1">
                          <a:effectLst/>
                        </a:rPr>
                        <a:t>Bareland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Cult. land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Forest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Grassland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 err="1">
                          <a:effectLst/>
                        </a:rPr>
                        <a:t>Shrubland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Water bodies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100" dirty="0">
                          <a:effectLst/>
                        </a:rPr>
                        <a:t>Wetland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>
                          <a:effectLst/>
                        </a:rPr>
                        <a:t>User. Acc.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>
                          <a:effectLst/>
                        </a:rPr>
                        <a:t>+/- CI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22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GlobeLand30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Artificial surfaces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6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0.75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0.32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Bareland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16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0.70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0.19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Cult. land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13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0.57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0.21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Forest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22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0.88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0.13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Grassland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9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23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0.55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0.15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Shrubland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25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0.61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0.15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Water bodies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7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1.00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0.00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Wetland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4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3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0.30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0.30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44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Prod Acc.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1.00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0.59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0.93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0.46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0.61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0.69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1.00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</a:rPr>
                        <a:t>1.00</a:t>
                      </a:r>
                      <a:endParaRPr lang="en-US" sz="13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815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300">
                          <a:effectLst/>
                        </a:rPr>
                        <a:t>+/- CI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0.15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0.13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0.09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0.13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0.13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0.00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 </a:t>
                      </a:r>
                      <a:endParaRPr lang="en-US" sz="13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8100" y="1984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445" y="5806847"/>
            <a:ext cx="4536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Overall accuracy = 0.64 ± 0.068</a:t>
            </a:r>
          </a:p>
        </p:txBody>
      </p:sp>
    </p:spTree>
    <p:extLst>
      <p:ext uri="{BB962C8B-B14F-4D97-AF65-F5344CB8AC3E}">
        <p14:creationId xmlns:p14="http://schemas.microsoft.com/office/powerpoint/2010/main" val="1073044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Sample 2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8100" y="19843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775" y="6174479"/>
            <a:ext cx="75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Overall accuracy = 0.60 ± 0.046 and weighted by area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02340"/>
              </p:ext>
            </p:extLst>
          </p:nvPr>
        </p:nvGraphicFramePr>
        <p:xfrm>
          <a:off x="238439" y="1231072"/>
          <a:ext cx="8373717" cy="4635706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229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4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6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43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43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432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71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87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66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87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641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25923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Interpreters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247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Artificial surfaces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effectLst/>
                        </a:rPr>
                        <a:t>Bareland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Cult. land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Forest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Grassland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P. snow and ice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Shrubland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Water bodies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Wetland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User Acc.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+/- CI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701"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GlobeLand30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Artificial surfaces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22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effectLst/>
                        </a:rPr>
                        <a:t>Bareland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26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Cult. land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0.69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Forest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Grassland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105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54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0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P. snow and ice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1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 err="1">
                          <a:effectLst/>
                        </a:rPr>
                        <a:t>Shrubland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42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0.58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50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Water bodies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30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0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04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Wetland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19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0.63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0.18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600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Prod Acc.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0.52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0.97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0.77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1.00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6004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+/- CI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0.22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7995" y="1231867"/>
            <a:ext cx="10378311" cy="57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342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Area Estimates (Sample 2)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6" y="1841207"/>
            <a:ext cx="7909281" cy="41770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2968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Agreement between Interpreters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01620"/>
            <a:ext cx="799782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Agreement = f(land cover type, sample, very high res imagery, year of the imagery)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Local knowledge?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60" y="2432160"/>
            <a:ext cx="6537680" cy="33954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64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455613"/>
            <a:ext cx="8286502" cy="1143000"/>
          </a:xfrm>
        </p:spPr>
        <p:txBody>
          <a:bodyPr/>
          <a:lstStyle/>
          <a:p>
            <a:r>
              <a:rPr lang="en-US" sz="3600" dirty="0"/>
              <a:t>In-situ component – </a:t>
            </a:r>
            <a:r>
              <a:rPr lang="en-US" sz="3600" dirty="0" err="1"/>
              <a:t>LACO-Wiki</a:t>
            </a:r>
            <a:r>
              <a:rPr lang="en-US" sz="3600" dirty="0"/>
              <a:t> Mobile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Based on the idea of </a:t>
            </a:r>
            <a:r>
              <a:rPr lang="en-US" dirty="0" err="1"/>
              <a:t>FotoQuestGo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303348"/>
            <a:ext cx="2205113" cy="415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119" y="2303348"/>
            <a:ext cx="2189284" cy="4149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197" y="2303348"/>
            <a:ext cx="2204208" cy="41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9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and 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Systematic sampling / area of interest sampling and area estimation</a:t>
            </a:r>
          </a:p>
          <a:p>
            <a:r>
              <a:rPr lang="en-US" sz="2800" dirty="0"/>
              <a:t>NDVI tool</a:t>
            </a:r>
          </a:p>
          <a:p>
            <a:r>
              <a:rPr lang="en-US" sz="2800" dirty="0"/>
              <a:t>Additional layers from which samples can be created, e.g. global land cover maps</a:t>
            </a:r>
          </a:p>
          <a:p>
            <a:r>
              <a:rPr lang="en-US" sz="2800" dirty="0"/>
              <a:t>Additional features such as geo-tagged photographs</a:t>
            </a:r>
          </a:p>
          <a:p>
            <a:r>
              <a:rPr lang="en-US" sz="2800" dirty="0"/>
              <a:t>Campaign functionality (</a:t>
            </a:r>
            <a:r>
              <a:rPr lang="en-US" sz="2800" dirty="0" err="1"/>
              <a:t>LandSense</a:t>
            </a:r>
            <a:r>
              <a:rPr lang="en-US" sz="2800" dirty="0"/>
              <a:t> project)</a:t>
            </a:r>
          </a:p>
          <a:p>
            <a:r>
              <a:rPr lang="en-US" sz="2800" dirty="0"/>
              <a:t>Features required by users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19686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you!</a:t>
            </a:r>
            <a:endParaRPr lang="en-GB" sz="3200" dirty="0"/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513013" y="3861048"/>
            <a:ext cx="6627812" cy="1752600"/>
          </a:xfrm>
        </p:spPr>
        <p:txBody>
          <a:bodyPr/>
          <a:lstStyle/>
          <a:p>
            <a:r>
              <a:rPr lang="en-GB" dirty="0">
                <a:hlinkClick r:id="rId3"/>
              </a:rPr>
              <a:t>http://www.laco-wiki.net/</a:t>
            </a:r>
            <a:endParaRPr lang="en-GB" dirty="0"/>
          </a:p>
          <a:p>
            <a:br>
              <a:rPr lang="en-GB" dirty="0"/>
            </a:br>
            <a:r>
              <a:rPr lang="en-GB" sz="2600" dirty="0">
                <a:hlinkClick r:id="rId4"/>
              </a:rPr>
              <a:t>see@iiasa.ac.at</a:t>
            </a:r>
            <a:endParaRPr lang="en-GB" sz="2600" dirty="0"/>
          </a:p>
          <a:p>
            <a:r>
              <a:rPr lang="en-GB" sz="2600" dirty="0">
                <a:hlinkClick r:id="rId5"/>
              </a:rPr>
              <a:t>fritz@iiasa.ac.at</a:t>
            </a:r>
            <a:endParaRPr lang="en-GB" sz="2600" dirty="0"/>
          </a:p>
          <a:p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265" y="18386"/>
            <a:ext cx="2369560" cy="95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Users of LACO-Wiki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20282"/>
            <a:ext cx="7997825" cy="4525963"/>
          </a:xfrm>
        </p:spPr>
        <p:txBody>
          <a:bodyPr/>
          <a:lstStyle/>
          <a:p>
            <a:r>
              <a:rPr lang="en-US" dirty="0"/>
              <a:t>Scientific research</a:t>
            </a:r>
          </a:p>
          <a:p>
            <a:pPr lvl="1"/>
            <a:r>
              <a:rPr lang="en-US" sz="2400" dirty="0"/>
              <a:t>Many land cover maps published</a:t>
            </a:r>
          </a:p>
          <a:p>
            <a:pPr lvl="1"/>
            <a:r>
              <a:rPr lang="en-US" sz="2400" dirty="0"/>
              <a:t>Many PhD students creating maps as part of their research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Map production</a:t>
            </a:r>
          </a:p>
          <a:p>
            <a:pPr lvl="1"/>
            <a:r>
              <a:rPr lang="en-US" sz="2400" dirty="0"/>
              <a:t>Potential for sharing of maps/reference data in areas of data sparsity</a:t>
            </a:r>
          </a:p>
          <a:p>
            <a:r>
              <a:rPr lang="en-US" dirty="0"/>
              <a:t>Map validation</a:t>
            </a:r>
          </a:p>
          <a:p>
            <a:pPr lvl="1"/>
            <a:r>
              <a:rPr lang="en-US" sz="2400" dirty="0"/>
              <a:t>Recommended for use by EEA member countries in validating local layers</a:t>
            </a:r>
          </a:p>
        </p:txBody>
      </p:sp>
    </p:spTree>
    <p:extLst>
      <p:ext uri="{BB962C8B-B14F-4D97-AF65-F5344CB8AC3E}">
        <p14:creationId xmlns:p14="http://schemas.microsoft.com/office/powerpoint/2010/main" val="1925199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06324"/>
            <a:ext cx="7997825" cy="1143000"/>
          </a:xfrm>
        </p:spPr>
        <p:txBody>
          <a:bodyPr/>
          <a:lstStyle/>
          <a:p>
            <a:pPr algn="ctr"/>
            <a:r>
              <a:rPr lang="en-US" dirty="0"/>
              <a:t>Basic Validation Workflow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81" y="1236267"/>
            <a:ext cx="6089488" cy="5360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7212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/ Languages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18" y="1246438"/>
            <a:ext cx="8398037" cy="54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7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Data Upload/Management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96752"/>
            <a:ext cx="565785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170360"/>
            <a:ext cx="6481553" cy="554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01987" y="385276"/>
            <a:ext cx="5837556" cy="5586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8081" y="142758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Sharing feature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93159" y="288793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Preview of the map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93159" y="478369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Legend</a:t>
            </a:r>
          </a:p>
        </p:txBody>
      </p:sp>
      <p:sp>
        <p:nvSpPr>
          <p:cNvPr id="8" name="Left Arrow 7"/>
          <p:cNvSpPr/>
          <p:nvPr/>
        </p:nvSpPr>
        <p:spPr>
          <a:xfrm>
            <a:off x="6214188" y="1514846"/>
            <a:ext cx="363893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229266" y="2980267"/>
            <a:ext cx="363893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6235013" y="4876031"/>
            <a:ext cx="363893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0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Generate Samples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18" y="1326553"/>
            <a:ext cx="7745804" cy="4763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125" y="3708121"/>
            <a:ext cx="3336967" cy="23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85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24" y="455613"/>
            <a:ext cx="5719665" cy="5759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5988" y="1240971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Show only your samples and filter by name</a:t>
            </a:r>
          </a:p>
        </p:txBody>
      </p:sp>
      <p:sp>
        <p:nvSpPr>
          <p:cNvPr id="8" name="Left Arrow 7"/>
          <p:cNvSpPr/>
          <p:nvPr/>
        </p:nvSpPr>
        <p:spPr>
          <a:xfrm>
            <a:off x="3842095" y="1328233"/>
            <a:ext cx="363893" cy="1846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54614"/>
      </p:ext>
    </p:extLst>
  </p:cSld>
  <p:clrMapOvr>
    <a:masterClrMapping/>
  </p:clrMapOvr>
</p:sld>
</file>

<file path=ppt/theme/theme1.xml><?xml version="1.0" encoding="utf-8"?>
<a:theme xmlns:a="http://schemas.openxmlformats.org/drawingml/2006/main" name="iiasa-dark-version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923</Words>
  <Application>Microsoft Office PowerPoint</Application>
  <PresentationFormat>On-screen Show (4:3)</PresentationFormat>
  <Paragraphs>432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Times New Roman</vt:lpstr>
      <vt:lpstr>iiasa-dark-version</vt:lpstr>
      <vt:lpstr>iiasa-light-version</vt:lpstr>
      <vt:lpstr>LACO-Wiki: An Online Tool for Land Cover Validation and Area Estimation  </vt:lpstr>
      <vt:lpstr>LACO-Wiki</vt:lpstr>
      <vt:lpstr>Potential Users of LACO-Wiki</vt:lpstr>
      <vt:lpstr>Basic Validation Workflow</vt:lpstr>
      <vt:lpstr>Logging in / Languages</vt:lpstr>
      <vt:lpstr>Step 1: Data Upload/Management</vt:lpstr>
      <vt:lpstr>PowerPoint Presentation</vt:lpstr>
      <vt:lpstr>Step 2: Generate Samples</vt:lpstr>
      <vt:lpstr>PowerPoint Presentation</vt:lpstr>
      <vt:lpstr>PowerPoint Presentation</vt:lpstr>
      <vt:lpstr>Step 3: Validate</vt:lpstr>
      <vt:lpstr>PowerPoint Presentation</vt:lpstr>
      <vt:lpstr>PowerPoint Presentation</vt:lpstr>
      <vt:lpstr>PowerPoint Presentation</vt:lpstr>
      <vt:lpstr>Step 4: View Results</vt:lpstr>
      <vt:lpstr>Accuracy Assessment</vt:lpstr>
      <vt:lpstr>New Features added Recently</vt:lpstr>
      <vt:lpstr>Validation of GlobeLand30 for Kenya</vt:lpstr>
      <vt:lpstr>Validation of GlobeLand30 for Kenya</vt:lpstr>
      <vt:lpstr>Dealing with Difficulties</vt:lpstr>
      <vt:lpstr>Results for Sample 1</vt:lpstr>
      <vt:lpstr>Results for Sample 2</vt:lpstr>
      <vt:lpstr>Area Estimates (Sample 2)</vt:lpstr>
      <vt:lpstr>Agreement between Interpreters</vt:lpstr>
      <vt:lpstr>In-situ component – LACO-Wiki Mobile </vt:lpstr>
      <vt:lpstr>Ongoing and Future Work</vt:lpstr>
      <vt:lpstr>Thank you!</vt:lpstr>
    </vt:vector>
  </TitlesOfParts>
  <Company>IIASA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Anka James</dc:creator>
  <cp:lastModifiedBy>SEE Linda</cp:lastModifiedBy>
  <cp:revision>477</cp:revision>
  <cp:lastPrinted>2017-05-07T13:04:37Z</cp:lastPrinted>
  <dcterms:created xsi:type="dcterms:W3CDTF">2007-09-10T11:47:28Z</dcterms:created>
  <dcterms:modified xsi:type="dcterms:W3CDTF">2021-06-14T10:30:12Z</dcterms:modified>
</cp:coreProperties>
</file>