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51" r:id="rId2"/>
    <p:sldId id="258" r:id="rId3"/>
    <p:sldId id="262" r:id="rId4"/>
    <p:sldId id="264" r:id="rId5"/>
    <p:sldId id="2950" r:id="rId6"/>
    <p:sldId id="2938" r:id="rId7"/>
    <p:sldId id="265" r:id="rId8"/>
    <p:sldId id="2981" r:id="rId9"/>
    <p:sldId id="2976" r:id="rId10"/>
    <p:sldId id="2914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56"/>
    <p:restoredTop sz="80516"/>
  </p:normalViewPr>
  <p:slideViewPr>
    <p:cSldViewPr snapToGrid="0" snapToObjects="1">
      <p:cViewPr varScale="1">
        <p:scale>
          <a:sx n="56" d="100"/>
          <a:sy n="56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F43C-C644-5441-808A-D0BEB62001BA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4D096-54C5-C145-B057-08A0172C1F8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467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5C909-D747-4B48-8215-A8A42A988F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5C909-D747-4B48-8215-A8A42A988F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4D096-54C5-C145-B057-08A0172C1F82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7761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4D096-54C5-C145-B057-08A0172C1F82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781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4D096-54C5-C145-B057-08A0172C1F82}" type="slidenum">
              <a:rPr lang="en-AT" smtClean="0"/>
              <a:t>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5880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4D096-54C5-C145-B057-08A0172C1F82}" type="slidenum">
              <a:rPr lang="en-AT" smtClean="0"/>
              <a:t>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5872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81F49-FC89-48CC-9F24-F3F05A20C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T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8A07E-DB8E-6E46-B389-DAA2EB564CE9}" type="slidenum">
              <a:rPr lang="en-AT" smtClean="0"/>
              <a:t>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9931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A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8A07E-DB8E-6E46-B389-DAA2EB564CE9}" type="slidenum">
              <a:rPr lang="en-AT" smtClean="0"/>
              <a:t>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6765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8A07E-DB8E-6E46-B389-DAA2EB564CE9}" type="slidenum">
              <a:rPr lang="en-AT" smtClean="0"/>
              <a:t>9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203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1811-2B09-76CA-FD61-91C3BDBF2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1FED7-D135-F9C2-8092-11E3BD46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0EB88-AC35-E97B-7289-9A19088F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081D-82AA-3E9B-61D6-27EC2486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13D8-2F31-F801-EF95-7B2CAC72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7846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6E28-5531-BD77-DC81-0B982355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F20C0-9B8A-CC8E-144D-123CFD3CF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B4EB-76F4-F1FF-9951-D0AF616D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BBBA-3EB1-9805-52B7-F7426C41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AE4A0-0C84-5BC7-D84B-CD830F0D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5898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04B23-7E03-A41C-A4FD-6DD11203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78385-336E-CAD4-2305-8C65724F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B34A-348A-5ECB-7E19-4D628088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E9CB-A369-BB27-CD77-9DE1E1BF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38EC8-631E-4870-360D-A74ACF49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2711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693A-0EAE-01DB-566F-615F7965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DFE9-E14A-1500-B39C-B6D899B4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EE2BE-4051-4526-DA1C-AF46C0E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9D28-CBA5-ECBC-5315-BEACB23B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3007-C015-8725-0116-6BE0F51E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4533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37D6-3AE6-D87C-DC94-2B239ECB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022F0-D932-1504-034F-BDFB1F29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2FC4-1548-3E36-5566-E79A0656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8C79B-6840-D47E-25F2-44829403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5190-2FC8-CBF7-2FBA-0EA2BABC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76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CE89-BE63-0D65-6321-DD033684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E47B-51E0-2C31-3744-B5902CBC9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D0C68-23C7-DF14-0CBE-91B90C632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6C96D-11A8-9BCA-4DF9-6ABD73F1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231E9-DB80-10D3-DC31-B565DE1D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71EA8-F319-C4F4-D0C1-2584D39C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7063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3CF4-42B4-5B20-FC05-7BEA5A3C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7F73F-71E5-9048-606D-92C02A99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67C83-D9A3-4856-96D5-FBEA9E0C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1403F-3DBB-2E53-C640-4E57E9449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E5B4B-F2BD-F734-4105-4A6860F3F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F2003-6BCB-CD93-A319-5575CEAF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F65E8-848B-99E3-A5B4-BEC37F8D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4D1F4-9813-DB9B-82D8-6CC1B1B0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067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9B86-7F35-CDF2-9AE7-6B411DF4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43AE2-B1B4-76FE-0E4B-7D4A744C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EAC09-3A03-E817-EECD-310094E1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96FCD-D95A-11C6-FD65-8232B401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6532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2847C-A31F-4C9D-5CD9-49A27968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C9575-A1CF-A361-D981-47C0763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EE29-09BA-BF40-AF70-88137FB4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6366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C3CB-C174-D76E-8A88-DC616221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B46F-1DAE-94DE-E87A-E5EFE23B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AA058-5B1A-45A5-4C21-C0D74078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2B217-51CE-A32A-1262-B238114B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913C-A437-17CF-D14B-5D188DB2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BD99C-DCAC-A3F8-FE1E-2DDB61D0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644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FA54-6055-0AF6-CAEC-9CF431C4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17F60-7C53-E614-A923-6AD1616D8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AE3C5-49D8-C3B8-E161-8D6B47651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B43F-AC08-DEF6-CBEF-73AEB0F3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0B4DB-9190-3E0D-A32E-FAFA80EE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55F81-8953-E2E1-61D1-8D19F6E9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21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82256-41BC-16CA-AB94-7FD936B8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024E7-6211-9435-E579-ADBBFB0F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F7CC9-8317-9FDE-F1A2-503CEAEB7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80BB-1733-0741-B6F9-8A41B3492A75}" type="datetimeFigureOut">
              <a:rPr lang="en-AT" smtClean="0"/>
              <a:t>13.05.22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52042-081E-9F70-37F0-91B71B7B4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D6F2-4005-48E6-9F54-735C575C9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D790-208E-2B4B-BB47-47BAEBFFE49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340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hyperlink" Target="https://dataforchange.net/strengthening-measurement-of-marine-litter-in-Ghana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19B3-A10F-E249-B791-85561A46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45" y="3461117"/>
            <a:ext cx="8810110" cy="1097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Dilek Fraisl, PhD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A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 Data Ecosystems for Sustainability Research (NODES)</a:t>
            </a:r>
            <a:br>
              <a:rPr lang="en-A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Institute for Applied Systems Analysis (IIASA)</a:t>
            </a: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26B2D-2442-5E4C-B2CB-1F238DDA4344}"/>
              </a:ext>
            </a:extLst>
          </p:cNvPr>
          <p:cNvSpPr txBox="1"/>
          <p:nvPr/>
        </p:nvSpPr>
        <p:spPr>
          <a:xfrm>
            <a:off x="4473102" y="4920511"/>
            <a:ext cx="3289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en-A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AT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fraisl@iiasa.ac.at </a:t>
            </a:r>
          </a:p>
          <a:p>
            <a:r>
              <a:rPr lang="en-A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Twitter: </a:t>
            </a:r>
            <a:r>
              <a:rPr lang="en-A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AT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@dilekfraisl1</a:t>
            </a:r>
          </a:p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www.iiasa.ac.at</a:t>
            </a: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	</a:t>
            </a:r>
            <a:r>
              <a:rPr lang="en-GB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www.geo-wiki.org</a:t>
            </a:r>
            <a:endParaRPr lang="en-AT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E0A4-D81D-1B4C-B5D9-C81B42E6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8" y="-112541"/>
            <a:ext cx="3289434" cy="1417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CDF94F-A1C3-994E-99E5-891DB28477A9}"/>
              </a:ext>
            </a:extLst>
          </p:cNvPr>
          <p:cNvSpPr/>
          <p:nvPr/>
        </p:nvSpPr>
        <p:spPr>
          <a:xfrm>
            <a:off x="955673" y="1614458"/>
            <a:ext cx="103242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SDGs</a:t>
            </a: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Data Issues, Citizen Science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17068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19B3-A10F-E249-B791-85561A46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281" y="2804937"/>
            <a:ext cx="8810110" cy="122168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Dilek Fraisl, PhD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Institute for Applied Systems Analysis (IIASA)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behalf of the WeObserve SDGs CoP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B2012-F5F9-D941-BCAD-EBEC5D8FC3F6}"/>
              </a:ext>
            </a:extLst>
          </p:cNvPr>
          <p:cNvSpPr/>
          <p:nvPr/>
        </p:nvSpPr>
        <p:spPr>
          <a:xfrm>
            <a:off x="733267" y="980132"/>
            <a:ext cx="10887075" cy="103689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26B2D-2442-5E4C-B2CB-1F238DDA4344}"/>
              </a:ext>
            </a:extLst>
          </p:cNvPr>
          <p:cNvSpPr txBox="1"/>
          <p:nvPr/>
        </p:nvSpPr>
        <p:spPr>
          <a:xfrm>
            <a:off x="4532088" y="4088363"/>
            <a:ext cx="3289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en-A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AT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fraisl@iiasa.ac.at </a:t>
            </a:r>
          </a:p>
          <a:p>
            <a:r>
              <a:rPr lang="en-A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Twitter: </a:t>
            </a:r>
            <a:r>
              <a:rPr lang="en-A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AT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@dilekfraisl1</a:t>
            </a:r>
          </a:p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www.iiasa.ac.at</a:t>
            </a: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	</a:t>
            </a:r>
            <a:r>
              <a:rPr lang="en-GB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www.geo-wiki.org</a:t>
            </a:r>
            <a:endParaRPr lang="en-AT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E0A4-D81D-1B4C-B5D9-C81B42E6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940" y="5705995"/>
            <a:ext cx="2279824" cy="9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F034D-E702-94DA-6437-282969C0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5" y="300989"/>
            <a:ext cx="5475952" cy="2661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BAAF4-1A0E-4027-C093-1D21CA962051}"/>
              </a:ext>
            </a:extLst>
          </p:cNvPr>
          <p:cNvSpPr txBox="1"/>
          <p:nvPr/>
        </p:nvSpPr>
        <p:spPr>
          <a:xfrm>
            <a:off x="438148" y="3771901"/>
            <a:ext cx="5448299" cy="19451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Critisism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A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169 priorities, in practice, no priorities at all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Fragmentation of effort and resources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Measuring, validating and communicating 232 indicators difficult and expensive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29FB7B-7164-3A03-63ED-7B5C65AAABD4}"/>
              </a:ext>
            </a:extLst>
          </p:cNvPr>
          <p:cNvSpPr txBox="1">
            <a:spLocks/>
          </p:cNvSpPr>
          <p:nvPr/>
        </p:nvSpPr>
        <p:spPr>
          <a:xfrm>
            <a:off x="6305554" y="3771901"/>
            <a:ext cx="5448297" cy="19451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Democratic process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targets may mean more funding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has flaws and it could have been better, some targets are not achievable, but ...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DA72FD43-012C-D8F4-45FE-23A4EC0B9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49604">
            <a:off x="11191763" y="6024625"/>
            <a:ext cx="651127" cy="659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E9973-F50D-C3C6-35C6-8594CE0C3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460" y="966468"/>
            <a:ext cx="4458484" cy="1330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71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866E83E-F005-A214-8137-4DF9B458D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31" y="1493293"/>
            <a:ext cx="10228659" cy="186673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3B2-08E0-FAD3-8DAB-A19A3091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SDGs mark the first time in human history that the nations of the world agreed on a comprehensive vision, supported by concrete goals and targets, for the future we want, for “sustainable  development”…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814E5-35A7-8639-80EF-873BA68BE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631" y="-144204"/>
            <a:ext cx="1873729" cy="8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7822-DC22-0513-6FE4-B73294A2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185" y="1156826"/>
            <a:ext cx="7181387" cy="1929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100" dirty="0">
                <a:solidFill>
                  <a:srgbClr val="4F91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Unclear definitions and inconsistent use of terminology</a:t>
            </a:r>
          </a:p>
          <a:p>
            <a:endParaRPr lang="en-US" altLang="en-US" sz="1900" dirty="0">
              <a:solidFill>
                <a:srgbClr val="4F91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en-US" sz="1900" dirty="0">
                <a:solidFill>
                  <a:srgbClr val="4F91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</a:p>
          <a:p>
            <a:pPr lvl="1"/>
            <a:r>
              <a:rPr lang="en-US" altLang="en-US" sz="1900" dirty="0">
                <a:solidFill>
                  <a:srgbClr val="4F91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services</a:t>
            </a:r>
          </a:p>
          <a:p>
            <a:pPr lvl="1"/>
            <a:r>
              <a:rPr lang="en-US" altLang="en-US" sz="1900" dirty="0">
                <a:solidFill>
                  <a:srgbClr val="4F91C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technologies </a:t>
            </a:r>
            <a:endParaRPr lang="en-GB" altLang="en-US" sz="1900" dirty="0">
              <a:solidFill>
                <a:srgbClr val="4F91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11252FF-3B2E-6888-9657-59EF3261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1" y="2121463"/>
            <a:ext cx="2680336" cy="268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9898A-88AC-A162-204A-010BA75075FD}"/>
              </a:ext>
            </a:extLst>
          </p:cNvPr>
          <p:cNvSpPr txBox="1"/>
          <p:nvPr/>
        </p:nvSpPr>
        <p:spPr>
          <a:xfrm>
            <a:off x="981849" y="3086100"/>
            <a:ext cx="162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Decoding 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SDGs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B0BC759-4C8A-95E8-7098-1A063DEE315D}"/>
              </a:ext>
            </a:extLst>
          </p:cNvPr>
          <p:cNvSpPr txBox="1">
            <a:spLocks/>
          </p:cNvSpPr>
          <p:nvPr/>
        </p:nvSpPr>
        <p:spPr>
          <a:xfrm>
            <a:off x="3662185" y="3429000"/>
            <a:ext cx="7046217" cy="2695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issues related to traditional sources of data: </a:t>
            </a:r>
          </a:p>
          <a:p>
            <a:pPr algn="just"/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costs, </a:t>
            </a:r>
          </a:p>
          <a:p>
            <a:pPr lvl="1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infrequent data collection cycles, </a:t>
            </a:r>
          </a:p>
          <a:p>
            <a:pPr lvl="1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spatial variations across a country, </a:t>
            </a:r>
          </a:p>
          <a:p>
            <a:pPr lvl="1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openness, </a:t>
            </a:r>
          </a:p>
          <a:p>
            <a:pPr lvl="1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accuracy, etc.</a:t>
            </a:r>
          </a:p>
          <a:p>
            <a:endParaRPr lang="en-AT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FD9E1-BB03-838B-0CA4-71153900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90" y="-45185"/>
            <a:ext cx="1815890" cy="7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5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24446-0203-84B1-3BA4-A1D1266F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96" y="1635405"/>
            <a:ext cx="7083793" cy="3587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76F5E1-C10F-D516-63CF-EC42AE1DEEDA}"/>
              </a:ext>
            </a:extLst>
          </p:cNvPr>
          <p:cNvSpPr txBox="1"/>
          <p:nvPr/>
        </p:nvSpPr>
        <p:spPr>
          <a:xfrm>
            <a:off x="393531" y="5780754"/>
            <a:ext cx="11404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58% of the environmental SDG indicators lack data.</a:t>
            </a:r>
            <a:r>
              <a:rPr lang="en-AT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72160-B109-5EA3-66A0-4CB0A1F54766}"/>
              </a:ext>
            </a:extLst>
          </p:cNvPr>
          <p:cNvSpPr txBox="1"/>
          <p:nvPr/>
        </p:nvSpPr>
        <p:spPr>
          <a:xfrm>
            <a:off x="2554096" y="1074493"/>
            <a:ext cx="4526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SDG Report 2021, UNSD.</a:t>
            </a:r>
            <a:endParaRPr lang="en-A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CAB1-95DA-D71E-C388-31CD850D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80" y="-113694"/>
            <a:ext cx="1888712" cy="8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5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D748-9F65-46EC-A33A-6E217E86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96643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and non-traditional data sources for SDG monitoring</a:t>
            </a:r>
          </a:p>
        </p:txBody>
      </p:sp>
      <p:pic>
        <p:nvPicPr>
          <p:cNvPr id="4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7496274-B530-4597-93CD-29C35B85A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1350" b="1"/>
          <a:stretch/>
        </p:blipFill>
        <p:spPr>
          <a:xfrm>
            <a:off x="2918068" y="1176207"/>
            <a:ext cx="6355863" cy="54959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C8DB07A-9B8E-4DBE-A407-9473226C073C}"/>
              </a:ext>
            </a:extLst>
          </p:cNvPr>
          <p:cNvSpPr txBox="1">
            <a:spLocks/>
          </p:cNvSpPr>
          <p:nvPr/>
        </p:nvSpPr>
        <p:spPr>
          <a:xfrm>
            <a:off x="9273931" y="6366789"/>
            <a:ext cx="3651517" cy="491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2500" b="1" dirty="0"/>
              <a:t>Fritz et al, Nature Sustainability, 2019</a:t>
            </a:r>
            <a:endParaRPr lang="en-US" sz="2500" b="1" i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7406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2E26E-1286-9E43-B92D-8EC5B9075A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4" y="1199444"/>
            <a:ext cx="8812796" cy="5460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50BA-57A9-A944-85EB-CF0408839E55}"/>
              </a:ext>
            </a:extLst>
          </p:cNvPr>
          <p:cNvSpPr txBox="1">
            <a:spLocks/>
          </p:cNvSpPr>
          <p:nvPr/>
        </p:nvSpPr>
        <p:spPr>
          <a:xfrm>
            <a:off x="257843" y="461319"/>
            <a:ext cx="11676313" cy="73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SDG indicators where citizen science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‘already contributing’, ‘could contribute’ or where there is ‘no alignment'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B9B7A-EDB5-B741-9A4D-9781DFD33560}"/>
              </a:ext>
            </a:extLst>
          </p:cNvPr>
          <p:cNvSpPr txBox="1"/>
          <p:nvPr/>
        </p:nvSpPr>
        <p:spPr>
          <a:xfrm>
            <a:off x="398174" y="6627168"/>
            <a:ext cx="119341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Fraisl, D., Campbell, J., See, L. </a:t>
            </a:r>
            <a:r>
              <a:rPr lang="en-GB" sz="900" b="0" i="1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Mapping citizen science contributions to the UN sustainable development goals. </a:t>
            </a:r>
            <a:r>
              <a:rPr lang="en-GB" sz="900" b="0" i="1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 Sci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GB" sz="9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15, 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1735–1751 (2020). https://</a:t>
            </a:r>
            <a:r>
              <a:rPr lang="en-GB" sz="9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doi.org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/10.1007/s11625-020-00833-7</a:t>
            </a:r>
            <a:endParaRPr lang="en-AT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1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19E10A-3DE3-F944-AD2C-90C82173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11" y="1264165"/>
            <a:ext cx="8457076" cy="44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33;p3">
            <a:extLst>
              <a:ext uri="{FF2B5EF4-FFF2-40B4-BE49-F238E27FC236}">
                <a16:creationId xmlns:a16="http://schemas.microsoft.com/office/drawing/2014/main" id="{BECF40FF-FDA9-7549-9BF0-1985C12B12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2" y="144767"/>
            <a:ext cx="2576025" cy="77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0;p3" descr="Logo&#10;&#10;Description automatically generated">
            <a:extLst>
              <a:ext uri="{FF2B5EF4-FFF2-40B4-BE49-F238E27FC236}">
                <a16:creationId xmlns:a16="http://schemas.microsoft.com/office/drawing/2014/main" id="{F455EEF0-B82F-4549-BBF4-E0214EA41F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2888" y="149890"/>
            <a:ext cx="997041" cy="98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">
            <a:extLst>
              <a:ext uri="{FF2B5EF4-FFF2-40B4-BE49-F238E27FC236}">
                <a16:creationId xmlns:a16="http://schemas.microsoft.com/office/drawing/2014/main" id="{7FBF4C3E-0F16-FE4B-81E8-AEFC07227E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9834" y="144767"/>
            <a:ext cx="997041" cy="93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3">
            <a:extLst>
              <a:ext uri="{FF2B5EF4-FFF2-40B4-BE49-F238E27FC236}">
                <a16:creationId xmlns:a16="http://schemas.microsoft.com/office/drawing/2014/main" id="{D110725A-D3ED-4941-AB6B-FC2CBB72F1E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562" y="144767"/>
            <a:ext cx="2080000" cy="6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3">
            <a:extLst>
              <a:ext uri="{FF2B5EF4-FFF2-40B4-BE49-F238E27FC236}">
                <a16:creationId xmlns:a16="http://schemas.microsoft.com/office/drawing/2014/main" id="{A725DC38-B8F5-E141-BC37-6AC600312B6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00911" y="144767"/>
            <a:ext cx="1657869" cy="84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6;p3" descr="Partners and Supporters – Open Data Watch">
            <a:extLst>
              <a:ext uri="{FF2B5EF4-FFF2-40B4-BE49-F238E27FC236}">
                <a16:creationId xmlns:a16="http://schemas.microsoft.com/office/drawing/2014/main" id="{B179637A-5E62-D646-B5E6-EF8145B7EB5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8852" r="8103"/>
          <a:stretch/>
        </p:blipFill>
        <p:spPr>
          <a:xfrm>
            <a:off x="10694130" y="3895"/>
            <a:ext cx="1498933" cy="104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1423D-517D-5447-984E-0BEA8192E1E8}"/>
              </a:ext>
            </a:extLst>
          </p:cNvPr>
          <p:cNvSpPr txBox="1"/>
          <p:nvPr/>
        </p:nvSpPr>
        <p:spPr>
          <a:xfrm>
            <a:off x="216061" y="5877142"/>
            <a:ext cx="11975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 Science for the SDGs StoryMap: 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https://dataforchange.net/strengthening-measurement-of-marine-litter-in-Ghana</a:t>
            </a:r>
            <a:endParaRPr lang="en-A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689D87-64B0-D345-A030-B2BF71F1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93" y="145620"/>
            <a:ext cx="845512" cy="9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9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AFBB7C-BA65-4034-8F52-32E6C514E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155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D56ACA-1E9F-4685-8853-D3A4777AC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55"/>
            <a:ext cx="12192000" cy="6858000"/>
          </a:xfrm>
          <a:custGeom>
            <a:avLst/>
            <a:gdLst>
              <a:gd name="connsiteX0" fmla="*/ 3847754 w 12192000"/>
              <a:gd name="connsiteY0" fmla="*/ 5 h 6858000"/>
              <a:gd name="connsiteX1" fmla="*/ 3847754 w 12192000"/>
              <a:gd name="connsiteY1" fmla="*/ 4197373 h 6858000"/>
              <a:gd name="connsiteX2" fmla="*/ 4423416 w 12192000"/>
              <a:gd name="connsiteY2" fmla="*/ 4197373 h 6858000"/>
              <a:gd name="connsiteX3" fmla="*/ 4430942 w 12192000"/>
              <a:gd name="connsiteY3" fmla="*/ 4172627 h 6858000"/>
              <a:gd name="connsiteX4" fmla="*/ 4570893 w 12192000"/>
              <a:gd name="connsiteY4" fmla="*/ 4067350 h 6858000"/>
              <a:gd name="connsiteX5" fmla="*/ 5082240 w 12192000"/>
              <a:gd name="connsiteY5" fmla="*/ 4000508 h 6858000"/>
              <a:gd name="connsiteX6" fmla="*/ 5767374 w 12192000"/>
              <a:gd name="connsiteY6" fmla="*/ 3903586 h 6858000"/>
              <a:gd name="connsiteX7" fmla="*/ 6455849 w 12192000"/>
              <a:gd name="connsiteY7" fmla="*/ 3820032 h 6858000"/>
              <a:gd name="connsiteX8" fmla="*/ 7144325 w 12192000"/>
              <a:gd name="connsiteY8" fmla="*/ 3820032 h 6858000"/>
              <a:gd name="connsiteX9" fmla="*/ 7341512 w 12192000"/>
              <a:gd name="connsiteY9" fmla="*/ 3826717 h 6858000"/>
              <a:gd name="connsiteX10" fmla="*/ 7344854 w 12192000"/>
              <a:gd name="connsiteY10" fmla="*/ 3826717 h 6858000"/>
              <a:gd name="connsiteX11" fmla="*/ 7534641 w 12192000"/>
              <a:gd name="connsiteY11" fmla="*/ 3832816 h 6858000"/>
              <a:gd name="connsiteX12" fmla="*/ 7534641 w 12192000"/>
              <a:gd name="connsiteY12" fmla="*/ 5 h 6858000"/>
              <a:gd name="connsiteX13" fmla="*/ 3728859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1 h 6858000"/>
              <a:gd name="connsiteX16" fmla="*/ 7653538 w 12192000"/>
              <a:gd name="connsiteY16" fmla="*/ 1 h 6858000"/>
              <a:gd name="connsiteX17" fmla="*/ 7653538 w 12192000"/>
              <a:gd name="connsiteY17" fmla="*/ 3836633 h 6858000"/>
              <a:gd name="connsiteX18" fmla="*/ 7773901 w 12192000"/>
              <a:gd name="connsiteY18" fmla="*/ 3840500 h 6858000"/>
              <a:gd name="connsiteX19" fmla="*/ 8200440 w 12192000"/>
              <a:gd name="connsiteY19" fmla="*/ 3856793 h 6858000"/>
              <a:gd name="connsiteX20" fmla="*/ 8517940 w 12192000"/>
              <a:gd name="connsiteY20" fmla="*/ 3860135 h 6858000"/>
              <a:gd name="connsiteX21" fmla="*/ 9206418 w 12192000"/>
              <a:gd name="connsiteY21" fmla="*/ 3863477 h 6858000"/>
              <a:gd name="connsiteX22" fmla="*/ 9891553 w 12192000"/>
              <a:gd name="connsiteY22" fmla="*/ 3850108 h 6858000"/>
              <a:gd name="connsiteX23" fmla="*/ 10586714 w 12192000"/>
              <a:gd name="connsiteY23" fmla="*/ 3810003 h 6858000"/>
              <a:gd name="connsiteX24" fmla="*/ 11271848 w 12192000"/>
              <a:gd name="connsiteY24" fmla="*/ 3756529 h 6858000"/>
              <a:gd name="connsiteX25" fmla="*/ 11709667 w 12192000"/>
              <a:gd name="connsiteY25" fmla="*/ 3636212 h 6858000"/>
              <a:gd name="connsiteX26" fmla="*/ 12184248 w 12192000"/>
              <a:gd name="connsiteY26" fmla="*/ 3429001 h 6858000"/>
              <a:gd name="connsiteX27" fmla="*/ 12192000 w 12192000"/>
              <a:gd name="connsiteY27" fmla="*/ 3437173 h 6858000"/>
              <a:gd name="connsiteX28" fmla="*/ 12192000 w 12192000"/>
              <a:gd name="connsiteY28" fmla="*/ 6858000 h 6858000"/>
              <a:gd name="connsiteX29" fmla="*/ 0 w 12192000"/>
              <a:gd name="connsiteY29" fmla="*/ 6858000 h 6858000"/>
              <a:gd name="connsiteX30" fmla="*/ 0 w 12192000"/>
              <a:gd name="connsiteY30" fmla="*/ 6857989 h 6858000"/>
              <a:gd name="connsiteX31" fmla="*/ 6542821 w 12192000"/>
              <a:gd name="connsiteY31" fmla="*/ 6857989 h 6858000"/>
              <a:gd name="connsiteX32" fmla="*/ 6553813 w 12192000"/>
              <a:gd name="connsiteY32" fmla="*/ 6856417 h 6858000"/>
              <a:gd name="connsiteX33" fmla="*/ 6836849 w 12192000"/>
              <a:gd name="connsiteY33" fmla="*/ 6797865 h 6858000"/>
              <a:gd name="connsiteX34" fmla="*/ 5951187 w 12192000"/>
              <a:gd name="connsiteY34" fmla="*/ 6644126 h 6858000"/>
              <a:gd name="connsiteX35" fmla="*/ 6001320 w 12192000"/>
              <a:gd name="connsiteY35" fmla="*/ 6624073 h 6858000"/>
              <a:gd name="connsiteX36" fmla="*/ 5904397 w 12192000"/>
              <a:gd name="connsiteY36" fmla="*/ 6543863 h 6858000"/>
              <a:gd name="connsiteX37" fmla="*/ 5506684 w 12192000"/>
              <a:gd name="connsiteY37" fmla="*/ 6416862 h 6858000"/>
              <a:gd name="connsiteX38" fmla="*/ 6001320 w 12192000"/>
              <a:gd name="connsiteY38" fmla="*/ 6202967 h 6858000"/>
              <a:gd name="connsiteX39" fmla="*/ 5443186 w 12192000"/>
              <a:gd name="connsiteY39" fmla="*/ 5912202 h 6858000"/>
              <a:gd name="connsiteX40" fmla="*/ 5159104 w 12192000"/>
              <a:gd name="connsiteY40" fmla="*/ 5842017 h 6858000"/>
              <a:gd name="connsiteX41" fmla="*/ 6094899 w 12192000"/>
              <a:gd name="connsiteY41" fmla="*/ 5477726 h 6858000"/>
              <a:gd name="connsiteX42" fmla="*/ 4577576 w 12192000"/>
              <a:gd name="connsiteY42" fmla="*/ 5297251 h 6858000"/>
              <a:gd name="connsiteX43" fmla="*/ 4701234 w 12192000"/>
              <a:gd name="connsiteY43" fmla="*/ 5223724 h 6858000"/>
              <a:gd name="connsiteX44" fmla="*/ 5643712 w 12192000"/>
              <a:gd name="connsiteY44" fmla="*/ 5243777 h 6858000"/>
              <a:gd name="connsiteX45" fmla="*/ 5800793 w 12192000"/>
              <a:gd name="connsiteY45" fmla="*/ 5186961 h 6858000"/>
              <a:gd name="connsiteX46" fmla="*/ 5643712 w 12192000"/>
              <a:gd name="connsiteY46" fmla="*/ 5096724 h 6858000"/>
              <a:gd name="connsiteX47" fmla="*/ 5032104 w 12192000"/>
              <a:gd name="connsiteY47" fmla="*/ 5029881 h 6858000"/>
              <a:gd name="connsiteX48" fmla="*/ 4871682 w 12192000"/>
              <a:gd name="connsiteY48" fmla="*/ 4879485 h 6858000"/>
              <a:gd name="connsiteX49" fmla="*/ 4600971 w 12192000"/>
              <a:gd name="connsiteY49" fmla="*/ 4705695 h 6858000"/>
              <a:gd name="connsiteX50" fmla="*/ 4788128 w 12192000"/>
              <a:gd name="connsiteY50" fmla="*/ 4561984 h 6858000"/>
              <a:gd name="connsiteX51" fmla="*/ 4483995 w 12192000"/>
              <a:gd name="connsiteY51" fmla="*/ 4348088 h 6858000"/>
              <a:gd name="connsiteX52" fmla="*/ 4460097 w 12192000"/>
              <a:gd name="connsiteY52" fmla="*/ 4316252 h 6858000"/>
              <a:gd name="connsiteX53" fmla="*/ 0 w 12192000"/>
              <a:gd name="connsiteY53" fmla="*/ 4316252 h 6858000"/>
              <a:gd name="connsiteX54" fmla="*/ 0 w 12192000"/>
              <a:gd name="connsiteY54" fmla="*/ 4197368 h 6858000"/>
              <a:gd name="connsiteX55" fmla="*/ 3728859 w 12192000"/>
              <a:gd name="connsiteY55" fmla="*/ 4197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6858000">
                <a:moveTo>
                  <a:pt x="3847754" y="5"/>
                </a:moveTo>
                <a:lnTo>
                  <a:pt x="3847754" y="4197373"/>
                </a:lnTo>
                <a:lnTo>
                  <a:pt x="4423416" y="4197373"/>
                </a:lnTo>
                <a:lnTo>
                  <a:pt x="4430942" y="4172627"/>
                </a:lnTo>
                <a:cubicBezTo>
                  <a:pt x="4453920" y="4128344"/>
                  <a:pt x="4509064" y="4095758"/>
                  <a:pt x="4570893" y="4067350"/>
                </a:cubicBezTo>
                <a:cubicBezTo>
                  <a:pt x="4731315" y="3997165"/>
                  <a:pt x="4908447" y="4013876"/>
                  <a:pt x="5082240" y="4000508"/>
                </a:cubicBezTo>
                <a:cubicBezTo>
                  <a:pt x="5312846" y="3970428"/>
                  <a:pt x="5533424" y="3900244"/>
                  <a:pt x="5767374" y="3903586"/>
                </a:cubicBezTo>
                <a:cubicBezTo>
                  <a:pt x="5987953" y="3833401"/>
                  <a:pt x="6231927" y="3910270"/>
                  <a:pt x="6455849" y="3820032"/>
                </a:cubicBezTo>
                <a:cubicBezTo>
                  <a:pt x="6683114" y="3820032"/>
                  <a:pt x="6913720" y="3820032"/>
                  <a:pt x="7144325" y="3820032"/>
                </a:cubicBezTo>
                <a:cubicBezTo>
                  <a:pt x="7211170" y="3823375"/>
                  <a:pt x="7274668" y="3823375"/>
                  <a:pt x="7341512" y="3826717"/>
                </a:cubicBezTo>
                <a:cubicBezTo>
                  <a:pt x="7341512" y="3826717"/>
                  <a:pt x="7344854" y="3826717"/>
                  <a:pt x="7344854" y="3826717"/>
                </a:cubicBezTo>
                <a:lnTo>
                  <a:pt x="7534641" y="3832816"/>
                </a:lnTo>
                <a:lnTo>
                  <a:pt x="7534641" y="5"/>
                </a:lnTo>
                <a:close/>
                <a:moveTo>
                  <a:pt x="3728859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7653538" y="1"/>
                </a:lnTo>
                <a:lnTo>
                  <a:pt x="7653538" y="3836633"/>
                </a:lnTo>
                <a:lnTo>
                  <a:pt x="7773901" y="3840500"/>
                </a:lnTo>
                <a:cubicBezTo>
                  <a:pt x="7916359" y="3845096"/>
                  <a:pt x="8058399" y="3850109"/>
                  <a:pt x="8200440" y="3856793"/>
                </a:cubicBezTo>
                <a:cubicBezTo>
                  <a:pt x="8307387" y="3856793"/>
                  <a:pt x="8410993" y="3860135"/>
                  <a:pt x="8517940" y="3860135"/>
                </a:cubicBezTo>
                <a:cubicBezTo>
                  <a:pt x="8745205" y="3876845"/>
                  <a:pt x="8975812" y="3886871"/>
                  <a:pt x="9206418" y="3863477"/>
                </a:cubicBezTo>
                <a:cubicBezTo>
                  <a:pt x="9437024" y="3883530"/>
                  <a:pt x="9660946" y="3870162"/>
                  <a:pt x="9891553" y="3850108"/>
                </a:cubicBezTo>
                <a:cubicBezTo>
                  <a:pt x="10125500" y="3873504"/>
                  <a:pt x="10356108" y="3840082"/>
                  <a:pt x="10586714" y="3810003"/>
                </a:cubicBezTo>
                <a:cubicBezTo>
                  <a:pt x="10817321" y="3823372"/>
                  <a:pt x="11047927" y="3823372"/>
                  <a:pt x="11271848" y="3756529"/>
                </a:cubicBezTo>
                <a:cubicBezTo>
                  <a:pt x="11442298" y="3830056"/>
                  <a:pt x="11525851" y="3589423"/>
                  <a:pt x="11709667" y="3636212"/>
                </a:cubicBezTo>
                <a:cubicBezTo>
                  <a:pt x="11893484" y="3686345"/>
                  <a:pt x="12023827" y="3495843"/>
                  <a:pt x="12184248" y="3429001"/>
                </a:cubicBezTo>
                <a:lnTo>
                  <a:pt x="12192000" y="3437173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7989"/>
                </a:lnTo>
                <a:lnTo>
                  <a:pt x="6542821" y="6857989"/>
                </a:lnTo>
                <a:lnTo>
                  <a:pt x="6553813" y="6856417"/>
                </a:lnTo>
                <a:cubicBezTo>
                  <a:pt x="6636844" y="6844080"/>
                  <a:pt x="6761651" y="6822931"/>
                  <a:pt x="6836849" y="6797865"/>
                </a:cubicBezTo>
                <a:cubicBezTo>
                  <a:pt x="6663059" y="6794522"/>
                  <a:pt x="5977924" y="6667523"/>
                  <a:pt x="5951187" y="6644126"/>
                </a:cubicBezTo>
                <a:cubicBezTo>
                  <a:pt x="5964556" y="6637442"/>
                  <a:pt x="5984611" y="6630759"/>
                  <a:pt x="6001320" y="6624073"/>
                </a:cubicBezTo>
                <a:cubicBezTo>
                  <a:pt x="5964556" y="6604022"/>
                  <a:pt x="5934477" y="6580627"/>
                  <a:pt x="5904397" y="6543863"/>
                </a:cubicBezTo>
                <a:cubicBezTo>
                  <a:pt x="5807476" y="6420205"/>
                  <a:pt x="5643712" y="6463653"/>
                  <a:pt x="5506684" y="6416862"/>
                </a:cubicBezTo>
                <a:cubicBezTo>
                  <a:pt x="5593580" y="6156177"/>
                  <a:pt x="5824187" y="6253098"/>
                  <a:pt x="6001320" y="6202967"/>
                </a:cubicBezTo>
                <a:cubicBezTo>
                  <a:pt x="5536764" y="6049228"/>
                  <a:pt x="5627001" y="5969017"/>
                  <a:pt x="5443186" y="5912202"/>
                </a:cubicBezTo>
                <a:cubicBezTo>
                  <a:pt x="5212579" y="5842017"/>
                  <a:pt x="5159104" y="5842017"/>
                  <a:pt x="5159104" y="5842017"/>
                </a:cubicBezTo>
                <a:cubicBezTo>
                  <a:pt x="5429816" y="5628122"/>
                  <a:pt x="5754003" y="5858729"/>
                  <a:pt x="6094899" y="5477726"/>
                </a:cubicBezTo>
                <a:cubicBezTo>
                  <a:pt x="5767371" y="5424253"/>
                  <a:pt x="4788128" y="5397515"/>
                  <a:pt x="4577576" y="5297251"/>
                </a:cubicBezTo>
                <a:cubicBezTo>
                  <a:pt x="4657786" y="5334014"/>
                  <a:pt x="4664471" y="5223724"/>
                  <a:pt x="4701234" y="5223724"/>
                </a:cubicBezTo>
                <a:cubicBezTo>
                  <a:pt x="5012051" y="5220383"/>
                  <a:pt x="5329552" y="5283884"/>
                  <a:pt x="5643712" y="5243777"/>
                </a:cubicBezTo>
                <a:cubicBezTo>
                  <a:pt x="5700528" y="5240436"/>
                  <a:pt x="5790766" y="5270513"/>
                  <a:pt x="5800793" y="5186961"/>
                </a:cubicBezTo>
                <a:cubicBezTo>
                  <a:pt x="5810818" y="5083355"/>
                  <a:pt x="5693843" y="5106750"/>
                  <a:pt x="5643712" y="5096724"/>
                </a:cubicBezTo>
                <a:cubicBezTo>
                  <a:pt x="5439842" y="5063302"/>
                  <a:pt x="5239316" y="5049935"/>
                  <a:pt x="5032104" y="5029881"/>
                </a:cubicBezTo>
                <a:cubicBezTo>
                  <a:pt x="4945209" y="5019854"/>
                  <a:pt x="4838261" y="5039907"/>
                  <a:pt x="4871682" y="4879485"/>
                </a:cubicBezTo>
                <a:cubicBezTo>
                  <a:pt x="4844944" y="4725749"/>
                  <a:pt x="4684523" y="4779222"/>
                  <a:pt x="4600971" y="4705695"/>
                </a:cubicBezTo>
                <a:cubicBezTo>
                  <a:pt x="4641075" y="4618800"/>
                  <a:pt x="4754708" y="4678959"/>
                  <a:pt x="4788128" y="4561984"/>
                </a:cubicBezTo>
                <a:cubicBezTo>
                  <a:pt x="4627707" y="4598747"/>
                  <a:pt x="4644418" y="4344747"/>
                  <a:pt x="4483995" y="4348088"/>
                </a:cubicBezTo>
                <a:lnTo>
                  <a:pt x="4460097" y="4316252"/>
                </a:lnTo>
                <a:lnTo>
                  <a:pt x="0" y="4316252"/>
                </a:lnTo>
                <a:lnTo>
                  <a:pt x="0" y="4197368"/>
                </a:lnTo>
                <a:lnTo>
                  <a:pt x="3728859" y="419736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CA10DBD-1E4E-7247-A942-C3EBEC0FB876}"/>
              </a:ext>
            </a:extLst>
          </p:cNvPr>
          <p:cNvSpPr txBox="1">
            <a:spLocks/>
          </p:cNvSpPr>
          <p:nvPr/>
        </p:nvSpPr>
        <p:spPr>
          <a:xfrm>
            <a:off x="6343650" y="4181474"/>
            <a:ext cx="5505814" cy="1471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/>
              <a:t>Recent Publications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669316-037C-1844-9E16-C03D2752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62" y="371545"/>
            <a:ext cx="2793747" cy="3087014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1E647D-675B-5D4F-ADB0-58EEF8E6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806" y="371545"/>
            <a:ext cx="2897872" cy="281818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379558-400F-8EA9-64E8-7C715F9CC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49" y="207171"/>
            <a:ext cx="3487936" cy="2868827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04FC75-B59B-39AB-AD11-831A217CF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87" y="4693440"/>
            <a:ext cx="3735444" cy="1587563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12B6D568-8544-0846-9EB6-37B068131F73}"/>
              </a:ext>
            </a:extLst>
          </p:cNvPr>
          <p:cNvSpPr txBox="1">
            <a:spLocks/>
          </p:cNvSpPr>
          <p:nvPr/>
        </p:nvSpPr>
        <p:spPr>
          <a:xfrm>
            <a:off x="-702128" y="5059497"/>
            <a:ext cx="12657528" cy="20316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6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383</Words>
  <Application>Microsoft Macintosh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and non-traditional data sources for SDG monitoring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FRAISL Dilek</dc:creator>
  <cp:lastModifiedBy>FRAISL Dilek</cp:lastModifiedBy>
  <cp:revision>45</cp:revision>
  <dcterms:created xsi:type="dcterms:W3CDTF">2022-05-10T12:10:41Z</dcterms:created>
  <dcterms:modified xsi:type="dcterms:W3CDTF">2022-05-13T05:18:03Z</dcterms:modified>
</cp:coreProperties>
</file>