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3" r:id="rId5"/>
    <p:sldId id="260" r:id="rId6"/>
    <p:sldId id="264" r:id="rId7"/>
    <p:sldId id="266" r:id="rId8"/>
    <p:sldId id="271" r:id="rId9"/>
    <p:sldId id="278" r:id="rId10"/>
    <p:sldId id="277" r:id="rId11"/>
    <p:sldId id="279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163D42-6356-314F-CA8C-EAB638EBF1E5}" name="DEUBELLI Teresa" initials="DT" userId="S::deubelli_iiasa.ac.at#ext#@practicalaction.org.uk::b575a216-5d12-48eb-91f2-5e96f532b41c" providerId="AD"/>
  <p188:author id="{302E18D2-FF31-45B5-F5FC-047F35DB092D}" name="Donia, Daniela" initials="DD" userId="S::ddonia_plan-int.org#ext#@practicalaction.org.uk::f547d839-6f72-49ed-9713-949605fe26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3A6E6B"/>
    <a:srgbClr val="529C98"/>
    <a:srgbClr val="F7FBFB"/>
    <a:srgbClr val="F58C32"/>
    <a:srgbClr val="C6D4D0"/>
    <a:srgbClr val="B3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7180D-FF90-9546-AD75-C44308D0038C}" v="2" dt="2023-10-02T14:37:22.496"/>
    <p1510:client id="{219EEDE6-53D3-3CF5-C47C-E4DE3FFDECA0}" v="46" dt="2023-10-02T00:57:31.241"/>
    <p1510:client id="{4622BF85-5B21-75CC-F3E8-F7E61014E823}" v="37" dt="2023-10-02T02:06:14.385"/>
    <p1510:client id="{5F239B07-C6F1-B002-A02B-D7FD5B52D266}" v="32" dt="2023-10-01T17:38:09.022"/>
    <p1510:client id="{FA523298-CEBB-7B04-2C9D-3A0D008DB98E}" v="91" dt="2023-10-02T14:34:44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648"/>
  </p:normalViewPr>
  <p:slideViewPr>
    <p:cSldViewPr snapToGrid="0">
      <p:cViewPr varScale="1">
        <p:scale>
          <a:sx n="117" d="100"/>
          <a:sy n="117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C26AC505-E42D-4AB6-99E4-39120E624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B18699-5CDB-4B51-91E3-3FCBFB033844}"/>
              </a:ext>
            </a:extLst>
          </p:cNvPr>
          <p:cNvSpPr/>
          <p:nvPr userDrawn="1"/>
        </p:nvSpPr>
        <p:spPr>
          <a:xfrm>
            <a:off x="1" y="0"/>
            <a:ext cx="12192000" cy="1424354"/>
          </a:xfrm>
          <a:prstGeom prst="rect">
            <a:avLst/>
          </a:prstGeom>
          <a:solidFill>
            <a:srgbClr val="3A6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54" y="2244338"/>
            <a:ext cx="2657743" cy="553119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3A6E6B"/>
                </a:solidFill>
                <a:latin typeface="Cera Pro" panose="00000500000000000000"/>
              </a:defRPr>
            </a:lvl1pPr>
          </a:lstStyle>
          <a:p>
            <a:r>
              <a:rPr lang="fr-FR"/>
              <a:t>SESSION XXX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661" y="3309522"/>
            <a:ext cx="9144000" cy="62813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F58C32"/>
                </a:solidFill>
                <a:latin typeface="Cera Pro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TITLE OF SESSION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A29B773-BE7D-4794-BD47-90331EC04F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1605" y="4543425"/>
            <a:ext cx="3932237" cy="1190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900">
                <a:solidFill>
                  <a:srgbClr val="3A6E6B"/>
                </a:solidFill>
                <a:latin typeface="Cera Pro" panose="0000050000000000000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Name </a:t>
            </a:r>
            <a:r>
              <a:rPr lang="fr-FR" err="1"/>
              <a:t>Surname</a:t>
            </a:r>
            <a:br>
              <a:rPr lang="fr-FR"/>
            </a:br>
            <a:r>
              <a:rPr lang="fr-FR"/>
              <a:t>Affiliation</a:t>
            </a:r>
            <a:br>
              <a:rPr lang="fr-FR"/>
            </a:br>
            <a:r>
              <a:rPr lang="fr-FR"/>
              <a:t>Session Details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6CA0B0-0173-4A23-ACBD-1D7CA073283B}"/>
              </a:ext>
            </a:extLst>
          </p:cNvPr>
          <p:cNvSpPr txBox="1"/>
          <p:nvPr userDrawn="1"/>
        </p:nvSpPr>
        <p:spPr>
          <a:xfrm>
            <a:off x="9451486" y="6248783"/>
            <a:ext cx="2555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spc="-150">
                <a:solidFill>
                  <a:srgbClr val="F58C32"/>
                </a:solidFill>
                <a:latin typeface="Museo Sans 300" panose="02000000000000000000" pitchFamily="50" charset="0"/>
              </a:rPr>
              <a:t>#AdaptFutures23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2D9F431-2018-472D-B1CB-043326F76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71" y="684756"/>
            <a:ext cx="1237129" cy="2319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DF67CD-BA4E-4CC3-BEF7-E8258F8FB3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44" y="426293"/>
            <a:ext cx="2263062" cy="57362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552BB07-47F7-4BE6-ACE1-924E6F92AC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99" y="686076"/>
            <a:ext cx="1048520" cy="228321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815EE0F-32F1-4573-9446-7790029D5727}"/>
              </a:ext>
            </a:extLst>
          </p:cNvPr>
          <p:cNvCxnSpPr/>
          <p:nvPr userDrawn="1"/>
        </p:nvCxnSpPr>
        <p:spPr>
          <a:xfrm>
            <a:off x="6107953" y="340658"/>
            <a:ext cx="0" cy="717176"/>
          </a:xfrm>
          <a:prstGeom prst="line">
            <a:avLst/>
          </a:prstGeom>
          <a:ln w="22225" cap="rnd">
            <a:solidFill>
              <a:srgbClr val="F58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495C4C0-977F-4F29-9589-DC352F5DFE98}"/>
              </a:ext>
            </a:extLst>
          </p:cNvPr>
          <p:cNvSpPr txBox="1"/>
          <p:nvPr userDrawn="1"/>
        </p:nvSpPr>
        <p:spPr>
          <a:xfrm>
            <a:off x="6941368" y="433677"/>
            <a:ext cx="2555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spc="0" err="1">
                <a:solidFill>
                  <a:schemeClr val="bg1"/>
                </a:solidFill>
                <a:latin typeface="Museo 500" panose="02000000000000000000" pitchFamily="50" charset="0"/>
              </a:rPr>
              <a:t>Presented</a:t>
            </a:r>
            <a:r>
              <a:rPr lang="fr-CA" sz="1000" spc="0">
                <a:solidFill>
                  <a:schemeClr val="bg1"/>
                </a:solidFill>
                <a:latin typeface="Museo 500" panose="02000000000000000000" pitchFamily="50" charset="0"/>
              </a:rPr>
              <a:t> by / </a:t>
            </a:r>
            <a:r>
              <a:rPr lang="fr-CA" sz="1000" i="1" spc="0">
                <a:solidFill>
                  <a:schemeClr val="bg1"/>
                </a:solidFill>
                <a:latin typeface="Museo 500" panose="02000000000000000000" pitchFamily="50" charset="0"/>
              </a:rPr>
              <a:t>Présentée par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12EA0FB-CCF2-4B28-9CF5-F5D6FF61C561}"/>
              </a:ext>
            </a:extLst>
          </p:cNvPr>
          <p:cNvCxnSpPr>
            <a:cxnSpLocks/>
          </p:cNvCxnSpPr>
          <p:nvPr userDrawn="1"/>
        </p:nvCxnSpPr>
        <p:spPr>
          <a:xfrm>
            <a:off x="631078" y="4369733"/>
            <a:ext cx="959597" cy="0"/>
          </a:xfrm>
          <a:prstGeom prst="line">
            <a:avLst/>
          </a:prstGeom>
          <a:ln w="22225" cap="rnd">
            <a:solidFill>
              <a:srgbClr val="F58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3F3F025-5F80-4757-9BF5-E663B0298FFE}"/>
              </a:ext>
            </a:extLst>
          </p:cNvPr>
          <p:cNvCxnSpPr>
            <a:cxnSpLocks/>
          </p:cNvCxnSpPr>
          <p:nvPr userDrawn="1"/>
        </p:nvCxnSpPr>
        <p:spPr>
          <a:xfrm>
            <a:off x="621553" y="2969558"/>
            <a:ext cx="959597" cy="0"/>
          </a:xfrm>
          <a:prstGeom prst="line">
            <a:avLst/>
          </a:prstGeom>
          <a:ln w="22225" cap="rnd">
            <a:solidFill>
              <a:srgbClr val="F58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C4054E8-67B4-425B-86CF-3E32233CBE53}"/>
              </a:ext>
            </a:extLst>
          </p:cNvPr>
          <p:cNvSpPr txBox="1"/>
          <p:nvPr userDrawn="1"/>
        </p:nvSpPr>
        <p:spPr>
          <a:xfrm>
            <a:off x="546769" y="6033331"/>
            <a:ext cx="86655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Adaptation Futures 2023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acknowledges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that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the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conference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is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taking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place in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Tiohtià:ke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/Montréal on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unceded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Indigenous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lands. The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Kanien’kehá:ka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Nation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is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recognized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as the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custodian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of the lands and waters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where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members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of the global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community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on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climate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change adaptation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gather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today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.  </a:t>
            </a:r>
          </a:p>
          <a:p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Adaptation Futures 2023 reconnaît que la conférence se déroule à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Tiohtià:ke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/Montréal sur des terres autochtones non cédées. La Nation </a:t>
            </a:r>
            <a:r>
              <a:rPr lang="fr-CA" sz="900" spc="0" err="1">
                <a:solidFill>
                  <a:srgbClr val="529C98"/>
                </a:solidFill>
                <a:latin typeface="Cera Pro" panose="00000500000000000000"/>
              </a:rPr>
              <a:t>Kanien'kehá:ka</a:t>
            </a:r>
            <a:r>
              <a:rPr lang="fr-CA" sz="900" spc="0">
                <a:solidFill>
                  <a:srgbClr val="529C98"/>
                </a:solidFill>
                <a:latin typeface="Cera Pro" panose="00000500000000000000"/>
              </a:rPr>
              <a:t> est reconnue comme gardienne des terres et des eaux où les membres de la communauté mondiale de l'adaptation aux changements climatiques sont réunis aujourd’hui. 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4E5E696-A01F-4446-862E-1EFC4253DED6}"/>
              </a:ext>
            </a:extLst>
          </p:cNvPr>
          <p:cNvCxnSpPr>
            <a:cxnSpLocks/>
          </p:cNvCxnSpPr>
          <p:nvPr userDrawn="1"/>
        </p:nvCxnSpPr>
        <p:spPr>
          <a:xfrm>
            <a:off x="631078" y="5984888"/>
            <a:ext cx="959597" cy="0"/>
          </a:xfrm>
          <a:prstGeom prst="line">
            <a:avLst/>
          </a:prstGeom>
          <a:ln w="19050" cap="rnd">
            <a:solidFill>
              <a:srgbClr val="3A6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6B3B73-1730-44F3-9C08-CD4E6B79AF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7B6BE-D21B-4F1C-AA31-AD825103E47C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rgbClr val="3A6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E71CAF-8C4F-449A-AEB4-B91E30467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8" y="6314313"/>
            <a:ext cx="1597807" cy="405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B77325-0F09-4AD8-97A6-6BE9BA2B0CA4}"/>
              </a:ext>
            </a:extLst>
          </p:cNvPr>
          <p:cNvSpPr txBox="1"/>
          <p:nvPr userDrawn="1"/>
        </p:nvSpPr>
        <p:spPr>
          <a:xfrm>
            <a:off x="9686925" y="6315458"/>
            <a:ext cx="218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spc="-150">
                <a:solidFill>
                  <a:schemeClr val="bg1"/>
                </a:solidFill>
                <a:latin typeface="Museo Sans 300" panose="02000000000000000000" pitchFamily="50" charset="0"/>
              </a:rPr>
              <a:t>#AdaptFutures23</a:t>
            </a:r>
          </a:p>
        </p:txBody>
      </p:sp>
    </p:spTree>
    <p:extLst>
      <p:ext uri="{BB962C8B-B14F-4D97-AF65-F5344CB8AC3E}">
        <p14:creationId xmlns:p14="http://schemas.microsoft.com/office/powerpoint/2010/main" val="49886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5FCD-86CA-4BD2-9884-D039799D24E2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F486-396B-400B-89EE-F93CD524F19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554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donia@plancanada.ca" TargetMode="External"/><Relationship Id="rId2" Type="http://schemas.openxmlformats.org/officeDocument/2006/relationships/hyperlink" Target="mailto:Deubelli@iiasa.ac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9A2E6-3B65-425A-BD15-5F4B6C696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Session 455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8E5B3D-8864-4523-A33C-98C2BC4BD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Measuring the resilience of communities to climate impacts and using this knowledge to adapt </a:t>
            </a:r>
            <a:endParaRPr lang="fr-CA"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6F6C10-805E-43CD-8A4A-C45E07A37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555" y="4543425"/>
            <a:ext cx="8701087" cy="11906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b="1"/>
              <a:t>Teresa M. </a:t>
            </a:r>
            <a:r>
              <a:rPr lang="fr-CA" b="1" err="1"/>
              <a:t>Deubelli</a:t>
            </a:r>
            <a:r>
              <a:rPr lang="fr-CA" b="1"/>
              <a:t>-Hwang (IIASA) &amp; Daniela Donia (Plan International)</a:t>
            </a:r>
          </a:p>
        </p:txBody>
      </p:sp>
    </p:spTree>
    <p:extLst>
      <p:ext uri="{BB962C8B-B14F-4D97-AF65-F5344CB8AC3E}">
        <p14:creationId xmlns:p14="http://schemas.microsoft.com/office/powerpoint/2010/main" val="363360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F960D8-AAAB-DFA3-C852-ABB6A95D792F}"/>
              </a:ext>
            </a:extLst>
          </p:cNvPr>
          <p:cNvSpPr txBox="1"/>
          <p:nvPr/>
        </p:nvSpPr>
        <p:spPr>
          <a:xfrm>
            <a:off x="1468464" y="1159895"/>
            <a:ext cx="8806911" cy="40600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500"/>
              </a:spcBef>
              <a:spcAft>
                <a:spcPts val="800"/>
              </a:spcAft>
            </a:pPr>
            <a:endParaRPr lang="en-GB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en-GB" sz="2800" b="1">
                <a:solidFill>
                  <a:srgbClr val="000000"/>
                </a:solidFill>
                <a:effectLst/>
                <a:latin typeface="Arial"/>
                <a:ea typeface="Calibri"/>
                <a:cs typeface="Arial"/>
              </a:rPr>
              <a:t>Theme 1: </a:t>
            </a:r>
            <a:r>
              <a:rPr lang="en-GB" sz="2800" b="1">
                <a:solidFill>
                  <a:srgbClr val="000000"/>
                </a:solidFill>
                <a:latin typeface="Arial"/>
                <a:ea typeface="MS Mincho"/>
                <a:cs typeface="Arial"/>
              </a:rPr>
              <a:t>E</a:t>
            </a:r>
            <a:r>
              <a:rPr lang="en-GB" sz="2800" b="1">
                <a:effectLst/>
                <a:latin typeface="Arial"/>
                <a:ea typeface="MS Mincho"/>
                <a:cs typeface="Arial"/>
              </a:rPr>
              <a:t>quity, safety, and access to finances</a:t>
            </a:r>
            <a:r>
              <a:rPr lang="en-GB" sz="2800">
                <a:effectLst/>
                <a:latin typeface="Arial"/>
                <a:ea typeface="MS Mincho"/>
                <a:cs typeface="Times New Roman"/>
              </a:rPr>
              <a:t>  </a:t>
            </a:r>
          </a:p>
          <a:p>
            <a:pPr marL="285750" indent="-285750"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Indicate underlying factors that impact on the distribution of opportunities and risks for groups in normal times and in times of disaster</a:t>
            </a:r>
          </a:p>
          <a:p>
            <a:pPr marL="285750" indent="-285750"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effectLst/>
                <a:latin typeface="Arial"/>
                <a:ea typeface="Calibri"/>
                <a:cs typeface="Arial"/>
              </a:rPr>
              <a:t>Less tangible, perception</a:t>
            </a:r>
            <a:r>
              <a:rPr lang="en-GB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-based aspects of the system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Arial"/>
              </a:rPr>
              <a:t> </a:t>
            </a:r>
            <a:endParaRPr lang="en-GB" sz="1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pPr indent="0">
              <a:spcBef>
                <a:spcPts val="500"/>
              </a:spcBef>
              <a:spcAft>
                <a:spcPts val="800"/>
              </a:spcAft>
            </a:pPr>
            <a:endParaRPr lang="en-GB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0">
              <a:spcBef>
                <a:spcPts val="500"/>
              </a:spcBef>
              <a:spcAft>
                <a:spcPts val="800"/>
              </a:spcAft>
            </a:pPr>
            <a:r>
              <a:rPr lang="en-GB" sz="2800" b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Theme 2: Climate and disaster resilience capacity.</a:t>
            </a:r>
          </a:p>
          <a:p>
            <a:pPr marL="285750" indent="-285750"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Inclusiveness of the early warning system and capacity to act</a:t>
            </a:r>
          </a:p>
          <a:p>
            <a:pPr marL="285750" indent="-285750"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Disaster risk reduction capacity and awareness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AD8CE-EE0C-F99C-CDD7-592577E3AADC}"/>
              </a:ext>
            </a:extLst>
          </p:cNvPr>
          <p:cNvSpPr txBox="1"/>
          <p:nvPr/>
        </p:nvSpPr>
        <p:spPr>
          <a:xfrm>
            <a:off x="461075" y="573586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33A0"/>
                </a:solidFill>
                <a:latin typeface="FrutigerBold" pitchFamily="18" charset="0"/>
              </a:rPr>
              <a:t>Analysis overview </a:t>
            </a:r>
            <a:endParaRPr lang="en-DE" sz="4000" b="1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4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AB73-88F5-1AAC-6734-71AD6E0B40E7}"/>
              </a:ext>
            </a:extLst>
          </p:cNvPr>
          <p:cNvSpPr txBox="1">
            <a:spLocks/>
          </p:cNvSpPr>
          <p:nvPr/>
        </p:nvSpPr>
        <p:spPr>
          <a:xfrm>
            <a:off x="340044" y="410369"/>
            <a:ext cx="11896504" cy="7379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33A0"/>
                </a:solidFill>
                <a:latin typeface="FrutigerBold" pitchFamily="18" charset="0"/>
                <a:ea typeface="+mn-ea"/>
                <a:cs typeface="+mn-cs"/>
              </a:rPr>
              <a:t>Equity, safety, and access to finances: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CAF9-CC66-E02A-6037-CEEAB6AA7D80}"/>
              </a:ext>
            </a:extLst>
          </p:cNvPr>
          <p:cNvSpPr txBox="1">
            <a:spLocks/>
          </p:cNvSpPr>
          <p:nvPr/>
        </p:nvSpPr>
        <p:spPr>
          <a:xfrm>
            <a:off x="367475" y="1148316"/>
            <a:ext cx="10961786" cy="5208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Relatively consistent views on equity between age and gender groups. One notable difference is that men are more likely to strongly agree that people get paid fairly.</a:t>
            </a:r>
          </a:p>
          <a:p>
            <a:pPr marL="342900" indent="-342900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High level of concern about safety, especially within groups of people with diverse gender identities and those in older age groups.  </a:t>
            </a:r>
          </a:p>
          <a:p>
            <a:pPr marL="342900" indent="-342900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Men have more access to control over savings. </a:t>
            </a:r>
          </a:p>
          <a:p>
            <a:pPr marL="342900" indent="-342900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This signals that broadly targeted strategies for flood preparedness and response may not address the specific concerns, needs and support of different groups. Including provision for prevention for gender-based violence. </a:t>
            </a:r>
          </a:p>
          <a:p>
            <a:pPr marL="342900" indent="-342900"/>
            <a:endParaRPr lang="en-US" sz="180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/>
            <a:r>
              <a:rPr lang="en-GB" sz="18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Further investigation in relation to safety and crime both in normal times, and in relation to flooding, would be an important area of interest for resilience building in these barangays.  </a:t>
            </a:r>
            <a:endParaRPr lang="en-AU" sz="180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7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51CB-9142-F3EE-999C-D2F1E699070E}"/>
              </a:ext>
            </a:extLst>
          </p:cNvPr>
          <p:cNvSpPr txBox="1">
            <a:spLocks/>
          </p:cNvSpPr>
          <p:nvPr/>
        </p:nvSpPr>
        <p:spPr>
          <a:xfrm>
            <a:off x="340044" y="410369"/>
            <a:ext cx="10941100" cy="7379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>
                <a:solidFill>
                  <a:srgbClr val="0033A0"/>
                </a:solidFill>
                <a:latin typeface="FrutigerBold" pitchFamily="18" charset="0"/>
                <a:ea typeface="+mn-ea"/>
                <a:cs typeface="+mn-cs"/>
              </a:rPr>
              <a:t>Climate and disaster resilience capacity: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5B313-B3F0-57E5-F8B3-0E1617CD6C79}"/>
              </a:ext>
            </a:extLst>
          </p:cNvPr>
          <p:cNvSpPr txBox="1">
            <a:spLocks/>
          </p:cNvSpPr>
          <p:nvPr/>
        </p:nvSpPr>
        <p:spPr>
          <a:xfrm>
            <a:off x="354775" y="1605516"/>
            <a:ext cx="11361944" cy="47508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</a:pPr>
            <a:r>
              <a:rPr lang="en-GB" sz="1800">
                <a:latin typeface="Arial"/>
                <a:ea typeface="MS Mincho"/>
                <a:cs typeface="Times New Roman"/>
              </a:rPr>
              <a:t>Vulnerable people may be inhibited from taking protective actions due to several factors, including the lack of inclusivity provisions in early warning systems (EWS) and evacuation centres. </a:t>
            </a:r>
            <a:endParaRPr lang="en-GB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</a:pPr>
            <a:endParaRPr lang="en-GB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</a:pPr>
            <a:r>
              <a:rPr lang="en-GB" sz="1800">
                <a:latin typeface="Arial"/>
                <a:ea typeface="MS Mincho"/>
                <a:cs typeface="Times New Roman"/>
              </a:rPr>
              <a:t>Risk of family violence is not sufficiently accounted for in DRR plans or training of disaster response personnel. This disproportionally puts women and children at risk in a disaster.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</a:pPr>
            <a:endParaRPr lang="en-AU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en-GB" sz="1800">
                <a:latin typeface="Arial"/>
                <a:ea typeface="MS Mincho"/>
                <a:cs typeface="Times New Roman"/>
              </a:rPr>
              <a:t>A priority area for disaster resilience is to ensure that resources, training, and opportunities are made relevant, available, and actionable to young people and other community members.</a:t>
            </a:r>
            <a:r>
              <a:rPr lang="en-AU" sz="1800">
                <a:latin typeface="Arial"/>
                <a:ea typeface="MS Mincho"/>
                <a:cs typeface="Times New Roman"/>
              </a:rPr>
              <a:t> Key area of opportunity for more inclusive and child friendly EWS through consultation with different groups. </a:t>
            </a:r>
            <a:endParaRPr lang="en-AU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/>
            <a:endParaRPr lang="en-AU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en-GB" sz="1800">
                <a:latin typeface="Arial"/>
                <a:ea typeface="MS Mincho"/>
                <a:cs typeface="Times New Roman"/>
              </a:rPr>
              <a:t>Further SAD and socio-economic analysis could be undertaken in these barangays to identify the factors that enable or hinder actions in different types of households to take protective actions.  </a:t>
            </a:r>
            <a:endParaRPr lang="en-AU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0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A13974-A268-782F-BBBD-8C9783AC04B2}"/>
              </a:ext>
            </a:extLst>
          </p:cNvPr>
          <p:cNvSpPr txBox="1"/>
          <p:nvPr/>
        </p:nvSpPr>
        <p:spPr>
          <a:xfrm>
            <a:off x="1019013" y="1147467"/>
            <a:ext cx="10310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Promoting financial empowerment of women shows promising prospects for reducing </a:t>
            </a:r>
            <a:r>
              <a:rPr lang="en-GB" sz="1800" b="1" i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vulnerabilities</a:t>
            </a:r>
            <a:r>
              <a:rPr lang="en-GB" sz="1800" b="1" i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and increase resilience. </a:t>
            </a:r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C59E5-613F-AD06-D145-C5055E1F93A6}"/>
              </a:ext>
            </a:extLst>
          </p:cNvPr>
          <p:cNvSpPr txBox="1"/>
          <p:nvPr/>
        </p:nvSpPr>
        <p:spPr>
          <a:xfrm>
            <a:off x="1019012" y="2228671"/>
            <a:ext cx="1017076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/>
            <a:r>
              <a:rPr lang="en-GB" sz="1800" b="1" i="1">
                <a:latin typeface="Arial"/>
                <a:ea typeface="MS Mincho"/>
                <a:cs typeface="Times New Roman"/>
              </a:rPr>
              <a:t>Enhancing livelihood opportunities and financial resilience holds potential for </a:t>
            </a:r>
            <a:r>
              <a:rPr lang="en-GB" b="1" i="1">
                <a:latin typeface="Arial"/>
                <a:ea typeface="MS Mincho"/>
                <a:cs typeface="Times New Roman"/>
              </a:rPr>
              <a:t>reducing interconnected</a:t>
            </a:r>
            <a:r>
              <a:rPr lang="en-GB" sz="1800" b="1" i="1">
                <a:latin typeface="Arial"/>
                <a:ea typeface="MS Mincho"/>
                <a:cs typeface="Times New Roman"/>
              </a:rPr>
              <a:t> vulnerabilities of marginalized groups.</a:t>
            </a:r>
            <a:endParaRPr lang="en-AU" sz="1800">
              <a:latin typeface="Arial"/>
              <a:ea typeface="MS Mincho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29457-F9EE-E491-6D03-4A9CC14830A4}"/>
              </a:ext>
            </a:extLst>
          </p:cNvPr>
          <p:cNvSpPr txBox="1"/>
          <p:nvPr/>
        </p:nvSpPr>
        <p:spPr>
          <a:xfrm>
            <a:off x="1019013" y="3336668"/>
            <a:ext cx="1017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sz="1800" b="1" i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Promoting contextualized education on climate and disaster risks offers opportunities to empower Manila’s youth to act risk informed.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9A140-F9B2-0BAF-3F0D-54B5DE3E8910}"/>
              </a:ext>
            </a:extLst>
          </p:cNvPr>
          <p:cNvSpPr txBox="1"/>
          <p:nvPr/>
        </p:nvSpPr>
        <p:spPr>
          <a:xfrm>
            <a:off x="1019012" y="4444665"/>
            <a:ext cx="973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Enhancing the inclusiveness and accessibility of Early Warning Systems increases their effectiveness.</a:t>
            </a:r>
            <a:endParaRPr lang="en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565C3-2F79-37C1-B965-D5909CF9EEE5}"/>
              </a:ext>
            </a:extLst>
          </p:cNvPr>
          <p:cNvSpPr txBox="1"/>
          <p:nvPr/>
        </p:nvSpPr>
        <p:spPr>
          <a:xfrm>
            <a:off x="1019012" y="5460330"/>
            <a:ext cx="10666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sz="1800" b="1" i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Integrating provisions for preventing violence and strengthening socio-economic cohesion in flood-prone areas to enable more effective flood evacuation strategies. </a:t>
            </a:r>
            <a:endParaRPr lang="en-DE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568896B-244C-C6E0-B8C6-BE63A23FA6C1}"/>
              </a:ext>
            </a:extLst>
          </p:cNvPr>
          <p:cNvSpPr/>
          <p:nvPr/>
        </p:nvSpPr>
        <p:spPr>
          <a:xfrm>
            <a:off x="413290" y="1193369"/>
            <a:ext cx="449450" cy="5178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1AEF2C4-1A28-153F-49A7-78A6110C6169}"/>
              </a:ext>
            </a:extLst>
          </p:cNvPr>
          <p:cNvSpPr/>
          <p:nvPr/>
        </p:nvSpPr>
        <p:spPr>
          <a:xfrm>
            <a:off x="413290" y="2292896"/>
            <a:ext cx="449450" cy="5178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93DBCBE-154D-E5EB-3251-08E324B1B452}"/>
              </a:ext>
            </a:extLst>
          </p:cNvPr>
          <p:cNvSpPr/>
          <p:nvPr/>
        </p:nvSpPr>
        <p:spPr>
          <a:xfrm>
            <a:off x="413290" y="3454152"/>
            <a:ext cx="449450" cy="5178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93596C5-E057-2332-C371-AFA1CA3AF6EF}"/>
              </a:ext>
            </a:extLst>
          </p:cNvPr>
          <p:cNvSpPr/>
          <p:nvPr/>
        </p:nvSpPr>
        <p:spPr>
          <a:xfrm>
            <a:off x="413290" y="4573117"/>
            <a:ext cx="449450" cy="5178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CACDB2D-D447-0670-B1B7-8CD9EBFB3EB9}"/>
              </a:ext>
            </a:extLst>
          </p:cNvPr>
          <p:cNvSpPr/>
          <p:nvPr/>
        </p:nvSpPr>
        <p:spPr>
          <a:xfrm>
            <a:off x="478511" y="5537754"/>
            <a:ext cx="449450" cy="5178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BB67EE0-956F-C3E7-5FB0-B66327D8A105}"/>
              </a:ext>
            </a:extLst>
          </p:cNvPr>
          <p:cNvSpPr txBox="1">
            <a:spLocks/>
          </p:cNvSpPr>
          <p:nvPr/>
        </p:nvSpPr>
        <p:spPr>
          <a:xfrm>
            <a:off x="340044" y="410369"/>
            <a:ext cx="10941100" cy="73794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>
                <a:solidFill>
                  <a:srgbClr val="0033A0"/>
                </a:solidFill>
                <a:latin typeface="FrutigerBold"/>
                <a:ea typeface="+mn-ea"/>
                <a:cs typeface="+mn-cs"/>
              </a:rPr>
              <a:t>Key take aways</a:t>
            </a:r>
          </a:p>
        </p:txBody>
      </p:sp>
    </p:spTree>
    <p:extLst>
      <p:ext uri="{BB962C8B-B14F-4D97-AF65-F5344CB8AC3E}">
        <p14:creationId xmlns:p14="http://schemas.microsoft.com/office/powerpoint/2010/main" val="379105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BEDA-CE2A-8D9B-2927-B2113CF54140}"/>
              </a:ext>
            </a:extLst>
          </p:cNvPr>
          <p:cNvSpPr txBox="1">
            <a:spLocks/>
          </p:cNvSpPr>
          <p:nvPr/>
        </p:nvSpPr>
        <p:spPr>
          <a:xfrm>
            <a:off x="340044" y="410369"/>
            <a:ext cx="10941100" cy="737948"/>
          </a:xfrm>
          <a:prstGeom prst="rect">
            <a:avLst/>
          </a:prstGeom>
        </p:spPr>
        <p:txBody>
          <a:bodyPr lIns="91440" tIns="45720" rIns="91440" bIns="4572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>
                <a:solidFill>
                  <a:srgbClr val="0033A0"/>
                </a:solidFill>
                <a:latin typeface="FrutigerBold"/>
                <a:ea typeface="+mn-ea"/>
                <a:cs typeface="+mn-cs"/>
              </a:rPr>
              <a:t>Translating the take aways into action: Insights from the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C3752-BA5A-FFD1-2875-7F17B7E64524}"/>
              </a:ext>
            </a:extLst>
          </p:cNvPr>
          <p:cNvSpPr txBox="1"/>
          <p:nvPr/>
        </p:nvSpPr>
        <p:spPr>
          <a:xfrm>
            <a:off x="340894" y="1544052"/>
            <a:ext cx="11540288" cy="40575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The results provided guidance for more gender responsive and inclusive intervention design in the project </a:t>
            </a:r>
            <a:endParaRPr lang="en-US">
              <a:latin typeface="Arial"/>
              <a:ea typeface="Calibri"/>
              <a:cs typeface="Calibri"/>
            </a:endParaRP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Youth engagement (disaster preparedness trainings, youth councils, child friendly spaces)</a:t>
            </a:r>
            <a:endParaRPr lang="en-US">
              <a:latin typeface="Arial"/>
              <a:ea typeface="Calibri"/>
              <a:cs typeface="Calibri"/>
            </a:endParaRP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Child-centered community based DRR and management trainings</a:t>
            </a: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Inclusive EWS</a:t>
            </a:r>
            <a:endParaRPr lang="en-US">
              <a:latin typeface="Arial"/>
              <a:ea typeface="Calibri"/>
              <a:cs typeface="Calibri"/>
            </a:endParaRP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Community planning</a:t>
            </a:r>
            <a:endParaRPr lang="en-US">
              <a:latin typeface="Arial"/>
              <a:ea typeface="Calibri"/>
              <a:cs typeface="Arial"/>
            </a:endParaRP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latin typeface="Arial"/>
                <a:ea typeface="Calibri"/>
                <a:cs typeface="Arial"/>
              </a:rPr>
              <a:t>Community savings groups</a:t>
            </a: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endParaRPr lang="en-US">
              <a:latin typeface="Arial"/>
              <a:ea typeface="Calibri"/>
              <a:cs typeface="Arial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latin typeface="Arial"/>
                <a:ea typeface="Calibri"/>
                <a:cs typeface="Arial"/>
              </a:rPr>
              <a:t>Provided insights into interventions that need more support or should be advocated for more – child protection and gender-based violence</a:t>
            </a:r>
            <a:endParaRPr lang="en-US">
              <a:ea typeface="Calibri"/>
              <a:cs typeface="Calibri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endParaRPr lang="en-US">
              <a:latin typeface="Arial"/>
              <a:ea typeface="Calibri"/>
              <a:cs typeface="Arial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latin typeface="Arial"/>
                <a:ea typeface="Calibri"/>
                <a:cs typeface="Arial"/>
              </a:rPr>
              <a:t>Inform interventions of future phases 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97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11F2FD5-98C7-066E-0832-5919C1A03EA5}"/>
              </a:ext>
            </a:extLst>
          </p:cNvPr>
          <p:cNvSpPr txBox="1">
            <a:spLocks/>
          </p:cNvSpPr>
          <p:nvPr/>
        </p:nvSpPr>
        <p:spPr>
          <a:xfrm>
            <a:off x="529660" y="4568825"/>
            <a:ext cx="10709358" cy="1190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>
                <a:latin typeface="Arial"/>
                <a:cs typeface="Arial"/>
              </a:rPr>
              <a:t>Teresa M. </a:t>
            </a:r>
            <a:r>
              <a:rPr lang="fr-CA" sz="2400" b="1" err="1">
                <a:latin typeface="Arial"/>
                <a:cs typeface="Arial"/>
              </a:rPr>
              <a:t>Deubelli</a:t>
            </a:r>
            <a:r>
              <a:rPr lang="fr-CA" sz="2400" b="1">
                <a:latin typeface="Arial"/>
                <a:cs typeface="Arial"/>
              </a:rPr>
              <a:t>-Hwang (IIASA) &amp; Daniela Donia (Plan International)</a:t>
            </a:r>
          </a:p>
          <a:p>
            <a:pPr marL="0" indent="0" algn="ctr">
              <a:buNone/>
            </a:pPr>
            <a:r>
              <a:rPr lang="fr-CA" sz="2400" b="1">
                <a:latin typeface="Arial"/>
                <a:cs typeface="Arial"/>
                <a:hlinkClick r:id="rId2"/>
              </a:rPr>
              <a:t>deubelli@iiasa.ac.at</a:t>
            </a:r>
            <a:r>
              <a:rPr lang="fr-CA" sz="2400" b="1">
                <a:latin typeface="Arial"/>
                <a:cs typeface="Arial"/>
              </a:rPr>
              <a:t> &amp; </a:t>
            </a:r>
            <a:r>
              <a:rPr lang="fr-CA" sz="2400" b="1">
                <a:latin typeface="Arial"/>
                <a:ea typeface="+mn-lt"/>
                <a:cs typeface="+mn-lt"/>
                <a:hlinkClick r:id="rId3"/>
              </a:rPr>
              <a:t>ddonia@plancanada.ca</a:t>
            </a:r>
            <a:r>
              <a:rPr lang="fr-CA" sz="2400" b="1">
                <a:latin typeface="Arial"/>
                <a:ea typeface="+mn-lt"/>
                <a:cs typeface="+mn-lt"/>
              </a:rPr>
              <a:t> 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0E25E4-8C5E-A3F6-EE28-652C8CAC589B}"/>
              </a:ext>
            </a:extLst>
          </p:cNvPr>
          <p:cNvSpPr txBox="1">
            <a:spLocks/>
          </p:cNvSpPr>
          <p:nvPr/>
        </p:nvSpPr>
        <p:spPr>
          <a:xfrm>
            <a:off x="529660" y="3309522"/>
            <a:ext cx="10024685" cy="628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>
                <a:solidFill>
                  <a:srgbClr val="F58C32"/>
                </a:solidFill>
                <a:latin typeface="Helvetica"/>
                <a:cs typeface="Helvetica"/>
              </a:rPr>
              <a:t>Thank you!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4ED1292-98A5-3C18-2E29-072E72E1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0" y="5296965"/>
            <a:ext cx="382190" cy="3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79340" indent="-222822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1290" indent="-178259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47806" indent="-178259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04323" indent="-178259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60840" indent="-178259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17357" indent="-178259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73871" indent="-178259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30388" indent="-178259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4834544-7739-4862-BB40-DC6959D11F00}" type="slidenum">
              <a:rPr lang="en-US" altLang="en-US" smtClean="0">
                <a:solidFill>
                  <a:srgbClr val="0033A0"/>
                </a:solidFill>
              </a:rPr>
              <a:pPr/>
              <a:t>2</a:t>
            </a:fld>
            <a:endParaRPr lang="en-US" altLang="en-US">
              <a:solidFill>
                <a:srgbClr val="0033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7D89B-C002-CD7F-16F8-0936296B47D0}"/>
              </a:ext>
            </a:extLst>
          </p:cNvPr>
          <p:cNvSpPr/>
          <p:nvPr/>
        </p:nvSpPr>
        <p:spPr>
          <a:xfrm>
            <a:off x="2590805" y="1389992"/>
            <a:ext cx="1306722" cy="340014"/>
          </a:xfrm>
          <a:prstGeom prst="rect">
            <a:avLst/>
          </a:prstGeom>
        </p:spPr>
        <p:txBody>
          <a:bodyPr wrap="square" lIns="91365" tIns="45681" rIns="91365" bIns="4568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>
                <a:solidFill>
                  <a:schemeClr val="bg1"/>
                </a:solidFill>
                <a:latin typeface="FrutigerBold" pitchFamily="18" charset="0"/>
              </a:rPr>
              <a:t>Introduction</a:t>
            </a:r>
            <a:endParaRPr lang="en-US" sz="1400">
              <a:solidFill>
                <a:schemeClr val="bg1"/>
              </a:solidFill>
              <a:latin typeface="FrutigerBold" pitchFamily="18" charset="0"/>
              <a:ea typeface="Calibri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3A928-81E4-FC0D-1F0A-40825A20A503}"/>
              </a:ext>
            </a:extLst>
          </p:cNvPr>
          <p:cNvSpPr/>
          <p:nvPr/>
        </p:nvSpPr>
        <p:spPr>
          <a:xfrm>
            <a:off x="5556190" y="2687877"/>
            <a:ext cx="1511133" cy="835535"/>
          </a:xfrm>
          <a:prstGeom prst="rect">
            <a:avLst/>
          </a:prstGeom>
        </p:spPr>
        <p:txBody>
          <a:bodyPr wrap="square" lIns="91365" tIns="45681" rIns="91365" bIns="4568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>
                <a:solidFill>
                  <a:schemeClr val="bg1"/>
                </a:solidFill>
                <a:latin typeface="FrutigerBold" pitchFamily="18" charset="0"/>
              </a:rPr>
              <a:t>Roles</a:t>
            </a:r>
          </a:p>
          <a:p>
            <a:pPr algn="ctr">
              <a:lnSpc>
                <a:spcPct val="115000"/>
              </a:lnSpc>
            </a:pPr>
            <a:r>
              <a:rPr lang="en-US" sz="1400">
                <a:solidFill>
                  <a:schemeClr val="bg1"/>
                </a:solidFill>
                <a:latin typeface="FrutigerBold" pitchFamily="18" charset="0"/>
              </a:rPr>
              <a:t>and Responsibilities</a:t>
            </a:r>
            <a:endParaRPr lang="en-US" sz="1400">
              <a:solidFill>
                <a:schemeClr val="bg1"/>
              </a:solidFill>
              <a:latin typeface="FrutigerBold" pitchFamily="18" charset="0"/>
              <a:ea typeface="Calibri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2A049-DBDA-6BDD-0B23-B7014AE72E1D}"/>
              </a:ext>
            </a:extLst>
          </p:cNvPr>
          <p:cNvSpPr/>
          <p:nvPr/>
        </p:nvSpPr>
        <p:spPr>
          <a:xfrm>
            <a:off x="4254995" y="1328484"/>
            <a:ext cx="1008459" cy="523141"/>
          </a:xfrm>
          <a:prstGeom prst="rect">
            <a:avLst/>
          </a:prstGeom>
        </p:spPr>
        <p:txBody>
          <a:bodyPr wrap="none" lIns="91365" tIns="45681" rIns="91365" bIns="45681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FrutigerBold" pitchFamily="18" charset="0"/>
              </a:rPr>
              <a:t>The FRMC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FrutigerBold" pitchFamily="18" charset="0"/>
              </a:rPr>
              <a:t>Basics</a:t>
            </a:r>
          </a:p>
        </p:txBody>
      </p:sp>
      <p:sp>
        <p:nvSpPr>
          <p:cNvPr id="7" name="Round Diagonal Corner Rectangle 43">
            <a:extLst>
              <a:ext uri="{FF2B5EF4-FFF2-40B4-BE49-F238E27FC236}">
                <a16:creationId xmlns:a16="http://schemas.microsoft.com/office/drawing/2014/main" id="{A107292C-98E9-3326-B4AD-E21247C07974}"/>
              </a:ext>
            </a:extLst>
          </p:cNvPr>
          <p:cNvSpPr/>
          <p:nvPr/>
        </p:nvSpPr>
        <p:spPr>
          <a:xfrm>
            <a:off x="2606010" y="3801404"/>
            <a:ext cx="1811531" cy="1056132"/>
          </a:xfrm>
          <a:prstGeom prst="round2DiagRect">
            <a:avLst>
              <a:gd name="adj1" fmla="val 16536"/>
              <a:gd name="adj2" fmla="val 0"/>
            </a:avLst>
          </a:prstGeom>
          <a:solidFill>
            <a:srgbClr val="33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1" rIns="91365" bIns="45681" rtlCol="0" anchor="ctr"/>
          <a:lstStyle/>
          <a:p>
            <a:pPr algn="ctr"/>
            <a:r>
              <a:rPr lang="en-US">
                <a:latin typeface="FrutigerLight" pitchFamily="18" charset="0"/>
              </a:rPr>
              <a:t>Advance &amp; share knowledge…</a:t>
            </a:r>
          </a:p>
        </p:txBody>
      </p:sp>
      <p:sp>
        <p:nvSpPr>
          <p:cNvPr id="8" name="Round Diagonal Corner Rectangle 44">
            <a:extLst>
              <a:ext uri="{FF2B5EF4-FFF2-40B4-BE49-F238E27FC236}">
                <a16:creationId xmlns:a16="http://schemas.microsoft.com/office/drawing/2014/main" id="{41105706-915B-5EC0-1B71-FAE9D41D786E}"/>
              </a:ext>
            </a:extLst>
          </p:cNvPr>
          <p:cNvSpPr/>
          <p:nvPr/>
        </p:nvSpPr>
        <p:spPr>
          <a:xfrm>
            <a:off x="6096000" y="3801404"/>
            <a:ext cx="1811531" cy="1056132"/>
          </a:xfrm>
          <a:prstGeom prst="round2DiagRect">
            <a:avLst>
              <a:gd name="adj1" fmla="val 16536"/>
              <a:gd name="adj2" fmla="val 0"/>
            </a:avLst>
          </a:prstGeom>
          <a:solidFill>
            <a:srgbClr val="339E9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1" rIns="91365" bIns="45681" rtlCol="0" anchor="ctr"/>
          <a:lstStyle/>
          <a:p>
            <a:pPr algn="ctr"/>
            <a:r>
              <a:rPr lang="en-US">
                <a:latin typeface="FrutigerLight" pitchFamily="18" charset="0"/>
              </a:rPr>
              <a:t>Develop expertise…</a:t>
            </a:r>
          </a:p>
        </p:txBody>
      </p:sp>
      <p:sp>
        <p:nvSpPr>
          <p:cNvPr id="9" name="Round Diagonal Corner Rectangle 45">
            <a:extLst>
              <a:ext uri="{FF2B5EF4-FFF2-40B4-BE49-F238E27FC236}">
                <a16:creationId xmlns:a16="http://schemas.microsoft.com/office/drawing/2014/main" id="{677E84B6-4A0C-DC4F-7B88-9250096B63E3}"/>
              </a:ext>
            </a:extLst>
          </p:cNvPr>
          <p:cNvSpPr/>
          <p:nvPr/>
        </p:nvSpPr>
        <p:spPr>
          <a:xfrm>
            <a:off x="9403021" y="3714084"/>
            <a:ext cx="1785917" cy="1056132"/>
          </a:xfrm>
          <a:prstGeom prst="round2DiagRect">
            <a:avLst>
              <a:gd name="adj1" fmla="val 16536"/>
              <a:gd name="adj2" fmla="val 0"/>
            </a:avLst>
          </a:prstGeom>
          <a:solidFill>
            <a:srgbClr val="66B6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1" rIns="91365" bIns="45681" rtlCol="0" anchor="ctr"/>
          <a:lstStyle/>
          <a:p>
            <a:pPr algn="ctr"/>
            <a:r>
              <a:rPr lang="en-US">
                <a:latin typeface="FrutigerLight" pitchFamily="18" charset="0"/>
              </a:rPr>
              <a:t>Design strategies… </a:t>
            </a:r>
          </a:p>
        </p:txBody>
      </p:sp>
      <p:sp>
        <p:nvSpPr>
          <p:cNvPr id="10" name="Round Diagonal Corner Rectangle 46">
            <a:extLst>
              <a:ext uri="{FF2B5EF4-FFF2-40B4-BE49-F238E27FC236}">
                <a16:creationId xmlns:a16="http://schemas.microsoft.com/office/drawing/2014/main" id="{4CBDCC88-8C98-B749-4BF7-2F106A255603}"/>
              </a:ext>
            </a:extLst>
          </p:cNvPr>
          <p:cNvSpPr/>
          <p:nvPr/>
        </p:nvSpPr>
        <p:spPr>
          <a:xfrm flipH="1">
            <a:off x="2608081" y="5005106"/>
            <a:ext cx="8829667" cy="563455"/>
          </a:xfrm>
          <a:prstGeom prst="round2DiagRect">
            <a:avLst>
              <a:gd name="adj1" fmla="val 24418"/>
              <a:gd name="adj2" fmla="val 0"/>
            </a:avLst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1" rIns="91365" bIns="45681" rtlCol="0" anchor="ctr"/>
          <a:lstStyle/>
          <a:p>
            <a:pPr algn="ctr"/>
            <a:r>
              <a:rPr lang="en-US" sz="1400">
                <a:latin typeface="FrutigerLight" pitchFamily="18" charset="0"/>
              </a:rPr>
              <a:t>Our vision: floods have no negative impact on peoples’ ability to thrive</a:t>
            </a:r>
          </a:p>
        </p:txBody>
      </p:sp>
      <p:pic>
        <p:nvPicPr>
          <p:cNvPr id="11" name="Shape 25">
            <a:extLst>
              <a:ext uri="{FF2B5EF4-FFF2-40B4-BE49-F238E27FC236}">
                <a16:creationId xmlns:a16="http://schemas.microsoft.com/office/drawing/2014/main" id="{ED6C407E-F5FA-CD6E-1BFA-58D8799A79E3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5996" b="84706"/>
          <a:stretch/>
        </p:blipFill>
        <p:spPr>
          <a:xfrm>
            <a:off x="2638361" y="2047872"/>
            <a:ext cx="1298079" cy="78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">
            <a:extLst>
              <a:ext uri="{FF2B5EF4-FFF2-40B4-BE49-F238E27FC236}">
                <a16:creationId xmlns:a16="http://schemas.microsoft.com/office/drawing/2014/main" id="{76CB61E5-AA58-6D9F-DFE0-96BC05639DE1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1948" b="66466"/>
          <a:stretch/>
        </p:blipFill>
        <p:spPr>
          <a:xfrm>
            <a:off x="4316267" y="2098553"/>
            <a:ext cx="1034324" cy="77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">
            <a:extLst>
              <a:ext uri="{FF2B5EF4-FFF2-40B4-BE49-F238E27FC236}">
                <a16:creationId xmlns:a16="http://schemas.microsoft.com/office/drawing/2014/main" id="{FF9AC7FD-F756-27A4-4757-B1C1727EAB33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45232" b="44511"/>
          <a:stretch/>
        </p:blipFill>
        <p:spPr>
          <a:xfrm>
            <a:off x="7562569" y="2126664"/>
            <a:ext cx="1110585" cy="74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">
            <a:extLst>
              <a:ext uri="{FF2B5EF4-FFF2-40B4-BE49-F238E27FC236}">
                <a16:creationId xmlns:a16="http://schemas.microsoft.com/office/drawing/2014/main" id="{931EE0F3-5F0B-A49A-BE28-23D9C5131C4B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56138" b="37858"/>
          <a:stretch/>
        </p:blipFill>
        <p:spPr>
          <a:xfrm>
            <a:off x="8750329" y="2204001"/>
            <a:ext cx="1402065" cy="54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">
            <a:extLst>
              <a:ext uri="{FF2B5EF4-FFF2-40B4-BE49-F238E27FC236}">
                <a16:creationId xmlns:a16="http://schemas.microsoft.com/office/drawing/2014/main" id="{FA1FF793-97DD-6036-E279-7C876CBE2062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65054" b="28942"/>
          <a:stretch/>
        </p:blipFill>
        <p:spPr>
          <a:xfrm>
            <a:off x="3187730" y="2927529"/>
            <a:ext cx="1402064" cy="54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">
            <a:extLst>
              <a:ext uri="{FF2B5EF4-FFF2-40B4-BE49-F238E27FC236}">
                <a16:creationId xmlns:a16="http://schemas.microsoft.com/office/drawing/2014/main" id="{73A857BA-EB2D-AA26-92C6-2D36A5B0A80C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83032" b="9516"/>
          <a:stretch/>
        </p:blipFill>
        <p:spPr>
          <a:xfrm>
            <a:off x="6485396" y="2941920"/>
            <a:ext cx="1402065" cy="67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25">
            <a:extLst>
              <a:ext uri="{FF2B5EF4-FFF2-40B4-BE49-F238E27FC236}">
                <a16:creationId xmlns:a16="http://schemas.microsoft.com/office/drawing/2014/main" id="{EEF6CB68-2DF0-FC65-BE1A-F7B626AA4B50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73611" b="20650"/>
          <a:stretch/>
        </p:blipFill>
        <p:spPr>
          <a:xfrm>
            <a:off x="4808996" y="2923509"/>
            <a:ext cx="1402065" cy="52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5">
            <a:extLst>
              <a:ext uri="{FF2B5EF4-FFF2-40B4-BE49-F238E27FC236}">
                <a16:creationId xmlns:a16="http://schemas.microsoft.com/office/drawing/2014/main" id="{DF1BB4AB-C229-3DF3-3FDE-52A8F4E81A40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92505" r="1977" b="3468"/>
          <a:stretch/>
        </p:blipFill>
        <p:spPr>
          <a:xfrm>
            <a:off x="8376450" y="2975022"/>
            <a:ext cx="1374351" cy="36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 descr="D:\Saniya\Projects\Zurich\Flood-Resilience_ILT\ETH-Zrich-Logo-2016-174487-detailp.png">
            <a:extLst>
              <a:ext uri="{FF2B5EF4-FFF2-40B4-BE49-F238E27FC236}">
                <a16:creationId xmlns:a16="http://schemas.microsoft.com/office/drawing/2014/main" id="{0255BAA0-4D8A-E3D1-9D2F-3D70FB62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06" y="2104429"/>
            <a:ext cx="1689887" cy="72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179D011C-9725-B3EC-B07C-205CA87C0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7" y="294969"/>
            <a:ext cx="2241755" cy="10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1F610DC-0CAB-7065-D6F2-8A84C171DD87}"/>
              </a:ext>
            </a:extLst>
          </p:cNvPr>
          <p:cNvGrpSpPr/>
          <p:nvPr/>
        </p:nvGrpSpPr>
        <p:grpSpPr>
          <a:xfrm>
            <a:off x="3368654" y="264354"/>
            <a:ext cx="8201917" cy="1745999"/>
            <a:chOff x="6021601" y="2728076"/>
            <a:chExt cx="2616229" cy="10046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495033-FD9D-F7ED-ED2B-07F9D6286207}"/>
                </a:ext>
              </a:extLst>
            </p:cNvPr>
            <p:cNvGrpSpPr/>
            <p:nvPr/>
          </p:nvGrpSpPr>
          <p:grpSpPr>
            <a:xfrm>
              <a:off x="6199430" y="2846820"/>
              <a:ext cx="2438400" cy="885894"/>
              <a:chOff x="5943600" y="2807611"/>
              <a:chExt cx="2438400" cy="885894"/>
            </a:xfrm>
          </p:grpSpPr>
          <p:sp>
            <p:nvSpPr>
              <p:cNvPr id="26" name="Round Diagonal Corner Rectangle 41">
                <a:extLst>
                  <a:ext uri="{FF2B5EF4-FFF2-40B4-BE49-F238E27FC236}">
                    <a16:creationId xmlns:a16="http://schemas.microsoft.com/office/drawing/2014/main" id="{4DA66BB3-D2DA-4402-E2C2-5B729D889C05}"/>
                  </a:ext>
                </a:extLst>
              </p:cNvPr>
              <p:cNvSpPr/>
              <p:nvPr/>
            </p:nvSpPr>
            <p:spPr>
              <a:xfrm flipH="1">
                <a:off x="5943600" y="2807611"/>
                <a:ext cx="2438400" cy="687357"/>
              </a:xfrm>
              <a:prstGeom prst="round2DiagRect">
                <a:avLst>
                  <a:gd name="adj1" fmla="val 24418"/>
                  <a:gd name="adj2" fmla="val 0"/>
                </a:avLst>
              </a:prstGeom>
              <a:solidFill>
                <a:srgbClr val="009EE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6304" rtlCol="0" anchor="ctr"/>
              <a:lstStyle/>
              <a:p>
                <a:pPr lvl="1"/>
                <a:r>
                  <a:rPr lang="en-GB" sz="1400">
                    <a:solidFill>
                      <a:schemeClr val="bg1"/>
                    </a:solidFill>
                    <a:latin typeface="FrutigerBold" pitchFamily="18" charset="0"/>
                  </a:rPr>
                  <a:t>a  unique, non-governmental partnership supporting communities in strengthening their resilience to flood risk</a:t>
                </a:r>
                <a:endParaRPr lang="en-US" sz="1400">
                  <a:solidFill>
                    <a:schemeClr val="bg1"/>
                  </a:solidFill>
                  <a:latin typeface="FrutigerBold" pitchFamily="18" charset="0"/>
                </a:endParaRPr>
              </a:p>
            </p:txBody>
          </p:sp>
          <p:sp>
            <p:nvSpPr>
              <p:cNvPr id="27" name="Isosceles Triangle 42">
                <a:extLst>
                  <a:ext uri="{FF2B5EF4-FFF2-40B4-BE49-F238E27FC236}">
                    <a16:creationId xmlns:a16="http://schemas.microsoft.com/office/drawing/2014/main" id="{B5D0F404-47B3-0F88-31D5-B5B4D7A67A9F}"/>
                  </a:ext>
                </a:extLst>
              </p:cNvPr>
              <p:cNvSpPr/>
              <p:nvPr/>
            </p:nvSpPr>
            <p:spPr>
              <a:xfrm flipV="1">
                <a:off x="7929633" y="3510625"/>
                <a:ext cx="325672" cy="182880"/>
              </a:xfrm>
              <a:prstGeom prst="triangle">
                <a:avLst>
                  <a:gd name="adj" fmla="val 100000"/>
                </a:avLst>
              </a:prstGeom>
              <a:solidFill>
                <a:srgbClr val="009EE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6304" rtlCol="0" anchor="ctr"/>
              <a:lstStyle/>
              <a:p>
                <a:endParaRPr lang="en-US" sz="1400">
                  <a:solidFill>
                    <a:schemeClr val="bg1"/>
                  </a:solidFill>
                  <a:latin typeface="FrutigerBold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0F6B369-FB7D-89C5-50D1-9D9E7D02109E}"/>
                </a:ext>
              </a:extLst>
            </p:cNvPr>
            <p:cNvGrpSpPr/>
            <p:nvPr/>
          </p:nvGrpSpPr>
          <p:grpSpPr>
            <a:xfrm>
              <a:off x="6021601" y="2728076"/>
              <a:ext cx="341406" cy="341406"/>
              <a:chOff x="235297" y="978126"/>
              <a:chExt cx="341406" cy="34140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0C82038-B3E4-AB5E-A040-A7BD8EDC1881}"/>
                  </a:ext>
                </a:extLst>
              </p:cNvPr>
              <p:cNvSpPr/>
              <p:nvPr/>
            </p:nvSpPr>
            <p:spPr>
              <a:xfrm>
                <a:off x="235297" y="978126"/>
                <a:ext cx="341406" cy="3414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utigerBold" pitchFamily="18" charset="0"/>
                </a:endParaRPr>
              </a:p>
            </p:txBody>
          </p:sp>
          <p:pic>
            <p:nvPicPr>
              <p:cNvPr id="25" name="Picture 2" descr="C:\Users\saniya.gaikwad\Downloads\icons8-quote-left-filled-50.png">
                <a:extLst>
                  <a:ext uri="{FF2B5EF4-FFF2-40B4-BE49-F238E27FC236}">
                    <a16:creationId xmlns:a16="http://schemas.microsoft.com/office/drawing/2014/main" id="{9308856E-732C-30EB-3411-E690881DE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60" y="1057389"/>
                <a:ext cx="182880" cy="18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0559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1662467-3E90-4253-5064-022BEFA1BE46}"/>
              </a:ext>
            </a:extLst>
          </p:cNvPr>
          <p:cNvGrpSpPr/>
          <p:nvPr/>
        </p:nvGrpSpPr>
        <p:grpSpPr>
          <a:xfrm>
            <a:off x="12794717" y="3653080"/>
            <a:ext cx="705016" cy="983411"/>
            <a:chOff x="6488907" y="2552700"/>
            <a:chExt cx="705016" cy="98341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CC49C47-75AC-E2BC-2ED3-3441FE346864}"/>
                </a:ext>
              </a:extLst>
            </p:cNvPr>
            <p:cNvSpPr/>
            <p:nvPr/>
          </p:nvSpPr>
          <p:spPr>
            <a:xfrm>
              <a:off x="6488907" y="2831095"/>
              <a:ext cx="705016" cy="705016"/>
            </a:xfrm>
            <a:prstGeom prst="ellipse">
              <a:avLst/>
            </a:prstGeom>
            <a:solidFill>
              <a:srgbClr val="0033A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84CA5F56-A889-7A2A-FC64-818ADAE47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12815" y="2942774"/>
              <a:ext cx="457200" cy="457200"/>
            </a:xfrm>
            <a:prstGeom prst="rect">
              <a:avLst/>
            </a:prstGeom>
            <a:solidFill>
              <a:srgbClr val="0033A0"/>
            </a:solidFill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CC6944-D289-6483-1077-B2CB0990681A}"/>
                </a:ext>
              </a:extLst>
            </p:cNvPr>
            <p:cNvCxnSpPr/>
            <p:nvPr/>
          </p:nvCxnSpPr>
          <p:spPr>
            <a:xfrm>
              <a:off x="6841436" y="2552700"/>
              <a:ext cx="0" cy="274320"/>
            </a:xfrm>
            <a:prstGeom prst="line">
              <a:avLst/>
            </a:prstGeom>
            <a:ln w="12700">
              <a:solidFill>
                <a:srgbClr val="0033A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20EB92E-6268-942C-CEA9-8CB423098D84}"/>
              </a:ext>
            </a:extLst>
          </p:cNvPr>
          <p:cNvSpPr txBox="1"/>
          <p:nvPr/>
        </p:nvSpPr>
        <p:spPr>
          <a:xfrm>
            <a:off x="442285" y="157894"/>
            <a:ext cx="106978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0033A0"/>
                </a:solidFill>
                <a:latin typeface="FrutigerBold" pitchFamily="18" charset="0"/>
              </a:rPr>
              <a:t>Flood Resilience Measurement for Communities (FRMC) Tool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B347FAB-C1D2-2EF9-8E5C-F16DC7D9F4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148" y="1080867"/>
            <a:ext cx="10022035" cy="48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F8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0B31C-1B30-4295-4BDC-D75AC576AC6E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does inclusion matter for resilience?</a:t>
            </a:r>
          </a:p>
        </p:txBody>
      </p:sp>
      <p:pic>
        <p:nvPicPr>
          <p:cNvPr id="4" name="Picture 3" descr="Diagram of a disaster impact&#10;&#10;Description automatically generated">
            <a:extLst>
              <a:ext uri="{FF2B5EF4-FFF2-40B4-BE49-F238E27FC236}">
                <a16:creationId xmlns:a16="http://schemas.microsoft.com/office/drawing/2014/main" id="{DA4B21AF-1779-45FD-83A2-4AAEBC8530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9215" y="680644"/>
            <a:ext cx="8672785" cy="4943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34AB2-D901-5B5B-B5D6-18BDF738EBAA}"/>
              </a:ext>
            </a:extLst>
          </p:cNvPr>
          <p:cNvSpPr txBox="1"/>
          <p:nvPr/>
        </p:nvSpPr>
        <p:spPr>
          <a:xfrm>
            <a:off x="1727200" y="5645150"/>
            <a:ext cx="11112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cs typeface="Arial"/>
              </a:rPr>
              <a:t>Developing gender and inclusion specific local questions for the FRMC​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6D19A-DE1A-8879-A862-8A2D0D72F1D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2C161008-C991-37A2-4798-5C43DAEF8C6B}"/>
              </a:ext>
            </a:extLst>
          </p:cNvPr>
          <p:cNvSpPr/>
          <p:nvPr/>
        </p:nvSpPr>
        <p:spPr>
          <a:xfrm>
            <a:off x="1187990" y="5569496"/>
            <a:ext cx="449450" cy="5178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9444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5D1C7F-B4F2-6D4B-8110-65FCD98A6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60" y="3309522"/>
            <a:ext cx="10024685" cy="62813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DE"/>
              <a:t>Our project: </a:t>
            </a:r>
            <a:r>
              <a:rPr lang="en-GB">
                <a:effectLst/>
                <a:latin typeface="Helvetica"/>
                <a:cs typeface="Helvetica"/>
              </a:rPr>
              <a:t>Inclusive Flood Resilience Measurement for Communities (FMRC): </a:t>
            </a:r>
            <a:br>
              <a:rPr lang="en-GB">
                <a:latin typeface="Helvetica"/>
                <a:cs typeface="Helvetica"/>
              </a:rPr>
            </a:br>
            <a:r>
              <a:rPr lang="en-GB">
                <a:effectLst/>
                <a:latin typeface="Helvetica"/>
                <a:cs typeface="Helvetica"/>
              </a:rPr>
              <a:t>Insights </a:t>
            </a:r>
            <a:r>
              <a:rPr lang="en-GB">
                <a:latin typeface="Helvetica"/>
                <a:cs typeface="Helvetica"/>
              </a:rPr>
              <a:t>from Manila</a:t>
            </a:r>
            <a:r>
              <a:rPr lang="en-GB">
                <a:effectLst/>
                <a:latin typeface="Helvetica"/>
                <a:cs typeface="Helvetica"/>
              </a:rPr>
              <a:t> and Navotas (Philippines)</a:t>
            </a:r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867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BEDA-CE2A-8D9B-2927-B2113CF54140}"/>
              </a:ext>
            </a:extLst>
          </p:cNvPr>
          <p:cNvSpPr txBox="1">
            <a:spLocks/>
          </p:cNvSpPr>
          <p:nvPr/>
        </p:nvSpPr>
        <p:spPr>
          <a:xfrm>
            <a:off x="340044" y="410369"/>
            <a:ext cx="11402062" cy="73794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>
                <a:solidFill>
                  <a:srgbClr val="0033A0"/>
                </a:solidFill>
                <a:latin typeface="FrutigerBold" pitchFamily="18" charset="0"/>
                <a:ea typeface="+mn-ea"/>
                <a:cs typeface="+mn-cs"/>
              </a:rPr>
              <a:t>The project: Flood resilience in </a:t>
            </a:r>
            <a:r>
              <a:rPr lang="en-GB" sz="3900" b="1">
                <a:solidFill>
                  <a:srgbClr val="0033A0"/>
                </a:solidFill>
                <a:latin typeface="FrutigerBold" pitchFamily="18" charset="0"/>
                <a:ea typeface="+mn-ea"/>
                <a:cs typeface="+mn-cs"/>
              </a:rPr>
              <a:t>Manila and Navotas (Philippines)</a:t>
            </a:r>
          </a:p>
          <a:p>
            <a:r>
              <a:rPr lang="en-US" sz="3900" b="1">
                <a:solidFill>
                  <a:srgbClr val="0033A0"/>
                </a:solidFill>
                <a:latin typeface="FrutigerBold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D50D5-5983-28B6-E125-370DE3632731}"/>
              </a:ext>
            </a:extLst>
          </p:cNvPr>
          <p:cNvSpPr txBox="1"/>
          <p:nvPr/>
        </p:nvSpPr>
        <p:spPr>
          <a:xfrm>
            <a:off x="564444" y="1561629"/>
            <a:ext cx="10903185" cy="15158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2000">
                <a:latin typeface="Arial"/>
                <a:ea typeface="Calibri"/>
                <a:cs typeface="Calibri"/>
              </a:rPr>
              <a:t>Project duration: July 2021 to December 2024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2000">
                <a:latin typeface="Arial"/>
                <a:ea typeface="Calibri"/>
                <a:cs typeface="Calibri"/>
              </a:rPr>
              <a:t>Implemented in seven barangays in two cities, Manila and Navotas</a:t>
            </a:r>
            <a:endParaRPr lang="en-US" sz="2000">
              <a:latin typeface="Arial"/>
              <a:cs typeface="Arial"/>
            </a:endParaRPr>
          </a:p>
          <a:p>
            <a:pPr marL="742950" lvl="1" indent="-285750">
              <a:spcAft>
                <a:spcPts val="500"/>
              </a:spcAft>
              <a:buFont typeface="Arial"/>
              <a:buChar char="•"/>
            </a:pPr>
            <a:r>
              <a:rPr lang="en-US" sz="2000">
                <a:latin typeface="Arial"/>
                <a:ea typeface="Calibri"/>
                <a:cs typeface="Calibri"/>
              </a:rPr>
              <a:t>Both cities are exposed to sea level rise and coastal flooding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2000">
                <a:latin typeface="Arial"/>
                <a:ea typeface="Calibri"/>
                <a:cs typeface="Calibri"/>
              </a:rPr>
              <a:t>Focus on youth-centered urban disaster risk reduction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D1CC6-48DA-B7BE-5BF9-5E77E81AC8F6}"/>
              </a:ext>
            </a:extLst>
          </p:cNvPr>
          <p:cNvSpPr txBox="1"/>
          <p:nvPr/>
        </p:nvSpPr>
        <p:spPr>
          <a:xfrm>
            <a:off x="564444" y="3358444"/>
            <a:ext cx="10903185" cy="16953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  <a:ea typeface="Calibri"/>
                <a:cs typeface="Calibri"/>
              </a:rPr>
              <a:t>Key intervention areas: </a:t>
            </a: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en-US" sz="2000">
                <a:latin typeface="Arial"/>
                <a:ea typeface="Calibri"/>
                <a:cs typeface="Arial"/>
              </a:rPr>
              <a:t>Capacity building in climate-smart, risk-informed planning at government and community level: This includes improving understanding of technical details for governing bodies and creating inclusive and age-appropriate learning materials for communities.</a:t>
            </a:r>
            <a:endParaRPr lang="en-US" sz="2000">
              <a:latin typeface="Arial"/>
              <a:cs typeface="Arial"/>
            </a:endParaRP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en-US" sz="2000">
                <a:latin typeface="Arial"/>
                <a:ea typeface="Calibri"/>
                <a:cs typeface="Arial"/>
              </a:rPr>
              <a:t>Livelihood support and protection to prevent people from becoming more vulnerable. </a:t>
            </a: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64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BEDA-CE2A-8D9B-2927-B2113CF54140}"/>
              </a:ext>
            </a:extLst>
          </p:cNvPr>
          <p:cNvSpPr txBox="1">
            <a:spLocks/>
          </p:cNvSpPr>
          <p:nvPr/>
        </p:nvSpPr>
        <p:spPr>
          <a:xfrm>
            <a:off x="340044" y="410369"/>
            <a:ext cx="10941100" cy="737948"/>
          </a:xfrm>
          <a:prstGeom prst="rect">
            <a:avLst/>
          </a:prstGeom>
        </p:spPr>
        <p:txBody>
          <a:bodyPr lIns="91440" tIns="45720" rIns="91440" bIns="4572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>
                <a:solidFill>
                  <a:srgbClr val="0033A0"/>
                </a:solidFill>
                <a:latin typeface="FrutigerBold"/>
                <a:ea typeface="+mn-ea"/>
                <a:cs typeface="+mn-cs"/>
              </a:rPr>
              <a:t>Developing gender and inclusion specific local questions for the FRMC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F82E4-DE37-576C-9DEF-FE1671D68FB5}"/>
              </a:ext>
            </a:extLst>
          </p:cNvPr>
          <p:cNvSpPr txBox="1"/>
          <p:nvPr/>
        </p:nvSpPr>
        <p:spPr>
          <a:xfrm>
            <a:off x="631556" y="1148318"/>
            <a:ext cx="10649588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SAD disaggregated baseline data can help us understand the pre-existing socio-economic situation, assets and capacities that underpin resilience. 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12 inclusive local questions were piloted in the 7 barangays across two cities, Manila and Navotas. 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Six used household survey as the data collection method and six used focus groups and key informants. 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In Manila a total of 360 household surveys were completed and in Navotas 520 household surveys were completed. 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8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8833C0-2175-6AD7-7790-83EFD613D81D}"/>
              </a:ext>
            </a:extLst>
          </p:cNvPr>
          <p:cNvSpPr txBox="1"/>
          <p:nvPr/>
        </p:nvSpPr>
        <p:spPr>
          <a:xfrm>
            <a:off x="553784" y="1138512"/>
            <a:ext cx="11149355" cy="47591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Inclusion of indigenous and local knowledge in disaster decision-making</a:t>
            </a:r>
            <a:endParaRPr lang="en-US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Children and youth flood response knowledge</a:t>
            </a:r>
            <a:endParaRPr lang="en-GB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Resilience education capacity</a:t>
            </a:r>
            <a:endParaRPr lang="en-GB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Resilience education for children and youth</a:t>
            </a:r>
            <a:endParaRPr lang="en-GB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Early warning</a:t>
            </a:r>
            <a:endParaRPr lang="en-GB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Access and control of savings</a:t>
            </a:r>
            <a:endParaRPr lang="en-GB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Youth employment opportunities</a:t>
            </a:r>
            <a:endParaRPr lang="en-GB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Climate change action </a:t>
            </a:r>
            <a:endParaRPr lang="en-GB" sz="1700">
              <a:solidFill>
                <a:srgbClr val="000000"/>
              </a:solidFill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Intra-community equity </a:t>
            </a:r>
            <a:endParaRPr lang="en-GB" sz="1700">
              <a:solidFill>
                <a:srgbClr val="000000"/>
              </a:solidFill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Community safety </a:t>
            </a:r>
            <a:endParaRPr lang="en-GB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Family violence </a:t>
            </a:r>
            <a:endParaRPr lang="en-GB" sz="1700">
              <a:latin typeface="Arial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700">
                <a:solidFill>
                  <a:srgbClr val="333333"/>
                </a:solidFill>
                <a:latin typeface="Arial"/>
                <a:ea typeface="Calibri"/>
                <a:cs typeface="Arial"/>
              </a:rPr>
              <a:t>Support for parents/guardians of young children </a:t>
            </a:r>
            <a:endParaRPr lang="en-GB" sz="17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87C2D-9A88-4CB2-2475-E6F0F98E5FD8}"/>
              </a:ext>
            </a:extLst>
          </p:cNvPr>
          <p:cNvSpPr txBox="1"/>
          <p:nvPr/>
        </p:nvSpPr>
        <p:spPr>
          <a:xfrm>
            <a:off x="461075" y="479512"/>
            <a:ext cx="1085593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rgbClr val="0033A0"/>
                </a:solidFill>
                <a:latin typeface="FrutigerBold"/>
              </a:rPr>
              <a:t>Overview of Local Questions</a:t>
            </a:r>
          </a:p>
        </p:txBody>
      </p:sp>
    </p:spTree>
    <p:extLst>
      <p:ext uri="{BB962C8B-B14F-4D97-AF65-F5344CB8AC3E}">
        <p14:creationId xmlns:p14="http://schemas.microsoft.com/office/powerpoint/2010/main" val="199901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AEB576-BDFC-BF73-2308-F0A37234123C}"/>
              </a:ext>
            </a:extLst>
          </p:cNvPr>
          <p:cNvSpPr txBox="1"/>
          <p:nvPr/>
        </p:nvSpPr>
        <p:spPr>
          <a:xfrm>
            <a:off x="325465" y="464950"/>
            <a:ext cx="11327222" cy="54716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6365" marR="126365">
              <a:lnSpc>
                <a:spcPct val="110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GB" sz="2800" b="1">
                <a:solidFill>
                  <a:srgbClr val="0033A0"/>
                </a:solidFill>
                <a:effectLst/>
                <a:latin typeface="Arial"/>
                <a:ea typeface="MS Mincho"/>
                <a:cs typeface="Times New Roman"/>
              </a:rPr>
              <a:t>Objectives </a:t>
            </a:r>
            <a:r>
              <a:rPr lang="en-GB" sz="2800" b="1">
                <a:solidFill>
                  <a:srgbClr val="0033A0"/>
                </a:solidFill>
                <a:latin typeface="Arial"/>
                <a:ea typeface="MS Mincho"/>
                <a:cs typeface="Times New Roman"/>
              </a:rPr>
              <a:t>of the </a:t>
            </a:r>
            <a:r>
              <a:rPr lang="en-GB" sz="2800" b="1">
                <a:solidFill>
                  <a:srgbClr val="0033A0"/>
                </a:solidFill>
                <a:effectLst/>
                <a:latin typeface="Arial"/>
                <a:ea typeface="MS Mincho"/>
                <a:cs typeface="Times New Roman"/>
              </a:rPr>
              <a:t>Gender </a:t>
            </a:r>
            <a:r>
              <a:rPr lang="en-GB" sz="2800" b="1">
                <a:solidFill>
                  <a:srgbClr val="0033A0"/>
                </a:solidFill>
                <a:latin typeface="Arial"/>
                <a:ea typeface="MS Mincho"/>
                <a:cs typeface="Times New Roman"/>
              </a:rPr>
              <a:t>&amp; </a:t>
            </a:r>
            <a:r>
              <a:rPr lang="en-GB" sz="2800" b="1">
                <a:solidFill>
                  <a:srgbClr val="0033A0"/>
                </a:solidFill>
                <a:effectLst/>
                <a:latin typeface="Arial"/>
                <a:ea typeface="MS Mincho"/>
                <a:cs typeface="Times New Roman"/>
              </a:rPr>
              <a:t>Inclusion</a:t>
            </a:r>
            <a:r>
              <a:rPr lang="en-GB" sz="2800" b="1">
                <a:solidFill>
                  <a:srgbClr val="0033A0"/>
                </a:solidFill>
                <a:latin typeface="Arial"/>
                <a:ea typeface="MS Mincho"/>
                <a:cs typeface="Times New Roman"/>
              </a:rPr>
              <a:t> Local Questions</a:t>
            </a:r>
            <a:r>
              <a:rPr lang="en-GB" sz="2800" b="1">
                <a:solidFill>
                  <a:srgbClr val="0033A0"/>
                </a:solidFill>
                <a:effectLst/>
                <a:latin typeface="Arial"/>
                <a:ea typeface="MS Mincho"/>
                <a:cs typeface="Times New Roman"/>
              </a:rPr>
              <a:t> Pilot Project</a:t>
            </a:r>
            <a:endParaRPr lang="en-US" sz="2800">
              <a:solidFill>
                <a:srgbClr val="0033A0"/>
              </a:solidFill>
              <a:effectLst/>
              <a:latin typeface="Arial"/>
              <a:ea typeface="MS Mincho"/>
              <a:cs typeface="Times New Roman"/>
            </a:endParaRPr>
          </a:p>
          <a:p>
            <a:pPr marL="342900" marR="126365" indent="-342900">
              <a:lnSpc>
                <a:spcPct val="110000"/>
              </a:lnSpc>
              <a:spcBef>
                <a:spcPts val="1500"/>
              </a:spcBef>
              <a:spcAft>
                <a:spcPts val="5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Strengthen the analysis of community flood resilience by ensuring that the FRMC process and outcomes are gender </a:t>
            </a:r>
            <a:r>
              <a:rPr lang="en-GB" sz="2000">
                <a:solidFill>
                  <a:srgbClr val="000000"/>
                </a:solidFill>
                <a:latin typeface="Arial"/>
                <a:ea typeface="MS Mincho"/>
                <a:cs typeface="Arial"/>
              </a:rPr>
              <a:t>and children </a:t>
            </a:r>
            <a:r>
              <a:rPr lang="en-GB" sz="200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and youth (CAY) </a:t>
            </a:r>
            <a:r>
              <a:rPr lang="en-GB" sz="2000">
                <a:solidFill>
                  <a:srgbClr val="000000"/>
                </a:solidFill>
                <a:effectLst/>
                <a:latin typeface="Arial"/>
                <a:ea typeface="Gulim"/>
                <a:cs typeface="Arial"/>
              </a:rPr>
              <a:t>inclusive.</a:t>
            </a:r>
            <a:r>
              <a:rPr lang="en-GB" sz="2000">
                <a:solidFill>
                  <a:srgbClr val="000000"/>
                </a:solidFill>
                <a:latin typeface="Arial"/>
                <a:ea typeface="MS Mincho"/>
                <a:cs typeface="Arial"/>
              </a:rPr>
              <a:t> </a:t>
            </a:r>
            <a:endParaRPr lang="en-DE" sz="20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126365" lvl="0" indent="-342900">
              <a:lnSpc>
                <a:spcPct val="110000"/>
              </a:lnSpc>
              <a:spcBef>
                <a:spcPts val="1500"/>
              </a:spcBef>
              <a:spcAft>
                <a:spcPts val="5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Contribute to our ongoing endeavour of understanding urban gender and age dynamics</a:t>
            </a:r>
            <a:r>
              <a:rPr lang="en-GB" sz="2000">
                <a:solidFill>
                  <a:srgbClr val="000000"/>
                </a:solidFill>
                <a:effectLst/>
                <a:latin typeface="Arial"/>
                <a:ea typeface="Gulim"/>
                <a:cs typeface="Arial"/>
              </a:rPr>
              <a:t>.</a:t>
            </a:r>
            <a:r>
              <a:rPr lang="en-GB" sz="200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 </a:t>
            </a:r>
            <a:endParaRPr lang="en-DE" sz="2000">
              <a:effectLst/>
              <a:latin typeface="Arial"/>
              <a:ea typeface="MS Mincho"/>
              <a:cs typeface="Arial"/>
            </a:endParaRPr>
          </a:p>
          <a:p>
            <a:pPr marL="342900" marR="126365" lvl="0" indent="-342900">
              <a:lnSpc>
                <a:spcPct val="110000"/>
              </a:lnSpc>
              <a:spcBef>
                <a:spcPts val="1500"/>
              </a:spcBef>
              <a:spcAft>
                <a:spcPts val="5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effectLst/>
                <a:latin typeface="Arial"/>
                <a:ea typeface="Gulim"/>
                <a:cs typeface="Arial"/>
              </a:rPr>
              <a:t>To test whether the local inclusive indicators may s</a:t>
            </a:r>
            <a:r>
              <a:rPr lang="en-GB" sz="200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upport the development of gender and CAY transformative flood resilience interventions.   </a:t>
            </a:r>
            <a:r>
              <a:rPr lang="en-GB" sz="20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   </a:t>
            </a:r>
            <a:endParaRPr lang="en-DE" sz="2000">
              <a:effectLst/>
              <a:latin typeface="Arial"/>
              <a:ea typeface="MS Mincho"/>
              <a:cs typeface="Times New Roman"/>
            </a:endParaRPr>
          </a:p>
          <a:p>
            <a:pPr marL="342900" marR="126365" lvl="0" indent="-342900">
              <a:lnSpc>
                <a:spcPct val="110000"/>
              </a:lnSpc>
              <a:spcBef>
                <a:spcPts val="1500"/>
              </a:spcBef>
              <a:spcAft>
                <a:spcPts val="5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effectLst/>
                <a:latin typeface="Arial"/>
                <a:ea typeface="Gulim"/>
                <a:cs typeface="Arial"/>
              </a:rPr>
              <a:t>P</a:t>
            </a:r>
            <a:r>
              <a:rPr lang="en-GB" sz="200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ositively impact on the lives of women and CAY in flood-prone communities using the FRMC.  </a:t>
            </a:r>
            <a:endParaRPr lang="en-DE" sz="2000">
              <a:effectLst/>
              <a:latin typeface="Arial"/>
              <a:ea typeface="MS Mincho"/>
              <a:cs typeface="Arial"/>
            </a:endParaRPr>
          </a:p>
          <a:p>
            <a:pPr marL="342900" marR="126365" lvl="0" indent="-342900">
              <a:lnSpc>
                <a:spcPct val="110000"/>
              </a:lnSpc>
              <a:spcBef>
                <a:spcPts val="1500"/>
              </a:spcBef>
              <a:spcAft>
                <a:spcPts val="5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effectLst/>
                <a:latin typeface="Arial"/>
                <a:ea typeface="Gulim"/>
                <a:cs typeface="Arial"/>
              </a:rPr>
              <a:t>L</a:t>
            </a:r>
            <a:r>
              <a:rPr lang="en-GB" sz="200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earn from and refine the pilot local questions and feedback into FRMC/CRMC recommendations for gender and CAY inclusive sources.  </a:t>
            </a:r>
            <a:endParaRPr lang="en-DE" sz="2000">
              <a:effectLst/>
              <a:latin typeface="Arial"/>
              <a:ea typeface="MS Minch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6207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stream_x0020__x0026__x0020_group xmlns="ce1651d2-6ba0-4a4f-865e-af4c30d15a9d" xsi:nil="true"/>
    <TaxCatchAll xmlns="894a2f54-eef5-4f88-a370-9ee81b5448c4" xsi:nil="true"/>
    <lcf76f155ced4ddcb4097134ff3c332f xmlns="ce1651d2-6ba0-4a4f-865e-af4c30d15a9d">
      <Terms xmlns="http://schemas.microsoft.com/office/infopath/2007/PartnerControls"/>
    </lcf76f155ced4ddcb4097134ff3c332f>
    <Organisation xmlns="ce1651d2-6ba0-4a4f-865e-af4c30d15a9d" xsi:nil="true"/>
    <Language xmlns="ce1651d2-6ba0-4a4f-865e-af4c30d15a9d" xsi:nil="true"/>
    <Draft_x0020__x002f__x0020_final_x003f_ xmlns="ce1651d2-6ba0-4a4f-865e-af4c30d15a9d" xsi:nil="true"/>
    <Document_x0020_purpose xmlns="0a84e2aa-f256-4389-9b59-4dd3b550bedf" xsi:nil="true"/>
    <Country xmlns="ce1651d2-6ba0-4a4f-865e-af4c30d15a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2178B4269D94CAA809D15F145C6FC" ma:contentTypeVersion="28" ma:contentTypeDescription="Create a new document." ma:contentTypeScope="" ma:versionID="bc014b7e8262c3cdd48df75c3af2ee0b">
  <xsd:schema xmlns:xsd="http://www.w3.org/2001/XMLSchema" xmlns:xs="http://www.w3.org/2001/XMLSchema" xmlns:p="http://schemas.microsoft.com/office/2006/metadata/properties" xmlns:ns2="ce1651d2-6ba0-4a4f-865e-af4c30d15a9d" xmlns:ns3="0a84e2aa-f256-4389-9b59-4dd3b550bedf" xmlns:ns4="894a2f54-eef5-4f88-a370-9ee81b5448c4" targetNamespace="http://schemas.microsoft.com/office/2006/metadata/properties" ma:root="true" ma:fieldsID="57454c341511358d0317861100424916" ns2:_="" ns3:_="" ns4:_="">
    <xsd:import namespace="ce1651d2-6ba0-4a4f-865e-af4c30d15a9d"/>
    <xsd:import namespace="0a84e2aa-f256-4389-9b59-4dd3b550bedf"/>
    <xsd:import namespace="894a2f54-eef5-4f88-a370-9ee81b544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Workstream_x0020__x0026__x0020_group" minOccurs="0"/>
                <xsd:element ref="ns2:Organisation" minOccurs="0"/>
                <xsd:element ref="ns2:Language" minOccurs="0"/>
                <xsd:element ref="ns2:Draft_x0020__x002f__x0020_final_x003f_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Country" minOccurs="0"/>
                <xsd:element ref="ns3:Document_x0020_purpos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651d2-6ba0-4a4f-865e-af4c30d15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Workstream_x0020__x0026__x0020_group" ma:index="12" nillable="true" ma:displayName="Workstream &amp; group" ma:list="{18223b10-ed7d-4bdf-b2ba-70c9607de6af}" ma:internalName="Workstream_x0020__x0026__x0020_group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rganisation" ma:index="13" nillable="true" ma:displayName="Organisation" ma:list="{df1d628e-bb97-40a0-9160-b045f4241ba7}" ma:internalName="Organisation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14" nillable="true" ma:displayName="Language" ma:list="{bfac0f02-d4d7-4fa9-aeef-47687abf5a86}" ma:internalName="Language" ma:showField="Title">
      <xsd:simpleType>
        <xsd:restriction base="dms:Lookup"/>
      </xsd:simpleType>
    </xsd:element>
    <xsd:element name="Draft_x0020__x002f__x0020_final_x003f_" ma:index="15" nillable="true" ma:displayName="Draft / final?" ma:list="{aa8eac38-14d7-4255-8a8c-e3c7a051f085}" ma:internalName="Draft_x0020__x002f__x0020_final_x003f_" ma:showField="Title">
      <xsd:simpleType>
        <xsd:restriction base="dms:Lookup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Country" ma:index="22" nillable="true" ma:displayName="Country" ma:list="{be92cfc1-ecb8-4726-ac18-61bfb3ea7928}" ma:internalName="Country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6b12b93-54e4-4717-aec7-3f7ceefd27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4e2aa-f256-4389-9b59-4dd3b550bed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Document_x0020_purpose" ma:index="23" nillable="true" ma:displayName="Document purpose" ma:list="{9e812819-5af6-4c4c-a5ae-6002b271c43d}" ma:internalName="Document_x0020_purpose0" ma:showField="Title" ma:web="0a84e2aa-f256-4389-9b59-4dd3b550be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a2f54-eef5-4f88-a370-9ee81b5448c4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b22039-82ab-4e6a-a2af-1f7f097755a6}" ma:internalName="TaxCatchAll" ma:showField="CatchAllData" ma:web="0a84e2aa-f256-4389-9b59-4dd3b550be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19C8E4-4A49-4830-AEEC-84607EB09F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CBB25-3261-4C9C-8669-9A64C4A35A7F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894a2f54-eef5-4f88-a370-9ee81b5448c4"/>
    <ds:schemaRef ds:uri="http://schemas.openxmlformats.org/package/2006/metadata/core-properties"/>
    <ds:schemaRef ds:uri="http://purl.org/dc/terms/"/>
    <ds:schemaRef ds:uri="0a84e2aa-f256-4389-9b59-4dd3b550bedf"/>
    <ds:schemaRef ds:uri="ce1651d2-6ba0-4a4f-865e-af4c30d15a9d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6A6BEC-714D-428D-8B6E-C715089C1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1651d2-6ba0-4a4f-865e-af4c30d15a9d"/>
    <ds:schemaRef ds:uri="0a84e2aa-f256-4389-9b59-4dd3b550bedf"/>
    <ds:schemaRef ds:uri="894a2f54-eef5-4f88-a370-9ee81b544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1022</Words>
  <Application>Microsoft Macintosh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Cera Pro</vt:lpstr>
      <vt:lpstr>FrutigerBold</vt:lpstr>
      <vt:lpstr>FrutigerLight</vt:lpstr>
      <vt:lpstr>Museo 500</vt:lpstr>
      <vt:lpstr>Museo Sans 300</vt:lpstr>
      <vt:lpstr>Arial</vt:lpstr>
      <vt:lpstr>Calibri</vt:lpstr>
      <vt:lpstr>Calibri Light</vt:lpstr>
      <vt:lpstr>Helvetica</vt:lpstr>
      <vt:lpstr>Thème Office</vt:lpstr>
      <vt:lpstr>Session 455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Juin , Étienne</dc:creator>
  <cp:lastModifiedBy>DEUBELLI Teresa</cp:lastModifiedBy>
  <cp:revision>2</cp:revision>
  <dcterms:created xsi:type="dcterms:W3CDTF">2023-09-15T16:03:39Z</dcterms:created>
  <dcterms:modified xsi:type="dcterms:W3CDTF">2024-01-30T09:44:48Z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0x0101005DA2178B4269D94CAA809D15F145C6FC</vt:lpwstr>
  </property>
  <property fmtid="{D5CDD505-2E9C-101B-9397-08002B2CF9AE}" pid="3" name="MediaServiceImageTags">
    <vt:lpwstr/>
  </property>
</Properties>
</file>