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hNyk6MFNeamEvVkLecoXK3vnx0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" name="Google Shape;3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f4d920734a_0_1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f4d920734a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6a407c27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g2c6a407c27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f4d920734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" name="Google Shape;44;g1f4d920734a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793eb2b4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" name="Google Shape;57;g2793eb2b4b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f4d920734a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f4d92073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f4d920734a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f4d920734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4d920734a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4d920734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f4d920734a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f4d920734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4d920734a_0_1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f4d920734a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348196" y="2395255"/>
            <a:ext cx="11430000" cy="1802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7BBF"/>
              </a:buClr>
              <a:buSzPts val="4000"/>
              <a:buFont typeface="Avenir"/>
              <a:buNone/>
              <a:defRPr b="1" sz="4000">
                <a:solidFill>
                  <a:srgbClr val="157B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348196" y="4627418"/>
            <a:ext cx="11430000" cy="44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97A74"/>
              </a:buClr>
              <a:buSzPts val="2400"/>
              <a:buNone/>
              <a:defRPr b="1" sz="2400">
                <a:solidFill>
                  <a:srgbClr val="797A7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Icon&#10;&#10;Description automatically generated with medium confidence" id="14" name="Google Shape;1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31539" y="286315"/>
            <a:ext cx="6463315" cy="17042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 txBox="1"/>
          <p:nvPr>
            <p:ph idx="2" type="body"/>
          </p:nvPr>
        </p:nvSpPr>
        <p:spPr>
          <a:xfrm>
            <a:off x="348196" y="5078783"/>
            <a:ext cx="11430000" cy="443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97A74"/>
              </a:buClr>
              <a:buSzPts val="2000"/>
              <a:buNone/>
              <a:defRPr sz="2000">
                <a:solidFill>
                  <a:srgbClr val="797A7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" name="Google Shape;16;p5"/>
          <p:cNvPicPr preferRelativeResize="0"/>
          <p:nvPr/>
        </p:nvPicPr>
        <p:blipFill rotWithShape="1">
          <a:blip r:embed="rId3">
            <a:alphaModFix/>
          </a:blip>
          <a:srcRect b="16583" l="0" r="0" t="0"/>
          <a:stretch/>
        </p:blipFill>
        <p:spPr>
          <a:xfrm>
            <a:off x="76200" y="5816250"/>
            <a:ext cx="12047227" cy="9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  <p15:guide id="3" orient="horz" pos="3798">
          <p15:clr>
            <a:srgbClr val="E46962"/>
          </p15:clr>
        </p15:guide>
        <p15:guide id="4" orient="horz" pos="4195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185321" y="1244605"/>
            <a:ext cx="11771153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7BBF"/>
              </a:buClr>
              <a:buSzPts val="3200"/>
              <a:buFont typeface="Avenir"/>
              <a:buNone/>
              <a:defRPr sz="3200">
                <a:solidFill>
                  <a:srgbClr val="157B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185321" y="2104829"/>
            <a:ext cx="11771153" cy="4254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9234057" y="6494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R"/>
              <a:t>‹#›</a:t>
            </a:fld>
            <a:endParaRPr/>
          </a:p>
        </p:txBody>
      </p:sp>
      <p:pic>
        <p:nvPicPr>
          <p:cNvPr descr="Icon&#10;&#10;Description automatically generated with medium confidence" id="21" name="Google Shape;2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5322" y="200638"/>
            <a:ext cx="2912465" cy="76794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6"/>
          <p:cNvSpPr/>
          <p:nvPr>
            <p:ph idx="2" type="pic"/>
          </p:nvPr>
        </p:nvSpPr>
        <p:spPr>
          <a:xfrm>
            <a:off x="9094213" y="241816"/>
            <a:ext cx="2862262" cy="72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idx="1" type="body"/>
          </p:nvPr>
        </p:nvSpPr>
        <p:spPr>
          <a:xfrm>
            <a:off x="185322" y="1300162"/>
            <a:ext cx="5720179" cy="5057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B47"/>
              </a:buClr>
              <a:buSzPts val="2400"/>
              <a:buNone/>
              <a:defRPr sz="2400">
                <a:solidFill>
                  <a:srgbClr val="39AB4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2" type="body"/>
          </p:nvPr>
        </p:nvSpPr>
        <p:spPr>
          <a:xfrm>
            <a:off x="6286500" y="1300162"/>
            <a:ext cx="5669974" cy="5057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AB47"/>
              </a:buClr>
              <a:buSzPts val="2400"/>
              <a:buChar char="•"/>
              <a:defRPr sz="2400">
                <a:solidFill>
                  <a:srgbClr val="39AB4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9210680" y="65135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R"/>
              <a:t>‹#›</a:t>
            </a:fld>
            <a:endParaRPr/>
          </a:p>
        </p:txBody>
      </p:sp>
      <p:pic>
        <p:nvPicPr>
          <p:cNvPr descr="Icon&#10;&#10;Description automatically generated with medium confidence" id="27" name="Google Shape;2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5322" y="200638"/>
            <a:ext cx="2912465" cy="76794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7"/>
          <p:cNvSpPr/>
          <p:nvPr>
            <p:ph idx="3" type="pic"/>
          </p:nvPr>
        </p:nvSpPr>
        <p:spPr>
          <a:xfrm>
            <a:off x="9094213" y="241816"/>
            <a:ext cx="2862262" cy="72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185321" y="1244605"/>
            <a:ext cx="11771153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7BBF"/>
              </a:buClr>
              <a:buSzPts val="3200"/>
              <a:buFont typeface="Avenir"/>
              <a:buNone/>
              <a:defRPr sz="3200">
                <a:solidFill>
                  <a:srgbClr val="157B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185321" y="2104829"/>
            <a:ext cx="11771153" cy="4254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9234057" y="6494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R"/>
              <a:t>‹#›</a:t>
            </a:fld>
            <a:endParaRPr/>
          </a:p>
        </p:txBody>
      </p:sp>
      <p:pic>
        <p:nvPicPr>
          <p:cNvPr descr="Icon&#10;&#10;Description automatically generated with medium confidence"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5322" y="200638"/>
            <a:ext cx="2912465" cy="76794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8"/>
          <p:cNvSpPr/>
          <p:nvPr>
            <p:ph idx="2" type="pic"/>
          </p:nvPr>
        </p:nvSpPr>
        <p:spPr>
          <a:xfrm>
            <a:off x="9094213" y="241816"/>
            <a:ext cx="2862262" cy="723900"/>
          </a:xfrm>
          <a:prstGeom prst="rect">
            <a:avLst/>
          </a:prstGeom>
          <a:noFill/>
          <a:ln>
            <a:noFill/>
          </a:ln>
        </p:spPr>
      </p:sp>
      <p:pic>
        <p:nvPicPr>
          <p:cNvPr id="35" name="Google Shape;35;p8"/>
          <p:cNvPicPr preferRelativeResize="0"/>
          <p:nvPr/>
        </p:nvPicPr>
        <p:blipFill rotWithShape="1">
          <a:blip r:embed="rId3">
            <a:alphaModFix amt="15000"/>
          </a:blip>
          <a:srcRect b="12055" l="0" r="24877" t="0"/>
          <a:stretch/>
        </p:blipFill>
        <p:spPr>
          <a:xfrm>
            <a:off x="6886575" y="647059"/>
            <a:ext cx="5305425" cy="621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fraisl@iiasa.ac.at" TargetMode="External"/><Relationship Id="rId4" Type="http://schemas.openxmlformats.org/officeDocument/2006/relationships/hyperlink" Target="mailto:perezguz@iiasa.ac.a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/>
          <p:nvPr>
            <p:ph type="ctrTitle"/>
          </p:nvPr>
        </p:nvSpPr>
        <p:spPr>
          <a:xfrm>
            <a:off x="348196" y="2395255"/>
            <a:ext cx="11430000" cy="1802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FR">
                <a:solidFill>
                  <a:schemeClr val="dk1"/>
                </a:solidFill>
              </a:rPr>
              <a:t>Achieving change through global citizen science</a:t>
            </a:r>
            <a:endParaRPr b="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7BBF"/>
              </a:buClr>
              <a:buSzPct val="100000"/>
              <a:buFont typeface="Avenir"/>
              <a:buNone/>
            </a:pPr>
            <a:r>
              <a:t/>
            </a:r>
            <a:endParaRPr/>
          </a:p>
        </p:txBody>
      </p:sp>
      <p:sp>
        <p:nvSpPr>
          <p:cNvPr id="41" name="Google Shape;41;p1"/>
          <p:cNvSpPr txBox="1"/>
          <p:nvPr>
            <p:ph idx="1" type="subTitle"/>
          </p:nvPr>
        </p:nvSpPr>
        <p:spPr>
          <a:xfrm>
            <a:off x="449900" y="4409475"/>
            <a:ext cx="1143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A74"/>
              </a:buClr>
              <a:buSzPct val="100000"/>
              <a:buNone/>
            </a:pPr>
            <a:r>
              <a:rPr lang="en-FR"/>
              <a:t>Austin Mast, </a:t>
            </a:r>
            <a:r>
              <a:rPr lang="en-FR"/>
              <a:t>Dilek Fraisl, </a:t>
            </a:r>
            <a:r>
              <a:rPr lang="en-FR"/>
              <a:t>Francois Grey, Katya Perez Guzman, Maina Muniafu, Mariana Varese,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A74"/>
              </a:buClr>
              <a:buSzPct val="100000"/>
              <a:buNone/>
            </a:pPr>
            <a:r>
              <a:rPr lang="en-FR"/>
              <a:t>Martin Brocklehurst, Matthew Grace, Mendel Wong, Rosy Mondardini, Steffen Fritz, </a:t>
            </a:r>
            <a:r>
              <a:rPr lang="en-FR"/>
              <a:t>Steve MacFeely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4d920734a_0_122"/>
          <p:cNvSpPr txBox="1"/>
          <p:nvPr>
            <p:ph idx="1" type="body"/>
          </p:nvPr>
        </p:nvSpPr>
        <p:spPr>
          <a:xfrm>
            <a:off x="185321" y="2104829"/>
            <a:ext cx="11771100" cy="425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FR" sz="2800"/>
              <a:t>Key takeaways</a:t>
            </a:r>
            <a:r>
              <a:rPr b="1" lang="en-FR" sz="2800"/>
              <a:t> and next steps</a:t>
            </a:r>
            <a:endParaRPr b="1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6a407c27e_0_1"/>
          <p:cNvSpPr txBox="1"/>
          <p:nvPr>
            <p:ph type="ctrTitle"/>
          </p:nvPr>
        </p:nvSpPr>
        <p:spPr>
          <a:xfrm>
            <a:off x="344500" y="2121326"/>
            <a:ext cx="11430000" cy="34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FR" sz="31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 AND PLEASE REACH OUT:</a:t>
            </a:r>
            <a:endParaRPr sz="31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88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FR" sz="1888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info@globalcitizenscience.org</a:t>
            </a:r>
            <a:endParaRPr b="0" sz="1888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88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29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FR" sz="1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Secretariat:</a:t>
            </a:r>
            <a:endParaRPr b="0" sz="1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FR" sz="1888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fraisl@iiasa.ac.at</a:t>
            </a:r>
            <a:endParaRPr b="0" sz="1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FR" sz="1888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perezguz@iiasa.ac.at</a:t>
            </a:r>
            <a:r>
              <a:rPr b="0" lang="en-FR" sz="1888">
                <a:solidFill>
                  <a:srgbClr val="0E49B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888">
              <a:solidFill>
                <a:srgbClr val="0E49B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FR" sz="1888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maria.mondardini@uzh.ch</a:t>
            </a:r>
            <a:endParaRPr b="0" sz="1888">
              <a:solidFill>
                <a:srgbClr val="0E49B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88">
              <a:solidFill>
                <a:srgbClr val="0E49B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t/>
            </a:r>
            <a:endParaRPr b="0" sz="1000">
              <a:solidFill>
                <a:srgbClr val="0E49B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7BBF"/>
              </a:buClr>
              <a:buSzPct val="100000"/>
              <a:buFont typeface="Avenir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f4d920734a_0_14"/>
          <p:cNvSpPr txBox="1"/>
          <p:nvPr>
            <p:ph type="title"/>
          </p:nvPr>
        </p:nvSpPr>
        <p:spPr>
          <a:xfrm>
            <a:off x="185321" y="1244605"/>
            <a:ext cx="117711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7BBF"/>
              </a:buClr>
              <a:buSzPts val="3200"/>
              <a:buFont typeface="Avenir"/>
              <a:buNone/>
            </a:pPr>
            <a:r>
              <a:rPr lang="en-FR"/>
              <a:t>What is the </a:t>
            </a:r>
            <a:r>
              <a:rPr lang="en-FR"/>
              <a:t>Citizen Science Global Partnership (CSGP)?</a:t>
            </a:r>
            <a:endParaRPr/>
          </a:p>
        </p:txBody>
      </p:sp>
      <p:sp>
        <p:nvSpPr>
          <p:cNvPr id="47" name="Google Shape;47;g1f4d920734a_0_14"/>
          <p:cNvSpPr txBox="1"/>
          <p:nvPr>
            <p:ph idx="1" type="body"/>
          </p:nvPr>
        </p:nvSpPr>
        <p:spPr>
          <a:xfrm>
            <a:off x="185321" y="2104829"/>
            <a:ext cx="11771100" cy="42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FR"/>
              <a:t>A NETWORK-OF-NETWORKS THAT SEEKS TO PROMOTE AND ADVANCE CITIZEN SCIENCE FOR A SUSTAINABLE WORLD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A person standing in front of a crowd of people  Description automatically generated with medium confidence" id="48" name="Google Shape;48;g1f4d920734a_0_14"/>
          <p:cNvPicPr preferRelativeResize="0"/>
          <p:nvPr/>
        </p:nvPicPr>
        <p:blipFill rotWithShape="1">
          <a:blip r:embed="rId3">
            <a:alphaModFix/>
          </a:blip>
          <a:srcRect b="32853" l="0" r="0" t="32853"/>
          <a:stretch/>
        </p:blipFill>
        <p:spPr>
          <a:xfrm>
            <a:off x="185320" y="3667967"/>
            <a:ext cx="11771150" cy="2691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>
            <p:ph type="title"/>
          </p:nvPr>
        </p:nvSpPr>
        <p:spPr>
          <a:xfrm>
            <a:off x="593200" y="1811275"/>
            <a:ext cx="109554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7BBF"/>
              </a:buClr>
              <a:buSzPts val="3200"/>
              <a:buFont typeface="Avenir"/>
              <a:buNone/>
            </a:pPr>
            <a:r>
              <a:rPr lang="en-FR"/>
              <a:t>Aim of the session </a:t>
            </a:r>
            <a:endParaRPr/>
          </a:p>
        </p:txBody>
      </p:sp>
      <p:sp>
        <p:nvSpPr>
          <p:cNvPr id="54" name="Google Shape;54;p2"/>
          <p:cNvSpPr txBox="1"/>
          <p:nvPr>
            <p:ph idx="1" type="body"/>
          </p:nvPr>
        </p:nvSpPr>
        <p:spPr>
          <a:xfrm>
            <a:off x="185321" y="2104829"/>
            <a:ext cx="11771153" cy="4254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FR"/>
              <a:t>G</a:t>
            </a:r>
            <a:r>
              <a:rPr lang="en-FR"/>
              <a:t>ather ideas and feedback from the citizen science community for inclusion into the strategies and work plan of the CSGP to establish a true Partnership to achieve change and impact within and outside the citizen science community.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93eb2b4bb_0_0"/>
          <p:cNvSpPr txBox="1"/>
          <p:nvPr>
            <p:ph type="title"/>
          </p:nvPr>
        </p:nvSpPr>
        <p:spPr>
          <a:xfrm>
            <a:off x="621200" y="1329897"/>
            <a:ext cx="117711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7BBF"/>
              </a:buClr>
              <a:buSzPts val="3200"/>
              <a:buFont typeface="Avenir"/>
              <a:buNone/>
            </a:pPr>
            <a:r>
              <a:rPr lang="en-FR"/>
              <a:t>Expected Outcome</a:t>
            </a:r>
            <a:endParaRPr/>
          </a:p>
        </p:txBody>
      </p:sp>
      <p:sp>
        <p:nvSpPr>
          <p:cNvPr id="60" name="Google Shape;60;g2793eb2b4bb_0_0"/>
          <p:cNvSpPr txBox="1"/>
          <p:nvPr>
            <p:ph idx="1" type="body"/>
          </p:nvPr>
        </p:nvSpPr>
        <p:spPr>
          <a:xfrm>
            <a:off x="185325" y="2235601"/>
            <a:ext cx="11771100" cy="3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FR"/>
              <a:t>A</a:t>
            </a:r>
            <a:r>
              <a:rPr lang="en-FR"/>
              <a:t> better informed citizen science community about the priorities, strategies, and goals of the CSGP;</a:t>
            </a:r>
            <a:endParaRPr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FR"/>
              <a:t>A more inclusive CSGP as the feedback and the results from discussions will be integrated into the workstream of the CSGP;</a:t>
            </a:r>
            <a:endParaRPr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FR"/>
              <a:t>Engagement with a broad audience from different disciplines, roles, and experience levels as each and every view and perspective counts for shaping the global citizen science.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4d920734a_0_2"/>
          <p:cNvSpPr txBox="1"/>
          <p:nvPr>
            <p:ph type="title"/>
          </p:nvPr>
        </p:nvSpPr>
        <p:spPr>
          <a:xfrm>
            <a:off x="726475" y="1491600"/>
            <a:ext cx="11255100" cy="58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FR"/>
              <a:t>Agenda</a:t>
            </a:r>
            <a:endParaRPr/>
          </a:p>
        </p:txBody>
      </p:sp>
      <p:sp>
        <p:nvSpPr>
          <p:cNvPr id="66" name="Google Shape;66;g1f4d920734a_0_2"/>
          <p:cNvSpPr txBox="1"/>
          <p:nvPr>
            <p:ph idx="1" type="body"/>
          </p:nvPr>
        </p:nvSpPr>
        <p:spPr>
          <a:xfrm>
            <a:off x="210450" y="2395426"/>
            <a:ext cx="117711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FR"/>
              <a:t>Keynote, Potential of citizen science and the CSGP for addressing the global challenges and the UN </a:t>
            </a:r>
            <a:r>
              <a:rPr lang="en-FR"/>
              <a:t>commitments</a:t>
            </a:r>
            <a:endParaRPr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FR"/>
              <a:t>The CSGP, goals, priorities, progress to-date and the next steps</a:t>
            </a:r>
            <a:endParaRPr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FR"/>
              <a:t>Update from regional Citizen Science Associations and the CSGP host institutions</a:t>
            </a:r>
            <a:endParaRPr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FR"/>
              <a:t>Fishbowl session - How can we achieve a global citizen science</a:t>
            </a:r>
            <a:endParaRPr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FR"/>
              <a:t>Key messages and closing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f4d920734a_0_8"/>
          <p:cNvSpPr txBox="1"/>
          <p:nvPr>
            <p:ph type="title"/>
          </p:nvPr>
        </p:nvSpPr>
        <p:spPr>
          <a:xfrm>
            <a:off x="682900" y="1244600"/>
            <a:ext cx="11273400" cy="58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FR"/>
              <a:t>Speakers</a:t>
            </a:r>
            <a:endParaRPr/>
          </a:p>
        </p:txBody>
      </p:sp>
      <p:sp>
        <p:nvSpPr>
          <p:cNvPr id="72" name="Google Shape;72;g1f4d920734a_0_8"/>
          <p:cNvSpPr txBox="1"/>
          <p:nvPr>
            <p:ph idx="1" type="body"/>
          </p:nvPr>
        </p:nvSpPr>
        <p:spPr>
          <a:xfrm>
            <a:off x="210446" y="2235604"/>
            <a:ext cx="11771100" cy="425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FR"/>
              <a:t>Dilek Fraisl, International Institute for Applied Systems Analysis (IIASA)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FR"/>
              <a:t>Steve MacFeely, </a:t>
            </a:r>
            <a:r>
              <a:rPr lang="en-FR"/>
              <a:t>Director of Data and Analytics, World Health Organization (WHO)</a:t>
            </a:r>
            <a:endParaRPr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FR"/>
              <a:t>Martin Brocklehurst, European Citizen Science Association (ECSA)</a:t>
            </a:r>
            <a:endParaRPr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FR"/>
              <a:t>Maina Muniafu, Citizen Science Africa Association (CitSAf)</a:t>
            </a:r>
            <a:endParaRPr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FR"/>
              <a:t>Mariana Varese, Ibero-American Network of Participatory Science (RICAP)</a:t>
            </a:r>
            <a:endParaRPr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FR"/>
              <a:t>Austin Mast, Association for Advancing Participatory Sciences (AAPS) </a:t>
            </a:r>
            <a:endParaRPr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FR"/>
              <a:t>Steffen Fritz, International Institute for Applied Systems Analysis (IIASA)</a:t>
            </a:r>
            <a:endParaRPr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FR"/>
              <a:t>Francois Grey, University of Geneva (UNIGE)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f4d920734a_0_54"/>
          <p:cNvSpPr txBox="1"/>
          <p:nvPr>
            <p:ph idx="1" type="body"/>
          </p:nvPr>
        </p:nvSpPr>
        <p:spPr>
          <a:xfrm>
            <a:off x="210446" y="1814229"/>
            <a:ext cx="11771100" cy="425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FR" sz="2600"/>
              <a:t>Dr. </a:t>
            </a:r>
            <a:r>
              <a:rPr lang="en-FR" sz="2600"/>
              <a:t>Steve MacFeely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FR" sz="2600"/>
              <a:t>Director of Data and Analytics, World Health Organization (WHO)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f4d920734a_0_78"/>
          <p:cNvSpPr txBox="1"/>
          <p:nvPr>
            <p:ph idx="1" type="body"/>
          </p:nvPr>
        </p:nvSpPr>
        <p:spPr>
          <a:xfrm>
            <a:off x="210446" y="1596304"/>
            <a:ext cx="11771100" cy="425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FR" sz="2600"/>
              <a:t>Update from regional Citizen Science Associations and the CSGP hosts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FR" sz="2600"/>
              <a:t>Africa, Europe, Latin America, the US, Austria, Switzerland</a:t>
            </a:r>
            <a:endParaRPr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f4d920734a_0_116"/>
          <p:cNvSpPr txBox="1"/>
          <p:nvPr>
            <p:ph type="title"/>
          </p:nvPr>
        </p:nvSpPr>
        <p:spPr>
          <a:xfrm>
            <a:off x="185321" y="1636905"/>
            <a:ext cx="11771100" cy="58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FR"/>
              <a:t>Fishbowl </a:t>
            </a:r>
            <a:endParaRPr/>
          </a:p>
        </p:txBody>
      </p:sp>
      <p:sp>
        <p:nvSpPr>
          <p:cNvPr id="88" name="Google Shape;88;g1f4d920734a_0_116"/>
          <p:cNvSpPr txBox="1"/>
          <p:nvPr>
            <p:ph idx="1" type="body"/>
          </p:nvPr>
        </p:nvSpPr>
        <p:spPr>
          <a:xfrm>
            <a:off x="185321" y="2453529"/>
            <a:ext cx="11771100" cy="425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FR"/>
              <a:t>Guiding questions: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2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FR"/>
              <a:t>How can CSGP coordinate CS at a global scale in ways that will benefit your work?</a:t>
            </a:r>
            <a:endParaRPr/>
          </a:p>
          <a:p>
            <a:pPr indent="-292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FR"/>
              <a:t>What high-value ways do you see to link local- and global-scale CS so that each benefits from the other?</a:t>
            </a:r>
            <a:endParaRPr/>
          </a:p>
          <a:p>
            <a:pPr indent="-292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FR"/>
              <a:t>Are there additional paths to high-impact relevance for global-scale CS that have yet to be identified?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1f4d920734a_0_116"/>
          <p:cNvSpPr/>
          <p:nvPr>
            <p:ph idx="2" type="pic"/>
          </p:nvPr>
        </p:nvSpPr>
        <p:spPr>
          <a:xfrm>
            <a:off x="9094213" y="241816"/>
            <a:ext cx="2862300" cy="723900"/>
          </a:xfrm>
          <a:prstGeom prst="rect">
            <a:avLst/>
          </a:prstGeom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2023-03-03T13:57:26Z</dcterms:created>
  <dc:creator>Maria Mondardini</dc:creator>
</cp:coreProperties>
</file>