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0" r:id="rId1"/>
    <p:sldMasterId id="2147483851" r:id="rId2"/>
  </p:sldMasterIdLst>
  <p:notesMasterIdLst>
    <p:notesMasterId r:id="rId12"/>
  </p:notesMasterIdLst>
  <p:sldIdLst>
    <p:sldId id="256" r:id="rId3"/>
    <p:sldId id="259" r:id="rId4"/>
    <p:sldId id="257" r:id="rId5"/>
    <p:sldId id="260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323D7-2850-4521-A1FA-4146A16AE2EE}" v="381" dt="2025-04-25T16:54:3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9" autoAdjust="0"/>
    <p:restoredTop sz="94660"/>
  </p:normalViewPr>
  <p:slideViewPr>
    <p:cSldViewPr snapToGrid="0">
      <p:cViewPr varScale="1">
        <p:scale>
          <a:sx n="57" d="100"/>
          <a:sy n="57" d="100"/>
        </p:scale>
        <p:origin x="98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i Yosipof" userId="12d435efd4ccc7d5" providerId="LiveId" clId="{8DF323D7-2850-4521-A1FA-4146A16AE2EE}"/>
    <pc:docChg chg="undo custSel addSld delSld modSld sldOrd">
      <pc:chgData name="Avi Yosipof" userId="12d435efd4ccc7d5" providerId="LiveId" clId="{8DF323D7-2850-4521-A1FA-4146A16AE2EE}" dt="2025-04-25T17:00:08.921" v="2836" actId="20577"/>
      <pc:docMkLst>
        <pc:docMk/>
      </pc:docMkLst>
      <pc:sldChg chg="modSp mod">
        <pc:chgData name="Avi Yosipof" userId="12d435efd4ccc7d5" providerId="LiveId" clId="{8DF323D7-2850-4521-A1FA-4146A16AE2EE}" dt="2025-04-25T14:25:46.256" v="2681" actId="1076"/>
        <pc:sldMkLst>
          <pc:docMk/>
          <pc:sldMk cId="2476133918" sldId="256"/>
        </pc:sldMkLst>
        <pc:spChg chg="mod">
          <ac:chgData name="Avi Yosipof" userId="12d435efd4ccc7d5" providerId="LiveId" clId="{8DF323D7-2850-4521-A1FA-4146A16AE2EE}" dt="2025-04-25T14:25:46.256" v="2681" actId="1076"/>
          <ac:spMkLst>
            <pc:docMk/>
            <pc:sldMk cId="2476133918" sldId="256"/>
            <ac:spMk id="2" creationId="{E0A779BC-E32C-1DB4-6F26-2E873161A011}"/>
          </ac:spMkLst>
        </pc:spChg>
        <pc:spChg chg="mod">
          <ac:chgData name="Avi Yosipof" userId="12d435efd4ccc7d5" providerId="LiveId" clId="{8DF323D7-2850-4521-A1FA-4146A16AE2EE}" dt="2025-04-23T10:22:51.446" v="1504" actId="1076"/>
          <ac:spMkLst>
            <pc:docMk/>
            <pc:sldMk cId="2476133918" sldId="256"/>
            <ac:spMk id="3" creationId="{90D3F881-DF23-3499-1F15-5FF46E0005DE}"/>
          </ac:spMkLst>
        </pc:spChg>
      </pc:sldChg>
      <pc:sldChg chg="addSp delSp modSp mod ord modAnim">
        <pc:chgData name="Avi Yosipof" userId="12d435efd4ccc7d5" providerId="LiveId" clId="{8DF323D7-2850-4521-A1FA-4146A16AE2EE}" dt="2025-04-23T21:47:37.186" v="2679" actId="20577"/>
        <pc:sldMkLst>
          <pc:docMk/>
          <pc:sldMk cId="2555488809" sldId="257"/>
        </pc:sldMkLst>
        <pc:spChg chg="mod">
          <ac:chgData name="Avi Yosipof" userId="12d435efd4ccc7d5" providerId="LiveId" clId="{8DF323D7-2850-4521-A1FA-4146A16AE2EE}" dt="2025-04-23T19:31:10.833" v="2654" actId="1035"/>
          <ac:spMkLst>
            <pc:docMk/>
            <pc:sldMk cId="2555488809" sldId="257"/>
            <ac:spMk id="2" creationId="{F8BF635E-48C6-5ED0-C597-E47BD75DF339}"/>
          </ac:spMkLst>
        </pc:spChg>
        <pc:spChg chg="mod">
          <ac:chgData name="Avi Yosipof" userId="12d435efd4ccc7d5" providerId="LiveId" clId="{8DF323D7-2850-4521-A1FA-4146A16AE2EE}" dt="2025-04-23T21:47:17.024" v="2678" actId="20577"/>
          <ac:spMkLst>
            <pc:docMk/>
            <pc:sldMk cId="2555488809" sldId="257"/>
            <ac:spMk id="3" creationId="{B3754273-4DE9-5421-DC74-4571F9AA9924}"/>
          </ac:spMkLst>
        </pc:spChg>
      </pc:sldChg>
      <pc:sldChg chg="addSp delSp modSp add mod ord setBg">
        <pc:chgData name="Avi Yosipof" userId="12d435efd4ccc7d5" providerId="LiveId" clId="{8DF323D7-2850-4521-A1FA-4146A16AE2EE}" dt="2025-04-25T16:55:57.948" v="2773" actId="14100"/>
        <pc:sldMkLst>
          <pc:docMk/>
          <pc:sldMk cId="992173760" sldId="258"/>
        </pc:sldMkLst>
        <pc:spChg chg="mod">
          <ac:chgData name="Avi Yosipof" userId="12d435efd4ccc7d5" providerId="LiveId" clId="{8DF323D7-2850-4521-A1FA-4146A16AE2EE}" dt="2025-04-25T16:55:03.475" v="2771" actId="1076"/>
          <ac:spMkLst>
            <pc:docMk/>
            <pc:sldMk cId="992173760" sldId="258"/>
            <ac:spMk id="2" creationId="{B9136056-BDDF-EAF3-CCEE-5908BA381ECD}"/>
          </ac:spMkLst>
        </pc:spChg>
        <pc:spChg chg="add">
          <ac:chgData name="Avi Yosipof" userId="12d435efd4ccc7d5" providerId="LiveId" clId="{8DF323D7-2850-4521-A1FA-4146A16AE2EE}" dt="2025-04-25T16:53:49.144" v="2708" actId="26606"/>
          <ac:spMkLst>
            <pc:docMk/>
            <pc:sldMk cId="992173760" sldId="258"/>
            <ac:spMk id="7" creationId="{A1BBCB0E-D444-4662-99B6-968FADD997AF}"/>
          </ac:spMkLst>
        </pc:spChg>
        <pc:spChg chg="add del">
          <ac:chgData name="Avi Yosipof" userId="12d435efd4ccc7d5" providerId="LiveId" clId="{8DF323D7-2850-4521-A1FA-4146A16AE2EE}" dt="2025-04-25T16:52:57.612" v="2706" actId="26606"/>
          <ac:spMkLst>
            <pc:docMk/>
            <pc:sldMk cId="992173760" sldId="258"/>
            <ac:spMk id="10" creationId="{A1BBCB0E-D444-4662-99B6-968FADD997AF}"/>
          </ac:spMkLst>
        </pc:spChg>
        <pc:grpChg chg="add">
          <ac:chgData name="Avi Yosipof" userId="12d435efd4ccc7d5" providerId="LiveId" clId="{8DF323D7-2850-4521-A1FA-4146A16AE2EE}" dt="2025-04-25T16:53:49.144" v="2708" actId="26606"/>
          <ac:grpSpMkLst>
            <pc:docMk/>
            <pc:sldMk cId="992173760" sldId="258"/>
            <ac:grpSpMk id="8" creationId="{FABCF46B-3163-4E66-9BB3-AAC999794E59}"/>
          </ac:grpSpMkLst>
        </pc:grpChg>
        <pc:grpChg chg="add del">
          <ac:chgData name="Avi Yosipof" userId="12d435efd4ccc7d5" providerId="LiveId" clId="{8DF323D7-2850-4521-A1FA-4146A16AE2EE}" dt="2025-04-25T16:52:57.612" v="2706" actId="26606"/>
          <ac:grpSpMkLst>
            <pc:docMk/>
            <pc:sldMk cId="992173760" sldId="258"/>
            <ac:grpSpMk id="12" creationId="{FABCF46B-3163-4E66-9BB3-AAC999794E59}"/>
          </ac:grpSpMkLst>
        </pc:grpChg>
        <pc:graphicFrameChg chg="add mod modGraphic">
          <ac:chgData name="Avi Yosipof" userId="12d435efd4ccc7d5" providerId="LiveId" clId="{8DF323D7-2850-4521-A1FA-4146A16AE2EE}" dt="2025-04-25T16:55:57.948" v="2773" actId="14100"/>
          <ac:graphicFrameMkLst>
            <pc:docMk/>
            <pc:sldMk cId="992173760" sldId="258"/>
            <ac:graphicFrameMk id="5" creationId="{A58ECDD4-5BC2-2482-FB30-557C6C347F41}"/>
          </ac:graphicFrameMkLst>
        </pc:graphicFrameChg>
      </pc:sldChg>
      <pc:sldChg chg="addSp delSp modSp add mod ord delAnim modAnim">
        <pc:chgData name="Avi Yosipof" userId="12d435efd4ccc7d5" providerId="LiveId" clId="{8DF323D7-2850-4521-A1FA-4146A16AE2EE}" dt="2025-04-25T16:56:58.066" v="2824" actId="1035"/>
        <pc:sldMkLst>
          <pc:docMk/>
          <pc:sldMk cId="1470980051" sldId="259"/>
        </pc:sldMkLst>
        <pc:spChg chg="mod">
          <ac:chgData name="Avi Yosipof" userId="12d435efd4ccc7d5" providerId="LiveId" clId="{8DF323D7-2850-4521-A1FA-4146A16AE2EE}" dt="2025-04-23T19:30:16.802" v="2613" actId="1036"/>
          <ac:spMkLst>
            <pc:docMk/>
            <pc:sldMk cId="1470980051" sldId="259"/>
            <ac:spMk id="2" creationId="{91032D58-41D8-5FF7-8913-AE49C55CE001}"/>
          </ac:spMkLst>
        </pc:spChg>
        <pc:spChg chg="mod">
          <ac:chgData name="Avi Yosipof" userId="12d435efd4ccc7d5" providerId="LiveId" clId="{8DF323D7-2850-4521-A1FA-4146A16AE2EE}" dt="2025-04-25T14:43:46.418" v="2683" actId="27636"/>
          <ac:spMkLst>
            <pc:docMk/>
            <pc:sldMk cId="1470980051" sldId="259"/>
            <ac:spMk id="3" creationId="{6CD69470-CA1C-9C8D-3843-21121F0398BC}"/>
          </ac:spMkLst>
        </pc:spChg>
        <pc:picChg chg="add mod">
          <ac:chgData name="Avi Yosipof" userId="12d435efd4ccc7d5" providerId="LiveId" clId="{8DF323D7-2850-4521-A1FA-4146A16AE2EE}" dt="2025-04-25T16:56:53.351" v="2806" actId="1035"/>
          <ac:picMkLst>
            <pc:docMk/>
            <pc:sldMk cId="1470980051" sldId="259"/>
            <ac:picMk id="13" creationId="{5C6EEFFA-DEDC-5837-4CB9-ED37054EDF39}"/>
          </ac:picMkLst>
        </pc:picChg>
        <pc:picChg chg="add mod">
          <ac:chgData name="Avi Yosipof" userId="12d435efd4ccc7d5" providerId="LiveId" clId="{8DF323D7-2850-4521-A1FA-4146A16AE2EE}" dt="2025-04-25T16:56:58.066" v="2824" actId="1035"/>
          <ac:picMkLst>
            <pc:docMk/>
            <pc:sldMk cId="1470980051" sldId="259"/>
            <ac:picMk id="15" creationId="{803071C4-8C74-A15A-B72F-6E2CADB4E4E5}"/>
          </ac:picMkLst>
        </pc:picChg>
      </pc:sldChg>
      <pc:sldChg chg="addSp delSp modSp add mod ord setBg delDesignElem">
        <pc:chgData name="Avi Yosipof" userId="12d435efd4ccc7d5" providerId="LiveId" clId="{8DF323D7-2850-4521-A1FA-4146A16AE2EE}" dt="2025-04-23T10:45:14.764" v="1619"/>
        <pc:sldMkLst>
          <pc:docMk/>
          <pc:sldMk cId="3269384535" sldId="260"/>
        </pc:sldMkLst>
        <pc:spChg chg="mod">
          <ac:chgData name="Avi Yosipof" userId="12d435efd4ccc7d5" providerId="LiveId" clId="{8DF323D7-2850-4521-A1FA-4146A16AE2EE}" dt="2025-04-23T10:23:07.359" v="1508" actId="1076"/>
          <ac:spMkLst>
            <pc:docMk/>
            <pc:sldMk cId="3269384535" sldId="260"/>
            <ac:spMk id="2" creationId="{65BEE5D1-BDAE-DF2B-F13A-B2156D316914}"/>
          </ac:spMkLst>
        </pc:spChg>
        <pc:spChg chg="mod">
          <ac:chgData name="Avi Yosipof" userId="12d435efd4ccc7d5" providerId="LiveId" clId="{8DF323D7-2850-4521-A1FA-4146A16AE2EE}" dt="2025-04-23T10:23:00.871" v="1507" actId="1076"/>
          <ac:spMkLst>
            <pc:docMk/>
            <pc:sldMk cId="3269384535" sldId="260"/>
            <ac:spMk id="3" creationId="{7CB075EE-D9AC-4FDE-BD9C-9B6553061D4A}"/>
          </ac:spMkLst>
        </pc:spChg>
      </pc:sldChg>
      <pc:sldChg chg="modSp add del mod ord">
        <pc:chgData name="Avi Yosipof" userId="12d435efd4ccc7d5" providerId="LiveId" clId="{8DF323D7-2850-4521-A1FA-4146A16AE2EE}" dt="2025-04-23T15:11:38.135" v="1920" actId="47"/>
        <pc:sldMkLst>
          <pc:docMk/>
          <pc:sldMk cId="1804453780" sldId="261"/>
        </pc:sldMkLst>
      </pc:sldChg>
      <pc:sldChg chg="addSp modSp new mod ord">
        <pc:chgData name="Avi Yosipof" userId="12d435efd4ccc7d5" providerId="LiveId" clId="{8DF323D7-2850-4521-A1FA-4146A16AE2EE}" dt="2025-04-25T17:00:08.921" v="2836" actId="20577"/>
        <pc:sldMkLst>
          <pc:docMk/>
          <pc:sldMk cId="2194020999" sldId="262"/>
        </pc:sldMkLst>
        <pc:spChg chg="mod">
          <ac:chgData name="Avi Yosipof" userId="12d435efd4ccc7d5" providerId="LiveId" clId="{8DF323D7-2850-4521-A1FA-4146A16AE2EE}" dt="2025-04-23T08:08:56.599" v="1491" actId="1076"/>
          <ac:spMkLst>
            <pc:docMk/>
            <pc:sldMk cId="2194020999" sldId="262"/>
            <ac:spMk id="2" creationId="{86A134B3-FDD0-90B2-01A5-CE546640D35E}"/>
          </ac:spMkLst>
        </pc:spChg>
        <pc:spChg chg="mod">
          <ac:chgData name="Avi Yosipof" userId="12d435efd4ccc7d5" providerId="LiveId" clId="{8DF323D7-2850-4521-A1FA-4146A16AE2EE}" dt="2025-04-25T17:00:08.921" v="2836" actId="20577"/>
          <ac:spMkLst>
            <pc:docMk/>
            <pc:sldMk cId="2194020999" sldId="262"/>
            <ac:spMk id="3" creationId="{2E1F327C-8046-53BA-1FF7-AFF97483338F}"/>
          </ac:spMkLst>
        </pc:spChg>
        <pc:picChg chg="add mod modCrop">
          <ac:chgData name="Avi Yosipof" userId="12d435efd4ccc7d5" providerId="LiveId" clId="{8DF323D7-2850-4521-A1FA-4146A16AE2EE}" dt="2025-04-25T16:57:44.031" v="2832" actId="1076"/>
          <ac:picMkLst>
            <pc:docMk/>
            <pc:sldMk cId="2194020999" sldId="262"/>
            <ac:picMk id="6" creationId="{5CC90856-CEE9-B296-0329-E6D881FDCE93}"/>
          </ac:picMkLst>
        </pc:picChg>
        <pc:picChg chg="add mod">
          <ac:chgData name="Avi Yosipof" userId="12d435efd4ccc7d5" providerId="LiveId" clId="{8DF323D7-2850-4521-A1FA-4146A16AE2EE}" dt="2025-04-25T16:57:25.882" v="2827" actId="1076"/>
          <ac:picMkLst>
            <pc:docMk/>
            <pc:sldMk cId="2194020999" sldId="262"/>
            <ac:picMk id="8" creationId="{FD5E5DB4-5FEC-EF8F-BCFA-7ABC999D75A4}"/>
          </ac:picMkLst>
        </pc:picChg>
      </pc:sldChg>
      <pc:sldChg chg="modSp new mod ord">
        <pc:chgData name="Avi Yosipof" userId="12d435efd4ccc7d5" providerId="LiveId" clId="{8DF323D7-2850-4521-A1FA-4146A16AE2EE}" dt="2025-04-25T16:56:34.408" v="2796" actId="1038"/>
        <pc:sldMkLst>
          <pc:docMk/>
          <pc:sldMk cId="190623978" sldId="263"/>
        </pc:sldMkLst>
        <pc:spChg chg="mod">
          <ac:chgData name="Avi Yosipof" userId="12d435efd4ccc7d5" providerId="LiveId" clId="{8DF323D7-2850-4521-A1FA-4146A16AE2EE}" dt="2025-04-23T08:02:40.136" v="1465" actId="1076"/>
          <ac:spMkLst>
            <pc:docMk/>
            <pc:sldMk cId="190623978" sldId="263"/>
            <ac:spMk id="2" creationId="{21C4ED3E-6543-DD06-25F1-2628BF987403}"/>
          </ac:spMkLst>
        </pc:spChg>
        <pc:spChg chg="mod">
          <ac:chgData name="Avi Yosipof" userId="12d435efd4ccc7d5" providerId="LiveId" clId="{8DF323D7-2850-4521-A1FA-4146A16AE2EE}" dt="2025-04-25T16:56:34.408" v="2796" actId="1038"/>
          <ac:spMkLst>
            <pc:docMk/>
            <pc:sldMk cId="190623978" sldId="263"/>
            <ac:spMk id="3" creationId="{1AD617A9-6ACB-3753-BBF7-C307998174E7}"/>
          </ac:spMkLst>
        </pc:spChg>
      </pc:sldChg>
      <pc:sldChg chg="addSp delSp modSp new mod ord setBg">
        <pc:chgData name="Avi Yosipof" userId="12d435efd4ccc7d5" providerId="LiveId" clId="{8DF323D7-2850-4521-A1FA-4146A16AE2EE}" dt="2025-04-23T15:09:58.471" v="1918" actId="20577"/>
        <pc:sldMkLst>
          <pc:docMk/>
          <pc:sldMk cId="339953395" sldId="264"/>
        </pc:sldMkLst>
        <pc:spChg chg="mod">
          <ac:chgData name="Avi Yosipof" userId="12d435efd4ccc7d5" providerId="LiveId" clId="{8DF323D7-2850-4521-A1FA-4146A16AE2EE}" dt="2025-04-23T14:45:47.218" v="1843" actId="26606"/>
          <ac:spMkLst>
            <pc:docMk/>
            <pc:sldMk cId="339953395" sldId="264"/>
            <ac:spMk id="2" creationId="{425208EE-2633-0CBE-553A-18F56550EBF4}"/>
          </ac:spMkLst>
        </pc:spChg>
        <pc:spChg chg="add">
          <ac:chgData name="Avi Yosipof" userId="12d435efd4ccc7d5" providerId="LiveId" clId="{8DF323D7-2850-4521-A1FA-4146A16AE2EE}" dt="2025-04-23T14:45:47.218" v="1843" actId="26606"/>
          <ac:spMkLst>
            <pc:docMk/>
            <pc:sldMk cId="339953395" sldId="264"/>
            <ac:spMk id="9" creationId="{A1BBCB0E-D444-4662-99B6-968FADD997AF}"/>
          </ac:spMkLst>
        </pc:spChg>
        <pc:grpChg chg="add">
          <ac:chgData name="Avi Yosipof" userId="12d435efd4ccc7d5" providerId="LiveId" clId="{8DF323D7-2850-4521-A1FA-4146A16AE2EE}" dt="2025-04-23T14:45:47.218" v="1843" actId="26606"/>
          <ac:grpSpMkLst>
            <pc:docMk/>
            <pc:sldMk cId="339953395" sldId="264"/>
            <ac:grpSpMk id="11" creationId="{FABCF46B-3163-4E66-9BB3-AAC999794E59}"/>
          </ac:grpSpMkLst>
        </pc:grpChg>
        <pc:graphicFrameChg chg="add mod">
          <ac:chgData name="Avi Yosipof" userId="12d435efd4ccc7d5" providerId="LiveId" clId="{8DF323D7-2850-4521-A1FA-4146A16AE2EE}" dt="2025-04-23T15:09:58.471" v="1918" actId="20577"/>
          <ac:graphicFrameMkLst>
            <pc:docMk/>
            <pc:sldMk cId="339953395" sldId="264"/>
            <ac:graphicFrameMk id="6" creationId="{5510BB37-7B4A-DB65-470F-212C61B5B0DB}"/>
          </ac:graphicFrameMkLst>
        </pc:graphicFrameChg>
      </pc:sldChg>
      <pc:sldChg chg="addSp modSp add del setBg">
        <pc:chgData name="Avi Yosipof" userId="12d435efd4ccc7d5" providerId="LiveId" clId="{8DF323D7-2850-4521-A1FA-4146A16AE2EE}" dt="2025-04-22T15:19:08.872" v="1025" actId="1076"/>
        <pc:sldMkLst>
          <pc:docMk/>
          <pc:sldMk cId="2977812272" sldId="265"/>
        </pc:sldMkLst>
        <pc:picChg chg="add mod">
          <ac:chgData name="Avi Yosipof" userId="12d435efd4ccc7d5" providerId="LiveId" clId="{8DF323D7-2850-4521-A1FA-4146A16AE2EE}" dt="2025-04-22T15:19:08.872" v="1025" actId="1076"/>
          <ac:picMkLst>
            <pc:docMk/>
            <pc:sldMk cId="2977812272" sldId="265"/>
            <ac:picMk id="3" creationId="{FBF43BD8-6F78-409F-8C8F-F06FDE00EDD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5BBEC-1163-4333-9D1F-48460DCDB391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9B1ACE3-72AD-401B-B7DC-DC3D33568777}">
      <dgm:prSet custT="1"/>
      <dgm:spPr/>
      <dgm:t>
        <a:bodyPr/>
        <a:lstStyle/>
        <a:p>
          <a:r>
            <a:rPr lang="en-US" sz="2400" dirty="0">
              <a:latin typeface="Century Gothic (גוף)"/>
            </a:rPr>
            <a:t>Scientists play a critical role in shaping public understanding of climate change.</a:t>
          </a:r>
        </a:p>
      </dgm:t>
    </dgm:pt>
    <dgm:pt modelId="{60D5EDF5-B460-4F4A-B56D-7FCF549A3335}" type="parTrans" cxnId="{4C386828-CE54-4382-979D-C4ABA178B444}">
      <dgm:prSet/>
      <dgm:spPr/>
      <dgm:t>
        <a:bodyPr/>
        <a:lstStyle/>
        <a:p>
          <a:endParaRPr lang="en-US"/>
        </a:p>
      </dgm:t>
    </dgm:pt>
    <dgm:pt modelId="{3C6C312D-B5E2-4ECF-A7FC-87754B96E5C3}" type="sibTrans" cxnId="{4C386828-CE54-4382-979D-C4ABA178B444}">
      <dgm:prSet/>
      <dgm:spPr/>
      <dgm:t>
        <a:bodyPr/>
        <a:lstStyle/>
        <a:p>
          <a:endParaRPr lang="en-US"/>
        </a:p>
      </dgm:t>
    </dgm:pt>
    <dgm:pt modelId="{5F28E6B7-AB28-40A0-9E62-F3EE7824DDB8}">
      <dgm:prSet custT="1"/>
      <dgm:spPr/>
      <dgm:t>
        <a:bodyPr/>
        <a:lstStyle/>
        <a:p>
          <a:r>
            <a:rPr lang="en-US" sz="2400" dirty="0">
              <a:latin typeface="Century Gothic (גוף)"/>
            </a:rPr>
            <a:t>This research examine the perception of scientists on various narratives in the discussion of anthropogenic climate change on social media.</a:t>
          </a:r>
        </a:p>
      </dgm:t>
    </dgm:pt>
    <dgm:pt modelId="{D0C0EBCF-5E35-4148-8B24-EAA9873D3352}" type="parTrans" cxnId="{3BDCB771-D43B-4E9A-97E3-E27DF341FF83}">
      <dgm:prSet/>
      <dgm:spPr/>
      <dgm:t>
        <a:bodyPr/>
        <a:lstStyle/>
        <a:p>
          <a:endParaRPr lang="en-US"/>
        </a:p>
      </dgm:t>
    </dgm:pt>
    <dgm:pt modelId="{7D2037E1-3ADE-4F7B-B2B7-8C39D3DC542C}" type="sibTrans" cxnId="{3BDCB771-D43B-4E9A-97E3-E27DF341FF83}">
      <dgm:prSet/>
      <dgm:spPr/>
      <dgm:t>
        <a:bodyPr/>
        <a:lstStyle/>
        <a:p>
          <a:endParaRPr lang="en-US"/>
        </a:p>
      </dgm:t>
    </dgm:pt>
    <dgm:pt modelId="{37D6BF16-E017-49D5-A492-46D73BEB6B7F}">
      <dgm:prSet custT="1"/>
      <dgm:spPr/>
      <dgm:t>
        <a:bodyPr/>
        <a:lstStyle/>
        <a:p>
          <a:r>
            <a:rPr lang="en-US" sz="2400" dirty="0">
              <a:latin typeface="Century Gothic (גוף)"/>
            </a:rPr>
            <a:t>Research question: How do demographic characteristics and levels of expertise among scientists influence their perceptions and agreement with different narratives about climate change on social media? </a:t>
          </a:r>
        </a:p>
      </dgm:t>
    </dgm:pt>
    <dgm:pt modelId="{DFB6EC1F-B4B3-4362-85A1-ABFAB3E20933}" type="parTrans" cxnId="{B9370694-BA7B-42E0-8545-475B18ACE2AE}">
      <dgm:prSet/>
      <dgm:spPr/>
      <dgm:t>
        <a:bodyPr/>
        <a:lstStyle/>
        <a:p>
          <a:endParaRPr lang="en-US"/>
        </a:p>
      </dgm:t>
    </dgm:pt>
    <dgm:pt modelId="{61489E4D-137D-4436-BEBE-3B28329799A5}" type="sibTrans" cxnId="{B9370694-BA7B-42E0-8545-475B18ACE2AE}">
      <dgm:prSet/>
      <dgm:spPr/>
      <dgm:t>
        <a:bodyPr/>
        <a:lstStyle/>
        <a:p>
          <a:endParaRPr lang="en-US"/>
        </a:p>
      </dgm:t>
    </dgm:pt>
    <dgm:pt modelId="{F58D4CF3-57BD-4FF8-91AA-2341425FF174}">
      <dgm:prSet custT="1"/>
      <dgm:spPr/>
      <dgm:t>
        <a:bodyPr/>
        <a:lstStyle/>
        <a:p>
          <a:r>
            <a:rPr lang="en-US" sz="2400" b="0" dirty="0">
              <a:latin typeface="Century Gothic (גוף)"/>
            </a:rPr>
            <a:t>Analysis of a survey composed of climate change-related statements.</a:t>
          </a:r>
        </a:p>
      </dgm:t>
    </dgm:pt>
    <dgm:pt modelId="{1BA50D79-52D3-440E-BA33-9265CF00ADB0}" type="parTrans" cxnId="{347F6D9F-B9C5-4BA0-A2AA-D8DBF7639F41}">
      <dgm:prSet/>
      <dgm:spPr/>
      <dgm:t>
        <a:bodyPr/>
        <a:lstStyle/>
        <a:p>
          <a:endParaRPr lang="en-US"/>
        </a:p>
      </dgm:t>
    </dgm:pt>
    <dgm:pt modelId="{457A3CA7-00FC-491B-9AA6-280F124058B8}" type="sibTrans" cxnId="{347F6D9F-B9C5-4BA0-A2AA-D8DBF7639F41}">
      <dgm:prSet/>
      <dgm:spPr/>
      <dgm:t>
        <a:bodyPr/>
        <a:lstStyle/>
        <a:p>
          <a:endParaRPr lang="en-US"/>
        </a:p>
      </dgm:t>
    </dgm:pt>
    <dgm:pt modelId="{60B306F5-9D60-46AC-941E-40A8BC69E581}" type="pres">
      <dgm:prSet presAssocID="{E8F5BBEC-1163-4333-9D1F-48460DCDB391}" presName="linear" presStyleCnt="0">
        <dgm:presLayoutVars>
          <dgm:animLvl val="lvl"/>
          <dgm:resizeHandles val="exact"/>
        </dgm:presLayoutVars>
      </dgm:prSet>
      <dgm:spPr/>
    </dgm:pt>
    <dgm:pt modelId="{AC9DC960-55A0-4E86-A920-1757A472FECC}" type="pres">
      <dgm:prSet presAssocID="{39B1ACE3-72AD-401B-B7DC-DC3D335687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DCA73B-0E0C-4386-BF93-56F0902B16D4}" type="pres">
      <dgm:prSet presAssocID="{3C6C312D-B5E2-4ECF-A7FC-87754B96E5C3}" presName="spacer" presStyleCnt="0"/>
      <dgm:spPr/>
    </dgm:pt>
    <dgm:pt modelId="{18666C57-C7E7-44EC-8584-871EA5F5AE0D}" type="pres">
      <dgm:prSet presAssocID="{5F28E6B7-AB28-40A0-9E62-F3EE7824DD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470EE8-B8A1-435A-BAAB-6705217AF9D3}" type="pres">
      <dgm:prSet presAssocID="{7D2037E1-3ADE-4F7B-B2B7-8C39D3DC542C}" presName="spacer" presStyleCnt="0"/>
      <dgm:spPr/>
    </dgm:pt>
    <dgm:pt modelId="{6D7BBED1-75AF-421D-B12E-2D42E5B4F00D}" type="pres">
      <dgm:prSet presAssocID="{37D6BF16-E017-49D5-A492-46D73BEB6B7F}" presName="parentText" presStyleLbl="node1" presStyleIdx="2" presStyleCnt="4" custScaleY="139463">
        <dgm:presLayoutVars>
          <dgm:chMax val="0"/>
          <dgm:bulletEnabled val="1"/>
        </dgm:presLayoutVars>
      </dgm:prSet>
      <dgm:spPr/>
    </dgm:pt>
    <dgm:pt modelId="{40F21531-84EA-400A-A947-3F5EDE09A29D}" type="pres">
      <dgm:prSet presAssocID="{61489E4D-137D-4436-BEBE-3B28329799A5}" presName="spacer" presStyleCnt="0"/>
      <dgm:spPr/>
    </dgm:pt>
    <dgm:pt modelId="{D43F7CA8-D9D4-411E-A6FA-8E79BD47F09A}" type="pres">
      <dgm:prSet presAssocID="{F58D4CF3-57BD-4FF8-91AA-2341425FF174}" presName="parentText" presStyleLbl="node1" presStyleIdx="3" presStyleCnt="4" custScaleY="39434">
        <dgm:presLayoutVars>
          <dgm:chMax val="0"/>
          <dgm:bulletEnabled val="1"/>
        </dgm:presLayoutVars>
      </dgm:prSet>
      <dgm:spPr/>
    </dgm:pt>
  </dgm:ptLst>
  <dgm:cxnLst>
    <dgm:cxn modelId="{4C386828-CE54-4382-979D-C4ABA178B444}" srcId="{E8F5BBEC-1163-4333-9D1F-48460DCDB391}" destId="{39B1ACE3-72AD-401B-B7DC-DC3D33568777}" srcOrd="0" destOrd="0" parTransId="{60D5EDF5-B460-4F4A-B56D-7FCF549A3335}" sibTransId="{3C6C312D-B5E2-4ECF-A7FC-87754B96E5C3}"/>
    <dgm:cxn modelId="{B3CA5C42-8D30-4B22-BA01-042B1D558BE7}" type="presOf" srcId="{E8F5BBEC-1163-4333-9D1F-48460DCDB391}" destId="{60B306F5-9D60-46AC-941E-40A8BC69E581}" srcOrd="0" destOrd="0" presId="urn:microsoft.com/office/officeart/2005/8/layout/vList2"/>
    <dgm:cxn modelId="{D8A08844-0D94-477A-B3B4-7038A53841B4}" type="presOf" srcId="{39B1ACE3-72AD-401B-B7DC-DC3D33568777}" destId="{AC9DC960-55A0-4E86-A920-1757A472FECC}" srcOrd="0" destOrd="0" presId="urn:microsoft.com/office/officeart/2005/8/layout/vList2"/>
    <dgm:cxn modelId="{7172346C-9763-4064-ABA5-22CB04E36CC3}" type="presOf" srcId="{37D6BF16-E017-49D5-A492-46D73BEB6B7F}" destId="{6D7BBED1-75AF-421D-B12E-2D42E5B4F00D}" srcOrd="0" destOrd="0" presId="urn:microsoft.com/office/officeart/2005/8/layout/vList2"/>
    <dgm:cxn modelId="{3BDCB771-D43B-4E9A-97E3-E27DF341FF83}" srcId="{E8F5BBEC-1163-4333-9D1F-48460DCDB391}" destId="{5F28E6B7-AB28-40A0-9E62-F3EE7824DDB8}" srcOrd="1" destOrd="0" parTransId="{D0C0EBCF-5E35-4148-8B24-EAA9873D3352}" sibTransId="{7D2037E1-3ADE-4F7B-B2B7-8C39D3DC542C}"/>
    <dgm:cxn modelId="{B9370694-BA7B-42E0-8545-475B18ACE2AE}" srcId="{E8F5BBEC-1163-4333-9D1F-48460DCDB391}" destId="{37D6BF16-E017-49D5-A492-46D73BEB6B7F}" srcOrd="2" destOrd="0" parTransId="{DFB6EC1F-B4B3-4362-85A1-ABFAB3E20933}" sibTransId="{61489E4D-137D-4436-BEBE-3B28329799A5}"/>
    <dgm:cxn modelId="{7C5A7696-1CC6-469E-A516-B999FB5335AA}" type="presOf" srcId="{5F28E6B7-AB28-40A0-9E62-F3EE7824DDB8}" destId="{18666C57-C7E7-44EC-8584-871EA5F5AE0D}" srcOrd="0" destOrd="0" presId="urn:microsoft.com/office/officeart/2005/8/layout/vList2"/>
    <dgm:cxn modelId="{347F6D9F-B9C5-4BA0-A2AA-D8DBF7639F41}" srcId="{E8F5BBEC-1163-4333-9D1F-48460DCDB391}" destId="{F58D4CF3-57BD-4FF8-91AA-2341425FF174}" srcOrd="3" destOrd="0" parTransId="{1BA50D79-52D3-440E-BA33-9265CF00ADB0}" sibTransId="{457A3CA7-00FC-491B-9AA6-280F124058B8}"/>
    <dgm:cxn modelId="{941AD0E1-2A7D-46FC-81B0-1C72B78AD81B}" type="presOf" srcId="{F58D4CF3-57BD-4FF8-91AA-2341425FF174}" destId="{D43F7CA8-D9D4-411E-A6FA-8E79BD47F09A}" srcOrd="0" destOrd="0" presId="urn:microsoft.com/office/officeart/2005/8/layout/vList2"/>
    <dgm:cxn modelId="{97F16F71-25AB-4ECF-86B3-85907101E286}" type="presParOf" srcId="{60B306F5-9D60-46AC-941E-40A8BC69E581}" destId="{AC9DC960-55A0-4E86-A920-1757A472FECC}" srcOrd="0" destOrd="0" presId="urn:microsoft.com/office/officeart/2005/8/layout/vList2"/>
    <dgm:cxn modelId="{DFD44F38-0F1C-4140-9E28-19379C06042F}" type="presParOf" srcId="{60B306F5-9D60-46AC-941E-40A8BC69E581}" destId="{54DCA73B-0E0C-4386-BF93-56F0902B16D4}" srcOrd="1" destOrd="0" presId="urn:microsoft.com/office/officeart/2005/8/layout/vList2"/>
    <dgm:cxn modelId="{C566A4FB-23FA-433C-945C-8780973B41B9}" type="presParOf" srcId="{60B306F5-9D60-46AC-941E-40A8BC69E581}" destId="{18666C57-C7E7-44EC-8584-871EA5F5AE0D}" srcOrd="2" destOrd="0" presId="urn:microsoft.com/office/officeart/2005/8/layout/vList2"/>
    <dgm:cxn modelId="{F41971B7-5B7A-4CBA-B618-6351A3D26C1E}" type="presParOf" srcId="{60B306F5-9D60-46AC-941E-40A8BC69E581}" destId="{99470EE8-B8A1-435A-BAAB-6705217AF9D3}" srcOrd="3" destOrd="0" presId="urn:microsoft.com/office/officeart/2005/8/layout/vList2"/>
    <dgm:cxn modelId="{67EACE79-F0EC-4E7D-925A-170F7AC5E390}" type="presParOf" srcId="{60B306F5-9D60-46AC-941E-40A8BC69E581}" destId="{6D7BBED1-75AF-421D-B12E-2D42E5B4F00D}" srcOrd="4" destOrd="0" presId="urn:microsoft.com/office/officeart/2005/8/layout/vList2"/>
    <dgm:cxn modelId="{F53A7B8F-F839-48C1-8681-80BE45E5D56C}" type="presParOf" srcId="{60B306F5-9D60-46AC-941E-40A8BC69E581}" destId="{40F21531-84EA-400A-A947-3F5EDE09A29D}" srcOrd="5" destOrd="0" presId="urn:microsoft.com/office/officeart/2005/8/layout/vList2"/>
    <dgm:cxn modelId="{1E96BAC3-E201-4C0F-B2BE-F5495399ED5C}" type="presParOf" srcId="{60B306F5-9D60-46AC-941E-40A8BC69E581}" destId="{D43F7CA8-D9D4-411E-A6FA-8E79BD47F0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A70BB-7A40-4565-80A5-3AC4564B17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724A4D-7028-4AA3-A278-F55FE2B0A367}">
      <dgm:prSet/>
      <dgm:spPr/>
      <dgm:t>
        <a:bodyPr/>
        <a:lstStyle/>
        <a:p>
          <a:r>
            <a:rPr lang="en-US" dirty="0">
              <a:latin typeface="Century Gothic (גוף)"/>
            </a:rPr>
            <a:t>Transparent evidence-based discourse based on scientific research </a:t>
          </a:r>
        </a:p>
      </dgm:t>
    </dgm:pt>
    <dgm:pt modelId="{E100073B-49D3-48C7-BCCE-C873AFD840E1}" type="parTrans" cxnId="{03BDD1EF-EDAD-468A-9CF0-CCD14F4F368B}">
      <dgm:prSet/>
      <dgm:spPr/>
      <dgm:t>
        <a:bodyPr/>
        <a:lstStyle/>
        <a:p>
          <a:endParaRPr lang="en-US"/>
        </a:p>
      </dgm:t>
    </dgm:pt>
    <dgm:pt modelId="{D3B4AC45-576D-408A-94D6-8EDD564FC666}" type="sibTrans" cxnId="{03BDD1EF-EDAD-468A-9CF0-CCD14F4F368B}">
      <dgm:prSet/>
      <dgm:spPr/>
      <dgm:t>
        <a:bodyPr/>
        <a:lstStyle/>
        <a:p>
          <a:endParaRPr lang="en-US"/>
        </a:p>
      </dgm:t>
    </dgm:pt>
    <dgm:pt modelId="{3355035C-FA7D-4874-AE66-C30A360EE081}">
      <dgm:prSet custT="1"/>
      <dgm:spPr/>
      <dgm:t>
        <a:bodyPr/>
        <a:lstStyle/>
        <a:p>
          <a:r>
            <a:rPr lang="en-US" sz="25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 (גוף)"/>
              <a:ea typeface="+mn-ea"/>
              <a:cs typeface="+mn-cs"/>
            </a:rPr>
            <a:t>Link scientific expertise with community-based action</a:t>
          </a:r>
          <a:r>
            <a:rPr lang="en-US" sz="2500" kern="1200" dirty="0"/>
            <a:t>: </a:t>
          </a:r>
        </a:p>
      </dgm:t>
    </dgm:pt>
    <dgm:pt modelId="{61EBA4F5-7DB7-4B7A-8488-F226E14DCF34}" type="parTrans" cxnId="{5F1755D9-1C8D-424B-B300-5D1F2657397A}">
      <dgm:prSet/>
      <dgm:spPr/>
      <dgm:t>
        <a:bodyPr/>
        <a:lstStyle/>
        <a:p>
          <a:endParaRPr lang="en-US"/>
        </a:p>
      </dgm:t>
    </dgm:pt>
    <dgm:pt modelId="{0616A883-496F-447D-9F41-85C79A674BD8}" type="sibTrans" cxnId="{5F1755D9-1C8D-424B-B300-5D1F2657397A}">
      <dgm:prSet/>
      <dgm:spPr/>
      <dgm:t>
        <a:bodyPr/>
        <a:lstStyle/>
        <a:p>
          <a:endParaRPr lang="en-US"/>
        </a:p>
      </dgm:t>
    </dgm:pt>
    <dgm:pt modelId="{163E4F3C-79B7-4150-9DC3-237BC395099F}">
      <dgm:prSet custT="1"/>
      <dgm:spPr/>
      <dgm:t>
        <a:bodyPr/>
        <a:lstStyle/>
        <a:p>
          <a:r>
            <a:rPr lang="en-US" sz="2000" dirty="0">
              <a:latin typeface="Century Gothic (גוף)"/>
            </a:rPr>
            <a:t>Education/training programs</a:t>
          </a:r>
        </a:p>
      </dgm:t>
    </dgm:pt>
    <dgm:pt modelId="{6D1D5D3B-384F-48E6-AEDC-9910889F55B4}" type="parTrans" cxnId="{4D206F31-379C-4654-A445-521273E70BD2}">
      <dgm:prSet/>
      <dgm:spPr/>
      <dgm:t>
        <a:bodyPr/>
        <a:lstStyle/>
        <a:p>
          <a:endParaRPr lang="en-US"/>
        </a:p>
      </dgm:t>
    </dgm:pt>
    <dgm:pt modelId="{0BB25899-7E9F-4093-BFCC-6DDF91930C35}" type="sibTrans" cxnId="{4D206F31-379C-4654-A445-521273E70BD2}">
      <dgm:prSet/>
      <dgm:spPr/>
      <dgm:t>
        <a:bodyPr/>
        <a:lstStyle/>
        <a:p>
          <a:endParaRPr lang="en-US"/>
        </a:p>
      </dgm:t>
    </dgm:pt>
    <dgm:pt modelId="{8B13F306-8A41-4E7A-9A47-61E6DF71AAA8}">
      <dgm:prSet custT="1"/>
      <dgm:spPr/>
      <dgm:t>
        <a:bodyPr/>
        <a:lstStyle/>
        <a:p>
          <a:r>
            <a:rPr lang="en-US" sz="2000" dirty="0">
              <a:latin typeface="Century Gothic (גוף)"/>
            </a:rPr>
            <a:t>Translate scientific findings into actionable steps</a:t>
          </a:r>
        </a:p>
      </dgm:t>
    </dgm:pt>
    <dgm:pt modelId="{04E9A45F-E5B0-49C0-BB50-0E8E978BE530}" type="parTrans" cxnId="{979607DF-B9D0-4748-9AFD-31776AEDD7A1}">
      <dgm:prSet/>
      <dgm:spPr/>
      <dgm:t>
        <a:bodyPr/>
        <a:lstStyle/>
        <a:p>
          <a:endParaRPr lang="en-US"/>
        </a:p>
      </dgm:t>
    </dgm:pt>
    <dgm:pt modelId="{0E0088CB-2A16-4CEE-A0DC-7121410D7E3D}" type="sibTrans" cxnId="{979607DF-B9D0-4748-9AFD-31776AEDD7A1}">
      <dgm:prSet/>
      <dgm:spPr/>
      <dgm:t>
        <a:bodyPr/>
        <a:lstStyle/>
        <a:p>
          <a:endParaRPr lang="en-US"/>
        </a:p>
      </dgm:t>
    </dgm:pt>
    <dgm:pt modelId="{D988D80F-B319-4485-A038-7BAEBF55E9F9}">
      <dgm:prSet custT="1"/>
      <dgm:spPr/>
      <dgm:t>
        <a:bodyPr/>
        <a:lstStyle/>
        <a:p>
          <a:r>
            <a:rPr lang="en-US" sz="25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 (גוף)"/>
              <a:ea typeface="+mn-ea"/>
              <a:cs typeface="+mn-cs"/>
            </a:rPr>
            <a:t>Incorporate scientifically supported narratives into policy frameworks</a:t>
          </a:r>
        </a:p>
      </dgm:t>
    </dgm:pt>
    <dgm:pt modelId="{AA8C0565-D0BC-45B9-8852-18E89AD8907D}" type="parTrans" cxnId="{8B29E981-07D7-4C02-9F7A-AFCECE19B267}">
      <dgm:prSet/>
      <dgm:spPr/>
      <dgm:t>
        <a:bodyPr/>
        <a:lstStyle/>
        <a:p>
          <a:endParaRPr lang="en-US"/>
        </a:p>
      </dgm:t>
    </dgm:pt>
    <dgm:pt modelId="{7B6D58B6-6282-4F5C-A32F-C87FD0C529A7}" type="sibTrans" cxnId="{8B29E981-07D7-4C02-9F7A-AFCECE19B267}">
      <dgm:prSet/>
      <dgm:spPr/>
      <dgm:t>
        <a:bodyPr/>
        <a:lstStyle/>
        <a:p>
          <a:endParaRPr lang="en-US"/>
        </a:p>
      </dgm:t>
    </dgm:pt>
    <dgm:pt modelId="{9E78490B-E0BC-4D26-BC15-4AACCC3D84E5}" type="pres">
      <dgm:prSet presAssocID="{393A70BB-7A40-4565-80A5-3AC4564B1771}" presName="root" presStyleCnt="0">
        <dgm:presLayoutVars>
          <dgm:dir/>
          <dgm:resizeHandles val="exact"/>
        </dgm:presLayoutVars>
      </dgm:prSet>
      <dgm:spPr/>
    </dgm:pt>
    <dgm:pt modelId="{D67A2B0B-46C1-4434-95B4-B674E9672B93}" type="pres">
      <dgm:prSet presAssocID="{C9724A4D-7028-4AA3-A278-F55FE2B0A367}" presName="compNode" presStyleCnt="0"/>
      <dgm:spPr/>
    </dgm:pt>
    <dgm:pt modelId="{A56A8150-8454-4FF6-8B52-7BAECACA97ED}" type="pres">
      <dgm:prSet presAssocID="{C9724A4D-7028-4AA3-A278-F55FE2B0A367}" presName="bgRect" presStyleLbl="bgShp" presStyleIdx="0" presStyleCnt="3"/>
      <dgm:spPr>
        <a:solidFill>
          <a:schemeClr val="accent1">
            <a:lumMod val="75000"/>
          </a:schemeClr>
        </a:solidFill>
      </dgm:spPr>
    </dgm:pt>
    <dgm:pt modelId="{34B6EC0B-4559-48CE-B081-D4FB031CE473}" type="pres">
      <dgm:prSet presAssocID="{C9724A4D-7028-4AA3-A278-F55FE2B0A3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2AABB48-D062-4BBE-94D7-F485A7152DBC}" type="pres">
      <dgm:prSet presAssocID="{C9724A4D-7028-4AA3-A278-F55FE2B0A367}" presName="spaceRect" presStyleCnt="0"/>
      <dgm:spPr/>
    </dgm:pt>
    <dgm:pt modelId="{2C9F3B64-6724-4994-8994-A269996E6981}" type="pres">
      <dgm:prSet presAssocID="{C9724A4D-7028-4AA3-A278-F55FE2B0A367}" presName="parTx" presStyleLbl="revTx" presStyleIdx="0" presStyleCnt="4">
        <dgm:presLayoutVars>
          <dgm:chMax val="0"/>
          <dgm:chPref val="0"/>
        </dgm:presLayoutVars>
      </dgm:prSet>
      <dgm:spPr/>
    </dgm:pt>
    <dgm:pt modelId="{83A6141A-FE46-47CF-8BAB-376EBE1322B1}" type="pres">
      <dgm:prSet presAssocID="{D3B4AC45-576D-408A-94D6-8EDD564FC666}" presName="sibTrans" presStyleCnt="0"/>
      <dgm:spPr/>
    </dgm:pt>
    <dgm:pt modelId="{45E5D51D-1BDA-4152-8155-429272DDC6C2}" type="pres">
      <dgm:prSet presAssocID="{3355035C-FA7D-4874-AE66-C30A360EE081}" presName="compNode" presStyleCnt="0"/>
      <dgm:spPr/>
    </dgm:pt>
    <dgm:pt modelId="{CD12DC4D-04C0-426F-AF2F-DA9CC85F3BB8}" type="pres">
      <dgm:prSet presAssocID="{3355035C-FA7D-4874-AE66-C30A360EE081}" presName="bgRect" presStyleLbl="bgShp" presStyleIdx="1" presStyleCnt="3" custLinFactNeighborX="1541"/>
      <dgm:spPr>
        <a:solidFill>
          <a:schemeClr val="bg1">
            <a:lumMod val="65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CD074EFB-2ED0-47FA-B2AC-2D57DB764F32}" type="pres">
      <dgm:prSet presAssocID="{3355035C-FA7D-4874-AE66-C30A360EE0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פאזל"/>
        </a:ext>
      </dgm:extLst>
    </dgm:pt>
    <dgm:pt modelId="{3F30DC61-6AB8-4F85-9421-774605758C99}" type="pres">
      <dgm:prSet presAssocID="{3355035C-FA7D-4874-AE66-C30A360EE081}" presName="spaceRect" presStyleCnt="0"/>
      <dgm:spPr/>
    </dgm:pt>
    <dgm:pt modelId="{69C2006E-5052-40A0-A532-B7878055AC80}" type="pres">
      <dgm:prSet presAssocID="{3355035C-FA7D-4874-AE66-C30A360EE081}" presName="parTx" presStyleLbl="revTx" presStyleIdx="1" presStyleCnt="4">
        <dgm:presLayoutVars>
          <dgm:chMax val="0"/>
          <dgm:chPref val="0"/>
        </dgm:presLayoutVars>
      </dgm:prSet>
      <dgm:spPr/>
    </dgm:pt>
    <dgm:pt modelId="{40DBB885-73B8-46CD-BD77-34EA7892FDB5}" type="pres">
      <dgm:prSet presAssocID="{3355035C-FA7D-4874-AE66-C30A360EE081}" presName="desTx" presStyleLbl="revTx" presStyleIdx="2" presStyleCnt="4" custLinFactNeighborX="2376">
        <dgm:presLayoutVars/>
      </dgm:prSet>
      <dgm:spPr/>
    </dgm:pt>
    <dgm:pt modelId="{22E202FD-BCDE-442A-8D88-312A003A68A6}" type="pres">
      <dgm:prSet presAssocID="{0616A883-496F-447D-9F41-85C79A674BD8}" presName="sibTrans" presStyleCnt="0"/>
      <dgm:spPr/>
    </dgm:pt>
    <dgm:pt modelId="{F61C10CB-10CE-4AE1-845F-1CFC5052878C}" type="pres">
      <dgm:prSet presAssocID="{D988D80F-B319-4485-A038-7BAEBF55E9F9}" presName="compNode" presStyleCnt="0"/>
      <dgm:spPr/>
    </dgm:pt>
    <dgm:pt modelId="{781AA3C7-5992-418D-B3D1-2DD0A5D5D3BA}" type="pres">
      <dgm:prSet presAssocID="{D988D80F-B319-4485-A038-7BAEBF55E9F9}" presName="bgRect" presStyleLbl="bgShp" presStyleIdx="2" presStyleCnt="3"/>
      <dgm:spPr/>
    </dgm:pt>
    <dgm:pt modelId="{A282842C-0A12-4857-BCA6-17C06C83204A}" type="pres">
      <dgm:prSet presAssocID="{D988D80F-B319-4485-A038-7BAEBF55E9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ספרים"/>
        </a:ext>
      </dgm:extLst>
    </dgm:pt>
    <dgm:pt modelId="{8DB6C212-D5DA-4A20-94B0-3D4D24A98D24}" type="pres">
      <dgm:prSet presAssocID="{D988D80F-B319-4485-A038-7BAEBF55E9F9}" presName="spaceRect" presStyleCnt="0"/>
      <dgm:spPr/>
    </dgm:pt>
    <dgm:pt modelId="{5F805994-5094-4A57-BC4D-54EF7E279EB0}" type="pres">
      <dgm:prSet presAssocID="{D988D80F-B319-4485-A038-7BAEBF55E9F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C951425-F263-474E-9A4A-B0F12D90017B}" type="presOf" srcId="{3355035C-FA7D-4874-AE66-C30A360EE081}" destId="{69C2006E-5052-40A0-A532-B7878055AC80}" srcOrd="0" destOrd="0" presId="urn:microsoft.com/office/officeart/2018/2/layout/IconVerticalSolidList"/>
    <dgm:cxn modelId="{4D206F31-379C-4654-A445-521273E70BD2}" srcId="{3355035C-FA7D-4874-AE66-C30A360EE081}" destId="{163E4F3C-79B7-4150-9DC3-237BC395099F}" srcOrd="0" destOrd="0" parTransId="{6D1D5D3B-384F-48E6-AEDC-9910889F55B4}" sibTransId="{0BB25899-7E9F-4093-BFCC-6DDF91930C35}"/>
    <dgm:cxn modelId="{15340D54-3AE2-46BA-8409-15AEDC7F1D71}" type="presOf" srcId="{8B13F306-8A41-4E7A-9A47-61E6DF71AAA8}" destId="{40DBB885-73B8-46CD-BD77-34EA7892FDB5}" srcOrd="0" destOrd="1" presId="urn:microsoft.com/office/officeart/2018/2/layout/IconVerticalSolidList"/>
    <dgm:cxn modelId="{8B29E981-07D7-4C02-9F7A-AFCECE19B267}" srcId="{393A70BB-7A40-4565-80A5-3AC4564B1771}" destId="{D988D80F-B319-4485-A038-7BAEBF55E9F9}" srcOrd="2" destOrd="0" parTransId="{AA8C0565-D0BC-45B9-8852-18E89AD8907D}" sibTransId="{7B6D58B6-6282-4F5C-A32F-C87FD0C529A7}"/>
    <dgm:cxn modelId="{5477B2AC-1BCD-4E66-9EFB-0C6A48F13DCC}" type="presOf" srcId="{163E4F3C-79B7-4150-9DC3-237BC395099F}" destId="{40DBB885-73B8-46CD-BD77-34EA7892FDB5}" srcOrd="0" destOrd="0" presId="urn:microsoft.com/office/officeart/2018/2/layout/IconVerticalSolidList"/>
    <dgm:cxn modelId="{7849BDCC-7B96-40F3-B282-AF66A9AD2DED}" type="presOf" srcId="{393A70BB-7A40-4565-80A5-3AC4564B1771}" destId="{9E78490B-E0BC-4D26-BC15-4AACCC3D84E5}" srcOrd="0" destOrd="0" presId="urn:microsoft.com/office/officeart/2018/2/layout/IconVerticalSolidList"/>
    <dgm:cxn modelId="{5F1755D9-1C8D-424B-B300-5D1F2657397A}" srcId="{393A70BB-7A40-4565-80A5-3AC4564B1771}" destId="{3355035C-FA7D-4874-AE66-C30A360EE081}" srcOrd="1" destOrd="0" parTransId="{61EBA4F5-7DB7-4B7A-8488-F226E14DCF34}" sibTransId="{0616A883-496F-447D-9F41-85C79A674BD8}"/>
    <dgm:cxn modelId="{979607DF-B9D0-4748-9AFD-31776AEDD7A1}" srcId="{3355035C-FA7D-4874-AE66-C30A360EE081}" destId="{8B13F306-8A41-4E7A-9A47-61E6DF71AAA8}" srcOrd="1" destOrd="0" parTransId="{04E9A45F-E5B0-49C0-BB50-0E8E978BE530}" sibTransId="{0E0088CB-2A16-4CEE-A0DC-7121410D7E3D}"/>
    <dgm:cxn modelId="{03BDD1EF-EDAD-468A-9CF0-CCD14F4F368B}" srcId="{393A70BB-7A40-4565-80A5-3AC4564B1771}" destId="{C9724A4D-7028-4AA3-A278-F55FE2B0A367}" srcOrd="0" destOrd="0" parTransId="{E100073B-49D3-48C7-BCCE-C873AFD840E1}" sibTransId="{D3B4AC45-576D-408A-94D6-8EDD564FC666}"/>
    <dgm:cxn modelId="{1B2D9DFC-E381-4C0E-AD1A-5123957B3CEC}" type="presOf" srcId="{D988D80F-B319-4485-A038-7BAEBF55E9F9}" destId="{5F805994-5094-4A57-BC4D-54EF7E279EB0}" srcOrd="0" destOrd="0" presId="urn:microsoft.com/office/officeart/2018/2/layout/IconVerticalSolidList"/>
    <dgm:cxn modelId="{7F12A9FE-6266-4049-A788-A3B91263CCB2}" type="presOf" srcId="{C9724A4D-7028-4AA3-A278-F55FE2B0A367}" destId="{2C9F3B64-6724-4994-8994-A269996E6981}" srcOrd="0" destOrd="0" presId="urn:microsoft.com/office/officeart/2018/2/layout/IconVerticalSolidList"/>
    <dgm:cxn modelId="{6AFA799B-3563-420F-B95E-EE72CD2186F5}" type="presParOf" srcId="{9E78490B-E0BC-4D26-BC15-4AACCC3D84E5}" destId="{D67A2B0B-46C1-4434-95B4-B674E9672B93}" srcOrd="0" destOrd="0" presId="urn:microsoft.com/office/officeart/2018/2/layout/IconVerticalSolidList"/>
    <dgm:cxn modelId="{0A167836-034D-478F-B3A8-EFEA6A8548D0}" type="presParOf" srcId="{D67A2B0B-46C1-4434-95B4-B674E9672B93}" destId="{A56A8150-8454-4FF6-8B52-7BAECACA97ED}" srcOrd="0" destOrd="0" presId="urn:microsoft.com/office/officeart/2018/2/layout/IconVerticalSolidList"/>
    <dgm:cxn modelId="{D495BD73-8B25-4B90-BFC4-63A3933AB0B4}" type="presParOf" srcId="{D67A2B0B-46C1-4434-95B4-B674E9672B93}" destId="{34B6EC0B-4559-48CE-B081-D4FB031CE473}" srcOrd="1" destOrd="0" presId="urn:microsoft.com/office/officeart/2018/2/layout/IconVerticalSolidList"/>
    <dgm:cxn modelId="{AFF53411-80A9-44E6-B6D3-4E7C4D555ADD}" type="presParOf" srcId="{D67A2B0B-46C1-4434-95B4-B674E9672B93}" destId="{F2AABB48-D062-4BBE-94D7-F485A7152DBC}" srcOrd="2" destOrd="0" presId="urn:microsoft.com/office/officeart/2018/2/layout/IconVerticalSolidList"/>
    <dgm:cxn modelId="{E5E4EFDD-A19D-4874-B1C7-80ADFE206372}" type="presParOf" srcId="{D67A2B0B-46C1-4434-95B4-B674E9672B93}" destId="{2C9F3B64-6724-4994-8994-A269996E6981}" srcOrd="3" destOrd="0" presId="urn:microsoft.com/office/officeart/2018/2/layout/IconVerticalSolidList"/>
    <dgm:cxn modelId="{E2943E31-9D3B-4520-86FF-BD2785E7D86C}" type="presParOf" srcId="{9E78490B-E0BC-4D26-BC15-4AACCC3D84E5}" destId="{83A6141A-FE46-47CF-8BAB-376EBE1322B1}" srcOrd="1" destOrd="0" presId="urn:microsoft.com/office/officeart/2018/2/layout/IconVerticalSolidList"/>
    <dgm:cxn modelId="{6C9C13EF-B4DE-4C98-A4E9-3E219A1A2F7E}" type="presParOf" srcId="{9E78490B-E0BC-4D26-BC15-4AACCC3D84E5}" destId="{45E5D51D-1BDA-4152-8155-429272DDC6C2}" srcOrd="2" destOrd="0" presId="urn:microsoft.com/office/officeart/2018/2/layout/IconVerticalSolidList"/>
    <dgm:cxn modelId="{D1324946-4DA7-4DE4-9568-5876829B1A2E}" type="presParOf" srcId="{45E5D51D-1BDA-4152-8155-429272DDC6C2}" destId="{CD12DC4D-04C0-426F-AF2F-DA9CC85F3BB8}" srcOrd="0" destOrd="0" presId="urn:microsoft.com/office/officeart/2018/2/layout/IconVerticalSolidList"/>
    <dgm:cxn modelId="{40707413-A208-456D-B37B-137661582F81}" type="presParOf" srcId="{45E5D51D-1BDA-4152-8155-429272DDC6C2}" destId="{CD074EFB-2ED0-47FA-B2AC-2D57DB764F32}" srcOrd="1" destOrd="0" presId="urn:microsoft.com/office/officeart/2018/2/layout/IconVerticalSolidList"/>
    <dgm:cxn modelId="{A863E55B-919A-4E2C-9BD9-EE8661F7BA38}" type="presParOf" srcId="{45E5D51D-1BDA-4152-8155-429272DDC6C2}" destId="{3F30DC61-6AB8-4F85-9421-774605758C99}" srcOrd="2" destOrd="0" presId="urn:microsoft.com/office/officeart/2018/2/layout/IconVerticalSolidList"/>
    <dgm:cxn modelId="{B06AD295-48E8-4210-B848-407A44EC6978}" type="presParOf" srcId="{45E5D51D-1BDA-4152-8155-429272DDC6C2}" destId="{69C2006E-5052-40A0-A532-B7878055AC80}" srcOrd="3" destOrd="0" presId="urn:microsoft.com/office/officeart/2018/2/layout/IconVerticalSolidList"/>
    <dgm:cxn modelId="{4EAE3778-0E1A-4C67-A360-3E9AEE99238C}" type="presParOf" srcId="{45E5D51D-1BDA-4152-8155-429272DDC6C2}" destId="{40DBB885-73B8-46CD-BD77-34EA7892FDB5}" srcOrd="4" destOrd="0" presId="urn:microsoft.com/office/officeart/2018/2/layout/IconVerticalSolidList"/>
    <dgm:cxn modelId="{C78D9C6A-9EE6-45F6-B6E4-5ACD4151DFCE}" type="presParOf" srcId="{9E78490B-E0BC-4D26-BC15-4AACCC3D84E5}" destId="{22E202FD-BCDE-442A-8D88-312A003A68A6}" srcOrd="3" destOrd="0" presId="urn:microsoft.com/office/officeart/2018/2/layout/IconVerticalSolidList"/>
    <dgm:cxn modelId="{0CE602FF-5045-46ED-9C09-99E258390652}" type="presParOf" srcId="{9E78490B-E0BC-4D26-BC15-4AACCC3D84E5}" destId="{F61C10CB-10CE-4AE1-845F-1CFC5052878C}" srcOrd="4" destOrd="0" presId="urn:microsoft.com/office/officeart/2018/2/layout/IconVerticalSolidList"/>
    <dgm:cxn modelId="{B02119C4-FB36-4F40-9CA0-43DF9151832F}" type="presParOf" srcId="{F61C10CB-10CE-4AE1-845F-1CFC5052878C}" destId="{781AA3C7-5992-418D-B3D1-2DD0A5D5D3BA}" srcOrd="0" destOrd="0" presId="urn:microsoft.com/office/officeart/2018/2/layout/IconVerticalSolidList"/>
    <dgm:cxn modelId="{41193E07-3A69-4723-84C0-51E7D86C1F72}" type="presParOf" srcId="{F61C10CB-10CE-4AE1-845F-1CFC5052878C}" destId="{A282842C-0A12-4857-BCA6-17C06C83204A}" srcOrd="1" destOrd="0" presId="urn:microsoft.com/office/officeart/2018/2/layout/IconVerticalSolidList"/>
    <dgm:cxn modelId="{58A9036A-80FF-4B50-A7F5-FFC876D51366}" type="presParOf" srcId="{F61C10CB-10CE-4AE1-845F-1CFC5052878C}" destId="{8DB6C212-D5DA-4A20-94B0-3D4D24A98D24}" srcOrd="2" destOrd="0" presId="urn:microsoft.com/office/officeart/2018/2/layout/IconVerticalSolidList"/>
    <dgm:cxn modelId="{B4C40140-2582-4F26-A413-2461BA22DB5D}" type="presParOf" srcId="{F61C10CB-10CE-4AE1-845F-1CFC5052878C}" destId="{5F805994-5094-4A57-BC4D-54EF7E279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DC960-55A0-4E86-A920-1757A472FECC}">
      <dsp:nvSpPr>
        <dsp:cNvPr id="0" name=""/>
        <dsp:cNvSpPr/>
      </dsp:nvSpPr>
      <dsp:spPr>
        <a:xfrm>
          <a:off x="0" y="35416"/>
          <a:ext cx="10722220" cy="13232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 (גוף)"/>
            </a:rPr>
            <a:t>Scientists play a critical role in shaping public understanding of climate change.</a:t>
          </a:r>
        </a:p>
      </dsp:txBody>
      <dsp:txXfrm>
        <a:off x="64597" y="100013"/>
        <a:ext cx="10593026" cy="1194076"/>
      </dsp:txXfrm>
    </dsp:sp>
    <dsp:sp modelId="{18666C57-C7E7-44EC-8584-871EA5F5AE0D}">
      <dsp:nvSpPr>
        <dsp:cNvPr id="0" name=""/>
        <dsp:cNvSpPr/>
      </dsp:nvSpPr>
      <dsp:spPr>
        <a:xfrm>
          <a:off x="0" y="1525726"/>
          <a:ext cx="10722220" cy="13232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 (גוף)"/>
            </a:rPr>
            <a:t>This research examine the perception of scientists on various narratives in the discussion of anthropogenic climate change on social media.</a:t>
          </a:r>
        </a:p>
      </dsp:txBody>
      <dsp:txXfrm>
        <a:off x="64597" y="1590323"/>
        <a:ext cx="10593026" cy="1194076"/>
      </dsp:txXfrm>
    </dsp:sp>
    <dsp:sp modelId="{6D7BBED1-75AF-421D-B12E-2D42E5B4F00D}">
      <dsp:nvSpPr>
        <dsp:cNvPr id="0" name=""/>
        <dsp:cNvSpPr/>
      </dsp:nvSpPr>
      <dsp:spPr>
        <a:xfrm>
          <a:off x="0" y="3016036"/>
          <a:ext cx="10722220" cy="18454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 (גוף)"/>
            </a:rPr>
            <a:t>Research question: How do demographic characteristics and levels of expertise among scientists influence their perceptions and agreement with different narratives about climate change on social media? </a:t>
          </a:r>
        </a:p>
      </dsp:txBody>
      <dsp:txXfrm>
        <a:off x="90089" y="3106125"/>
        <a:ext cx="10542042" cy="1665294"/>
      </dsp:txXfrm>
    </dsp:sp>
    <dsp:sp modelId="{D43F7CA8-D9D4-411E-A6FA-8E79BD47F09A}">
      <dsp:nvSpPr>
        <dsp:cNvPr id="0" name=""/>
        <dsp:cNvSpPr/>
      </dsp:nvSpPr>
      <dsp:spPr>
        <a:xfrm>
          <a:off x="0" y="5028548"/>
          <a:ext cx="10722220" cy="52181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Century Gothic (גוף)"/>
            </a:rPr>
            <a:t>Analysis of a survey composed of climate change-related statements.</a:t>
          </a:r>
        </a:p>
      </dsp:txBody>
      <dsp:txXfrm>
        <a:off x="25473" y="5054021"/>
        <a:ext cx="10671274" cy="47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A8150-8454-4FF6-8B52-7BAECACA97ED}">
      <dsp:nvSpPr>
        <dsp:cNvPr id="0" name=""/>
        <dsp:cNvSpPr/>
      </dsp:nvSpPr>
      <dsp:spPr>
        <a:xfrm>
          <a:off x="0" y="2352"/>
          <a:ext cx="10075651" cy="109992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6EC0B-4559-48CE-B081-D4FB031CE473}">
      <dsp:nvSpPr>
        <dsp:cNvPr id="0" name=""/>
        <dsp:cNvSpPr/>
      </dsp:nvSpPr>
      <dsp:spPr>
        <a:xfrm>
          <a:off x="332728" y="249835"/>
          <a:ext cx="604960" cy="604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F3B64-6724-4994-8994-A269996E6981}">
      <dsp:nvSpPr>
        <dsp:cNvPr id="0" name=""/>
        <dsp:cNvSpPr/>
      </dsp:nvSpPr>
      <dsp:spPr>
        <a:xfrm>
          <a:off x="1270416" y="2352"/>
          <a:ext cx="8803993" cy="109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9" tIns="116409" rIns="116409" bIns="116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entury Gothic (גוף)"/>
            </a:rPr>
            <a:t>Transparent evidence-based discourse based on scientific research </a:t>
          </a:r>
        </a:p>
      </dsp:txBody>
      <dsp:txXfrm>
        <a:off x="1270416" y="2352"/>
        <a:ext cx="8803993" cy="1099927"/>
      </dsp:txXfrm>
    </dsp:sp>
    <dsp:sp modelId="{CD12DC4D-04C0-426F-AF2F-DA9CC85F3BB8}">
      <dsp:nvSpPr>
        <dsp:cNvPr id="0" name=""/>
        <dsp:cNvSpPr/>
      </dsp:nvSpPr>
      <dsp:spPr>
        <a:xfrm>
          <a:off x="0" y="1377261"/>
          <a:ext cx="10075651" cy="109992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74EFB-2ED0-47FA-B2AC-2D57DB764F32}">
      <dsp:nvSpPr>
        <dsp:cNvPr id="0" name=""/>
        <dsp:cNvSpPr/>
      </dsp:nvSpPr>
      <dsp:spPr>
        <a:xfrm>
          <a:off x="332728" y="1624744"/>
          <a:ext cx="604960" cy="604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2006E-5052-40A0-A532-B7878055AC80}">
      <dsp:nvSpPr>
        <dsp:cNvPr id="0" name=""/>
        <dsp:cNvSpPr/>
      </dsp:nvSpPr>
      <dsp:spPr>
        <a:xfrm>
          <a:off x="1270416" y="1377261"/>
          <a:ext cx="4534042" cy="109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9" tIns="116409" rIns="116409" bIns="116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 (גוף)"/>
              <a:ea typeface="+mn-ea"/>
              <a:cs typeface="+mn-cs"/>
            </a:rPr>
            <a:t>Link scientific expertise with community-based action</a:t>
          </a:r>
          <a:r>
            <a:rPr lang="en-US" sz="2500" kern="1200" dirty="0"/>
            <a:t>: </a:t>
          </a:r>
        </a:p>
      </dsp:txBody>
      <dsp:txXfrm>
        <a:off x="1270416" y="1377261"/>
        <a:ext cx="4534042" cy="1099927"/>
      </dsp:txXfrm>
    </dsp:sp>
    <dsp:sp modelId="{40DBB885-73B8-46CD-BD77-34EA7892FDB5}">
      <dsp:nvSpPr>
        <dsp:cNvPr id="0" name=""/>
        <dsp:cNvSpPr/>
      </dsp:nvSpPr>
      <dsp:spPr>
        <a:xfrm>
          <a:off x="5805700" y="1377261"/>
          <a:ext cx="4269950" cy="109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9" tIns="116409" rIns="116409" bIns="1164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 (גוף)"/>
            </a:rPr>
            <a:t>Education/training programs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 (גוף)"/>
            </a:rPr>
            <a:t>Translate scientific findings into actionable steps</a:t>
          </a:r>
        </a:p>
      </dsp:txBody>
      <dsp:txXfrm>
        <a:off x="5805700" y="1377261"/>
        <a:ext cx="4269950" cy="1099927"/>
      </dsp:txXfrm>
    </dsp:sp>
    <dsp:sp modelId="{781AA3C7-5992-418D-B3D1-2DD0A5D5D3BA}">
      <dsp:nvSpPr>
        <dsp:cNvPr id="0" name=""/>
        <dsp:cNvSpPr/>
      </dsp:nvSpPr>
      <dsp:spPr>
        <a:xfrm>
          <a:off x="0" y="2752170"/>
          <a:ext cx="10075651" cy="10999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842C-0A12-4857-BCA6-17C06C83204A}">
      <dsp:nvSpPr>
        <dsp:cNvPr id="0" name=""/>
        <dsp:cNvSpPr/>
      </dsp:nvSpPr>
      <dsp:spPr>
        <a:xfrm>
          <a:off x="332728" y="2999654"/>
          <a:ext cx="604960" cy="6049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05994-5094-4A57-BC4D-54EF7E279EB0}">
      <dsp:nvSpPr>
        <dsp:cNvPr id="0" name=""/>
        <dsp:cNvSpPr/>
      </dsp:nvSpPr>
      <dsp:spPr>
        <a:xfrm>
          <a:off x="1270416" y="2752170"/>
          <a:ext cx="8803993" cy="109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9" tIns="116409" rIns="116409" bIns="116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entury Gothic (גוף)"/>
              <a:ea typeface="+mn-ea"/>
              <a:cs typeface="+mn-cs"/>
            </a:rPr>
            <a:t>Incorporate scientifically supported narratives into policy frameworks</a:t>
          </a:r>
        </a:p>
      </dsp:txBody>
      <dsp:txXfrm>
        <a:off x="1270416" y="2752170"/>
        <a:ext cx="8803993" cy="109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C494DE-B34B-45BE-8833-8A91E4EA9560}" type="datetimeFigureOut">
              <a:rPr lang="he-IL" smtClean="0"/>
              <a:t>כ"ז/ניסן/תשפ"ה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363B95-0F88-4D80-AE40-140E0C50B4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3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937F6-9097-451C-BB09-6B0B44D9BE1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8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1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4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9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9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30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7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27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5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5C9F57BD-68CE-4915-85D3-B72C7660DB6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4/25/2025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8313326-125A-48F8-98F9-20E6E04D212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Times New Roman" pitchFamily="18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1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7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2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9" r:id="rId6"/>
    <p:sldLayoutId id="2147483844" r:id="rId7"/>
    <p:sldLayoutId id="2147483845" r:id="rId8"/>
    <p:sldLayoutId id="2147483846" r:id="rId9"/>
    <p:sldLayoutId id="2147483848" r:id="rId10"/>
    <p:sldLayoutId id="214748384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57BD-68CE-4915-85D3-B72C7660DB6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Times New Roman" pitchFamily="18" charset="0"/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3326-125A-48F8-98F9-20E6E04D2128}" type="slidenum">
              <a:rPr lang="en-US" smtClean="0">
                <a:solidFill>
                  <a:prstClr val="black">
                    <a:tint val="75000"/>
                  </a:prstClr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F08FD56-DA92-4BD4-98BB-9311E5E52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0A779BC-E32C-1DB4-6F26-2E873161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952" y="685799"/>
            <a:ext cx="5911724" cy="1911743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400" b="1" dirty="0">
                <a:latin typeface="Century Gothic (גוף)"/>
              </a:rPr>
              <a:t>Implications of Scientists’ Perceptions of Climate Change Narratives for Public Engagement </a:t>
            </a:r>
            <a:endParaRPr lang="he-IL" sz="3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D5E9CC-2294-46D1-89D0-F8C6FA5C4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420">
            <a:off x="780270" y="331637"/>
            <a:ext cx="4892736" cy="58378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ABD217-EF3C-4AF3-9C20-A6619D21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7644">
            <a:off x="741222" y="293814"/>
            <a:ext cx="4987909" cy="588314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364" h="5549951">
                <a:moveTo>
                  <a:pt x="303343" y="0"/>
                </a:moveTo>
                <a:cubicBezTo>
                  <a:pt x="628090" y="31218"/>
                  <a:pt x="2667030" y="134017"/>
                  <a:pt x="3305529" y="171842"/>
                </a:cubicBezTo>
                <a:lnTo>
                  <a:pt x="4134340" y="226950"/>
                </a:lnTo>
                <a:lnTo>
                  <a:pt x="4507534" y="247374"/>
                </a:lnTo>
                <a:lnTo>
                  <a:pt x="4535413" y="269179"/>
                </a:lnTo>
                <a:cubicBezTo>
                  <a:pt x="4534822" y="279763"/>
                  <a:pt x="4534230" y="290346"/>
                  <a:pt x="4533639" y="300930"/>
                </a:cubicBezTo>
                <a:lnTo>
                  <a:pt x="4536561" y="302647"/>
                </a:lnTo>
                <a:cubicBezTo>
                  <a:pt x="4546159" y="304354"/>
                  <a:pt x="4555357" y="291327"/>
                  <a:pt x="4552987" y="334222"/>
                </a:cubicBezTo>
                <a:cubicBezTo>
                  <a:pt x="4542346" y="354710"/>
                  <a:pt x="4535332" y="373686"/>
                  <a:pt x="4530726" y="391868"/>
                </a:cubicBezTo>
                <a:lnTo>
                  <a:pt x="4527238" y="415489"/>
                </a:lnTo>
                <a:lnTo>
                  <a:pt x="4522133" y="506828"/>
                </a:lnTo>
                <a:cubicBezTo>
                  <a:pt x="4521916" y="522300"/>
                  <a:pt x="4521700" y="537773"/>
                  <a:pt x="4521483" y="553245"/>
                </a:cubicBezTo>
                <a:cubicBezTo>
                  <a:pt x="4521212" y="558170"/>
                  <a:pt x="4520118" y="568699"/>
                  <a:pt x="4518384" y="581709"/>
                </a:cubicBezTo>
                <a:lnTo>
                  <a:pt x="4517715" y="585890"/>
                </a:lnTo>
                <a:lnTo>
                  <a:pt x="4504778" y="817404"/>
                </a:lnTo>
                <a:lnTo>
                  <a:pt x="4506491" y="822238"/>
                </a:lnTo>
                <a:cubicBezTo>
                  <a:pt x="4506993" y="829783"/>
                  <a:pt x="4505912" y="837845"/>
                  <a:pt x="4504340" y="846069"/>
                </a:cubicBezTo>
                <a:lnTo>
                  <a:pt x="4502740" y="853854"/>
                </a:lnTo>
                <a:lnTo>
                  <a:pt x="4496502" y="965485"/>
                </a:lnTo>
                <a:lnTo>
                  <a:pt x="4498579" y="966385"/>
                </a:lnTo>
                <a:cubicBezTo>
                  <a:pt x="4500020" y="972743"/>
                  <a:pt x="4502811" y="980116"/>
                  <a:pt x="4502698" y="1002567"/>
                </a:cubicBezTo>
                <a:cubicBezTo>
                  <a:pt x="4491860" y="1029868"/>
                  <a:pt x="4512316" y="1067217"/>
                  <a:pt x="4497900" y="1101094"/>
                </a:cubicBezTo>
                <a:cubicBezTo>
                  <a:pt x="4494173" y="1113552"/>
                  <a:pt x="4492281" y="1152106"/>
                  <a:pt x="4497795" y="1159389"/>
                </a:cubicBezTo>
                <a:cubicBezTo>
                  <a:pt x="4498610" y="1167426"/>
                  <a:pt x="4495953" y="1176807"/>
                  <a:pt x="4502098" y="1180505"/>
                </a:cubicBezTo>
                <a:cubicBezTo>
                  <a:pt x="4509397" y="1186625"/>
                  <a:pt x="4495916" y="1214705"/>
                  <a:pt x="4505188" y="1210687"/>
                </a:cubicBezTo>
                <a:cubicBezTo>
                  <a:pt x="4495912" y="1230628"/>
                  <a:pt x="4511023" y="1246424"/>
                  <a:pt x="4514005" y="1263157"/>
                </a:cubicBezTo>
                <a:lnTo>
                  <a:pt x="4516282" y="1313374"/>
                </a:lnTo>
                <a:cubicBezTo>
                  <a:pt x="4515989" y="1324584"/>
                  <a:pt x="4515695" y="1335794"/>
                  <a:pt x="4515402" y="1347004"/>
                </a:cubicBezTo>
                <a:cubicBezTo>
                  <a:pt x="4515248" y="1348624"/>
                  <a:pt x="4515093" y="1350244"/>
                  <a:pt x="4514939" y="1351864"/>
                </a:cubicBezTo>
                <a:lnTo>
                  <a:pt x="4505820" y="1391762"/>
                </a:lnTo>
                <a:cubicBezTo>
                  <a:pt x="4507026" y="1392770"/>
                  <a:pt x="4508128" y="1394098"/>
                  <a:pt x="4509084" y="1395707"/>
                </a:cubicBezTo>
                <a:lnTo>
                  <a:pt x="4511926" y="1408524"/>
                </a:lnTo>
                <a:lnTo>
                  <a:pt x="4507185" y="1419109"/>
                </a:lnTo>
                <a:lnTo>
                  <a:pt x="4497001" y="1469337"/>
                </a:lnTo>
                <a:lnTo>
                  <a:pt x="4486104" y="1543038"/>
                </a:lnTo>
                <a:lnTo>
                  <a:pt x="4481223" y="1553997"/>
                </a:lnTo>
                <a:cubicBezTo>
                  <a:pt x="4475132" y="1579288"/>
                  <a:pt x="4478280" y="1610368"/>
                  <a:pt x="4466795" y="1626071"/>
                </a:cubicBezTo>
                <a:lnTo>
                  <a:pt x="4463080" y="1664103"/>
                </a:lnTo>
                <a:lnTo>
                  <a:pt x="4466740" y="1668558"/>
                </a:lnTo>
                <a:lnTo>
                  <a:pt x="4465090" y="1679756"/>
                </a:lnTo>
                <a:cubicBezTo>
                  <a:pt x="4465227" y="1680776"/>
                  <a:pt x="4465365" y="1681795"/>
                  <a:pt x="4465502" y="1682815"/>
                </a:cubicBezTo>
                <a:cubicBezTo>
                  <a:pt x="4466309" y="1688654"/>
                  <a:pt x="4466966" y="1694439"/>
                  <a:pt x="4467013" y="1700268"/>
                </a:cubicBezTo>
                <a:cubicBezTo>
                  <a:pt x="4452441" y="1697000"/>
                  <a:pt x="4458150" y="1726126"/>
                  <a:pt x="4455543" y="1735163"/>
                </a:cubicBezTo>
                <a:lnTo>
                  <a:pt x="4453483" y="1735289"/>
                </a:lnTo>
                <a:lnTo>
                  <a:pt x="4444985" y="1887374"/>
                </a:lnTo>
                <a:lnTo>
                  <a:pt x="4453676" y="1911536"/>
                </a:lnTo>
                <a:cubicBezTo>
                  <a:pt x="4454435" y="1928276"/>
                  <a:pt x="4455195" y="1945015"/>
                  <a:pt x="4455954" y="1961755"/>
                </a:cubicBezTo>
                <a:cubicBezTo>
                  <a:pt x="4455660" y="1972965"/>
                  <a:pt x="4455367" y="1984174"/>
                  <a:pt x="4455073" y="1995384"/>
                </a:cubicBezTo>
                <a:lnTo>
                  <a:pt x="4454611" y="2000244"/>
                </a:lnTo>
                <a:lnTo>
                  <a:pt x="4445491" y="2040142"/>
                </a:lnTo>
                <a:cubicBezTo>
                  <a:pt x="4446698" y="2041150"/>
                  <a:pt x="4447799" y="2042479"/>
                  <a:pt x="4448756" y="2044087"/>
                </a:cubicBezTo>
                <a:lnTo>
                  <a:pt x="4451597" y="2056904"/>
                </a:lnTo>
                <a:lnTo>
                  <a:pt x="4446856" y="2067489"/>
                </a:lnTo>
                <a:lnTo>
                  <a:pt x="4436672" y="2117719"/>
                </a:lnTo>
                <a:lnTo>
                  <a:pt x="4429341" y="2167300"/>
                </a:lnTo>
                <a:cubicBezTo>
                  <a:pt x="4410647" y="2519411"/>
                  <a:pt x="4376873" y="2876607"/>
                  <a:pt x="4373258" y="3223633"/>
                </a:cubicBezTo>
                <a:cubicBezTo>
                  <a:pt x="4370306" y="3302336"/>
                  <a:pt x="4363423" y="3398578"/>
                  <a:pt x="4360472" y="3477281"/>
                </a:cubicBezTo>
                <a:cubicBezTo>
                  <a:pt x="4367079" y="3471365"/>
                  <a:pt x="4356688" y="3621544"/>
                  <a:pt x="4349387" y="3639984"/>
                </a:cubicBezTo>
                <a:lnTo>
                  <a:pt x="4258626" y="5278921"/>
                </a:lnTo>
                <a:lnTo>
                  <a:pt x="4263924" y="5315626"/>
                </a:lnTo>
                <a:cubicBezTo>
                  <a:pt x="4269712" y="5323538"/>
                  <a:pt x="4266397" y="5327627"/>
                  <a:pt x="4267458" y="5350090"/>
                </a:cubicBezTo>
                <a:cubicBezTo>
                  <a:pt x="4268519" y="5372551"/>
                  <a:pt x="4251794" y="5406222"/>
                  <a:pt x="4270290" y="5450399"/>
                </a:cubicBezTo>
                <a:cubicBezTo>
                  <a:pt x="4269872" y="5457964"/>
                  <a:pt x="4260193" y="5476308"/>
                  <a:pt x="4251733" y="5484804"/>
                </a:cubicBezTo>
                <a:lnTo>
                  <a:pt x="4247081" y="5487504"/>
                </a:lnTo>
                <a:cubicBezTo>
                  <a:pt x="4245929" y="5508319"/>
                  <a:pt x="4247889" y="5526348"/>
                  <a:pt x="4243624" y="5549951"/>
                </a:cubicBezTo>
                <a:cubicBezTo>
                  <a:pt x="3535777" y="5517558"/>
                  <a:pt x="706564" y="5344821"/>
                  <a:pt x="0" y="5293146"/>
                </a:cubicBezTo>
                <a:lnTo>
                  <a:pt x="4241" y="5239903"/>
                </a:lnTo>
                <a:lnTo>
                  <a:pt x="8461" y="5233298"/>
                </a:lnTo>
                <a:cubicBezTo>
                  <a:pt x="8991" y="5232196"/>
                  <a:pt x="8639" y="5231467"/>
                  <a:pt x="8730" y="5230552"/>
                </a:cubicBezTo>
                <a:lnTo>
                  <a:pt x="9000" y="5227804"/>
                </a:lnTo>
                <a:cubicBezTo>
                  <a:pt x="9178" y="5225973"/>
                  <a:pt x="9545" y="5223940"/>
                  <a:pt x="9537" y="5222308"/>
                </a:cubicBezTo>
                <a:cubicBezTo>
                  <a:pt x="9481" y="5211840"/>
                  <a:pt x="8399" y="5224803"/>
                  <a:pt x="9222" y="5216405"/>
                </a:cubicBezTo>
                <a:cubicBezTo>
                  <a:pt x="9028" y="5215352"/>
                  <a:pt x="8703" y="5214469"/>
                  <a:pt x="8638" y="5213249"/>
                </a:cubicBezTo>
                <a:cubicBezTo>
                  <a:pt x="8596" y="5212477"/>
                  <a:pt x="8947" y="5211272"/>
                  <a:pt x="8907" y="5210500"/>
                </a:cubicBezTo>
                <a:cubicBezTo>
                  <a:pt x="8526" y="5203355"/>
                  <a:pt x="7974" y="5210896"/>
                  <a:pt x="8591" y="5204597"/>
                </a:cubicBezTo>
                <a:lnTo>
                  <a:pt x="8008" y="5201441"/>
                </a:lnTo>
                <a:cubicBezTo>
                  <a:pt x="6593" y="5193798"/>
                  <a:pt x="6556" y="5198023"/>
                  <a:pt x="7378" y="5189632"/>
                </a:cubicBezTo>
                <a:cubicBezTo>
                  <a:pt x="7183" y="5188581"/>
                  <a:pt x="6860" y="5187696"/>
                  <a:pt x="6794" y="5186477"/>
                </a:cubicBezTo>
                <a:cubicBezTo>
                  <a:pt x="6752" y="5185706"/>
                  <a:pt x="7185" y="5184394"/>
                  <a:pt x="7062" y="5183728"/>
                </a:cubicBezTo>
                <a:cubicBezTo>
                  <a:pt x="6788" y="5182241"/>
                  <a:pt x="4614" y="5182665"/>
                  <a:pt x="5627" y="5180163"/>
                </a:cubicBezTo>
                <a:lnTo>
                  <a:pt x="11039" y="5116566"/>
                </a:lnTo>
                <a:lnTo>
                  <a:pt x="78653" y="3839310"/>
                </a:lnTo>
                <a:lnTo>
                  <a:pt x="3033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0D3F881-DF23-3499-1F15-5FF46E000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6874" y="2912143"/>
            <a:ext cx="5892807" cy="373023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b="1" dirty="0">
                <a:latin typeface="Century Gothic (גוף)"/>
                <a:ea typeface="+mj-ea"/>
                <a:cs typeface="+mj-cs"/>
              </a:rPr>
              <a:t>Abraham (Avi) Yosipof, Or Elroy, and Nadejda </a:t>
            </a:r>
            <a:r>
              <a:rPr lang="en-US" sz="2800" b="1" dirty="0" err="1">
                <a:latin typeface="Century Gothic (גוף)"/>
                <a:ea typeface="+mj-ea"/>
                <a:cs typeface="+mj-cs"/>
              </a:rPr>
              <a:t>Komendantova</a:t>
            </a:r>
            <a:r>
              <a:rPr lang="en-US" sz="2800" b="1" dirty="0">
                <a:latin typeface="Century Gothic (גוף)"/>
                <a:ea typeface="+mj-ea"/>
                <a:cs typeface="+mj-cs"/>
              </a:rPr>
              <a:t> </a:t>
            </a:r>
          </a:p>
          <a:p>
            <a:pPr algn="ctr"/>
            <a:r>
              <a:rPr lang="en-US" sz="2600" dirty="0">
                <a:latin typeface="Century Gothic (גוף)"/>
                <a:ea typeface="+mj-ea"/>
                <a:cs typeface="+mj-cs"/>
              </a:rPr>
              <a:t>Faculty of Information Systems and Computer science, The College of Law &amp; Business, Ramat-Gan, Israel </a:t>
            </a:r>
          </a:p>
          <a:p>
            <a:pPr algn="ctr"/>
            <a:r>
              <a:rPr lang="en-US" sz="2600" dirty="0">
                <a:latin typeface="Century Gothic (גוף)"/>
                <a:ea typeface="+mj-ea"/>
                <a:cs typeface="+mj-cs"/>
              </a:rPr>
              <a:t>International Institute for Applied Systems Analysis, </a:t>
            </a:r>
            <a:r>
              <a:rPr lang="en-US" sz="2600" dirty="0" err="1">
                <a:latin typeface="Century Gothic (גוף)"/>
                <a:ea typeface="+mj-ea"/>
                <a:cs typeface="+mj-cs"/>
              </a:rPr>
              <a:t>Laxenburg</a:t>
            </a:r>
            <a:r>
              <a:rPr lang="en-US" sz="2600" dirty="0">
                <a:latin typeface="Century Gothic (גוף)"/>
                <a:ea typeface="+mj-ea"/>
                <a:cs typeface="+mj-cs"/>
              </a:rPr>
              <a:t>, Austria</a:t>
            </a:r>
            <a:endParaRPr lang="he-IL" sz="2600" dirty="0">
              <a:latin typeface="Century Gothic (גוף)"/>
              <a:ea typeface="+mj-ea"/>
              <a:cs typeface="+mj-cs"/>
            </a:endParaRPr>
          </a:p>
          <a:p>
            <a:pPr algn="ctr"/>
            <a:r>
              <a:rPr lang="it-IT" sz="2400" dirty="0">
                <a:latin typeface="Century Gothic (גוף)"/>
                <a:ea typeface="+mj-ea"/>
                <a:cs typeface="+mj-cs"/>
              </a:rPr>
              <a:t>EGU General Assembly 2025, Vienna, Austria, </a:t>
            </a:r>
            <a:r>
              <a:rPr lang="en-US" sz="2400" dirty="0">
                <a:latin typeface="Century Gothic (גוף)"/>
                <a:ea typeface="+mj-ea"/>
                <a:cs typeface="+mj-cs"/>
              </a:rPr>
              <a:t>30/04/2025</a:t>
            </a:r>
          </a:p>
          <a:p>
            <a:endParaRPr lang="en-US" b="1" dirty="0">
              <a:latin typeface="Century Gothic (גוף)"/>
              <a:ea typeface="+mj-ea"/>
              <a:cs typeface="+mj-cs"/>
            </a:endParaRPr>
          </a:p>
          <a:p>
            <a:endParaRPr lang="he-IL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BEFBD8-C05C-43C7-8D7B-58D37F70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622FDA5-36F9-4DD4-87A3-58FC513B8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4870DF-B7C4-4149-9E0F-2B602F26B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CD7D4A-FA69-4C48-A532-9ED58E181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7FB85D-1649-470D-A7BA-3475C851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3CCCF79-BC42-40CC-A81F-1C5962B6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6" y="5316608"/>
            <a:ext cx="444795" cy="165514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B60CBA9-E84D-1E7C-2FF2-95EBCD6B44C8}"/>
              </a:ext>
            </a:extLst>
          </p:cNvPr>
          <p:cNvSpPr txBox="1">
            <a:spLocks/>
          </p:cNvSpPr>
          <p:nvPr/>
        </p:nvSpPr>
        <p:spPr>
          <a:xfrm>
            <a:off x="4136571" y="2711912"/>
            <a:ext cx="7641504" cy="1260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>
              <a:latin typeface="Century Gothic (גוף)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ECC06C8B-CCB1-B2DE-11BF-4A43F34D9DFF}"/>
              </a:ext>
            </a:extLst>
          </p:cNvPr>
          <p:cNvSpPr txBox="1">
            <a:spLocks/>
          </p:cNvSpPr>
          <p:nvPr/>
        </p:nvSpPr>
        <p:spPr>
          <a:xfrm>
            <a:off x="4778429" y="4163331"/>
            <a:ext cx="6357789" cy="540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dirty="0">
              <a:solidFill>
                <a:schemeClr val="accent1"/>
              </a:solidFill>
              <a:latin typeface="Century Gothic (גוף)"/>
              <a:ea typeface="+mj-ea"/>
              <a:cs typeface="+mj-cs"/>
            </a:endParaRP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2FBF5CD6-0307-C9D4-925D-31A0EB48AE83}"/>
              </a:ext>
            </a:extLst>
          </p:cNvPr>
          <p:cNvSpPr txBox="1">
            <a:spLocks/>
          </p:cNvSpPr>
          <p:nvPr/>
        </p:nvSpPr>
        <p:spPr>
          <a:xfrm>
            <a:off x="4288971" y="5283613"/>
            <a:ext cx="7336704" cy="540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accent1"/>
              </a:solidFill>
              <a:latin typeface="Century Gothic (גוף)"/>
              <a:ea typeface="+mj-ea"/>
              <a:cs typeface="+mj-cs"/>
            </a:endParaRP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BD45EFC0-3E0A-F395-70A9-8C7D7D0FDE2F}"/>
              </a:ext>
            </a:extLst>
          </p:cNvPr>
          <p:cNvSpPr txBox="1">
            <a:spLocks/>
          </p:cNvSpPr>
          <p:nvPr/>
        </p:nvSpPr>
        <p:spPr>
          <a:xfrm>
            <a:off x="4452257" y="5856880"/>
            <a:ext cx="7010133" cy="540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latin typeface="Century Gothic (גוף)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1B9E2C9-CEAD-9692-1005-7CD8565D9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6377" r="3395" b="5732"/>
          <a:stretch/>
        </p:blipFill>
        <p:spPr>
          <a:xfrm rot="21424363">
            <a:off x="1265298" y="1222748"/>
            <a:ext cx="3938648" cy="37115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613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C6BFC-F3D1-48EA-2705-F6033BF39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032D58-41D8-5FF7-8913-AE49C55C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404310"/>
            <a:ext cx="9493249" cy="1577975"/>
          </a:xfrm>
        </p:spPr>
        <p:txBody>
          <a:bodyPr/>
          <a:lstStyle/>
          <a:p>
            <a:r>
              <a:rPr lang="en-US" dirty="0"/>
              <a:t>Summary 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D69470-CA1C-9C8D-3843-21121F03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72345"/>
            <a:ext cx="9493250" cy="447482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entury Gothic (גוף)"/>
              </a:rPr>
              <a:t>Scientists play a critical role in shaping public understanding of climate change.</a:t>
            </a:r>
            <a:endParaRPr lang="en-US" sz="2600" dirty="0">
              <a:latin typeface="Century Gothic (גוף)"/>
              <a:ea typeface="+mj-ea"/>
              <a:cs typeface="+mj-cs"/>
            </a:endParaRPr>
          </a:p>
          <a:p>
            <a:pPr algn="l"/>
            <a:r>
              <a:rPr lang="en-US" sz="2600" dirty="0">
                <a:latin typeface="Century Gothic (גוף)"/>
                <a:ea typeface="+mj-ea"/>
                <a:cs typeface="+mj-cs"/>
              </a:rPr>
              <a:t>This study explores the perceptions of scientists regarding climate change narratives on social media. </a:t>
            </a:r>
          </a:p>
          <a:p>
            <a:r>
              <a:rPr lang="en-US" sz="2600" dirty="0">
                <a:latin typeface="Century Gothic (גוף)"/>
                <a:ea typeface="+mj-ea"/>
                <a:cs typeface="+mj-cs"/>
              </a:rPr>
              <a:t>Through a survey, we examined scientists' responses and levels of agreement with twenty climate change-related statements from social media. </a:t>
            </a:r>
            <a:endParaRPr lang="en-US" sz="2400" b="1" dirty="0">
              <a:latin typeface="Century Gothic (גוף)"/>
              <a:ea typeface="+mj-ea"/>
              <a:cs typeface="+mj-cs"/>
            </a:endParaRPr>
          </a:p>
          <a:p>
            <a:pPr algn="l"/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C6EEFFA-DEDC-5837-4CB9-ED37054E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5194913"/>
            <a:ext cx="9796633" cy="41844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03071C4-8C74-A15A-B72F-6E2CADB4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16" y="5836010"/>
            <a:ext cx="7439700" cy="4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BF635E-48C6-5ED0-C597-E47BD75D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214737"/>
            <a:ext cx="9493249" cy="1577975"/>
          </a:xfrm>
        </p:spPr>
        <p:txBody>
          <a:bodyPr/>
          <a:lstStyle/>
          <a:p>
            <a:r>
              <a:rPr lang="en-US" dirty="0"/>
              <a:t>Summary 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3754273-4DE9-5421-DC74-4571F9AA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06499"/>
            <a:ext cx="9493250" cy="4131526"/>
          </a:xfrm>
        </p:spPr>
        <p:txBody>
          <a:bodyPr>
            <a:normAutofit/>
          </a:bodyPr>
          <a:lstStyle/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 (גוף)"/>
                <a:ea typeface="+mj-ea"/>
                <a:cs typeface="+mj-cs"/>
              </a:rPr>
              <a:t>There are notable differences in scientists' perspectives influenced by their education, age, and expertise.</a:t>
            </a:r>
          </a:p>
          <a:p>
            <a:r>
              <a:rPr lang="en-US" sz="2800" dirty="0">
                <a:latin typeface="Century Gothic (גוף)"/>
              </a:rPr>
              <a:t>Narratives that emphasize the need for policy actions, tend to be supported by scientists</a:t>
            </a:r>
            <a:endParaRPr lang="en-US" sz="2600" dirty="0">
              <a:latin typeface="Century Gothic (גוף)"/>
              <a:ea typeface="+mj-ea"/>
              <a:cs typeface="+mj-cs"/>
            </a:endParaRPr>
          </a:p>
          <a:p>
            <a:pPr algn="l"/>
            <a:r>
              <a:rPr lang="en-US" sz="2600" dirty="0">
                <a:latin typeface="Century Gothic (גוף)"/>
                <a:ea typeface="+mj-ea"/>
                <a:cs typeface="+mj-cs"/>
              </a:rPr>
              <a:t>Design targeted communication strategies that leverage the expertise of the scientific community.</a:t>
            </a:r>
          </a:p>
          <a:p>
            <a:pPr algn="l"/>
            <a:endParaRPr lang="en-US" sz="2400" b="1" dirty="0">
              <a:latin typeface="Century Gothic (גוף)"/>
              <a:ea typeface="+mj-ea"/>
              <a:cs typeface="+mj-cs"/>
            </a:endParaRPr>
          </a:p>
          <a:p>
            <a:pPr algn="l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548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71C0F-FACB-2641-FFC8-34E1CEE2F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BEE5D1-BDAE-DF2B-F13A-B2156D316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18256"/>
            <a:ext cx="5911724" cy="1911743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400" b="1" dirty="0">
                <a:latin typeface="Century Gothic (גוף)"/>
              </a:rPr>
              <a:t>Implications of Scientists’ Perceptions of Climate Change Narratives for Public Engagement </a:t>
            </a:r>
            <a:endParaRPr lang="he-IL" sz="34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CB075EE-D9AC-4FDE-BD9C-9B6553061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614" y="2920140"/>
            <a:ext cx="6371062" cy="373023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b="1" dirty="0">
                <a:latin typeface="Century Gothic (גוף)"/>
                <a:ea typeface="+mj-ea"/>
                <a:cs typeface="+mj-cs"/>
              </a:rPr>
              <a:t>Abraham (Avi) Yosipof, Or Elroy, and Nadejda </a:t>
            </a:r>
            <a:r>
              <a:rPr lang="en-US" sz="2800" b="1" dirty="0" err="1">
                <a:latin typeface="Century Gothic (גוף)"/>
                <a:ea typeface="+mj-ea"/>
                <a:cs typeface="+mj-cs"/>
              </a:rPr>
              <a:t>Komendantova</a:t>
            </a:r>
            <a:r>
              <a:rPr lang="en-US" sz="2800" b="1" dirty="0">
                <a:latin typeface="Century Gothic (גוף)"/>
                <a:ea typeface="+mj-ea"/>
                <a:cs typeface="+mj-cs"/>
              </a:rPr>
              <a:t> </a:t>
            </a:r>
          </a:p>
          <a:p>
            <a:pPr algn="ctr"/>
            <a:r>
              <a:rPr lang="en-US" sz="2600" dirty="0">
                <a:latin typeface="Century Gothic (גוף)"/>
                <a:ea typeface="+mj-ea"/>
                <a:cs typeface="+mj-cs"/>
              </a:rPr>
              <a:t>Faculty of Information Systems and Computer science, The College of Law &amp; Business, Ramat-Gan, Israel </a:t>
            </a:r>
          </a:p>
          <a:p>
            <a:pPr algn="ctr"/>
            <a:r>
              <a:rPr lang="en-US" sz="2600" dirty="0">
                <a:latin typeface="Century Gothic (גוף)"/>
                <a:ea typeface="+mj-ea"/>
                <a:cs typeface="+mj-cs"/>
              </a:rPr>
              <a:t>International Institute for Applied Systems Analysis, </a:t>
            </a:r>
            <a:r>
              <a:rPr lang="en-US" sz="2600" dirty="0" err="1">
                <a:latin typeface="Century Gothic (גוף)"/>
                <a:ea typeface="+mj-ea"/>
                <a:cs typeface="+mj-cs"/>
              </a:rPr>
              <a:t>Laxenburg</a:t>
            </a:r>
            <a:r>
              <a:rPr lang="en-US" sz="2600" dirty="0">
                <a:latin typeface="Century Gothic (גוף)"/>
                <a:ea typeface="+mj-ea"/>
                <a:cs typeface="+mj-cs"/>
              </a:rPr>
              <a:t>, Austria</a:t>
            </a:r>
            <a:endParaRPr lang="he-IL" sz="2600" dirty="0">
              <a:latin typeface="Century Gothic (גוף)"/>
              <a:ea typeface="+mj-ea"/>
              <a:cs typeface="+mj-cs"/>
            </a:endParaRPr>
          </a:p>
          <a:p>
            <a:pPr algn="ctr"/>
            <a:r>
              <a:rPr lang="it-IT" sz="2400" dirty="0">
                <a:latin typeface="Century Gothic (גוף)"/>
                <a:ea typeface="+mj-ea"/>
                <a:cs typeface="+mj-cs"/>
              </a:rPr>
              <a:t>EGU General Assembly 2025, Vienna, Austria, </a:t>
            </a:r>
            <a:r>
              <a:rPr lang="en-US" sz="2400" dirty="0">
                <a:latin typeface="Century Gothic (גוף)"/>
                <a:ea typeface="+mj-ea"/>
                <a:cs typeface="+mj-cs"/>
              </a:rPr>
              <a:t>30/04/2025</a:t>
            </a:r>
          </a:p>
          <a:p>
            <a:endParaRPr lang="en-US" b="1" dirty="0">
              <a:latin typeface="Century Gothic (גוף)"/>
              <a:ea typeface="+mj-ea"/>
              <a:cs typeface="+mj-cs"/>
            </a:endParaRPr>
          </a:p>
          <a:p>
            <a:endParaRPr lang="he-IL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DDF8387-3B12-D2F1-2C97-AE5AF4A68BAE}"/>
              </a:ext>
            </a:extLst>
          </p:cNvPr>
          <p:cNvSpPr txBox="1">
            <a:spLocks/>
          </p:cNvSpPr>
          <p:nvPr/>
        </p:nvSpPr>
        <p:spPr>
          <a:xfrm>
            <a:off x="4136571" y="2711912"/>
            <a:ext cx="7641504" cy="1260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>
              <a:latin typeface="Century Gothic (גוף)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FC174569-3409-C598-1927-914E04A286E1}"/>
              </a:ext>
            </a:extLst>
          </p:cNvPr>
          <p:cNvSpPr txBox="1">
            <a:spLocks/>
          </p:cNvSpPr>
          <p:nvPr/>
        </p:nvSpPr>
        <p:spPr>
          <a:xfrm>
            <a:off x="4778429" y="4163331"/>
            <a:ext cx="6357789" cy="540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dirty="0">
              <a:solidFill>
                <a:schemeClr val="accent1"/>
              </a:solidFill>
              <a:latin typeface="Century Gothic (גוף)"/>
              <a:ea typeface="+mj-ea"/>
              <a:cs typeface="+mj-cs"/>
            </a:endParaRP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05F3F818-51AE-84AF-E7AF-46773D4F497D}"/>
              </a:ext>
            </a:extLst>
          </p:cNvPr>
          <p:cNvSpPr txBox="1">
            <a:spLocks/>
          </p:cNvSpPr>
          <p:nvPr/>
        </p:nvSpPr>
        <p:spPr>
          <a:xfrm>
            <a:off x="4288971" y="5283613"/>
            <a:ext cx="7336704" cy="540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accent1"/>
              </a:solidFill>
              <a:latin typeface="Century Gothic (גוף)"/>
              <a:ea typeface="+mj-ea"/>
              <a:cs typeface="+mj-cs"/>
            </a:endParaRP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C32528FA-FB0B-95E8-5386-ACC5E2CA2A60}"/>
              </a:ext>
            </a:extLst>
          </p:cNvPr>
          <p:cNvSpPr txBox="1">
            <a:spLocks/>
          </p:cNvSpPr>
          <p:nvPr/>
        </p:nvSpPr>
        <p:spPr>
          <a:xfrm>
            <a:off x="4452257" y="5856880"/>
            <a:ext cx="7010133" cy="540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latin typeface="Century Gothic (גוף)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79882C7-1C5A-91FF-E2BC-D3BC2040B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6377" r="3395" b="5732"/>
          <a:stretch/>
        </p:blipFill>
        <p:spPr>
          <a:xfrm rot="21424363">
            <a:off x="1265298" y="1222748"/>
            <a:ext cx="3938648" cy="37115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938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F7D77-445C-0FC5-DF9C-5D1306FF5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1BBCB0E-D444-4662-99B6-968FADD9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9136056-BDDF-EAF3-CCEE-5908BA38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25" y="-674723"/>
            <a:ext cx="9493249" cy="157797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he-IL" dirty="0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FABCF46B-3163-4E66-9BB3-AAC9997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ABCCE-353C-4DF3-82A1-0A3254A68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69B21E5-8A56-4BB0-A2F9-E1D18D1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2E0FB7C-6BC0-4404-BBCB-6DD5D28DC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CD1BD2-FA34-4758-A9C5-6723ACAD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A58ECDD4-5BC2-2482-FB30-557C6C347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261314"/>
              </p:ext>
            </p:extLst>
          </p:nvPr>
        </p:nvGraphicFramePr>
        <p:xfrm>
          <a:off x="795921" y="802475"/>
          <a:ext cx="10722220" cy="558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17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A134B3-FDD0-90B2-01A5-CE546640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4" y="-460065"/>
            <a:ext cx="9493249" cy="1577975"/>
          </a:xfrm>
        </p:spPr>
        <p:txBody>
          <a:bodyPr/>
          <a:lstStyle/>
          <a:p>
            <a:r>
              <a:rPr lang="en-US" dirty="0"/>
              <a:t>Method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E1F327C-8046-53BA-1FF7-AFF97483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595" y="1025912"/>
            <a:ext cx="10188498" cy="451763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entury Gothic (גוף)"/>
                <a:ea typeface="+mj-ea"/>
                <a:cs typeface="+mj-cs"/>
              </a:rPr>
              <a:t>Survey two main sections: </a:t>
            </a:r>
          </a:p>
          <a:p>
            <a:pPr marL="548640" lvl="4" indent="0">
              <a:spcBef>
                <a:spcPts val="1000"/>
              </a:spcBef>
              <a:buNone/>
            </a:pPr>
            <a:r>
              <a:rPr lang="en-US" sz="2400" dirty="0">
                <a:latin typeface="Century Gothic (גוף)"/>
                <a:ea typeface="+mj-ea"/>
                <a:cs typeface="+mj-cs"/>
              </a:rPr>
              <a:t>     (1) Demographic variables.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400" dirty="0">
                <a:latin typeface="Century Gothic (גוף)"/>
                <a:ea typeface="+mj-ea"/>
                <a:cs typeface="+mj-cs"/>
              </a:rPr>
              <a:t>	(2) Twenty climate change-related statement (selected from a 	     dataset of </a:t>
            </a:r>
            <a:r>
              <a:rPr lang="en-US" sz="2400" dirty="0">
                <a:effectLst/>
                <a:latin typeface="Century Gothic (גוף)"/>
                <a:ea typeface="Times New Roman" panose="02020603050405020304" pitchFamily="18" charset="0"/>
              </a:rPr>
              <a:t>~300K English tweets</a:t>
            </a:r>
            <a:r>
              <a:rPr lang="en-US" sz="2400" dirty="0">
                <a:latin typeface="Century Gothic (גוף)"/>
                <a:ea typeface="+mj-ea"/>
                <a:cs typeface="+mj-cs"/>
              </a:rPr>
              <a:t>).</a:t>
            </a:r>
          </a:p>
          <a:p>
            <a:r>
              <a:rPr lang="en-US" sz="2400" dirty="0">
                <a:latin typeface="Century Gothic (גוף)"/>
                <a:ea typeface="+mj-ea"/>
                <a:cs typeface="+mj-cs"/>
              </a:rPr>
              <a:t>40 Scientists  </a:t>
            </a:r>
          </a:p>
          <a:p>
            <a:r>
              <a:rPr lang="en-US" sz="2400" dirty="0">
                <a:latin typeface="Century Gothic (גוף)"/>
                <a:ea typeface="+mj-ea"/>
                <a:cs typeface="+mj-cs"/>
              </a:rPr>
              <a:t>Principal Component Analysis to group the questions into variables.</a:t>
            </a:r>
            <a:br>
              <a:rPr lang="en-US" sz="2400" dirty="0">
                <a:latin typeface="Century Gothic (גוף)"/>
                <a:ea typeface="+mj-ea"/>
                <a:cs typeface="+mj-cs"/>
              </a:rPr>
            </a:br>
            <a:r>
              <a:rPr lang="en-US" sz="2400" dirty="0">
                <a:latin typeface="Century Gothic (גוף)"/>
                <a:ea typeface="+mj-ea"/>
                <a:cs typeface="+mj-cs"/>
              </a:rPr>
              <a:t>Five variables: Policy and Science; Conspiracies and Anthropogenic;  Indirect Solutions; Indecisive Causes; and Financial Cause </a:t>
            </a:r>
          </a:p>
          <a:p>
            <a:pPr marL="228600" lvl="1" indent="0">
              <a:buNone/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CC90856-CEE9-B296-0329-E6D881FD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3"/>
          <a:stretch/>
        </p:blipFill>
        <p:spPr>
          <a:xfrm>
            <a:off x="970156" y="5168509"/>
            <a:ext cx="11013339" cy="11431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D5E5DB4-5FEC-EF8F-BCFA-7ABC999D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096" y="2932327"/>
            <a:ext cx="6422290" cy="7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2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C4ED3E-6543-DD06-25F1-2628BF98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17" y="-582690"/>
            <a:ext cx="9493249" cy="1577975"/>
          </a:xfrm>
        </p:spPr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AD617A9-6ACB-3753-BBF7-C30799817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439" y="995285"/>
            <a:ext cx="10355766" cy="38541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 (גוף)"/>
                <a:ea typeface="+mj-ea"/>
                <a:cs typeface="+mj-cs"/>
              </a:rPr>
              <a:t>Narratives that emphasize the need for policy actions, tend to be supported by scientists</a:t>
            </a:r>
          </a:p>
          <a:p>
            <a:r>
              <a:rPr lang="en-US" sz="2400" dirty="0">
                <a:latin typeface="Century Gothic (גוף)"/>
                <a:ea typeface="+mj-ea"/>
                <a:cs typeface="+mj-cs"/>
              </a:rPr>
              <a:t>Scientists identifying as moderate, high or leading experts endorse policy and science based statements strongly and reject conspiracy narratives.</a:t>
            </a:r>
          </a:p>
          <a:p>
            <a:r>
              <a:rPr lang="en-US" sz="2400" dirty="0">
                <a:latin typeface="Century Gothic (גוף)"/>
                <a:ea typeface="+mj-ea"/>
                <a:cs typeface="+mj-cs"/>
              </a:rPr>
              <a:t>PhD candidates or scientists that hold PhD demonstrated statistically significantly higher agreement with Policy and Science narratives compared to Master’s or Bachelor’s degree scientists.</a:t>
            </a:r>
          </a:p>
          <a:p>
            <a:r>
              <a:rPr lang="en-US" sz="2400" dirty="0">
                <a:latin typeface="Century Gothic (גוף)"/>
                <a:ea typeface="+mj-ea"/>
                <a:cs typeface="+mj-cs"/>
              </a:rPr>
              <a:t>Young scientists introduced significantly higher agreement regarding Policy and Science statements than older scientists </a:t>
            </a:r>
          </a:p>
          <a:p>
            <a:r>
              <a:rPr lang="en-US" sz="2400" dirty="0">
                <a:latin typeface="Century Gothic (גוף)"/>
                <a:ea typeface="+mj-ea"/>
                <a:cs typeface="+mj-cs"/>
              </a:rPr>
              <a:t>Scientists show lower agreement with Indirect Solutions to climate change</a:t>
            </a:r>
            <a:endParaRPr lang="he-IL" sz="2400" dirty="0">
              <a:latin typeface="Century Gothic (גוף)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2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BBCB0E-D444-4662-99B6-968FADD9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25208EE-2633-0CBE-553A-18F56550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>
            <a:normAutofit/>
          </a:bodyPr>
          <a:lstStyle/>
          <a:p>
            <a:r>
              <a:rPr lang="en-US" dirty="0"/>
              <a:t>Implications for Public Engagement and Policy Co-Production</a:t>
            </a:r>
            <a:endParaRPr lang="he-IL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BCF46B-3163-4E66-9BB3-AAC9997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FABCCE-353C-4DF3-82A1-0A3254A68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69B21E5-8A56-4BB0-A2F9-E1D18D1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2E0FB7C-6BC0-4404-BBCB-6DD5D28DC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CD1BD2-FA34-4758-A9C5-6723ACAD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מציין מיקום תוכן 2">
            <a:extLst>
              <a:ext uri="{FF2B5EF4-FFF2-40B4-BE49-F238E27FC236}">
                <a16:creationId xmlns:a16="http://schemas.microsoft.com/office/drawing/2014/main" id="{5510BB37-7B4A-DB65-470F-212C61B5B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207513"/>
              </p:ext>
            </p:extLst>
          </p:nvPr>
        </p:nvGraphicFramePr>
        <p:xfrm>
          <a:off x="1063925" y="2317750"/>
          <a:ext cx="10075651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5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 descr="תמונה שמכילה סמל, כחול, כחול חשמלי, קו&#10;&#10;התיאור נוצר באופן אוטומטי">
            <a:extLst>
              <a:ext uri="{FF2B5EF4-FFF2-40B4-BE49-F238E27FC236}">
                <a16:creationId xmlns:a16="http://schemas.microsoft.com/office/drawing/2014/main" id="{FBD7350A-245B-01E1-0D37-0317447F7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0"/>
            <a:ext cx="1734253" cy="1261398"/>
          </a:xfrm>
        </p:spPr>
      </p:pic>
      <p:pic>
        <p:nvPicPr>
          <p:cNvPr id="3" name="Picture 4" descr="7 הילדות אוסף תמונות חינם | וקטורים לשימוש ציבורי">
            <a:extLst>
              <a:ext uri="{FF2B5EF4-FFF2-40B4-BE49-F238E27FC236}">
                <a16:creationId xmlns:a16="http://schemas.microsoft.com/office/drawing/2014/main" id="{FBF43BD8-6F78-409F-8C8F-F06FDE00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06824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2272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487</Words>
  <Application>Microsoft Office PowerPoint</Application>
  <PresentationFormat>מסך רחב</PresentationFormat>
  <Paragraphs>42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9</vt:i4>
      </vt:variant>
    </vt:vector>
  </HeadingPairs>
  <TitlesOfParts>
    <vt:vector size="19" baseType="lpstr">
      <vt:lpstr>Aptos</vt:lpstr>
      <vt:lpstr>Arial</vt:lpstr>
      <vt:lpstr>Arial Narrow</vt:lpstr>
      <vt:lpstr>Calibri</vt:lpstr>
      <vt:lpstr>Century Gothic (גוף)</vt:lpstr>
      <vt:lpstr>Consolas</vt:lpstr>
      <vt:lpstr>Franklin Gothic Heavy</vt:lpstr>
      <vt:lpstr>Times New Roman</vt:lpstr>
      <vt:lpstr>StreetscapeVTI</vt:lpstr>
      <vt:lpstr>1_Office Theme</vt:lpstr>
      <vt:lpstr>Implications of Scientists’ Perceptions of Climate Change Narratives for Public Engagement </vt:lpstr>
      <vt:lpstr>Summary </vt:lpstr>
      <vt:lpstr>Summary </vt:lpstr>
      <vt:lpstr>Implications of Scientists’ Perceptions of Climate Change Narratives for Public Engagement </vt:lpstr>
      <vt:lpstr>Introduction</vt:lpstr>
      <vt:lpstr>Method</vt:lpstr>
      <vt:lpstr>Results</vt:lpstr>
      <vt:lpstr>Implications for Public Engagement and Policy Co-Production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Avi Yosipof</dc:creator>
  <cp:lastModifiedBy>Avi Yosipof</cp:lastModifiedBy>
  <cp:revision>1</cp:revision>
  <dcterms:created xsi:type="dcterms:W3CDTF">2025-04-21T21:56:53Z</dcterms:created>
  <dcterms:modified xsi:type="dcterms:W3CDTF">2025-04-25T17:00:11Z</dcterms:modified>
</cp:coreProperties>
</file>