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</p:sldMasterIdLst>
  <p:notesMasterIdLst>
    <p:notesMasterId r:id="rId21"/>
  </p:notesMasterIdLst>
  <p:handoutMasterIdLst>
    <p:handoutMasterId r:id="rId22"/>
  </p:handoutMasterIdLst>
  <p:sldIdLst>
    <p:sldId id="256" r:id="rId6"/>
    <p:sldId id="312" r:id="rId7"/>
    <p:sldId id="313" r:id="rId8"/>
    <p:sldId id="316" r:id="rId9"/>
    <p:sldId id="26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5" r:id="rId18"/>
    <p:sldId id="318" r:id="rId19"/>
    <p:sldId id="258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066"/>
    <a:srgbClr val="F47F0C"/>
    <a:srgbClr val="E86D6D"/>
    <a:srgbClr val="A7826D"/>
    <a:srgbClr val="BA9E8E"/>
    <a:srgbClr val="4E7AA9"/>
    <a:srgbClr val="EEC936"/>
    <a:srgbClr val="74B8B3"/>
    <a:srgbClr val="FF99A3"/>
    <a:srgbClr val="C8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D405C-6628-495F-8157-0B1A8C409316}" v="17" dt="2025-04-25T13:46:3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77290" autoAdjust="0"/>
  </p:normalViewPr>
  <p:slideViewPr>
    <p:cSldViewPr snapToGrid="0" snapToObjects="1">
      <p:cViewPr varScale="1">
        <p:scale>
          <a:sx n="63" d="100"/>
          <a:sy n="63" d="100"/>
        </p:scale>
        <p:origin x="136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17.5</c:v>
                </c:pt>
                <c:pt idx="2">
                  <c:v>15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10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Threshold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16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Threshold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Group A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19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02-42EE-B314-A0A040911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 B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02-42EE-B314-A0A0409115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Threshold_Min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F1-4799-895C-98118D1B2A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Threshold_Max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A1-40A0-91F3-D3007EA84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077408"/>
        <c:axId val="410074528"/>
      </c:lineChart>
      <c:catAx>
        <c:axId val="410077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4528"/>
        <c:crosses val="autoZero"/>
        <c:auto val="1"/>
        <c:lblAlgn val="ctr"/>
        <c:lblOffset val="100"/>
        <c:noMultiLvlLbl val="0"/>
      </c:catAx>
      <c:valAx>
        <c:axId val="41007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Variable of interest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solidFill>
            <a:schemeClr val="bg1"/>
          </a:solidFill>
          <a:ln>
            <a:solidFill>
              <a:srgbClr val="002060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077408"/>
        <c:crossesAt val="1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Scenarios are developed to guide action in the present, often collective action.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We know, that perceived justice/ fairness is an important predictor of whether people support any action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Specific to IAMs: global mitigation scenarios labelled as unjust, because they are said to not pay attention to justice considerations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Special concern in scenario development: distributional justice - just allocations between actors 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8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Assumptions:</a:t>
            </a:r>
          </a:p>
          <a:p>
            <a:r>
              <a:rPr lang="en-GB" dirty="0"/>
              <a:t>Mitigation Strategies based on Primary Energy consumption; Renewables (renew &gt; </a:t>
            </a:r>
            <a:r>
              <a:rPr lang="en-GB" dirty="0" err="1"/>
              <a:t>fossil_bio</a:t>
            </a:r>
            <a:r>
              <a:rPr lang="en-GB" dirty="0"/>
              <a:t>); CDR (fossil&gt;renew)</a:t>
            </a:r>
          </a:p>
          <a:p>
            <a:r>
              <a:rPr lang="en-GB" dirty="0"/>
              <a:t>Prioritarian: lowest 50% of global population improve</a:t>
            </a:r>
          </a:p>
          <a:p>
            <a:r>
              <a:rPr lang="en-GB" dirty="0"/>
              <a:t>Sufficientarian: regional thresholds based on SDP Economy-driven Innovation, no energy deprivation with regards to housing</a:t>
            </a:r>
          </a:p>
          <a:p>
            <a:r>
              <a:rPr lang="en-GB" dirty="0" err="1"/>
              <a:t>Limitarian</a:t>
            </a:r>
            <a:r>
              <a:rPr lang="en-GB" dirty="0"/>
              <a:t>: SSP2-NPi scenario, which assumes no additional climate action</a:t>
            </a:r>
          </a:p>
          <a:p>
            <a:r>
              <a:rPr lang="en-GB" dirty="0"/>
              <a:t>Egalitarian: Same GINI as SDP EI, which is 0.23. SDP EI’s narrative includes inequality reduction; current GINI is around 0.45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Justice theories exist independent of normative judgment – they can be perceived as fair or unfair</a:t>
            </a:r>
          </a:p>
          <a:p>
            <a:r>
              <a:rPr lang="en-US" dirty="0"/>
              <a:t>Stakeholder fairness perception changes depending on </a:t>
            </a:r>
            <a:r>
              <a:rPr lang="en-US" dirty="0" err="1"/>
              <a:t>i</a:t>
            </a:r>
            <a:r>
              <a:rPr lang="en-US" dirty="0"/>
              <a:t>) metric, ii</a:t>
            </a:r>
            <a:r>
              <a:rPr lang="en-US"/>
              <a:t>)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82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D4125-2796-545B-4347-F5448AD7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DBDE6-CDAF-1A3B-C463-935DDEF88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70AC7-68A1-45AD-2159-69683B109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E6267-7D25-0001-1AF2-F865BC402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0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167B3-DC0D-663E-BA22-404A6303F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DCBF9-5AB5-A21F-1A82-4943560CC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A91EC-0567-65F4-42A7-6EC72A52D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6270D-9FF1-9A07-D5BF-D6332273C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0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/>
              <a:t>Different communities are talking about justice differently &amp; a shared language on fairness and justice is missing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Justice scholars: forms, patterns, dimensions of justice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(Quantitative) Scenario developers: Input, set-up, output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Policy makers: sustainable development, CBDR, loss &amp; damages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Wider public: fairness</a:t>
            </a:r>
          </a:p>
          <a:p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Objective: propose a shared language on distributional justice directly linked to justice theory and legible for quant. scenarios &amp; the general public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Because quant. scenario most often focus on distributional justice 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RQ: How can distributional justice theory be translated into a shared language for scenario development?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Main idea: Direct distributional justice theories towards trajectories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What did we do? Translate 5 distributional justice principles into trajectories, and used them to evaluate existing scenarios and elicit stakeholder preferences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51D11-EF7A-490B-CBF8-32BC7B36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68721-430F-E295-343B-C46478ED54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11A90F-C195-9037-DD89-C68D0E3FB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/>
              <a:t>Different communities are talking about justice differently &amp; a shared language on fairness and justice is missing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Justice scholars: forms, patterns, dimensions of justice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(Quantitative) Scenario developers: Input, set-up, output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Policy makers: sustainable development, CBDR, loss &amp; damages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Wider public: fairness</a:t>
            </a:r>
          </a:p>
          <a:p>
            <a:endParaRPr lang="en-US" dirty="0"/>
          </a:p>
          <a:p>
            <a:pPr marL="171450" lvl="0" indent="-171450">
              <a:buFontTx/>
              <a:buChar char="-"/>
            </a:pPr>
            <a:r>
              <a:rPr lang="en-US" dirty="0"/>
              <a:t>Objective: propose a shared language on distributional justice directly linked to justice theory and legible for scenarios &amp; the general public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More transparent + accessible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RQ: How can distributional justice theory be translated into a shared language for scenario development?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Main idea: Direct distributional justice theories towards trajectories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What did we do? Translate 5 distributional justice principles into trajectories, and used them to evaluate existing scenarios and elicit stakeholder preferences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7A703-D0D3-7156-B5E3-9E8C00536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0185-0793-8028-464D-F83F31E6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853115-387B-4D0D-A151-CCD623BD7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ECD35D-23E4-BD4B-E4D6-F1B8BA6C3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800CB-1326-F235-D9A5-C1EC67ACF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61129-8D3A-EB98-FD5F-078AFB31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37462-83A7-39F0-8D98-1021BF8D6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D74F19-41E7-3DDF-0B6F-86B816EFE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9231-428F-D088-2A53-7FA586D32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7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D73CE-0820-D9B5-993F-318F752E7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88FE5-136A-34AF-C242-73B0AF0DE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A875B-5B36-36DC-F170-848DDA914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02CE-9A0F-73A1-39A9-708492803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30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A9F4-8385-6959-B480-F40EEDEEA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6298B-24AC-A528-F2F0-7B283974C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FB315-DD15-4818-B31F-E29941DE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C36A6-93AF-671C-A5A0-5E5CD2ACD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68B4-3BD3-137B-63D4-F252FB429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942341-070A-EC72-1FDE-95305F66B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F9ECF-F4F7-D12D-30A5-481C72489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of interest: ideally per capita, e.g. energy consumption, risk to flooding, access to green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92B3-219F-C35F-7CE1-6D6C6445C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0CFAD488-B35B-46DF-170F-8B2CAB34E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EAC21-63AD-76C5-B458-42DF918D7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94C4CA7B-BA72-E386-7FBC-19B1EC54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6980C-C913-5E12-6241-DDEDFA3F45E9}"/>
              </a:ext>
            </a:extLst>
          </p:cNvPr>
          <p:cNvSpPr txBox="1"/>
          <p:nvPr userDrawn="1"/>
        </p:nvSpPr>
        <p:spPr>
          <a:xfrm>
            <a:off x="625313" y="4393914"/>
            <a:ext cx="682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Institute for Applied Systems Analysis (IIASA) </a:t>
            </a:r>
            <a:br>
              <a:rPr lang="en-GB" sz="1400" b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Schlossplatz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1, A‑2361 </a:t>
            </a:r>
            <a:r>
              <a:rPr lang="en-GB" sz="1400" dirty="0" err="1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Laxenburg</a:t>
            </a:r>
            <a:r>
              <a:rPr lang="en-GB" sz="14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, Austria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A25F503F-4721-C310-186B-90EBB60E1CB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1101936"/>
              </p:ext>
            </p:extLst>
          </p:nvPr>
        </p:nvGraphicFramePr>
        <p:xfrm>
          <a:off x="625313" y="5074276"/>
          <a:ext cx="4536996" cy="13205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0110">
                  <a:extLst>
                    <a:ext uri="{9D8B030D-6E8A-4147-A177-3AD203B41FA5}">
                      <a16:colId xmlns:a16="http://schemas.microsoft.com/office/drawing/2014/main" val="1764525320"/>
                    </a:ext>
                  </a:extLst>
                </a:gridCol>
                <a:gridCol w="1439019">
                  <a:extLst>
                    <a:ext uri="{9D8B030D-6E8A-4147-A177-3AD203B41FA5}">
                      <a16:colId xmlns:a16="http://schemas.microsoft.com/office/drawing/2014/main" val="205243168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1376892571"/>
                    </a:ext>
                  </a:extLst>
                </a:gridCol>
                <a:gridCol w="2312231">
                  <a:extLst>
                    <a:ext uri="{9D8B030D-6E8A-4147-A177-3AD203B41FA5}">
                      <a16:colId xmlns:a16="http://schemas.microsoft.com/office/drawing/2014/main" val="3904172649"/>
                    </a:ext>
                  </a:extLst>
                </a:gridCol>
              </a:tblGrid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7714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iiasa.ac.at</a:t>
                      </a: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/contact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IIASALive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741090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</a:t>
                      </a:r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@</a:t>
                      </a: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76483"/>
                  </a:ext>
                </a:extLst>
              </a:tr>
              <a:tr h="330146">
                <a:tc>
                  <a:txBody>
                    <a:bodyPr/>
                    <a:lstStyle/>
                    <a:p>
                      <a:endParaRPr lang="en-AT" sz="10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err="1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iiasa-vienna</a:t>
                      </a:r>
                      <a:endParaRPr lang="en-GB" sz="900" b="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T" sz="900" b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195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33D3DA8-77C8-0CE6-4392-58B94702E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313" y="1950636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313" y="3407554"/>
            <a:ext cx="8196072" cy="52322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BB52-0F76-07AF-0852-A89312EEB5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69" y="5140607"/>
            <a:ext cx="177800" cy="17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69C23B-1930-CDCD-E8FC-0B640CD2DA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7469" y="5449263"/>
            <a:ext cx="177800" cy="17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A85D1D-8F22-506B-74CE-2B40654E37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592" y="5824842"/>
            <a:ext cx="177800" cy="17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7957E-1ACD-22F3-93CE-CB4A34038A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9592" y="6139482"/>
            <a:ext cx="1778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C30D1-684A-CF6C-A65B-3C4C6F4C769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63928" y="5140607"/>
            <a:ext cx="177800" cy="17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D6884D-7CCB-C46B-C53D-3E3A7AC062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63928" y="5449263"/>
            <a:ext cx="177800" cy="177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152A05-4B11-1060-E898-EB8BD04B18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63928" y="5824842"/>
            <a:ext cx="177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35E133CC-9378-91FA-08A3-FC2F7982C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732E99-48FB-AE24-3F85-33939BC44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_Whit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0CFAD488-B35B-46DF-170F-8B2CAB34E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EAC21-63AD-76C5-B458-42DF918D7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9E65A-E259-5EA1-D7B0-9CB9D020F6B1}"/>
              </a:ext>
            </a:extLst>
          </p:cNvPr>
          <p:cNvSpPr/>
          <p:nvPr userDrawn="1"/>
        </p:nvSpPr>
        <p:spPr>
          <a:xfrm>
            <a:off x="0" y="5971822"/>
            <a:ext cx="12192000" cy="88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073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-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E42FE-DE83-0941-9540-20EEB4918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3F04A-47D7-6D44-AF92-CB4F029D3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7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20A26F-514F-5A42-ACE3-70A01C872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4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6BA4D8-F3B1-6640-9CB5-BB9AE0CA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889" y="165865"/>
            <a:ext cx="451323" cy="6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5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97EA0-D0C6-A253-A18D-7919EFBFD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purple background&#10;&#10;Description automatically generated">
            <a:extLst>
              <a:ext uri="{FF2B5EF4-FFF2-40B4-BE49-F238E27FC236}">
                <a16:creationId xmlns:a16="http://schemas.microsoft.com/office/drawing/2014/main" id="{C1A1048A-9311-ED75-C86E-1B54CDA5554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17" name="Picture 16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D636B88-D25D-95BD-544B-9D3EA807C38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flipH="1">
            <a:off x="7083946" y="0"/>
            <a:ext cx="5108054" cy="18531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5DA93-FBAA-4E83-F1C8-02178FFFE90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3" r:id="rId3"/>
    <p:sldLayoutId id="2147483662" r:id="rId4"/>
    <p:sldLayoutId id="2147483664" r:id="rId5"/>
    <p:sldLayoutId id="2147483672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84" r:id="rId14"/>
    <p:sldLayoutId id="214748368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030A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purple background&#10;&#10;Description automatically generated">
            <a:extLst>
              <a:ext uri="{FF2B5EF4-FFF2-40B4-BE49-F238E27FC236}">
                <a16:creationId xmlns:a16="http://schemas.microsoft.com/office/drawing/2014/main" id="{99750996-252E-B996-EBD3-9C14687A19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6" name="Picture 5" descr="A black and purple background&#10;&#10;Description automatically generated">
            <a:extLst>
              <a:ext uri="{FF2B5EF4-FFF2-40B4-BE49-F238E27FC236}">
                <a16:creationId xmlns:a16="http://schemas.microsoft.com/office/drawing/2014/main" id="{FBAF44C1-399E-99FB-672D-AD6FA19E5F6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flipH="1">
            <a:off x="7083946" y="0"/>
            <a:ext cx="5108054" cy="1853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7030A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Breaking Barriers with Patterns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1" y="3712465"/>
            <a:ext cx="9045983" cy="1029657"/>
          </a:xfrm>
        </p:spPr>
        <p:txBody>
          <a:bodyPr/>
          <a:lstStyle/>
          <a:p>
            <a:r>
              <a:rPr lang="en-US" dirty="0"/>
              <a:t>Integrating Distributional Justice into Global Mitigation Scenarios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7639699" y="5396524"/>
            <a:ext cx="4384725" cy="1103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Karl Scheifinger, EGU25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688AF3-AB71-8229-33A0-22B13D2B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58" y="-1"/>
            <a:ext cx="1389407" cy="19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A496D-2E67-EF8E-E925-E88316B8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111F75-3120-FF80-37D3-6D03B724069F}"/>
              </a:ext>
            </a:extLst>
          </p:cNvPr>
          <p:cNvSpPr/>
          <p:nvPr/>
        </p:nvSpPr>
        <p:spPr>
          <a:xfrm>
            <a:off x="5330328" y="231206"/>
            <a:ext cx="1726252" cy="8310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patterns combined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8B65A-CE69-297B-3B35-A9B0DD4D4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78CF-D3F9-DCDB-E57C-EE73F93A2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5E629-A051-C158-9B76-BF4A406123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BC65835-559D-F439-72E6-E66270953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79491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6653B21-6704-4803-B388-0208374C4126}"/>
              </a:ext>
            </a:extLst>
          </p:cNvPr>
          <p:cNvSpPr txBox="1"/>
          <p:nvPr/>
        </p:nvSpPr>
        <p:spPr>
          <a:xfrm>
            <a:off x="5926280" y="2117822"/>
            <a:ext cx="819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CAB179-43C3-CE81-0E18-6E6CF5D65ED6}"/>
              </a:ext>
            </a:extLst>
          </p:cNvPr>
          <p:cNvSpPr txBox="1"/>
          <p:nvPr/>
        </p:nvSpPr>
        <p:spPr>
          <a:xfrm>
            <a:off x="5783726" y="2625451"/>
            <a:ext cx="81945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2347800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F258-98D2-C255-B58C-C42D55CB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4" y="-7376"/>
            <a:ext cx="12178446" cy="119849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Applications in scenario research: Evaluating existing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DDB6-AA09-9001-919D-1095E9B455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36BA-27FA-E2B9-45CD-56906D375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7CFE1D-03CA-C859-8F9D-6A095F3C06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EAFB90-4AFF-574D-DB9D-AB3D7DA51DBE}"/>
              </a:ext>
            </a:extLst>
          </p:cNvPr>
          <p:cNvGrpSpPr/>
          <p:nvPr/>
        </p:nvGrpSpPr>
        <p:grpSpPr>
          <a:xfrm>
            <a:off x="8514599" y="2951112"/>
            <a:ext cx="2522645" cy="932732"/>
            <a:chOff x="1738952" y="743780"/>
            <a:chExt cx="2522645" cy="9327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0671F7-C2D9-F0B9-747A-05CB312684DF}"/>
                </a:ext>
              </a:extLst>
            </p:cNvPr>
            <p:cNvSpPr/>
            <p:nvPr/>
          </p:nvSpPr>
          <p:spPr>
            <a:xfrm>
              <a:off x="2785694" y="1111934"/>
              <a:ext cx="520762" cy="477903"/>
            </a:xfrm>
            <a:prstGeom prst="ellipse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F3E4AA-21ED-4049-E12D-9FC3299C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529" t="31427" r="41407" b="9828"/>
            <a:stretch/>
          </p:blipFill>
          <p:spPr>
            <a:xfrm>
              <a:off x="3181743" y="1491117"/>
              <a:ext cx="1015898" cy="1734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D13E83-39F0-E451-D99A-C790A794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2417" t="33047" r="59774" b="17653"/>
            <a:stretch/>
          </p:blipFill>
          <p:spPr>
            <a:xfrm>
              <a:off x="3201353" y="1186670"/>
              <a:ext cx="1060244" cy="145571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64F8E4-A293-B9B1-5140-E90CE9F1720E}"/>
                </a:ext>
              </a:extLst>
            </p:cNvPr>
            <p:cNvGrpSpPr/>
            <p:nvPr/>
          </p:nvGrpSpPr>
          <p:grpSpPr>
            <a:xfrm>
              <a:off x="1738952" y="1381994"/>
              <a:ext cx="1176633" cy="294518"/>
              <a:chOff x="6119141" y="5523711"/>
              <a:chExt cx="1176633" cy="29451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648885-8E8A-DCB4-EDFF-B14416941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9946" t="32181" r="37143" b="26648"/>
              <a:stretch/>
            </p:blipFill>
            <p:spPr>
              <a:xfrm>
                <a:off x="7122481" y="5632585"/>
                <a:ext cx="173293" cy="12156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B0CBF6-2C50-AD7C-6D04-90D3D1D92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64259" t="-1" r="18415" b="256"/>
              <a:stretch/>
            </p:blipFill>
            <p:spPr>
              <a:xfrm>
                <a:off x="6119141" y="5523711"/>
                <a:ext cx="1031456" cy="294518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8C3B9F-0036-2763-AB86-7507DEA16203}"/>
                </a:ext>
              </a:extLst>
            </p:cNvPr>
            <p:cNvGrpSpPr/>
            <p:nvPr/>
          </p:nvGrpSpPr>
          <p:grpSpPr>
            <a:xfrm>
              <a:off x="1919046" y="1098381"/>
              <a:ext cx="904290" cy="284993"/>
              <a:chOff x="6401853" y="5213987"/>
              <a:chExt cx="904290" cy="28499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6EE986C-2782-539C-BFA0-4506A0000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6844" b="3482"/>
              <a:stretch/>
            </p:blipFill>
            <p:spPr>
              <a:xfrm>
                <a:off x="6401853" y="5213987"/>
                <a:ext cx="783188" cy="28499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640B9A8-FDB3-4558-B335-FF79EE791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83289" t="30873" r="14677" b="23966"/>
              <a:stretch/>
            </p:blipFill>
            <p:spPr>
              <a:xfrm>
                <a:off x="7185041" y="5301022"/>
                <a:ext cx="121102" cy="13335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7695760-CA84-8378-4B81-8D0E50DC414D}"/>
                </a:ext>
              </a:extLst>
            </p:cNvPr>
            <p:cNvGrpSpPr/>
            <p:nvPr/>
          </p:nvGrpSpPr>
          <p:grpSpPr>
            <a:xfrm>
              <a:off x="2580297" y="743780"/>
              <a:ext cx="931555" cy="387199"/>
              <a:chOff x="7129664" y="4830120"/>
              <a:chExt cx="931555" cy="38719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EFF576-C4CD-15F3-9215-5E2371A42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5011" t="1" r="79340" b="4671"/>
              <a:stretch/>
            </p:blipFill>
            <p:spPr>
              <a:xfrm>
                <a:off x="7129664" y="4830120"/>
                <a:ext cx="931555" cy="28147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0FA783F-2F7C-508C-AF97-00EB90045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41" t="26835" r="96291" b="17227"/>
              <a:stretch/>
            </p:blipFill>
            <p:spPr>
              <a:xfrm>
                <a:off x="7489247" y="5052150"/>
                <a:ext cx="212390" cy="165169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DD694E-BA70-66CA-1BA0-DB49942EA01C}"/>
              </a:ext>
            </a:extLst>
          </p:cNvPr>
          <p:cNvGrpSpPr/>
          <p:nvPr/>
        </p:nvGrpSpPr>
        <p:grpSpPr>
          <a:xfrm>
            <a:off x="565484" y="1034716"/>
            <a:ext cx="7190526" cy="4810031"/>
            <a:chOff x="2433173" y="1599582"/>
            <a:chExt cx="6956322" cy="460312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72A15B-C69C-FD5E-F9E9-962D8C3603D5}"/>
                </a:ext>
              </a:extLst>
            </p:cNvPr>
            <p:cNvSpPr txBox="1"/>
            <p:nvPr/>
          </p:nvSpPr>
          <p:spPr>
            <a:xfrm rot="16200000">
              <a:off x="1527251" y="4057135"/>
              <a:ext cx="2181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Temperature Target</a:t>
              </a:r>
            </a:p>
          </p:txBody>
        </p:sp>
        <p:pic>
          <p:nvPicPr>
            <p:cNvPr id="36" name="Picture 35" descr="A screenshot of a test&#10;&#10;AI-generated content may be incorrect.">
              <a:extLst>
                <a:ext uri="{FF2B5EF4-FFF2-40B4-BE49-F238E27FC236}">
                  <a16:creationId xmlns:a16="http://schemas.microsoft.com/office/drawing/2014/main" id="{E1060126-2F50-9764-6C3D-77D95312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0805" b="71773"/>
            <a:stretch/>
          </p:blipFill>
          <p:spPr>
            <a:xfrm>
              <a:off x="2956690" y="1711818"/>
              <a:ext cx="6278620" cy="449088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66F5AD-BE7A-6D68-A02D-D82CFE3B9A34}"/>
                </a:ext>
              </a:extLst>
            </p:cNvPr>
            <p:cNvSpPr txBox="1"/>
            <p:nvPr/>
          </p:nvSpPr>
          <p:spPr>
            <a:xfrm>
              <a:off x="5070965" y="1599582"/>
              <a:ext cx="43185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Final Energy Housing </a:t>
              </a:r>
              <a:r>
                <a:rPr lang="en-US" dirty="0"/>
                <a:t>in AR6 scenarios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 descr="A screenshot of a test&#10;&#10;AI-generated content may be incorrect.">
            <a:extLst>
              <a:ext uri="{FF2B5EF4-FFF2-40B4-BE49-F238E27FC236}">
                <a16:creationId xmlns:a16="http://schemas.microsoft.com/office/drawing/2014/main" id="{FDA1B483-5711-AD2A-FE40-3420D62043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39" t="92392" r="21354" b="4903"/>
          <a:stretch/>
        </p:blipFill>
        <p:spPr>
          <a:xfrm>
            <a:off x="7697746" y="3945212"/>
            <a:ext cx="4013074" cy="4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0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40FCD-2875-78A8-0ACA-353AADB4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CE05-E05B-E1AF-6A14-DB88FDADF2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4858-E8BE-94E2-37ED-AF8B89049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79B19C-00FC-B02A-B797-4E19D07B06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587E4F-77DF-F807-F48E-C04AB9D8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85" y="1055279"/>
            <a:ext cx="5976597" cy="5726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E626C60-D287-B6EB-8DFB-4200D8BBC812}"/>
              </a:ext>
            </a:extLst>
          </p:cNvPr>
          <p:cNvSpPr txBox="1">
            <a:spLocks/>
          </p:cNvSpPr>
          <p:nvPr/>
        </p:nvSpPr>
        <p:spPr>
          <a:xfrm>
            <a:off x="13554" y="-7376"/>
            <a:ext cx="12178446" cy="11984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Applications in scenario research: Co-creating scenario narratives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EB03B7-7284-F231-E093-6DAAB7C5793D}"/>
              </a:ext>
            </a:extLst>
          </p:cNvPr>
          <p:cNvSpPr/>
          <p:nvPr/>
        </p:nvSpPr>
        <p:spPr>
          <a:xfrm>
            <a:off x="9347582" y="2049782"/>
            <a:ext cx="154236" cy="155448"/>
          </a:xfrm>
          <a:prstGeom prst="ellipse">
            <a:avLst/>
          </a:prstGeom>
          <a:solidFill>
            <a:srgbClr val="C89F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863E05-84BE-1919-CB5A-B7EB851B5801}"/>
              </a:ext>
            </a:extLst>
          </p:cNvPr>
          <p:cNvSpPr/>
          <p:nvPr/>
        </p:nvSpPr>
        <p:spPr>
          <a:xfrm>
            <a:off x="9349648" y="2367077"/>
            <a:ext cx="154236" cy="155448"/>
          </a:xfrm>
          <a:prstGeom prst="ellipse">
            <a:avLst/>
          </a:prstGeom>
          <a:solidFill>
            <a:srgbClr val="FF99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05AD6A-B25A-DE6E-DF61-F2BF582A26D8}"/>
              </a:ext>
            </a:extLst>
          </p:cNvPr>
          <p:cNvSpPr/>
          <p:nvPr/>
        </p:nvSpPr>
        <p:spPr>
          <a:xfrm>
            <a:off x="9351437" y="2684372"/>
            <a:ext cx="154236" cy="155448"/>
          </a:xfrm>
          <a:prstGeom prst="ellipse">
            <a:avLst/>
          </a:prstGeom>
          <a:solidFill>
            <a:srgbClr val="74B8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9CEF87-44C1-F668-4315-6A55555813F2}"/>
              </a:ext>
            </a:extLst>
          </p:cNvPr>
          <p:cNvSpPr/>
          <p:nvPr/>
        </p:nvSpPr>
        <p:spPr>
          <a:xfrm>
            <a:off x="9341912" y="3001667"/>
            <a:ext cx="154236" cy="155448"/>
          </a:xfrm>
          <a:prstGeom prst="ellipse">
            <a:avLst/>
          </a:prstGeom>
          <a:solidFill>
            <a:srgbClr val="EEC9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781D56-D2CF-4862-9035-28B1D316BB5D}"/>
              </a:ext>
            </a:extLst>
          </p:cNvPr>
          <p:cNvSpPr/>
          <p:nvPr/>
        </p:nvSpPr>
        <p:spPr>
          <a:xfrm>
            <a:off x="9340123" y="3298077"/>
            <a:ext cx="154236" cy="155448"/>
          </a:xfrm>
          <a:prstGeom prst="ellipse">
            <a:avLst/>
          </a:prstGeom>
          <a:solidFill>
            <a:srgbClr val="4E7A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1269B0-E96B-313B-183D-43C801132A33}"/>
              </a:ext>
            </a:extLst>
          </p:cNvPr>
          <p:cNvSpPr/>
          <p:nvPr/>
        </p:nvSpPr>
        <p:spPr>
          <a:xfrm>
            <a:off x="9342532" y="3617318"/>
            <a:ext cx="154236" cy="155448"/>
          </a:xfrm>
          <a:prstGeom prst="ellipse">
            <a:avLst/>
          </a:prstGeom>
          <a:solidFill>
            <a:srgbClr val="A782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D42443-7634-90BC-017E-E86C94C42527}"/>
              </a:ext>
            </a:extLst>
          </p:cNvPr>
          <p:cNvSpPr/>
          <p:nvPr/>
        </p:nvSpPr>
        <p:spPr>
          <a:xfrm>
            <a:off x="9341912" y="4221951"/>
            <a:ext cx="154236" cy="155448"/>
          </a:xfrm>
          <a:prstGeom prst="ellipse">
            <a:avLst/>
          </a:prstGeom>
          <a:solidFill>
            <a:srgbClr val="E86D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BC9E74-ECFA-F5C1-FD3D-ED2D98C454F5}"/>
              </a:ext>
            </a:extLst>
          </p:cNvPr>
          <p:cNvSpPr/>
          <p:nvPr/>
        </p:nvSpPr>
        <p:spPr>
          <a:xfrm>
            <a:off x="9341912" y="4526501"/>
            <a:ext cx="154236" cy="155448"/>
          </a:xfrm>
          <a:prstGeom prst="ellipse">
            <a:avLst/>
          </a:prstGeom>
          <a:solidFill>
            <a:srgbClr val="F47F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34F51-2BCE-8505-F842-0BD18C3CB26F}"/>
              </a:ext>
            </a:extLst>
          </p:cNvPr>
          <p:cNvSpPr txBox="1"/>
          <p:nvPr/>
        </p:nvSpPr>
        <p:spPr>
          <a:xfrm>
            <a:off x="9479515" y="1983508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North America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EB638-C1CF-7CDD-2526-A5C26E1BA3CF}"/>
              </a:ext>
            </a:extLst>
          </p:cNvPr>
          <p:cNvSpPr txBox="1"/>
          <p:nvPr/>
        </p:nvSpPr>
        <p:spPr>
          <a:xfrm>
            <a:off x="9446361" y="23178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Pacific OECD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3FA0C-30FB-EFF2-C631-67A0A2FBC9F3}"/>
              </a:ext>
            </a:extLst>
          </p:cNvPr>
          <p:cNvSpPr txBox="1"/>
          <p:nvPr/>
        </p:nvSpPr>
        <p:spPr>
          <a:xfrm>
            <a:off x="9471976" y="2945214"/>
            <a:ext cx="6206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Europe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215512-1740-36FC-D16A-2C1B5DA3B304}"/>
              </a:ext>
            </a:extLst>
          </p:cNvPr>
          <p:cNvSpPr txBox="1"/>
          <p:nvPr/>
        </p:nvSpPr>
        <p:spPr>
          <a:xfrm>
            <a:off x="9479515" y="2651386"/>
            <a:ext cx="6174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China+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CDBE5-AAC8-9BF8-8C33-B479889E65D6}"/>
              </a:ext>
            </a:extLst>
          </p:cNvPr>
          <p:cNvSpPr txBox="1"/>
          <p:nvPr/>
        </p:nvSpPr>
        <p:spPr>
          <a:xfrm>
            <a:off x="9501818" y="3259299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Latin America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21807F-5B0E-FF10-C39A-3F616420DF49}"/>
              </a:ext>
            </a:extLst>
          </p:cNvPr>
          <p:cNvSpPr txBox="1"/>
          <p:nvPr/>
        </p:nvSpPr>
        <p:spPr>
          <a:xfrm>
            <a:off x="9479515" y="3572905"/>
            <a:ext cx="1483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Reformed Economies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77350-8E8B-B082-0058-44E8C965071C}"/>
              </a:ext>
            </a:extLst>
          </p:cNvPr>
          <p:cNvSpPr txBox="1"/>
          <p:nvPr/>
        </p:nvSpPr>
        <p:spPr>
          <a:xfrm>
            <a:off x="9505673" y="3872625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Middle East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22DBAB-A670-763A-62B0-433E4D108DAA}"/>
              </a:ext>
            </a:extLst>
          </p:cNvPr>
          <p:cNvSpPr txBox="1"/>
          <p:nvPr/>
        </p:nvSpPr>
        <p:spPr>
          <a:xfrm>
            <a:off x="9465233" y="4174117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Africa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841A71-DF8A-BBBD-D367-D732F2E7C04D}"/>
              </a:ext>
            </a:extLst>
          </p:cNvPr>
          <p:cNvSpPr txBox="1"/>
          <p:nvPr/>
        </p:nvSpPr>
        <p:spPr>
          <a:xfrm>
            <a:off x="9479515" y="4485779"/>
            <a:ext cx="5565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India+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0F74CBF-BAB7-8241-D15A-3A3FB045E483}"/>
              </a:ext>
            </a:extLst>
          </p:cNvPr>
          <p:cNvSpPr/>
          <p:nvPr/>
        </p:nvSpPr>
        <p:spPr>
          <a:xfrm>
            <a:off x="9340123" y="3932667"/>
            <a:ext cx="154236" cy="155448"/>
          </a:xfrm>
          <a:prstGeom prst="ellipse">
            <a:avLst/>
          </a:prstGeom>
          <a:solidFill>
            <a:srgbClr val="6EB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20460-7C92-CD4E-6C81-E18A1304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9575-7644-34E7-C813-820BCAEA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 patterns can act as a shared language on distributional justice.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3660-8D82-63ED-C52F-83C261C780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2A126-4597-4476-63B5-C48B4C50F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9F0DF5-6ECE-81C4-A46E-F34D2C6E7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7" name="Picture 6" descr="A arrow shaped like a group of people&#10;&#10;AI-generated content may be incorrect.">
            <a:extLst>
              <a:ext uri="{FF2B5EF4-FFF2-40B4-BE49-F238E27FC236}">
                <a16:creationId xmlns:a16="http://schemas.microsoft.com/office/drawing/2014/main" id="{0501C8B8-97F9-4A00-5539-EBE72E7B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 descr="A arrow shaped like a group of people&#10;&#10;AI-generated content may be incorrect.">
            <a:extLst>
              <a:ext uri="{FF2B5EF4-FFF2-40B4-BE49-F238E27FC236}">
                <a16:creationId xmlns:a16="http://schemas.microsoft.com/office/drawing/2014/main" id="{8F6875A2-C4A3-F74C-5218-9C812342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12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BA4C5-BF9A-3B9F-8B44-1E1700839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2578-F81A-C71B-9FBE-F19095C7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 patterns can act as a shared language on distributional justice.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E4D7-6FFD-1F63-33C8-74BCA594E3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BFA9-6DBC-F917-FCB7-B13B927EC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6FD2D7-FB9E-844B-F141-40D555FC56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7" name="Picture 6" descr="A arrow shaped like a group of people&#10;&#10;AI-generated content may be incorrect.">
            <a:extLst>
              <a:ext uri="{FF2B5EF4-FFF2-40B4-BE49-F238E27FC236}">
                <a16:creationId xmlns:a16="http://schemas.microsoft.com/office/drawing/2014/main" id="{0CD6E0A0-D58B-E5A9-BA97-D3024C67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1" y="1771509"/>
            <a:ext cx="1440000" cy="1440000"/>
          </a:xfrm>
          <a:prstGeom prst="rect">
            <a:avLst/>
          </a:prstGeom>
        </p:spPr>
      </p:pic>
      <p:pic>
        <p:nvPicPr>
          <p:cNvPr id="3" name="Picture 2" descr="A arrow shaped like a group of people&#10;&#10;AI-generated content may be incorrect.">
            <a:extLst>
              <a:ext uri="{FF2B5EF4-FFF2-40B4-BE49-F238E27FC236}">
                <a16:creationId xmlns:a16="http://schemas.microsoft.com/office/drawing/2014/main" id="{232040E5-4DE7-FC8B-DD39-6C2151CB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91" y="3610741"/>
            <a:ext cx="1440000" cy="144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9D9D8B-54F7-3173-7345-484D66A79379}"/>
              </a:ext>
            </a:extLst>
          </p:cNvPr>
          <p:cNvSpPr txBox="1">
            <a:spLocks/>
          </p:cNvSpPr>
          <p:nvPr/>
        </p:nvSpPr>
        <p:spPr>
          <a:xfrm>
            <a:off x="2219041" y="1892260"/>
            <a:ext cx="10991088" cy="11984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/>
              <a:t>Evaluate existing scenarios.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B8D74B-558A-5CA7-A37F-9FFD7DAE9006}"/>
              </a:ext>
            </a:extLst>
          </p:cNvPr>
          <p:cNvSpPr txBox="1">
            <a:spLocks/>
          </p:cNvSpPr>
          <p:nvPr/>
        </p:nvSpPr>
        <p:spPr>
          <a:xfrm>
            <a:off x="2222713" y="3731492"/>
            <a:ext cx="10991088" cy="11984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/>
              <a:t>Co-create new scenario narratives.</a:t>
            </a:r>
          </a:p>
        </p:txBody>
      </p:sp>
    </p:spTree>
    <p:extLst>
      <p:ext uri="{BB962C8B-B14F-4D97-AF65-F5344CB8AC3E}">
        <p14:creationId xmlns:p14="http://schemas.microsoft.com/office/powerpoint/2010/main" val="329687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47A728-470D-DD4C-B25D-8FA003B4B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time.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48C746E-366C-DB4A-B639-D75934F8A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5F9E9-B034-8E41-B1A0-51D1AD708286}"/>
              </a:ext>
            </a:extLst>
          </p:cNvPr>
          <p:cNvSpPr txBox="1">
            <a:spLocks/>
          </p:cNvSpPr>
          <p:nvPr/>
        </p:nvSpPr>
        <p:spPr>
          <a:xfrm>
            <a:off x="7575395" y="5446684"/>
            <a:ext cx="4384725" cy="1003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Karl </a:t>
            </a:r>
            <a:r>
              <a:rPr lang="en-GB" sz="1200" b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Scheifinger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for Environmental Policy</a:t>
            </a: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Imperial College London &amp; 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Energy, Climate, and Environment, IIASA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scheifinger@iiasa.ac.at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@karlscheifinger.bsky.social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B68BE2B-AF70-5E1D-4BD7-B34886841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057" y="945100"/>
            <a:ext cx="3265488" cy="3265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5F182-6E7B-9001-BA1A-97D5A32F7835}"/>
              </a:ext>
            </a:extLst>
          </p:cNvPr>
          <p:cNvSpPr txBox="1"/>
          <p:nvPr/>
        </p:nvSpPr>
        <p:spPr>
          <a:xfrm>
            <a:off x="7709664" y="4228471"/>
            <a:ext cx="164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Abstract link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1E3BF4-349B-C904-E123-D948727C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58" y="-1"/>
            <a:ext cx="1389407" cy="19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F559D-960E-0D34-8E69-26C8D53448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B1B279-D6AB-708B-37AE-29A079F9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11" y="2825827"/>
            <a:ext cx="11334177" cy="1198498"/>
          </a:xfrm>
        </p:spPr>
        <p:txBody>
          <a:bodyPr/>
          <a:lstStyle/>
          <a:p>
            <a:r>
              <a:rPr lang="en-US" dirty="0"/>
              <a:t>Scenarios perceived </a:t>
            </a:r>
            <a:r>
              <a:rPr lang="en-US"/>
              <a:t>as unfair </a:t>
            </a:r>
            <a:r>
              <a:rPr lang="en-US" dirty="0"/>
              <a:t>fail to motivate collective action.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30F9B-140F-6F7B-331E-0B21A2650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3A04E-1C9E-06BC-E22A-B3A9FAEE0F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6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030C-CEA7-5CE4-764E-FCB530DAC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D9C8-6F83-ADB0-93E6-DF023C6B09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A35994-4B3E-7806-ACA4-60C2DB97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fair scenarios is challenging, partly because people talk about justice and fairness differently.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9A080-92F3-08C4-87E8-B59C1BBE5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32099-0850-8FEE-3CE3-59EA46A215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2" name="Picture 1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AB1E3AC3-92EF-0B24-E0C0-FAE81645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70" y="859106"/>
            <a:ext cx="5623860" cy="56238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931187-4530-4054-4434-C47745E1F0DE}"/>
              </a:ext>
            </a:extLst>
          </p:cNvPr>
          <p:cNvGrpSpPr/>
          <p:nvPr/>
        </p:nvGrpSpPr>
        <p:grpSpPr>
          <a:xfrm>
            <a:off x="1380991" y="7084105"/>
            <a:ext cx="1886084" cy="581557"/>
            <a:chOff x="1380991" y="1569130"/>
            <a:chExt cx="1886084" cy="5815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BB4330-3687-EAEE-499E-B46E0721EF37}"/>
                </a:ext>
              </a:extLst>
            </p:cNvPr>
            <p:cNvSpPr txBox="1"/>
            <p:nvPr/>
          </p:nvSpPr>
          <p:spPr>
            <a:xfrm>
              <a:off x="1380991" y="156913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Policy makers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D4A00E-5947-3887-A136-42F91928BCE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2191470" y="1938462"/>
              <a:ext cx="1075605" cy="2122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F683F8-2CF0-AEB8-A520-F64194622DBD}"/>
              </a:ext>
            </a:extLst>
          </p:cNvPr>
          <p:cNvGrpSpPr/>
          <p:nvPr/>
        </p:nvGrpSpPr>
        <p:grpSpPr>
          <a:xfrm>
            <a:off x="1590049" y="9464275"/>
            <a:ext cx="2486651" cy="639731"/>
            <a:chOff x="1590049" y="3949300"/>
            <a:chExt cx="2486651" cy="6397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D623FE-0D4E-7009-8777-9E642A9A5E5F}"/>
                </a:ext>
              </a:extLst>
            </p:cNvPr>
            <p:cNvSpPr txBox="1"/>
            <p:nvPr/>
          </p:nvSpPr>
          <p:spPr>
            <a:xfrm>
              <a:off x="1590049" y="4219699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Scenario developers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08C36D-3437-C399-551C-04B6DFDDFB91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2733952" y="3949300"/>
              <a:ext cx="1342748" cy="270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4DF1D-109F-2834-DFDB-6F7C0245F80E}"/>
              </a:ext>
            </a:extLst>
          </p:cNvPr>
          <p:cNvGrpSpPr/>
          <p:nvPr/>
        </p:nvGrpSpPr>
        <p:grpSpPr>
          <a:xfrm>
            <a:off x="7620861" y="9599474"/>
            <a:ext cx="1454244" cy="504532"/>
            <a:chOff x="7620861" y="4084499"/>
            <a:chExt cx="1454244" cy="5045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9183A8-C307-BF47-8C80-08FCCA747D1E}"/>
                </a:ext>
              </a:extLst>
            </p:cNvPr>
            <p:cNvSpPr txBox="1"/>
            <p:nvPr/>
          </p:nvSpPr>
          <p:spPr>
            <a:xfrm>
              <a:off x="7620861" y="421969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Wider public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C3545D-8BDF-4AD9-19C0-E8DEE4905DCC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7620861" y="4084499"/>
              <a:ext cx="727122" cy="135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DD976-B9DB-C638-E81B-C0C8417D5C37}"/>
              </a:ext>
            </a:extLst>
          </p:cNvPr>
          <p:cNvGrpSpPr/>
          <p:nvPr/>
        </p:nvGrpSpPr>
        <p:grpSpPr>
          <a:xfrm>
            <a:off x="8010424" y="7495360"/>
            <a:ext cx="1826141" cy="683744"/>
            <a:chOff x="8010424" y="1980385"/>
            <a:chExt cx="1826141" cy="68374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4E60F6-E810-387E-E5B7-815678B621C0}"/>
                </a:ext>
              </a:extLst>
            </p:cNvPr>
            <p:cNvSpPr txBox="1"/>
            <p:nvPr/>
          </p:nvSpPr>
          <p:spPr>
            <a:xfrm>
              <a:off x="8010424" y="1980385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Justice scholars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9613A-A06D-6F42-A47F-CCF4D9D735FB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8077200" y="2349717"/>
              <a:ext cx="846295" cy="3144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75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B18F6-390B-36D0-DC89-98124560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BBC50-346B-FD9A-F839-3702279ACA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A415F9-6049-1B02-3170-22109AC3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fair scenarios is challenging, partly because people talk about justice and fairness differently.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B39EB-6F29-39BE-FFEB-1340BC830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471710"/>
            <a:ext cx="9296375" cy="246221"/>
          </a:xfrm>
        </p:spPr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8F9FBF-0EE2-32CE-D43F-8E2D174F82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pic>
        <p:nvPicPr>
          <p:cNvPr id="2" name="Picture 1" descr="A group of people in different colors&#10;&#10;AI-generated content may be incorrect.">
            <a:extLst>
              <a:ext uri="{FF2B5EF4-FFF2-40B4-BE49-F238E27FC236}">
                <a16:creationId xmlns:a16="http://schemas.microsoft.com/office/drawing/2014/main" id="{9BC896F1-ED28-8B8C-F625-7674553B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67" y="781887"/>
            <a:ext cx="5833431" cy="583343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87719E-1AB2-9624-784F-4B3EFC3E2270}"/>
              </a:ext>
            </a:extLst>
          </p:cNvPr>
          <p:cNvGrpSpPr/>
          <p:nvPr/>
        </p:nvGrpSpPr>
        <p:grpSpPr>
          <a:xfrm>
            <a:off x="1380991" y="1569130"/>
            <a:ext cx="1886084" cy="581557"/>
            <a:chOff x="1380991" y="1569130"/>
            <a:chExt cx="1886084" cy="5815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000C07-DFD8-E90F-F4DB-6E13B3A93EBC}"/>
                </a:ext>
              </a:extLst>
            </p:cNvPr>
            <p:cNvSpPr txBox="1"/>
            <p:nvPr/>
          </p:nvSpPr>
          <p:spPr>
            <a:xfrm>
              <a:off x="1380991" y="1569130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Policy makers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83C96F-6B6C-8AD4-8312-0485AF54FBD7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2191470" y="1938462"/>
              <a:ext cx="1075605" cy="2122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25C5C9-977A-8D8A-0268-29F911C345E8}"/>
              </a:ext>
            </a:extLst>
          </p:cNvPr>
          <p:cNvGrpSpPr/>
          <p:nvPr/>
        </p:nvGrpSpPr>
        <p:grpSpPr>
          <a:xfrm>
            <a:off x="1590049" y="3949300"/>
            <a:ext cx="2486651" cy="639731"/>
            <a:chOff x="1590049" y="3949300"/>
            <a:chExt cx="2486651" cy="6397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A4211-8574-44C1-A079-82B99C79F325}"/>
                </a:ext>
              </a:extLst>
            </p:cNvPr>
            <p:cNvSpPr txBox="1"/>
            <p:nvPr/>
          </p:nvSpPr>
          <p:spPr>
            <a:xfrm>
              <a:off x="1590049" y="4219699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Scenario developers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5EA98B-8421-EF0E-9F18-7E34425C519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2733952" y="3949300"/>
              <a:ext cx="1342748" cy="2703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D4DDE-45C0-6AE4-4DC8-BC25916510BF}"/>
              </a:ext>
            </a:extLst>
          </p:cNvPr>
          <p:cNvGrpSpPr/>
          <p:nvPr/>
        </p:nvGrpSpPr>
        <p:grpSpPr>
          <a:xfrm>
            <a:off x="7620861" y="4084499"/>
            <a:ext cx="1454244" cy="504532"/>
            <a:chOff x="7620861" y="4084499"/>
            <a:chExt cx="1454244" cy="5045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0724C3-31F7-DFF1-CEE1-DBF1A5D1CF79}"/>
                </a:ext>
              </a:extLst>
            </p:cNvPr>
            <p:cNvSpPr txBox="1"/>
            <p:nvPr/>
          </p:nvSpPr>
          <p:spPr>
            <a:xfrm>
              <a:off x="7620861" y="4219699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Wider public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835797-33F6-034F-A85E-F0043523749B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7620861" y="4084499"/>
              <a:ext cx="727122" cy="135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2C2621-69F6-3680-F01E-3BC44FAF207E}"/>
              </a:ext>
            </a:extLst>
          </p:cNvPr>
          <p:cNvGrpSpPr/>
          <p:nvPr/>
        </p:nvGrpSpPr>
        <p:grpSpPr>
          <a:xfrm>
            <a:off x="8010424" y="1980385"/>
            <a:ext cx="1826141" cy="683744"/>
            <a:chOff x="8010424" y="1980385"/>
            <a:chExt cx="1826141" cy="6837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8DE4A8-A4FF-7560-D3BC-EC5F4E3087AA}"/>
                </a:ext>
              </a:extLst>
            </p:cNvPr>
            <p:cNvSpPr txBox="1"/>
            <p:nvPr/>
          </p:nvSpPr>
          <p:spPr>
            <a:xfrm>
              <a:off x="8010424" y="1980385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Justice scholars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29E3E2-E63B-F6D0-2F02-98CF31E8DDD5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V="1">
              <a:off x="8077200" y="2349717"/>
              <a:ext cx="846295" cy="3144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36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31093-6B6B-98C9-4CF8-41CD781D07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4DB6F-C01C-7E06-45BD-17BE96B96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19F7C-07BA-3AE0-0555-C38929A24B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BD3F6DB-6997-C90A-997F-B2A4FD537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416223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AF598A2F-0992-E8FE-7148-CCDE74EF647F}"/>
              </a:ext>
            </a:extLst>
          </p:cNvPr>
          <p:cNvSpPr txBox="1"/>
          <p:nvPr/>
        </p:nvSpPr>
        <p:spPr>
          <a:xfrm>
            <a:off x="9000780" y="1154145"/>
            <a:ext cx="819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20D854-0898-2362-C6EE-665B12156AB7}"/>
              </a:ext>
            </a:extLst>
          </p:cNvPr>
          <p:cNvSpPr txBox="1"/>
          <p:nvPr/>
        </p:nvSpPr>
        <p:spPr>
          <a:xfrm>
            <a:off x="9000845" y="4850851"/>
            <a:ext cx="81945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C90924-9D00-BEEE-3C22-A52CDF8C5841}"/>
              </a:ext>
            </a:extLst>
          </p:cNvPr>
          <p:cNvSpPr/>
          <p:nvPr/>
        </p:nvSpPr>
        <p:spPr>
          <a:xfrm>
            <a:off x="5330328" y="223432"/>
            <a:ext cx="1728216" cy="831034"/>
          </a:xfrm>
          <a:prstGeom prst="rect">
            <a:avLst/>
          </a:prstGeom>
          <a:solidFill>
            <a:srgbClr val="A6D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Aggregate Utilitarian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7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5624D-C124-38F5-1A8B-78AC7FFF4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7F10C-8B0B-7D02-13CD-7488E8BD4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B4907-F549-ACDE-1530-3BE9B1B06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C4C22-86BE-0115-97A6-F0DE07D214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D216E83-D751-CA94-E3A4-264AB51DB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941992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11B7F78-DE45-329E-EBAE-918C0AB47C0F}"/>
              </a:ext>
            </a:extLst>
          </p:cNvPr>
          <p:cNvSpPr txBox="1"/>
          <p:nvPr/>
        </p:nvSpPr>
        <p:spPr>
          <a:xfrm>
            <a:off x="9000780" y="900755"/>
            <a:ext cx="819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847893-832C-991F-B403-6D631A1A9C8A}"/>
              </a:ext>
            </a:extLst>
          </p:cNvPr>
          <p:cNvSpPr txBox="1"/>
          <p:nvPr/>
        </p:nvSpPr>
        <p:spPr>
          <a:xfrm>
            <a:off x="9000780" y="2088742"/>
            <a:ext cx="81945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6A4F2-FC9E-9434-C9A9-8F46E93E8B50}"/>
              </a:ext>
            </a:extLst>
          </p:cNvPr>
          <p:cNvSpPr/>
          <p:nvPr/>
        </p:nvSpPr>
        <p:spPr>
          <a:xfrm>
            <a:off x="5330328" y="223432"/>
            <a:ext cx="1728216" cy="831034"/>
          </a:xfrm>
          <a:prstGeom prst="rect">
            <a:avLst/>
          </a:prstGeom>
          <a:solidFill>
            <a:srgbClr val="FC8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Prioritarian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8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7FC7B-28F0-742F-A459-5F7EB7B38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4B49E7-3FDB-0580-ECDB-CFE13268464D}"/>
              </a:ext>
            </a:extLst>
          </p:cNvPr>
          <p:cNvSpPr/>
          <p:nvPr/>
        </p:nvSpPr>
        <p:spPr>
          <a:xfrm>
            <a:off x="5330328" y="231206"/>
            <a:ext cx="1728216" cy="831034"/>
          </a:xfrm>
          <a:prstGeom prst="rect">
            <a:avLst/>
          </a:prstGeom>
          <a:solidFill>
            <a:srgbClr val="66C2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Egalitarian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AAC1-F984-7D21-CA33-62CDBE8DA6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63B26-10C0-35A0-62C1-826B219AF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2AB02-FE50-66E9-DCA3-FAE35DEF75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AF8E898-C1A3-B84F-77F5-7DFB35B717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25551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CDFE39A-2F9C-CA96-ECF8-05722486F277}"/>
              </a:ext>
            </a:extLst>
          </p:cNvPr>
          <p:cNvSpPr txBox="1"/>
          <p:nvPr/>
        </p:nvSpPr>
        <p:spPr>
          <a:xfrm>
            <a:off x="9000780" y="2564681"/>
            <a:ext cx="819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F6DE14-384D-E988-1910-C6A223CC7224}"/>
              </a:ext>
            </a:extLst>
          </p:cNvPr>
          <p:cNvSpPr txBox="1"/>
          <p:nvPr/>
        </p:nvSpPr>
        <p:spPr>
          <a:xfrm>
            <a:off x="9000845" y="3544629"/>
            <a:ext cx="81945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B</a:t>
            </a:r>
          </a:p>
        </p:txBody>
      </p:sp>
    </p:spTree>
    <p:extLst>
      <p:ext uri="{BB962C8B-B14F-4D97-AF65-F5344CB8AC3E}">
        <p14:creationId xmlns:p14="http://schemas.microsoft.com/office/powerpoint/2010/main" val="3304069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0531-812E-0B93-CBB6-6A1D5BEBE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40B8E-FAC7-8544-9176-286BDEF29102}"/>
              </a:ext>
            </a:extLst>
          </p:cNvPr>
          <p:cNvSpPr/>
          <p:nvPr/>
        </p:nvSpPr>
        <p:spPr>
          <a:xfrm>
            <a:off x="5330328" y="251680"/>
            <a:ext cx="1726252" cy="831034"/>
          </a:xfrm>
          <a:prstGeom prst="rect">
            <a:avLst/>
          </a:prstGeom>
          <a:solidFill>
            <a:srgbClr val="8DA0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Sufficientarian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7B65-4214-2DD7-7E3E-F2580C220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D10A4-E5D6-B9BE-1279-E18F7D9E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3940C-99CF-6DA0-8802-D0D539ABA5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1A319E9-6937-6901-4E5D-18C85D5C3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856546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19EC181-92CE-0489-2A1A-0C78EB64DCE0}"/>
              </a:ext>
            </a:extLst>
          </p:cNvPr>
          <p:cNvSpPr txBox="1"/>
          <p:nvPr/>
        </p:nvSpPr>
        <p:spPr>
          <a:xfrm>
            <a:off x="5783726" y="3938413"/>
            <a:ext cx="81945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FB6D1-D12A-5836-E816-4A51244693A4}"/>
              </a:ext>
            </a:extLst>
          </p:cNvPr>
          <p:cNvSpPr txBox="1"/>
          <p:nvPr/>
        </p:nvSpPr>
        <p:spPr>
          <a:xfrm>
            <a:off x="9819408" y="3481854"/>
            <a:ext cx="206524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Sufficientarian Threshold</a:t>
            </a:r>
          </a:p>
        </p:txBody>
      </p:sp>
    </p:spTree>
    <p:extLst>
      <p:ext uri="{BB962C8B-B14F-4D97-AF65-F5344CB8AC3E}">
        <p14:creationId xmlns:p14="http://schemas.microsoft.com/office/powerpoint/2010/main" val="138233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FCBB-811F-76E8-1301-075B23D7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4ED2D3-25F2-C1B7-45A5-09878E37A663}"/>
              </a:ext>
            </a:extLst>
          </p:cNvPr>
          <p:cNvSpPr/>
          <p:nvPr/>
        </p:nvSpPr>
        <p:spPr>
          <a:xfrm>
            <a:off x="5330328" y="231206"/>
            <a:ext cx="1726252" cy="831034"/>
          </a:xfrm>
          <a:prstGeom prst="rect">
            <a:avLst/>
          </a:prstGeom>
          <a:solidFill>
            <a:srgbClr val="E78A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Limitarian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8E7D2-1566-1737-8AEF-05C2884E00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4C9C8-D9CF-C722-92D1-0FF439BDB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Breaking Barriers with Patterns, Karl Scheifinger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A2FA8-8CB1-B7D8-E92C-F56E14692E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28/04, EGU 2025</a:t>
            </a:r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A5F6D3B-F263-0B8B-AE52-9CA5CCF5B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33659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C150AD6-1274-802B-94F4-6ADF398352C5}"/>
              </a:ext>
            </a:extLst>
          </p:cNvPr>
          <p:cNvSpPr txBox="1"/>
          <p:nvPr/>
        </p:nvSpPr>
        <p:spPr>
          <a:xfrm>
            <a:off x="7056580" y="2714722"/>
            <a:ext cx="819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/>
              <a:t>Group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52BB0-E94A-0110-9B74-B818D4803B45}"/>
              </a:ext>
            </a:extLst>
          </p:cNvPr>
          <p:cNvSpPr txBox="1"/>
          <p:nvPr/>
        </p:nvSpPr>
        <p:spPr>
          <a:xfrm>
            <a:off x="9820300" y="2994350"/>
            <a:ext cx="172688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0" dirty="0" err="1"/>
              <a:t>Limitarian</a:t>
            </a:r>
            <a:r>
              <a:rPr lang="en-US" sz="1330" dirty="0"/>
              <a:t> Threshold</a:t>
            </a:r>
          </a:p>
        </p:txBody>
      </p:sp>
    </p:spTree>
    <p:extLst>
      <p:ext uri="{BB962C8B-B14F-4D97-AF65-F5344CB8AC3E}">
        <p14:creationId xmlns:p14="http://schemas.microsoft.com/office/powerpoint/2010/main" val="4169149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IAS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53A0"/>
      </a:accent1>
      <a:accent2>
        <a:srgbClr val="60C6BF"/>
      </a:accent2>
      <a:accent3>
        <a:srgbClr val="207E6E"/>
      </a:accent3>
      <a:accent4>
        <a:srgbClr val="FBBB40"/>
      </a:accent4>
      <a:accent5>
        <a:srgbClr val="EE696B"/>
      </a:accent5>
      <a:accent6>
        <a:srgbClr val="684B9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 Template Old but NEW" id="{9246D6C3-268A-2744-ACF8-43068FFB17A5}" vid="{B2C6A768-165A-584D-88A6-2CB877225D2D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 Template Old but NEW" id="{9246D6C3-268A-2744-ACF8-43068FFB17A5}" vid="{9AF9885F-5631-4D4B-B918-0650DB50B1F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FA32ECAB63A4F8C2977E0639528D2" ma:contentTypeVersion="19" ma:contentTypeDescription="Create a new document." ma:contentTypeScope="" ma:versionID="4f811d7f335c4f49dd7c1f130d153ee7">
  <xsd:schema xmlns:xsd="http://www.w3.org/2001/XMLSchema" xmlns:xs="http://www.w3.org/2001/XMLSchema" xmlns:p="http://schemas.microsoft.com/office/2006/metadata/properties" xmlns:ns2="4bdea45f-38e4-4bd2-a20a-0f598fbf273b" xmlns:ns3="12071ba4-0815-4d61-99e9-6d639420b63a" targetNamespace="http://schemas.microsoft.com/office/2006/metadata/properties" ma:root="true" ma:fieldsID="7b00c76d82c624476177dbfdaaa6e76b" ns2:_="" ns3:_="">
    <xsd:import namespace="4bdea45f-38e4-4bd2-a20a-0f598fbf273b"/>
    <xsd:import namespace="12071ba4-0815-4d61-99e9-6d639420b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ea45f-38e4-4bd2-a20a-0f598fbf2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1ba4-0815-4d61-99e9-6d639420b6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7cdade-a3fb-42a8-8fe4-59094f7d426d}" ma:internalName="TaxCatchAll" ma:showField="CatchAllData" ma:web="12071ba4-0815-4d61-99e9-6d639420b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ea45f-38e4-4bd2-a20a-0f598fbf273b">
      <Terms xmlns="http://schemas.microsoft.com/office/infopath/2007/PartnerControls"/>
    </lcf76f155ced4ddcb4097134ff3c332f>
    <TaxCatchAll xmlns="12071ba4-0815-4d61-99e9-6d639420b63a" xsi:nil="true"/>
    <_Flow_SignoffStatus xmlns="4bdea45f-38e4-4bd2-a20a-0f598fbf27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6F66E0-2656-4010-A5E9-5B27CE4DC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ea45f-38e4-4bd2-a20a-0f598fbf273b"/>
    <ds:schemaRef ds:uri="12071ba4-0815-4d61-99e9-6d639420b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D93C57-A7ED-44E6-88BF-DA3984EE19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6814371-4dd9-40ea-9cc7-40b39613c6ae"/>
    <ds:schemaRef ds:uri="http://purl.org/dc/terms/"/>
    <ds:schemaRef ds:uri="http://schemas.openxmlformats.org/package/2006/metadata/core-properties"/>
    <ds:schemaRef ds:uri="749ef8e9-4186-4c55-b2d4-b1c3f2fa9400"/>
    <ds:schemaRef ds:uri="0689c177-5e19-464b-8532-40aa8fde3a94"/>
    <ds:schemaRef ds:uri="http://www.w3.org/XML/1998/namespace"/>
    <ds:schemaRef ds:uri="http://purl.org/dc/dcmitype/"/>
    <ds:schemaRef ds:uri="bbfa92de-a750-4870-8137-aa2c2361bcb8"/>
    <ds:schemaRef ds:uri="df053816-7f52-4fff-95c7-0bf99e9226cd"/>
    <ds:schemaRef ds:uri="http://schemas.microsoft.com/sharepoint/v3"/>
    <ds:schemaRef ds:uri="4bdea45f-38e4-4bd2-a20a-0f598fbf273b"/>
    <ds:schemaRef ds:uri="12071ba4-0815-4d61-99e9-6d639420b63a"/>
  </ds:schemaRefs>
</ds:datastoreItem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EGU25 presentation</Template>
  <TotalTime>0</TotalTime>
  <Words>1002</Words>
  <Application>Microsoft Office PowerPoint</Application>
  <PresentationFormat>Widescreen</PresentationFormat>
  <Paragraphs>157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Courier New</vt:lpstr>
      <vt:lpstr>Source Sans Pro</vt:lpstr>
      <vt:lpstr>Tahoma</vt:lpstr>
      <vt:lpstr>Wingdings</vt:lpstr>
      <vt:lpstr>Office Theme</vt:lpstr>
      <vt:lpstr>IIASA alternatives</vt:lpstr>
      <vt:lpstr>Breaking Barriers with Patterns</vt:lpstr>
      <vt:lpstr>Scenarios perceived as unfair fail to motivate collective action.</vt:lpstr>
      <vt:lpstr>Developing fair scenarios is challenging, partly because people talk about justice and fairness differently.</vt:lpstr>
      <vt:lpstr>Developing fair scenarios is challenging, partly because people talk about justice and fairness differently.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in scenario research: Evaluating existing scenarios</vt:lpstr>
      <vt:lpstr>PowerPoint Presentation</vt:lpstr>
      <vt:lpstr>Justice patterns can act as a shared language on distributional justice.</vt:lpstr>
      <vt:lpstr>Justice patterns can act as a shared language on distributional justice.</vt:lpstr>
      <vt:lpstr>Thank you for your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SCHEIFINGER Karl</dc:creator>
  <cp:lastModifiedBy>KIRWAN Luke</cp:lastModifiedBy>
  <cp:revision>3</cp:revision>
  <cp:lastPrinted>2018-09-04T06:30:47Z</cp:lastPrinted>
  <dcterms:created xsi:type="dcterms:W3CDTF">2025-04-01T07:19:04Z</dcterms:created>
  <dcterms:modified xsi:type="dcterms:W3CDTF">2025-04-28T07:59:27Z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0x010100AFFFA32ECAB63A4F8C2977E0639528D2</vt:lpwstr>
  </property>
  <property fmtid="{D5CDD505-2E9C-101B-9397-08002B2CF9AE}" pid="3" name="_dlc_DocIdItemGuid">
    <vt:lpwstr>21d70297-cd61-47d2-9611-414a1fcff47b</vt:lpwstr>
  </property>
  <property fmtid="{D5CDD505-2E9C-101B-9397-08002B2CF9AE}" pid="4" name="MediaServiceImageTags">
    <vt:lpwstr/>
  </property>
</Properties>
</file>