
<file path=[Content_Types].xml><?xml version="1.0" encoding="utf-8"?>
<Types xmlns="http://schemas.openxmlformats.org/package/2006/content-types">
  <Default Extension="emf" ContentType="image/x-emf"/>
  <Default Extension="glb" ContentType="model/gltf.binary"/>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theme/themeOverride1.xml" ContentType="application/vnd.openxmlformats-officedocument.themeOverride+xml"/>
  <Override PartName="/ppt/notesSlides/notesSlide11.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18"/>
  </p:notesMasterIdLst>
  <p:sldIdLst>
    <p:sldId id="256" r:id="rId5"/>
    <p:sldId id="259" r:id="rId6"/>
    <p:sldId id="264" r:id="rId7"/>
    <p:sldId id="266" r:id="rId8"/>
    <p:sldId id="269" r:id="rId9"/>
    <p:sldId id="268" r:id="rId10"/>
    <p:sldId id="267" r:id="rId11"/>
    <p:sldId id="272" r:id="rId12"/>
    <p:sldId id="270" r:id="rId13"/>
    <p:sldId id="273" r:id="rId14"/>
    <p:sldId id="274" r:id="rId15"/>
    <p:sldId id="261" r:id="rId16"/>
    <p:sldId id="275" r:id="rId17"/>
  </p:sldIdLst>
  <p:sldSz cx="12192000" cy="6858000"/>
  <p:notesSz cx="6858000" cy="9144000"/>
  <p:defaultTextStyle>
    <a:defPPr>
      <a:defRPr lang="en-A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B4A89"/>
    <a:srgbClr val="D4336A"/>
    <a:srgbClr val="F69533"/>
    <a:srgbClr val="2653A0"/>
    <a:srgbClr val="F47A00"/>
    <a:srgbClr val="C77E28"/>
    <a:srgbClr val="F1F1F0"/>
    <a:srgbClr val="C90045"/>
    <a:srgbClr val="18354C"/>
    <a:srgbClr val="F8F7F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F821C3BD-A544-4F8B-B6C5-97EE9E4F4ED1}" v="104" dt="2025-04-26T11:33:01.113"/>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0760" autoAdjust="0"/>
    <p:restoredTop sz="78156" autoAdjust="0"/>
  </p:normalViewPr>
  <p:slideViewPr>
    <p:cSldViewPr snapToGrid="0" showGuides="1">
      <p:cViewPr varScale="1">
        <p:scale>
          <a:sx n="59" d="100"/>
          <a:sy n="59" d="100"/>
        </p:scale>
        <p:origin x="965" y="62"/>
      </p:cViewPr>
      <p:guideLst>
        <p:guide orient="horz" pos="2160"/>
        <p:guide pos="3840"/>
      </p:guideLst>
    </p:cSldViewPr>
  </p:slideViewPr>
  <p:notesTextViewPr>
    <p:cViewPr>
      <p:scale>
        <a:sx n="3" d="2"/>
        <a:sy n="3" d="2"/>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23" Type="http://schemas.microsoft.com/office/2015/10/relationships/revisionInfo" Target="revisionInfo.xml"/><Relationship Id="rId10" Type="http://schemas.openxmlformats.org/officeDocument/2006/relationships/slide" Target="slides/slide6.xml"/><Relationship Id="rId19"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26266F0-A396-4298-BB75-F1D4C0D11985}" type="datetimeFigureOut">
              <a:rPr lang="en-US" smtClean="0"/>
              <a:t>4/30/2025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546CF6B-5D77-4636-9909-85B95BEE1404}" type="slidenum">
              <a:rPr lang="en-US" smtClean="0"/>
              <a:t>‹#›</a:t>
            </a:fld>
            <a:endParaRPr lang="en-US"/>
          </a:p>
        </p:txBody>
      </p:sp>
    </p:spTree>
    <p:extLst>
      <p:ext uri="{BB962C8B-B14F-4D97-AF65-F5344CB8AC3E}">
        <p14:creationId xmlns:p14="http://schemas.microsoft.com/office/powerpoint/2010/main" val="401184204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Michaela Bachmann, researcher @ IIASA</a:t>
            </a:r>
          </a:p>
          <a:p>
            <a:endParaRPr lang="en-GB" dirty="0"/>
          </a:p>
          <a:p>
            <a:r>
              <a:rPr lang="en-GB" dirty="0"/>
              <a:t>Colleagues in CLIMAAX Project</a:t>
            </a:r>
          </a:p>
          <a:p>
            <a:endParaRPr lang="en-GB" dirty="0"/>
          </a:p>
          <a:p>
            <a:r>
              <a:rPr lang="en-GB" dirty="0"/>
              <a:t>Developed an adaptive and flexible CRA Framework which combines quantitative and qualitative risk aspects</a:t>
            </a:r>
          </a:p>
        </p:txBody>
      </p:sp>
      <p:sp>
        <p:nvSpPr>
          <p:cNvPr id="4" name="Slide Number Placeholder 3"/>
          <p:cNvSpPr>
            <a:spLocks noGrp="1"/>
          </p:cNvSpPr>
          <p:nvPr>
            <p:ph type="sldNum" sz="quarter" idx="5"/>
          </p:nvPr>
        </p:nvSpPr>
        <p:spPr/>
        <p:txBody>
          <a:bodyPr/>
          <a:lstStyle/>
          <a:p>
            <a:fld id="{7546CF6B-5D77-4636-9909-85B95BEE1404}" type="slidenum">
              <a:rPr lang="en-US" smtClean="0"/>
              <a:t>1</a:t>
            </a:fld>
            <a:endParaRPr lang="en-US"/>
          </a:p>
        </p:txBody>
      </p:sp>
    </p:spTree>
    <p:extLst>
      <p:ext uri="{BB962C8B-B14F-4D97-AF65-F5344CB8AC3E}">
        <p14:creationId xmlns:p14="http://schemas.microsoft.com/office/powerpoint/2010/main" val="214830664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B3E2760-6A97-D4FE-D68F-B0B49F086B4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03932F1-EE81-1C1C-1351-5474C3FD797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2F8BCD4-40FA-5FD2-088B-611D707DAB77}"/>
              </a:ext>
            </a:extLst>
          </p:cNvPr>
          <p:cNvSpPr>
            <a:spLocks noGrp="1"/>
          </p:cNvSpPr>
          <p:nvPr>
            <p:ph type="body" idx="1"/>
          </p:nvPr>
        </p:nvSpPr>
        <p:spPr/>
        <p:txBody>
          <a:bodyPr/>
          <a:lstStyle/>
          <a:p>
            <a:r>
              <a:rPr lang="en-GB" dirty="0"/>
              <a:t>What are our next steps? </a:t>
            </a:r>
            <a:endParaRPr lang="en-US" dirty="0"/>
          </a:p>
        </p:txBody>
      </p:sp>
      <p:sp>
        <p:nvSpPr>
          <p:cNvPr id="4" name="Slide Number Placeholder 3">
            <a:extLst>
              <a:ext uri="{FF2B5EF4-FFF2-40B4-BE49-F238E27FC236}">
                <a16:creationId xmlns:a16="http://schemas.microsoft.com/office/drawing/2014/main" id="{73ABE2DF-4883-DE81-1EC9-ECC932FD1EF2}"/>
              </a:ext>
            </a:extLst>
          </p:cNvPr>
          <p:cNvSpPr>
            <a:spLocks noGrp="1"/>
          </p:cNvSpPr>
          <p:nvPr>
            <p:ph type="sldNum" sz="quarter" idx="5"/>
          </p:nvPr>
        </p:nvSpPr>
        <p:spPr/>
        <p:txBody>
          <a:bodyPr/>
          <a:lstStyle/>
          <a:p>
            <a:fld id="{7546CF6B-5D77-4636-9909-85B95BEE1404}" type="slidenum">
              <a:rPr lang="en-US" smtClean="0"/>
              <a:t>10</a:t>
            </a:fld>
            <a:endParaRPr lang="en-US"/>
          </a:p>
        </p:txBody>
      </p:sp>
    </p:spTree>
    <p:extLst>
      <p:ext uri="{BB962C8B-B14F-4D97-AF65-F5344CB8AC3E}">
        <p14:creationId xmlns:p14="http://schemas.microsoft.com/office/powerpoint/2010/main" val="225524434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E9A6DCA-595E-F6E3-16A4-FC28B8BC4D4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EF65C92-E7B7-4BD0-1B98-812EE94B074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768C0A4-97E6-B874-9007-A820BDF8D2F8}"/>
              </a:ext>
            </a:extLst>
          </p:cNvPr>
          <p:cNvSpPr>
            <a:spLocks noGrp="1"/>
          </p:cNvSpPr>
          <p:nvPr>
            <p:ph type="body" idx="1"/>
          </p:nvPr>
        </p:nvSpPr>
        <p:spPr/>
        <p:txBody>
          <a:bodyPr/>
          <a:lstStyle/>
          <a:p>
            <a:r>
              <a:rPr lang="en-GB" dirty="0"/>
              <a:t>Combining quantitative and qualitative approaches is a key for comprehensive CRA</a:t>
            </a:r>
          </a:p>
          <a:p>
            <a:endParaRPr lang="en-GB" dirty="0"/>
          </a:p>
          <a:p>
            <a:r>
              <a:rPr lang="en-GB" dirty="0"/>
              <a:t>Key Risks can be defined by evaluating severity, urgency and the capacity of a region to tackle a respective risk.</a:t>
            </a:r>
          </a:p>
          <a:p>
            <a:endParaRPr lang="en-GB" dirty="0"/>
          </a:p>
          <a:p>
            <a:r>
              <a:rPr lang="en-GB" dirty="0"/>
              <a:t>Evaluation of climate risk supports the translation gap between CRA and CRM</a:t>
            </a:r>
            <a:endParaRPr lang="en-US" dirty="0"/>
          </a:p>
        </p:txBody>
      </p:sp>
      <p:sp>
        <p:nvSpPr>
          <p:cNvPr id="4" name="Slide Number Placeholder 3">
            <a:extLst>
              <a:ext uri="{FF2B5EF4-FFF2-40B4-BE49-F238E27FC236}">
                <a16:creationId xmlns:a16="http://schemas.microsoft.com/office/drawing/2014/main" id="{738BBA3D-AF1A-AD19-1922-ECA7A0C79D31}"/>
              </a:ext>
            </a:extLst>
          </p:cNvPr>
          <p:cNvSpPr>
            <a:spLocks noGrp="1"/>
          </p:cNvSpPr>
          <p:nvPr>
            <p:ph type="sldNum" sz="quarter" idx="5"/>
          </p:nvPr>
        </p:nvSpPr>
        <p:spPr/>
        <p:txBody>
          <a:bodyPr/>
          <a:lstStyle/>
          <a:p>
            <a:fld id="{7546CF6B-5D77-4636-9909-85B95BEE1404}" type="slidenum">
              <a:rPr lang="en-US" smtClean="0"/>
              <a:t>11</a:t>
            </a:fld>
            <a:endParaRPr lang="en-US"/>
          </a:p>
        </p:txBody>
      </p:sp>
    </p:spTree>
    <p:extLst>
      <p:ext uri="{BB962C8B-B14F-4D97-AF65-F5344CB8AC3E}">
        <p14:creationId xmlns:p14="http://schemas.microsoft.com/office/powerpoint/2010/main" val="10789486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You can find more information on the CLIMAAX project via these two QR codes </a:t>
            </a:r>
          </a:p>
          <a:p>
            <a:endParaRPr lang="en-GB" dirty="0"/>
          </a:p>
          <a:p>
            <a:endParaRPr lang="en-US" dirty="0"/>
          </a:p>
        </p:txBody>
      </p:sp>
      <p:sp>
        <p:nvSpPr>
          <p:cNvPr id="4" name="Slide Number Placeholder 3"/>
          <p:cNvSpPr>
            <a:spLocks noGrp="1"/>
          </p:cNvSpPr>
          <p:nvPr>
            <p:ph type="sldNum" sz="quarter" idx="5"/>
          </p:nvPr>
        </p:nvSpPr>
        <p:spPr/>
        <p:txBody>
          <a:bodyPr/>
          <a:lstStyle/>
          <a:p>
            <a:fld id="{7546CF6B-5D77-4636-9909-85B95BEE1404}" type="slidenum">
              <a:rPr lang="en-US" smtClean="0"/>
              <a:t>2</a:t>
            </a:fld>
            <a:endParaRPr lang="en-US"/>
          </a:p>
        </p:txBody>
      </p:sp>
    </p:spTree>
    <p:extLst>
      <p:ext uri="{BB962C8B-B14F-4D97-AF65-F5344CB8AC3E}">
        <p14:creationId xmlns:p14="http://schemas.microsoft.com/office/powerpoint/2010/main" val="115323178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Climate risks are increasing in frequency and severity across Europe, demanding better Climate Risk Management (CRM). Effective CRM relies on robust, inclusive, and high-quality Climate Risk Assessments (CRAs). Many CRAs struggle to </a:t>
            </a:r>
            <a:r>
              <a:rPr lang="en-US" i="1" dirty="0"/>
              <a:t>effectively combine</a:t>
            </a:r>
            <a:r>
              <a:rPr lang="en-US" dirty="0"/>
              <a:t> rigorous quantitative data with crucial qualitative insights gained from experts, stakeholders, and vulnerable groups. This integration gap hinders comprehensive understanding and the development of truly relevant and accepted adaptation strategies.</a:t>
            </a:r>
          </a:p>
          <a:p>
            <a:endParaRPr lang="en-US" dirty="0"/>
          </a:p>
        </p:txBody>
      </p:sp>
      <p:sp>
        <p:nvSpPr>
          <p:cNvPr id="4" name="Slide Number Placeholder 3"/>
          <p:cNvSpPr>
            <a:spLocks noGrp="1"/>
          </p:cNvSpPr>
          <p:nvPr>
            <p:ph type="sldNum" sz="quarter" idx="5"/>
          </p:nvPr>
        </p:nvSpPr>
        <p:spPr/>
        <p:txBody>
          <a:bodyPr/>
          <a:lstStyle/>
          <a:p>
            <a:fld id="{7546CF6B-5D77-4636-9909-85B95BEE1404}" type="slidenum">
              <a:rPr lang="en-US" smtClean="0"/>
              <a:t>3</a:t>
            </a:fld>
            <a:endParaRPr lang="en-US"/>
          </a:p>
        </p:txBody>
      </p:sp>
    </p:spTree>
    <p:extLst>
      <p:ext uri="{BB962C8B-B14F-4D97-AF65-F5344CB8AC3E}">
        <p14:creationId xmlns:p14="http://schemas.microsoft.com/office/powerpoint/2010/main" val="312106513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To address this gap, within the EU Horizon project CLIMAAX, we developed a comprehensive CRA framework tailored for European regions and communities. The five step methodology builds an iterative cycle for CRA with conceptual underpinnings to guide the practical steps. Our core aim: To </a:t>
            </a:r>
            <a:r>
              <a:rPr lang="en-US" i="1" dirty="0"/>
              <a:t>unite</a:t>
            </a:r>
            <a:r>
              <a:rPr lang="en-US" dirty="0"/>
              <a:t> quantitative approaches with qualitative input through participation. </a:t>
            </a:r>
            <a:br>
              <a:rPr lang="en-US" dirty="0"/>
            </a:br>
            <a:r>
              <a:rPr lang="en-US" dirty="0"/>
              <a:t>Finally, the heterogeneity of risk contexts in European regions and communities requires a certain degree of flexibility for the framework, which is however backed by agreed standards in CRA – therefore providing standardized flexibility.</a:t>
            </a:r>
          </a:p>
        </p:txBody>
      </p:sp>
      <p:sp>
        <p:nvSpPr>
          <p:cNvPr id="4" name="Slide Number Placeholder 3"/>
          <p:cNvSpPr>
            <a:spLocks noGrp="1"/>
          </p:cNvSpPr>
          <p:nvPr>
            <p:ph type="sldNum" sz="quarter" idx="5"/>
          </p:nvPr>
        </p:nvSpPr>
        <p:spPr/>
        <p:txBody>
          <a:bodyPr/>
          <a:lstStyle/>
          <a:p>
            <a:fld id="{7546CF6B-5D77-4636-9909-85B95BEE1404}" type="slidenum">
              <a:rPr lang="en-US" smtClean="0"/>
              <a:t>4</a:t>
            </a:fld>
            <a:endParaRPr lang="en-US"/>
          </a:p>
        </p:txBody>
      </p:sp>
    </p:spTree>
    <p:extLst>
      <p:ext uri="{BB962C8B-B14F-4D97-AF65-F5344CB8AC3E}">
        <p14:creationId xmlns:p14="http://schemas.microsoft.com/office/powerpoint/2010/main" val="336892416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24BBE10-19B3-7430-04E2-5CB88E42F6F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C34F622-FD1B-70E5-AC21-0C49A0058DB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70280CB-FE23-033F-A2EC-5658BEED9924}"/>
              </a:ext>
            </a:extLst>
          </p:cNvPr>
          <p:cNvSpPr>
            <a:spLocks noGrp="1"/>
          </p:cNvSpPr>
          <p:nvPr>
            <p:ph type="body" idx="1"/>
          </p:nvPr>
        </p:nvSpPr>
        <p:spPr/>
        <p:txBody>
          <a:bodyPr/>
          <a:lstStyle/>
          <a:p>
            <a:pPr>
              <a:buFont typeface="Arial" panose="020B0604020202020204" pitchFamily="34" charset="0"/>
              <a:buNone/>
            </a:pPr>
            <a:r>
              <a:rPr lang="en-US" dirty="0"/>
              <a:t>The framework is operationalized through a 5-step adaptive cycle:</a:t>
            </a:r>
          </a:p>
          <a:p>
            <a:pPr marL="742950" lvl="1" indent="-285750">
              <a:buFont typeface="Arial" panose="020B0604020202020204" pitchFamily="34" charset="0"/>
              <a:buChar char="•"/>
            </a:pPr>
            <a:r>
              <a:rPr lang="en-US" b="1" dirty="0"/>
              <a:t>Scoping:</a:t>
            </a:r>
            <a:r>
              <a:rPr lang="en-US" dirty="0"/>
              <a:t> Defining objectives and context of the CRA as well as participation and ownership (qualitative input)</a:t>
            </a:r>
          </a:p>
          <a:p>
            <a:pPr marL="742950" lvl="1" indent="-285750">
              <a:buFont typeface="Arial" panose="020B0604020202020204" pitchFamily="34" charset="0"/>
              <a:buChar char="•"/>
            </a:pPr>
            <a:r>
              <a:rPr lang="en-US" b="1" dirty="0"/>
              <a:t>Risk Exploration:</a:t>
            </a:r>
            <a:r>
              <a:rPr lang="en-US" dirty="0"/>
              <a:t> First screening of risks to understand risk environment (qualitative input e.g., local knowledge)</a:t>
            </a:r>
          </a:p>
          <a:p>
            <a:pPr marL="742950" lvl="1" indent="-285750">
              <a:buFont typeface="Arial" panose="020B0604020202020204" pitchFamily="34" charset="0"/>
              <a:buChar char="•"/>
            </a:pPr>
            <a:r>
              <a:rPr lang="en-US" b="1" dirty="0"/>
              <a:t>Risk Analysis:</a:t>
            </a:r>
            <a:r>
              <a:rPr lang="en-US" dirty="0"/>
              <a:t> Quantifying risk components (quantitative focus: using risk workflows)</a:t>
            </a:r>
          </a:p>
          <a:p>
            <a:pPr marL="742950" lvl="1" indent="-285750">
              <a:buFont typeface="Arial" panose="020B0604020202020204" pitchFamily="34" charset="0"/>
              <a:buChar char="•"/>
            </a:pPr>
            <a:r>
              <a:rPr lang="en-US" b="1" dirty="0"/>
              <a:t>Key Risk Assessment:</a:t>
            </a:r>
            <a:r>
              <a:rPr lang="en-US" dirty="0"/>
              <a:t> Evaluating &amp; prioritizing risks (integrating quant &amp; qual insights; perceived risks and social construction of risk)</a:t>
            </a:r>
          </a:p>
          <a:p>
            <a:pPr marL="742950" lvl="1" indent="-285750">
              <a:buFont typeface="Arial" panose="020B0604020202020204" pitchFamily="34" charset="0"/>
              <a:buChar char="•"/>
            </a:pPr>
            <a:r>
              <a:rPr lang="en-US" b="1" dirty="0"/>
              <a:t>Monitoring &amp; Evaluation:</a:t>
            </a:r>
            <a:r>
              <a:rPr lang="en-US" dirty="0"/>
              <a:t> Evaluation of CRA process and monitoring of climate risks</a:t>
            </a:r>
          </a:p>
          <a:p>
            <a:pPr>
              <a:buNone/>
            </a:pPr>
            <a:endParaRPr lang="en-US" dirty="0"/>
          </a:p>
          <a:p>
            <a:pPr>
              <a:buNone/>
            </a:pPr>
            <a:r>
              <a:rPr lang="en-US" dirty="0"/>
              <a:t>This cycle is underpinned by principles like social justice, equity, and participatory processes.</a:t>
            </a:r>
          </a:p>
        </p:txBody>
      </p:sp>
      <p:sp>
        <p:nvSpPr>
          <p:cNvPr id="4" name="Slide Number Placeholder 3">
            <a:extLst>
              <a:ext uri="{FF2B5EF4-FFF2-40B4-BE49-F238E27FC236}">
                <a16:creationId xmlns:a16="http://schemas.microsoft.com/office/drawing/2014/main" id="{57931BD2-54BE-2CE7-4122-D94B21DBB825}"/>
              </a:ext>
            </a:extLst>
          </p:cNvPr>
          <p:cNvSpPr>
            <a:spLocks noGrp="1"/>
          </p:cNvSpPr>
          <p:nvPr>
            <p:ph type="sldNum" sz="quarter" idx="5"/>
          </p:nvPr>
        </p:nvSpPr>
        <p:spPr/>
        <p:txBody>
          <a:bodyPr/>
          <a:lstStyle/>
          <a:p>
            <a:fld id="{7546CF6B-5D77-4636-9909-85B95BEE1404}" type="slidenum">
              <a:rPr lang="en-US" smtClean="0"/>
              <a:t>5</a:t>
            </a:fld>
            <a:endParaRPr lang="en-US"/>
          </a:p>
        </p:txBody>
      </p:sp>
    </p:spTree>
    <p:extLst>
      <p:ext uri="{BB962C8B-B14F-4D97-AF65-F5344CB8AC3E}">
        <p14:creationId xmlns:p14="http://schemas.microsoft.com/office/powerpoint/2010/main" val="394492450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AB5BFB2-77CC-3018-F6F8-459835E8907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B280A70-B90E-5C8E-5AD8-A73FA0EFEAA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4CBB93E-E82E-84EB-1F92-17A5ABAA51C7}"/>
              </a:ext>
            </a:extLst>
          </p:cNvPr>
          <p:cNvSpPr>
            <a:spLocks noGrp="1"/>
          </p:cNvSpPr>
          <p:nvPr>
            <p:ph type="body" idx="1"/>
          </p:nvPr>
        </p:nvSpPr>
        <p:spPr/>
        <p:txBody>
          <a:bodyPr/>
          <a:lstStyle/>
          <a:p>
            <a:r>
              <a:rPr lang="en-GB" dirty="0"/>
              <a:t>I would like to focus a bit more on these two steps, Risk Analysis and Key Risk Assessment which, together, allow to bridge the gap of risk quantification and the social construction of risk.</a:t>
            </a:r>
            <a:endParaRPr lang="en-US" dirty="0"/>
          </a:p>
        </p:txBody>
      </p:sp>
      <p:sp>
        <p:nvSpPr>
          <p:cNvPr id="4" name="Slide Number Placeholder 3">
            <a:extLst>
              <a:ext uri="{FF2B5EF4-FFF2-40B4-BE49-F238E27FC236}">
                <a16:creationId xmlns:a16="http://schemas.microsoft.com/office/drawing/2014/main" id="{ECC8A05F-309B-4062-E036-CC5C949CD972}"/>
              </a:ext>
            </a:extLst>
          </p:cNvPr>
          <p:cNvSpPr>
            <a:spLocks noGrp="1"/>
          </p:cNvSpPr>
          <p:nvPr>
            <p:ph type="sldNum" sz="quarter" idx="5"/>
          </p:nvPr>
        </p:nvSpPr>
        <p:spPr/>
        <p:txBody>
          <a:bodyPr/>
          <a:lstStyle/>
          <a:p>
            <a:fld id="{7546CF6B-5D77-4636-9909-85B95BEE1404}" type="slidenum">
              <a:rPr lang="en-US" smtClean="0"/>
              <a:t>6</a:t>
            </a:fld>
            <a:endParaRPr lang="en-US"/>
          </a:p>
        </p:txBody>
      </p:sp>
    </p:spTree>
    <p:extLst>
      <p:ext uri="{BB962C8B-B14F-4D97-AF65-F5344CB8AC3E}">
        <p14:creationId xmlns:p14="http://schemas.microsoft.com/office/powerpoint/2010/main" val="43469528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506B8F5-A804-B7CE-CE87-7860D81EA1F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BD92B4C-6936-44F4-D448-D780AF769C6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9079A56-87AC-8E49-F887-DBE523645244}"/>
              </a:ext>
            </a:extLst>
          </p:cNvPr>
          <p:cNvSpPr>
            <a:spLocks noGrp="1"/>
          </p:cNvSpPr>
          <p:nvPr>
            <p:ph type="body" idx="1"/>
          </p:nvPr>
        </p:nvSpPr>
        <p:spPr/>
        <p:txBody>
          <a:bodyPr/>
          <a:lstStyle/>
          <a:p>
            <a:r>
              <a:rPr lang="en-US" dirty="0"/>
              <a:t>The innovation lies in </a:t>
            </a:r>
            <a:r>
              <a:rPr lang="en-US" i="1" dirty="0"/>
              <a:t>how</a:t>
            </a:r>
            <a:r>
              <a:rPr lang="en-US" dirty="0"/>
              <a:t> we integrate: While Risk Analysis heavily utilizes quantitative risk workflows developed in CLIMAAX, Key Risk Assessment qualitatively evaluates the risk outcomes and thus translates them in a risk prioritization scheme, covering risk severity, urgency and the capacity of a region to tackle the respective risk.</a:t>
            </a:r>
          </a:p>
          <a:p>
            <a:endParaRPr lang="en-US" dirty="0"/>
          </a:p>
        </p:txBody>
      </p:sp>
      <p:sp>
        <p:nvSpPr>
          <p:cNvPr id="4" name="Slide Number Placeholder 3">
            <a:extLst>
              <a:ext uri="{FF2B5EF4-FFF2-40B4-BE49-F238E27FC236}">
                <a16:creationId xmlns:a16="http://schemas.microsoft.com/office/drawing/2014/main" id="{D0D7DCF2-F7E3-D91E-2780-CCD575EF34F3}"/>
              </a:ext>
            </a:extLst>
          </p:cNvPr>
          <p:cNvSpPr>
            <a:spLocks noGrp="1"/>
          </p:cNvSpPr>
          <p:nvPr>
            <p:ph type="sldNum" sz="quarter" idx="5"/>
          </p:nvPr>
        </p:nvSpPr>
        <p:spPr/>
        <p:txBody>
          <a:bodyPr/>
          <a:lstStyle/>
          <a:p>
            <a:fld id="{7546CF6B-5D77-4636-9909-85B95BEE1404}" type="slidenum">
              <a:rPr lang="en-US" smtClean="0"/>
              <a:t>7</a:t>
            </a:fld>
            <a:endParaRPr lang="en-US"/>
          </a:p>
        </p:txBody>
      </p:sp>
    </p:spTree>
    <p:extLst>
      <p:ext uri="{BB962C8B-B14F-4D97-AF65-F5344CB8AC3E}">
        <p14:creationId xmlns:p14="http://schemas.microsoft.com/office/powerpoint/2010/main" val="385272084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4483E38-EDA2-05F5-1924-320E1D84562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66E3894-765D-E683-B9DC-B12F8CECA1C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29921AF-0389-3CD3-4BBF-0FA3219FCF84}"/>
              </a:ext>
            </a:extLst>
          </p:cNvPr>
          <p:cNvSpPr>
            <a:spLocks noGrp="1"/>
          </p:cNvSpPr>
          <p:nvPr>
            <p:ph type="body" idx="1"/>
          </p:nvPr>
        </p:nvSpPr>
        <p:spPr/>
        <p:txBody>
          <a:bodyPr/>
          <a:lstStyle/>
          <a:p>
            <a:r>
              <a:rPr lang="en-GB" dirty="0"/>
              <a:t>Evaluating climate risk relies on inclusion and participation. This may happen through a stakeholder workshop or in any suitable participatory process that engages with affected people and communities.</a:t>
            </a:r>
          </a:p>
          <a:p>
            <a:endParaRPr lang="en-GB" dirty="0"/>
          </a:p>
          <a:p>
            <a:r>
              <a:rPr lang="en-GB" dirty="0"/>
              <a:t>How can the stakeholders evaluate climate risk?</a:t>
            </a:r>
          </a:p>
          <a:p>
            <a:r>
              <a:rPr lang="en-US" dirty="0"/>
              <a:t>Severity: </a:t>
            </a:r>
            <a:r>
              <a:rPr lang="en-US" dirty="0" err="1"/>
              <a:t>Contextualisation</a:t>
            </a:r>
            <a:r>
              <a:rPr lang="en-US" dirty="0"/>
              <a:t> and perception of risk through subjective judgement of the severity of the respective risk outcome. </a:t>
            </a:r>
          </a:p>
          <a:p>
            <a:r>
              <a:rPr lang="en-US" dirty="0"/>
              <a:t>Urgency: relates to the temporal dimension of HAZARD with timing of hazard occurrence, persistence of hazard or hazard acceleration trends</a:t>
            </a:r>
          </a:p>
          <a:p>
            <a:r>
              <a:rPr lang="en-US" dirty="0"/>
              <a:t>Capacity: may be considered within physical, social, financial, human and natural capacities. Considerations of general resilience as a broad spectrum capacity of a society to absorb shocks, as well as specific resilience through the implementation of specific CRM measures to tackle the risk can be evaluated.</a:t>
            </a:r>
          </a:p>
          <a:p>
            <a:endParaRPr lang="en-US" dirty="0"/>
          </a:p>
          <a:p>
            <a:r>
              <a:rPr lang="en-US" dirty="0"/>
              <a:t>Together, severity, urgency and capacity, can be harnessed to evaluate the respective risk and to qualitatively assign risk priorities. </a:t>
            </a:r>
          </a:p>
          <a:p>
            <a:endParaRPr lang="en-GB" dirty="0"/>
          </a:p>
        </p:txBody>
      </p:sp>
      <p:sp>
        <p:nvSpPr>
          <p:cNvPr id="4" name="Slide Number Placeholder 3">
            <a:extLst>
              <a:ext uri="{FF2B5EF4-FFF2-40B4-BE49-F238E27FC236}">
                <a16:creationId xmlns:a16="http://schemas.microsoft.com/office/drawing/2014/main" id="{3FB00B9C-922D-C3E5-B7A2-7D27E575871E}"/>
              </a:ext>
            </a:extLst>
          </p:cNvPr>
          <p:cNvSpPr>
            <a:spLocks noGrp="1"/>
          </p:cNvSpPr>
          <p:nvPr>
            <p:ph type="sldNum" sz="quarter" idx="5"/>
          </p:nvPr>
        </p:nvSpPr>
        <p:spPr/>
        <p:txBody>
          <a:bodyPr/>
          <a:lstStyle/>
          <a:p>
            <a:fld id="{7546CF6B-5D77-4636-9909-85B95BEE1404}" type="slidenum">
              <a:rPr lang="en-US" smtClean="0"/>
              <a:t>8</a:t>
            </a:fld>
            <a:endParaRPr lang="en-US"/>
          </a:p>
        </p:txBody>
      </p:sp>
    </p:spTree>
    <p:extLst>
      <p:ext uri="{BB962C8B-B14F-4D97-AF65-F5344CB8AC3E}">
        <p14:creationId xmlns:p14="http://schemas.microsoft.com/office/powerpoint/2010/main" val="53727408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08EF631-30D6-6E2D-78BA-55BE9B41E12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9A7F61A-A774-A494-601F-530E8106587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088011C-2616-82F2-606D-6E684F8EBAB0}"/>
              </a:ext>
            </a:extLst>
          </p:cNvPr>
          <p:cNvSpPr>
            <a:spLocks noGrp="1"/>
          </p:cNvSpPr>
          <p:nvPr>
            <p:ph type="body" idx="1"/>
          </p:nvPr>
        </p:nvSpPr>
        <p:spPr/>
        <p:txBody>
          <a:bodyPr/>
          <a:lstStyle/>
          <a:p>
            <a:r>
              <a:rPr lang="en-GB" dirty="0"/>
              <a:t>E</a:t>
            </a:r>
            <a:r>
              <a:rPr lang="en-US" dirty="0"/>
              <a:t>valuating risk in the previous key risk assessment step connects qualitative with quantitative risk inputs. Through the stakeholder process, risk evaluation is  not only being democratized more but also generates better risk ownership and with this an ideal basis for risk-informed, inclusive and just CRM measures.</a:t>
            </a:r>
          </a:p>
        </p:txBody>
      </p:sp>
      <p:sp>
        <p:nvSpPr>
          <p:cNvPr id="4" name="Slide Number Placeholder 3">
            <a:extLst>
              <a:ext uri="{FF2B5EF4-FFF2-40B4-BE49-F238E27FC236}">
                <a16:creationId xmlns:a16="http://schemas.microsoft.com/office/drawing/2014/main" id="{3DF03FC2-FF6D-FC4E-4DA9-118920456523}"/>
              </a:ext>
            </a:extLst>
          </p:cNvPr>
          <p:cNvSpPr>
            <a:spLocks noGrp="1"/>
          </p:cNvSpPr>
          <p:nvPr>
            <p:ph type="sldNum" sz="quarter" idx="5"/>
          </p:nvPr>
        </p:nvSpPr>
        <p:spPr/>
        <p:txBody>
          <a:bodyPr/>
          <a:lstStyle/>
          <a:p>
            <a:fld id="{7546CF6B-5D77-4636-9909-85B95BEE1404}" type="slidenum">
              <a:rPr lang="en-US" smtClean="0"/>
              <a:t>9</a:t>
            </a:fld>
            <a:endParaRPr lang="en-US"/>
          </a:p>
        </p:txBody>
      </p:sp>
    </p:spTree>
    <p:extLst>
      <p:ext uri="{BB962C8B-B14F-4D97-AF65-F5344CB8AC3E}">
        <p14:creationId xmlns:p14="http://schemas.microsoft.com/office/powerpoint/2010/main" val="23291062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8" Type="http://schemas.openxmlformats.org/officeDocument/2006/relationships/image" Target="../media/image10.emf"/><Relationship Id="rId3" Type="http://schemas.openxmlformats.org/officeDocument/2006/relationships/image" Target="../media/image5.emf"/><Relationship Id="rId7" Type="http://schemas.openxmlformats.org/officeDocument/2006/relationships/image" Target="../media/image9.emf"/><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8.emf"/><Relationship Id="rId5" Type="http://schemas.openxmlformats.org/officeDocument/2006/relationships/image" Target="../media/image7.emf"/><Relationship Id="rId10" Type="http://schemas.openxmlformats.org/officeDocument/2006/relationships/image" Target="../media/image2.emf"/><Relationship Id="rId4" Type="http://schemas.openxmlformats.org/officeDocument/2006/relationships/image" Target="../media/image6.emf"/><Relationship Id="rId9" Type="http://schemas.openxmlformats.org/officeDocument/2006/relationships/image" Target="../media/image11.emf"/></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7" name="Picture 6" descr="A blue and purple background with circles and dots&#10;&#10;Description automatically generated">
            <a:extLst>
              <a:ext uri="{FF2B5EF4-FFF2-40B4-BE49-F238E27FC236}">
                <a16:creationId xmlns:a16="http://schemas.microsoft.com/office/drawing/2014/main" id="{7B1716C1-8020-3612-A7B8-9A745C6920D2}"/>
              </a:ext>
            </a:extLst>
          </p:cNvPr>
          <p:cNvPicPr>
            <a:picLocks noChangeAspect="1"/>
          </p:cNvPicPr>
          <p:nvPr userDrawn="1"/>
        </p:nvPicPr>
        <p:blipFill>
          <a:blip r:embed="rId2"/>
          <a:stretch>
            <a:fillRect/>
          </a:stretch>
        </p:blipFill>
        <p:spPr>
          <a:xfrm>
            <a:off x="0" y="0"/>
            <a:ext cx="12192000" cy="6858000"/>
          </a:xfrm>
          <a:prstGeom prst="rect">
            <a:avLst/>
          </a:prstGeom>
        </p:spPr>
      </p:pic>
      <p:pic>
        <p:nvPicPr>
          <p:cNvPr id="8" name="Picture 7">
            <a:extLst>
              <a:ext uri="{FF2B5EF4-FFF2-40B4-BE49-F238E27FC236}">
                <a16:creationId xmlns:a16="http://schemas.microsoft.com/office/drawing/2014/main" id="{1D49FB89-A2B5-EE5D-BF40-03B2BC86D525}"/>
              </a:ext>
            </a:extLst>
          </p:cNvPr>
          <p:cNvPicPr>
            <a:picLocks noChangeAspect="1"/>
          </p:cNvPicPr>
          <p:nvPr userDrawn="1"/>
        </p:nvPicPr>
        <p:blipFill>
          <a:blip r:embed="rId3"/>
          <a:stretch>
            <a:fillRect/>
          </a:stretch>
        </p:blipFill>
        <p:spPr>
          <a:xfrm>
            <a:off x="625313" y="531551"/>
            <a:ext cx="2662678" cy="743631"/>
          </a:xfrm>
          <a:prstGeom prst="rect">
            <a:avLst/>
          </a:prstGeom>
        </p:spPr>
      </p:pic>
    </p:spTree>
    <p:extLst>
      <p:ext uri="{BB962C8B-B14F-4D97-AF65-F5344CB8AC3E}">
        <p14:creationId xmlns:p14="http://schemas.microsoft.com/office/powerpoint/2010/main" val="1319116055"/>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5_Title Slide">
    <p:spTree>
      <p:nvGrpSpPr>
        <p:cNvPr id="1" name=""/>
        <p:cNvGrpSpPr/>
        <p:nvPr/>
      </p:nvGrpSpPr>
      <p:grpSpPr>
        <a:xfrm>
          <a:off x="0" y="0"/>
          <a:ext cx="0" cy="0"/>
          <a:chOff x="0" y="0"/>
          <a:chExt cx="0" cy="0"/>
        </a:xfrm>
      </p:grpSpPr>
      <p:pic>
        <p:nvPicPr>
          <p:cNvPr id="6" name="Picture 5" descr="A blue and purple background with circles and dots&#10;&#10;Description automatically generated">
            <a:extLst>
              <a:ext uri="{FF2B5EF4-FFF2-40B4-BE49-F238E27FC236}">
                <a16:creationId xmlns:a16="http://schemas.microsoft.com/office/drawing/2014/main" id="{3020E44F-3822-0BAC-B6A6-48459F23F326}"/>
              </a:ext>
            </a:extLst>
          </p:cNvPr>
          <p:cNvPicPr>
            <a:picLocks noChangeAspect="1"/>
          </p:cNvPicPr>
          <p:nvPr userDrawn="1"/>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64139412"/>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6_Title Slide">
    <p:spTree>
      <p:nvGrpSpPr>
        <p:cNvPr id="1" name=""/>
        <p:cNvGrpSpPr/>
        <p:nvPr/>
      </p:nvGrpSpPr>
      <p:grpSpPr>
        <a:xfrm>
          <a:off x="0" y="0"/>
          <a:ext cx="0" cy="0"/>
          <a:chOff x="0" y="0"/>
          <a:chExt cx="0" cy="0"/>
        </a:xfrm>
      </p:grpSpPr>
      <p:pic>
        <p:nvPicPr>
          <p:cNvPr id="6" name="Picture 5" descr="A blue and purple background with circles and dots&#10;&#10;Description automatically generated">
            <a:extLst>
              <a:ext uri="{FF2B5EF4-FFF2-40B4-BE49-F238E27FC236}">
                <a16:creationId xmlns:a16="http://schemas.microsoft.com/office/drawing/2014/main" id="{3020E44F-3822-0BAC-B6A6-48459F23F326}"/>
              </a:ext>
            </a:extLst>
          </p:cNvPr>
          <p:cNvPicPr>
            <a:picLocks noChangeAspect="1"/>
          </p:cNvPicPr>
          <p:nvPr userDrawn="1"/>
        </p:nvPicPr>
        <p:blipFill>
          <a:blip r:embed="rId2"/>
          <a:stretch>
            <a:fillRect/>
          </a:stretch>
        </p:blipFill>
        <p:spPr>
          <a:xfrm>
            <a:off x="0" y="0"/>
            <a:ext cx="12192000" cy="6858000"/>
          </a:xfrm>
          <a:prstGeom prst="rect">
            <a:avLst/>
          </a:prstGeom>
        </p:spPr>
      </p:pic>
      <p:pic>
        <p:nvPicPr>
          <p:cNvPr id="2" name="Picture 1" descr="A blue and purple background with circles and dots&#10;&#10;Description automatically generated">
            <a:extLst>
              <a:ext uri="{FF2B5EF4-FFF2-40B4-BE49-F238E27FC236}">
                <a16:creationId xmlns:a16="http://schemas.microsoft.com/office/drawing/2014/main" id="{FEE7E3F5-3A81-8DA8-57DA-C34113CF6763}"/>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3" name="TextBox 2">
            <a:extLst>
              <a:ext uri="{FF2B5EF4-FFF2-40B4-BE49-F238E27FC236}">
                <a16:creationId xmlns:a16="http://schemas.microsoft.com/office/drawing/2014/main" id="{D906C20D-6226-7B03-61D6-828ECD90FF5C}"/>
              </a:ext>
            </a:extLst>
          </p:cNvPr>
          <p:cNvSpPr txBox="1"/>
          <p:nvPr userDrawn="1"/>
        </p:nvSpPr>
        <p:spPr>
          <a:xfrm>
            <a:off x="625313" y="4393914"/>
            <a:ext cx="6823276" cy="523220"/>
          </a:xfrm>
          <a:prstGeom prst="rect">
            <a:avLst/>
          </a:prstGeom>
          <a:noFill/>
        </p:spPr>
        <p:txBody>
          <a:bodyPr wrap="square">
            <a:spAutoFit/>
          </a:bodyPr>
          <a:lstStyle/>
          <a:p>
            <a:r>
              <a:rPr lang="en-GB" sz="1400" b="1" dirty="0">
                <a:solidFill>
                  <a:schemeClr val="bg1"/>
                </a:solidFill>
                <a:effectLst/>
                <a:latin typeface="Source Sans Pro" panose="020B0503030403020204" pitchFamily="34" charset="0"/>
                <a:ea typeface="Source Sans Pro" panose="020B0503030403020204" pitchFamily="34" charset="0"/>
              </a:rPr>
              <a:t>International Institute for Applied Systems Analysis (IIASA) </a:t>
            </a:r>
            <a:br>
              <a:rPr lang="en-GB" sz="1400" b="1" dirty="0">
                <a:solidFill>
                  <a:schemeClr val="bg1"/>
                </a:solidFill>
                <a:effectLst/>
                <a:latin typeface="Source Sans Pro" panose="020B0503030403020204" pitchFamily="34" charset="0"/>
                <a:ea typeface="Source Sans Pro" panose="020B0503030403020204" pitchFamily="34" charset="0"/>
              </a:rPr>
            </a:br>
            <a:r>
              <a:rPr lang="en-GB" sz="1400" dirty="0" err="1">
                <a:solidFill>
                  <a:schemeClr val="bg1"/>
                </a:solidFill>
                <a:effectLst/>
                <a:latin typeface="Source Sans Pro" panose="020B0503030403020204" pitchFamily="34" charset="0"/>
                <a:ea typeface="Source Sans Pro" panose="020B0503030403020204" pitchFamily="34" charset="0"/>
              </a:rPr>
              <a:t>Schlossplatz</a:t>
            </a:r>
            <a:r>
              <a:rPr lang="en-GB" sz="1400" dirty="0">
                <a:solidFill>
                  <a:schemeClr val="bg1"/>
                </a:solidFill>
                <a:effectLst/>
                <a:latin typeface="Source Sans Pro" panose="020B0503030403020204" pitchFamily="34" charset="0"/>
                <a:ea typeface="Source Sans Pro" panose="020B0503030403020204" pitchFamily="34" charset="0"/>
              </a:rPr>
              <a:t> 1, A‑2361 </a:t>
            </a:r>
            <a:r>
              <a:rPr lang="en-GB" sz="1400" dirty="0" err="1">
                <a:solidFill>
                  <a:schemeClr val="bg1"/>
                </a:solidFill>
                <a:effectLst/>
                <a:latin typeface="Source Sans Pro" panose="020B0503030403020204" pitchFamily="34" charset="0"/>
                <a:ea typeface="Source Sans Pro" panose="020B0503030403020204" pitchFamily="34" charset="0"/>
              </a:rPr>
              <a:t>Laxenburg</a:t>
            </a:r>
            <a:r>
              <a:rPr lang="en-GB" sz="1400" dirty="0">
                <a:solidFill>
                  <a:schemeClr val="bg1"/>
                </a:solidFill>
                <a:effectLst/>
                <a:latin typeface="Source Sans Pro" panose="020B0503030403020204" pitchFamily="34" charset="0"/>
                <a:ea typeface="Source Sans Pro" panose="020B0503030403020204" pitchFamily="34" charset="0"/>
              </a:rPr>
              <a:t>, Austria</a:t>
            </a:r>
          </a:p>
        </p:txBody>
      </p:sp>
      <p:graphicFrame>
        <p:nvGraphicFramePr>
          <p:cNvPr id="4" name="Table 8">
            <a:extLst>
              <a:ext uri="{FF2B5EF4-FFF2-40B4-BE49-F238E27FC236}">
                <a16:creationId xmlns:a16="http://schemas.microsoft.com/office/drawing/2014/main" id="{6D51DDC6-C3A3-9912-8BE9-8CD317E375B8}"/>
              </a:ext>
            </a:extLst>
          </p:cNvPr>
          <p:cNvGraphicFramePr>
            <a:graphicFrameLocks noGrp="1"/>
          </p:cNvGraphicFramePr>
          <p:nvPr userDrawn="1">
            <p:extLst>
              <p:ext uri="{D42A27DB-BD31-4B8C-83A1-F6EECF244321}">
                <p14:modId xmlns:p14="http://schemas.microsoft.com/office/powerpoint/2010/main" val="788422736"/>
              </p:ext>
            </p:extLst>
          </p:nvPr>
        </p:nvGraphicFramePr>
        <p:xfrm>
          <a:off x="625313" y="5074276"/>
          <a:ext cx="4536996" cy="1320584"/>
        </p:xfrm>
        <a:graphic>
          <a:graphicData uri="http://schemas.openxmlformats.org/drawingml/2006/table">
            <a:tbl>
              <a:tblPr firstRow="1" bandRow="1">
                <a:tableStyleId>{5FD0F851-EC5A-4D38-B0AD-8093EC10F338}</a:tableStyleId>
              </a:tblPr>
              <a:tblGrid>
                <a:gridCol w="370110">
                  <a:extLst>
                    <a:ext uri="{9D8B030D-6E8A-4147-A177-3AD203B41FA5}">
                      <a16:colId xmlns:a16="http://schemas.microsoft.com/office/drawing/2014/main" val="1764525320"/>
                    </a:ext>
                  </a:extLst>
                </a:gridCol>
                <a:gridCol w="1439019">
                  <a:extLst>
                    <a:ext uri="{9D8B030D-6E8A-4147-A177-3AD203B41FA5}">
                      <a16:colId xmlns:a16="http://schemas.microsoft.com/office/drawing/2014/main" val="2052431680"/>
                    </a:ext>
                  </a:extLst>
                </a:gridCol>
                <a:gridCol w="415636">
                  <a:extLst>
                    <a:ext uri="{9D8B030D-6E8A-4147-A177-3AD203B41FA5}">
                      <a16:colId xmlns:a16="http://schemas.microsoft.com/office/drawing/2014/main" val="1376892571"/>
                    </a:ext>
                  </a:extLst>
                </a:gridCol>
                <a:gridCol w="2312231">
                  <a:extLst>
                    <a:ext uri="{9D8B030D-6E8A-4147-A177-3AD203B41FA5}">
                      <a16:colId xmlns:a16="http://schemas.microsoft.com/office/drawing/2014/main" val="3904172649"/>
                    </a:ext>
                  </a:extLst>
                </a:gridCol>
              </a:tblGrid>
              <a:tr h="330146">
                <a:tc>
                  <a:txBody>
                    <a:bodyPr/>
                    <a:lstStyle/>
                    <a:p>
                      <a:endParaRPr lang="en-AT" sz="1000" dirty="0">
                        <a:latin typeface="Source Sans Pro" panose="020B0503030403020204" pitchFamily="34" charset="0"/>
                        <a:ea typeface="Source Sans Pro" panose="020B0503030403020204" pitchFamily="34" charset="0"/>
                      </a:endParaRPr>
                    </a:p>
                  </a:txBody>
                  <a:tcPr marL="45720" marR="45720" anchor="ctr">
                    <a:lnL>
                      <a:noFill/>
                    </a:lnL>
                    <a:lnR>
                      <a:noFill/>
                    </a:lnR>
                    <a:lnT w="12700" cmpd="sng">
                      <a:noFill/>
                    </a:lnT>
                    <a:lnB w="12700" cmpd="sng">
                      <a:noFill/>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dirty="0" err="1">
                          <a:solidFill>
                            <a:srgbClr val="FFFFFF"/>
                          </a:solidFill>
                          <a:effectLst/>
                          <a:latin typeface="Source Sans Pro" panose="020B0503030403020204" pitchFamily="34" charset="0"/>
                          <a:ea typeface="Source Sans Pro" panose="020B0503030403020204" pitchFamily="34" charset="0"/>
                        </a:rPr>
                        <a:t>iiasa.ac.at</a:t>
                      </a:r>
                      <a:endParaRPr lang="en-GB" sz="900" b="0" dirty="0">
                        <a:solidFill>
                          <a:srgbClr val="FFFFFF"/>
                        </a:solidFill>
                        <a:effectLst/>
                        <a:latin typeface="Source Sans Pro" panose="020B0503030403020204" pitchFamily="34" charset="0"/>
                        <a:ea typeface="Source Sans Pro" panose="020B0503030403020204" pitchFamily="34" charset="0"/>
                      </a:endParaRPr>
                    </a:p>
                  </a:txBody>
                  <a:tcPr marL="45720" marR="45720" anchor="ctr">
                    <a:lnL>
                      <a:noFill/>
                    </a:lnL>
                    <a:lnR>
                      <a:noFill/>
                    </a:lnR>
                    <a:lnT w="12700" cmpd="sng">
                      <a:noFill/>
                    </a:lnT>
                    <a:lnB w="12700" cmpd="sng">
                      <a:noFill/>
                    </a:lnB>
                    <a:lnTlToBr w="12700" cmpd="sng">
                      <a:noFill/>
                      <a:prstDash val="solid"/>
                    </a:lnTlToBr>
                    <a:lnBlToTr w="12700" cmpd="sng">
                      <a:noFill/>
                      <a:prstDash val="solid"/>
                    </a:lnBlToTr>
                    <a:noFill/>
                  </a:tcPr>
                </a:tc>
                <a:tc>
                  <a:txBody>
                    <a:bodyPr/>
                    <a:lstStyle/>
                    <a:p>
                      <a:endParaRPr lang="en-AT" sz="900" b="0" dirty="0">
                        <a:latin typeface="Source Sans Pro" panose="020B0503030403020204" pitchFamily="34" charset="0"/>
                        <a:ea typeface="Source Sans Pro" panose="020B0503030403020204" pitchFamily="34" charset="0"/>
                      </a:endParaRPr>
                    </a:p>
                  </a:txBody>
                  <a:tcPr marL="45720" marR="45720" anchor="ctr">
                    <a:lnL>
                      <a:noFill/>
                    </a:lnL>
                    <a:lnR>
                      <a:noFill/>
                    </a:lnR>
                    <a:lnT w="12700" cmpd="sng">
                      <a:noFill/>
                    </a:lnT>
                    <a:lnB w="12700" cmpd="sng">
                      <a:noFill/>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dirty="0">
                          <a:solidFill>
                            <a:srgbClr val="FFFFFF"/>
                          </a:solidFill>
                          <a:effectLst/>
                          <a:latin typeface="Source Sans Pro" panose="020B0503030403020204" pitchFamily="34" charset="0"/>
                          <a:ea typeface="Source Sans Pro" panose="020B0503030403020204" pitchFamily="34" charset="0"/>
                        </a:rPr>
                        <a:t>@</a:t>
                      </a:r>
                      <a:r>
                        <a:rPr lang="en-GB" sz="900" b="0" dirty="0" err="1">
                          <a:solidFill>
                            <a:srgbClr val="FFFFFF"/>
                          </a:solidFill>
                          <a:effectLst/>
                          <a:latin typeface="Source Sans Pro" panose="020B0503030403020204" pitchFamily="34" charset="0"/>
                          <a:ea typeface="Source Sans Pro" panose="020B0503030403020204" pitchFamily="34" charset="0"/>
                        </a:rPr>
                        <a:t>IIASAVienna</a:t>
                      </a:r>
                      <a:endParaRPr lang="en-GB" sz="900" b="0" dirty="0">
                        <a:solidFill>
                          <a:srgbClr val="FFFFFF"/>
                        </a:solidFill>
                        <a:effectLst/>
                        <a:latin typeface="Source Sans Pro" panose="020B0503030403020204" pitchFamily="34" charset="0"/>
                        <a:ea typeface="Source Sans Pro" panose="020B0503030403020204" pitchFamily="34" charset="0"/>
                      </a:endParaRPr>
                    </a:p>
                  </a:txBody>
                  <a:tcPr marL="45720" marR="45720" anchor="ctr">
                    <a:lnL>
                      <a:noFill/>
                    </a:lnL>
                    <a:lnR>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4031377140"/>
                  </a:ext>
                </a:extLst>
              </a:tr>
              <a:tr h="330146">
                <a:tc>
                  <a:txBody>
                    <a:bodyPr/>
                    <a:lstStyle/>
                    <a:p>
                      <a:endParaRPr lang="en-AT" sz="1000">
                        <a:latin typeface="Source Sans Pro" panose="020B0503030403020204" pitchFamily="34" charset="0"/>
                        <a:ea typeface="Source Sans Pro" panose="020B0503030403020204" pitchFamily="34" charset="0"/>
                      </a:endParaRPr>
                    </a:p>
                  </a:txBody>
                  <a:tcPr marL="45720" marR="45720" anchor="ctr">
                    <a:lnL>
                      <a:noFill/>
                    </a:lnL>
                    <a:lnR>
                      <a:noFill/>
                    </a:lnR>
                    <a:lnT w="12700" cmpd="sng">
                      <a:noFill/>
                    </a:lnT>
                    <a:lnB>
                      <a:noFill/>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dirty="0" err="1">
                          <a:solidFill>
                            <a:srgbClr val="FFFFFF"/>
                          </a:solidFill>
                          <a:effectLst/>
                          <a:latin typeface="Source Sans Pro" panose="020B0503030403020204" pitchFamily="34" charset="0"/>
                          <a:ea typeface="Source Sans Pro" panose="020B0503030403020204" pitchFamily="34" charset="0"/>
                        </a:rPr>
                        <a:t>iiasa.ac.at</a:t>
                      </a:r>
                      <a:r>
                        <a:rPr lang="en-GB" sz="900" b="0" dirty="0">
                          <a:solidFill>
                            <a:srgbClr val="FFFFFF"/>
                          </a:solidFill>
                          <a:effectLst/>
                          <a:latin typeface="Source Sans Pro" panose="020B0503030403020204" pitchFamily="34" charset="0"/>
                          <a:ea typeface="Source Sans Pro" panose="020B0503030403020204" pitchFamily="34" charset="0"/>
                        </a:rPr>
                        <a:t>/contact</a:t>
                      </a:r>
                    </a:p>
                  </a:txBody>
                  <a:tcPr marL="45720" marR="45720" anchor="ctr">
                    <a:lnL>
                      <a:noFill/>
                    </a:lnL>
                    <a:lnR>
                      <a:noFill/>
                    </a:lnR>
                    <a:lnT w="12700" cmpd="sng">
                      <a:noFill/>
                    </a:lnT>
                    <a:lnB>
                      <a:noFill/>
                    </a:lnB>
                    <a:lnTlToBr w="12700" cmpd="sng">
                      <a:noFill/>
                      <a:prstDash val="solid"/>
                    </a:lnTlToBr>
                    <a:lnBlToTr w="12700" cmpd="sng">
                      <a:noFill/>
                      <a:prstDash val="solid"/>
                    </a:lnBlToTr>
                    <a:noFill/>
                  </a:tcPr>
                </a:tc>
                <a:tc>
                  <a:txBody>
                    <a:bodyPr/>
                    <a:lstStyle/>
                    <a:p>
                      <a:endParaRPr lang="en-AT" sz="900" b="0" dirty="0">
                        <a:latin typeface="Source Sans Pro" panose="020B0503030403020204" pitchFamily="34" charset="0"/>
                        <a:ea typeface="Source Sans Pro" panose="020B0503030403020204" pitchFamily="34" charset="0"/>
                      </a:endParaRPr>
                    </a:p>
                  </a:txBody>
                  <a:tcPr marL="45720" marR="45720" anchor="ctr">
                    <a:lnL>
                      <a:noFill/>
                    </a:lnL>
                    <a:lnR>
                      <a:noFill/>
                    </a:lnR>
                    <a:lnT w="12700" cmpd="sng">
                      <a:noFill/>
                    </a:lnT>
                    <a:lnB>
                      <a:noFill/>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dirty="0">
                          <a:solidFill>
                            <a:srgbClr val="FFFFFF"/>
                          </a:solidFill>
                          <a:effectLst/>
                          <a:latin typeface="Source Sans Pro" panose="020B0503030403020204" pitchFamily="34" charset="0"/>
                          <a:ea typeface="Source Sans Pro" panose="020B0503030403020204" pitchFamily="34" charset="0"/>
                        </a:rPr>
                        <a:t>@</a:t>
                      </a:r>
                      <a:r>
                        <a:rPr lang="en-GB" sz="900" b="0" dirty="0" err="1">
                          <a:solidFill>
                            <a:srgbClr val="FFFFFF"/>
                          </a:solidFill>
                          <a:effectLst/>
                          <a:latin typeface="Source Sans Pro" panose="020B0503030403020204" pitchFamily="34" charset="0"/>
                          <a:ea typeface="Source Sans Pro" panose="020B0503030403020204" pitchFamily="34" charset="0"/>
                        </a:rPr>
                        <a:t>IIASALive</a:t>
                      </a:r>
                      <a:endParaRPr lang="en-GB" sz="900" b="0" dirty="0">
                        <a:solidFill>
                          <a:srgbClr val="FFFFFF"/>
                        </a:solidFill>
                        <a:effectLst/>
                        <a:latin typeface="Source Sans Pro" panose="020B0503030403020204" pitchFamily="34" charset="0"/>
                        <a:ea typeface="Source Sans Pro" panose="020B0503030403020204" pitchFamily="34" charset="0"/>
                      </a:endParaRPr>
                    </a:p>
                  </a:txBody>
                  <a:tcPr marL="45720" marR="45720" anchor="ctr">
                    <a:lnL>
                      <a:noFill/>
                    </a:lnL>
                    <a:lnR>
                      <a:noFill/>
                    </a:lnR>
                    <a:lnT w="12700" cmpd="sng">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2780741090"/>
                  </a:ext>
                </a:extLst>
              </a:tr>
              <a:tr h="330146">
                <a:tc>
                  <a:txBody>
                    <a:bodyPr/>
                    <a:lstStyle/>
                    <a:p>
                      <a:endParaRPr lang="en-AT" sz="1000" dirty="0">
                        <a:latin typeface="Source Sans Pro" panose="020B0503030403020204" pitchFamily="34" charset="0"/>
                        <a:ea typeface="Source Sans Pro" panose="020B0503030403020204" pitchFamily="34" charset="0"/>
                      </a:endParaRPr>
                    </a:p>
                  </a:txBody>
                  <a:tcPr marL="45720" marR="45720" anchor="ctr">
                    <a:lnL>
                      <a:noFill/>
                    </a:lnL>
                    <a:lnR>
                      <a:noFill/>
                    </a:lnR>
                    <a:lnT>
                      <a:noFill/>
                    </a:lnT>
                    <a:lnB>
                      <a:noFill/>
                    </a:lnB>
                    <a:lnTlToBr w="12700" cmpd="sng">
                      <a:noFill/>
                      <a:prstDash val="solid"/>
                    </a:lnTlToBr>
                    <a:lnBlToTr w="12700" cmpd="sng">
                      <a:noFill/>
                      <a:prstDash val="solid"/>
                    </a:lnBlToTr>
                    <a:noFill/>
                  </a:tcPr>
                </a:tc>
                <a:tc>
                  <a:txBody>
                    <a:bodyPr/>
                    <a:lstStyle/>
                    <a:p>
                      <a:r>
                        <a:rPr lang="en-GB" sz="900" b="0" dirty="0">
                          <a:solidFill>
                            <a:srgbClr val="FFFFFF"/>
                          </a:solidFill>
                          <a:effectLst/>
                          <a:latin typeface="Source Sans Pro" panose="020B0503030403020204" pitchFamily="34" charset="0"/>
                          <a:ea typeface="Source Sans Pro" panose="020B0503030403020204" pitchFamily="34" charset="0"/>
                        </a:rPr>
                        <a:t>IIASA</a:t>
                      </a:r>
                      <a:endParaRPr lang="en-AT" sz="900" b="0" dirty="0">
                        <a:latin typeface="Source Sans Pro" panose="020B0503030403020204" pitchFamily="34" charset="0"/>
                        <a:ea typeface="Source Sans Pro" panose="020B0503030403020204" pitchFamily="34" charset="0"/>
                      </a:endParaRPr>
                    </a:p>
                  </a:txBody>
                  <a:tcPr marL="45720" marR="45720" anchor="ctr">
                    <a:lnL>
                      <a:noFill/>
                    </a:lnL>
                    <a:lnR>
                      <a:noFill/>
                    </a:lnR>
                    <a:lnT>
                      <a:noFill/>
                    </a:lnT>
                    <a:lnB>
                      <a:noFill/>
                    </a:lnB>
                    <a:lnTlToBr w="12700" cmpd="sng">
                      <a:noFill/>
                      <a:prstDash val="solid"/>
                    </a:lnTlToBr>
                    <a:lnBlToTr w="12700" cmpd="sng">
                      <a:noFill/>
                      <a:prstDash val="solid"/>
                    </a:lnBlToTr>
                    <a:noFill/>
                  </a:tcPr>
                </a:tc>
                <a:tc>
                  <a:txBody>
                    <a:bodyPr/>
                    <a:lstStyle/>
                    <a:p>
                      <a:endParaRPr lang="en-AT" sz="900" b="0" dirty="0">
                        <a:latin typeface="Source Sans Pro" panose="020B0503030403020204" pitchFamily="34" charset="0"/>
                        <a:ea typeface="Source Sans Pro" panose="020B0503030403020204" pitchFamily="34" charset="0"/>
                      </a:endParaRPr>
                    </a:p>
                  </a:txBody>
                  <a:tcPr marL="45720" marR="45720" anchor="ctr">
                    <a:lnL>
                      <a:noFill/>
                    </a:lnL>
                    <a:lnR>
                      <a:noFill/>
                    </a:lnR>
                    <a:lnT>
                      <a:noFill/>
                    </a:lnT>
                    <a:lnB>
                      <a:noFill/>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dirty="0">
                          <a:solidFill>
                            <a:srgbClr val="FFFFFF"/>
                          </a:solidFill>
                          <a:effectLst/>
                          <a:latin typeface="Source Sans Pro" panose="020B0503030403020204" pitchFamily="34" charset="0"/>
                          <a:ea typeface="Source Sans Pro" panose="020B0503030403020204" pitchFamily="34" charset="0"/>
                        </a:rPr>
                        <a:t>@</a:t>
                      </a:r>
                      <a:r>
                        <a:rPr lang="en-GB" sz="900" b="0" dirty="0" err="1">
                          <a:solidFill>
                            <a:srgbClr val="FFFFFF"/>
                          </a:solidFill>
                          <a:effectLst/>
                          <a:latin typeface="Source Sans Pro" panose="020B0503030403020204" pitchFamily="34" charset="0"/>
                          <a:ea typeface="Source Sans Pro" panose="020B0503030403020204" pitchFamily="34" charset="0"/>
                        </a:rPr>
                        <a:t>iiasavienna</a:t>
                      </a:r>
                      <a:endParaRPr lang="en-GB" sz="900" b="0" dirty="0">
                        <a:solidFill>
                          <a:srgbClr val="FFFFFF"/>
                        </a:solidFill>
                        <a:effectLst/>
                        <a:latin typeface="Source Sans Pro" panose="020B0503030403020204" pitchFamily="34" charset="0"/>
                        <a:ea typeface="Source Sans Pro" panose="020B0503030403020204" pitchFamily="34" charset="0"/>
                      </a:endParaRPr>
                    </a:p>
                  </a:txBody>
                  <a:tcPr marL="45720" marR="45720" anchor="ctr">
                    <a:lnL>
                      <a:noFill/>
                    </a:lnL>
                    <a:lnR>
                      <a:noFill/>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3590576483"/>
                  </a:ext>
                </a:extLst>
              </a:tr>
              <a:tr h="330146">
                <a:tc>
                  <a:txBody>
                    <a:bodyPr/>
                    <a:lstStyle/>
                    <a:p>
                      <a:endParaRPr lang="en-AT" sz="1000" dirty="0">
                        <a:latin typeface="Source Sans Pro" panose="020B0503030403020204" pitchFamily="34" charset="0"/>
                        <a:ea typeface="Source Sans Pro" panose="020B0503030403020204" pitchFamily="34" charset="0"/>
                      </a:endParaRPr>
                    </a:p>
                  </a:txBody>
                  <a:tcPr marL="45720" marR="45720" anchor="ctr">
                    <a:lnL>
                      <a:noFill/>
                    </a:lnL>
                    <a:lnR>
                      <a:noFill/>
                    </a:lnR>
                    <a:lnT>
                      <a:noFill/>
                    </a:lnT>
                    <a:lnB w="12700" cmpd="sng">
                      <a:noFill/>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dirty="0" err="1">
                          <a:solidFill>
                            <a:srgbClr val="FFFFFF"/>
                          </a:solidFill>
                          <a:effectLst/>
                          <a:latin typeface="Source Sans Pro" panose="020B0503030403020204" pitchFamily="34" charset="0"/>
                          <a:ea typeface="Source Sans Pro" panose="020B0503030403020204" pitchFamily="34" charset="0"/>
                        </a:rPr>
                        <a:t>iiasa-vienna</a:t>
                      </a:r>
                      <a:endParaRPr lang="en-GB" sz="900" b="0" dirty="0">
                        <a:solidFill>
                          <a:srgbClr val="FFFFFF"/>
                        </a:solidFill>
                        <a:effectLst/>
                        <a:latin typeface="Source Sans Pro" panose="020B0503030403020204" pitchFamily="34" charset="0"/>
                        <a:ea typeface="Source Sans Pro" panose="020B0503030403020204" pitchFamily="34" charset="0"/>
                      </a:endParaRPr>
                    </a:p>
                  </a:txBody>
                  <a:tcPr marL="45720" marR="45720" anchor="ctr">
                    <a:lnL>
                      <a:noFill/>
                    </a:lnL>
                    <a:lnR>
                      <a:noFill/>
                    </a:lnR>
                    <a:lnT>
                      <a:noFill/>
                    </a:lnT>
                    <a:lnB w="12700" cmpd="sng">
                      <a:noFill/>
                    </a:lnB>
                    <a:lnTlToBr w="12700" cmpd="sng">
                      <a:noFill/>
                      <a:prstDash val="solid"/>
                    </a:lnTlToBr>
                    <a:lnBlToTr w="12700" cmpd="sng">
                      <a:noFill/>
                      <a:prstDash val="solid"/>
                    </a:lnBlToTr>
                    <a:noFill/>
                  </a:tcPr>
                </a:tc>
                <a:tc>
                  <a:txBody>
                    <a:bodyPr/>
                    <a:lstStyle/>
                    <a:p>
                      <a:endParaRPr lang="en-AT" sz="900" b="0" dirty="0">
                        <a:latin typeface="Source Sans Pro" panose="020B0503030403020204" pitchFamily="34" charset="0"/>
                        <a:ea typeface="Source Sans Pro" panose="020B0503030403020204" pitchFamily="34" charset="0"/>
                      </a:endParaRPr>
                    </a:p>
                  </a:txBody>
                  <a:tcPr marL="45720" marR="45720" anchor="ctr">
                    <a:lnL>
                      <a:noFill/>
                    </a:lnL>
                    <a:lnR>
                      <a:noFill/>
                    </a:lnR>
                    <a:lnT>
                      <a:noFill/>
                    </a:lnT>
                    <a:lnB w="12700" cmpd="sng">
                      <a:noFill/>
                    </a:lnB>
                    <a:lnTlToBr w="12700" cmpd="sng">
                      <a:noFill/>
                      <a:prstDash val="solid"/>
                    </a:lnTlToBr>
                    <a:lnBlToTr w="12700" cmpd="sng">
                      <a:noFill/>
                      <a:prstDash val="solid"/>
                    </a:lnBlToTr>
                    <a:noFill/>
                  </a:tcPr>
                </a:tc>
                <a:tc>
                  <a:txBody>
                    <a:bodyPr/>
                    <a:lstStyle/>
                    <a:p>
                      <a:endParaRPr lang="en-AT" sz="900" b="0" dirty="0">
                        <a:latin typeface="Source Sans Pro" panose="020B0503030403020204" pitchFamily="34" charset="0"/>
                        <a:ea typeface="Source Sans Pro" panose="020B0503030403020204" pitchFamily="34" charset="0"/>
                      </a:endParaRPr>
                    </a:p>
                  </a:txBody>
                  <a:tcPr marL="45720" marR="45720" anchor="ctr">
                    <a:lnL>
                      <a:noFill/>
                    </a:lnL>
                    <a:lnR>
                      <a:noFill/>
                    </a:lnR>
                    <a:lnT>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791919575"/>
                  </a:ext>
                </a:extLst>
              </a:tr>
            </a:tbl>
          </a:graphicData>
        </a:graphic>
      </p:graphicFrame>
      <p:pic>
        <p:nvPicPr>
          <p:cNvPr id="5" name="Picture 4">
            <a:extLst>
              <a:ext uri="{FF2B5EF4-FFF2-40B4-BE49-F238E27FC236}">
                <a16:creationId xmlns:a16="http://schemas.microsoft.com/office/drawing/2014/main" id="{42D04B0E-2298-F5BF-F477-77702A3D727E}"/>
              </a:ext>
            </a:extLst>
          </p:cNvPr>
          <p:cNvPicPr>
            <a:picLocks noChangeAspect="1"/>
          </p:cNvPicPr>
          <p:nvPr userDrawn="1"/>
        </p:nvPicPr>
        <p:blipFill>
          <a:blip r:embed="rId3"/>
          <a:stretch>
            <a:fillRect/>
          </a:stretch>
        </p:blipFill>
        <p:spPr>
          <a:xfrm>
            <a:off x="717469" y="5140607"/>
            <a:ext cx="177800" cy="177800"/>
          </a:xfrm>
          <a:prstGeom prst="rect">
            <a:avLst/>
          </a:prstGeom>
        </p:spPr>
      </p:pic>
      <p:pic>
        <p:nvPicPr>
          <p:cNvPr id="7" name="Picture 6">
            <a:extLst>
              <a:ext uri="{FF2B5EF4-FFF2-40B4-BE49-F238E27FC236}">
                <a16:creationId xmlns:a16="http://schemas.microsoft.com/office/drawing/2014/main" id="{84407D58-7C4E-F570-1061-A31E50BCB6F9}"/>
              </a:ext>
            </a:extLst>
          </p:cNvPr>
          <p:cNvPicPr>
            <a:picLocks noChangeAspect="1"/>
          </p:cNvPicPr>
          <p:nvPr userDrawn="1"/>
        </p:nvPicPr>
        <p:blipFill>
          <a:blip r:embed="rId4"/>
          <a:stretch>
            <a:fillRect/>
          </a:stretch>
        </p:blipFill>
        <p:spPr>
          <a:xfrm>
            <a:off x="717469" y="5449263"/>
            <a:ext cx="177800" cy="177800"/>
          </a:xfrm>
          <a:prstGeom prst="rect">
            <a:avLst/>
          </a:prstGeom>
        </p:spPr>
      </p:pic>
      <p:pic>
        <p:nvPicPr>
          <p:cNvPr id="8" name="Picture 7">
            <a:extLst>
              <a:ext uri="{FF2B5EF4-FFF2-40B4-BE49-F238E27FC236}">
                <a16:creationId xmlns:a16="http://schemas.microsoft.com/office/drawing/2014/main" id="{58691145-048E-7651-0379-894FB8DE268C}"/>
              </a:ext>
            </a:extLst>
          </p:cNvPr>
          <p:cNvPicPr>
            <a:picLocks noChangeAspect="1"/>
          </p:cNvPicPr>
          <p:nvPr userDrawn="1"/>
        </p:nvPicPr>
        <p:blipFill>
          <a:blip r:embed="rId5"/>
          <a:stretch>
            <a:fillRect/>
          </a:stretch>
        </p:blipFill>
        <p:spPr>
          <a:xfrm>
            <a:off x="709592" y="5824842"/>
            <a:ext cx="177800" cy="177800"/>
          </a:xfrm>
          <a:prstGeom prst="rect">
            <a:avLst/>
          </a:prstGeom>
        </p:spPr>
      </p:pic>
      <p:pic>
        <p:nvPicPr>
          <p:cNvPr id="9" name="Picture 8">
            <a:extLst>
              <a:ext uri="{FF2B5EF4-FFF2-40B4-BE49-F238E27FC236}">
                <a16:creationId xmlns:a16="http://schemas.microsoft.com/office/drawing/2014/main" id="{36E9328A-F7A1-0864-48EF-ED12E84ACA7E}"/>
              </a:ext>
            </a:extLst>
          </p:cNvPr>
          <p:cNvPicPr>
            <a:picLocks noChangeAspect="1"/>
          </p:cNvPicPr>
          <p:nvPr userDrawn="1"/>
        </p:nvPicPr>
        <p:blipFill>
          <a:blip r:embed="rId6"/>
          <a:stretch>
            <a:fillRect/>
          </a:stretch>
        </p:blipFill>
        <p:spPr>
          <a:xfrm>
            <a:off x="709592" y="6139482"/>
            <a:ext cx="177800" cy="177800"/>
          </a:xfrm>
          <a:prstGeom prst="rect">
            <a:avLst/>
          </a:prstGeom>
        </p:spPr>
      </p:pic>
      <p:pic>
        <p:nvPicPr>
          <p:cNvPr id="10" name="Picture 9">
            <a:extLst>
              <a:ext uri="{FF2B5EF4-FFF2-40B4-BE49-F238E27FC236}">
                <a16:creationId xmlns:a16="http://schemas.microsoft.com/office/drawing/2014/main" id="{DC7BB4F8-CC71-9ED4-44E8-975587EBEDE4}"/>
              </a:ext>
            </a:extLst>
          </p:cNvPr>
          <p:cNvPicPr>
            <a:picLocks noChangeAspect="1"/>
          </p:cNvPicPr>
          <p:nvPr userDrawn="1"/>
        </p:nvPicPr>
        <p:blipFill>
          <a:blip r:embed="rId7"/>
          <a:stretch>
            <a:fillRect/>
          </a:stretch>
        </p:blipFill>
        <p:spPr>
          <a:xfrm>
            <a:off x="2563928" y="5140607"/>
            <a:ext cx="177800" cy="177800"/>
          </a:xfrm>
          <a:prstGeom prst="rect">
            <a:avLst/>
          </a:prstGeom>
        </p:spPr>
      </p:pic>
      <p:pic>
        <p:nvPicPr>
          <p:cNvPr id="11" name="Picture 10">
            <a:extLst>
              <a:ext uri="{FF2B5EF4-FFF2-40B4-BE49-F238E27FC236}">
                <a16:creationId xmlns:a16="http://schemas.microsoft.com/office/drawing/2014/main" id="{C475A152-DF50-8651-53A7-1E9A1186D42A}"/>
              </a:ext>
            </a:extLst>
          </p:cNvPr>
          <p:cNvPicPr>
            <a:picLocks noChangeAspect="1"/>
          </p:cNvPicPr>
          <p:nvPr userDrawn="1"/>
        </p:nvPicPr>
        <p:blipFill>
          <a:blip r:embed="rId8"/>
          <a:stretch>
            <a:fillRect/>
          </a:stretch>
        </p:blipFill>
        <p:spPr>
          <a:xfrm>
            <a:off x="2563928" y="5449263"/>
            <a:ext cx="177800" cy="177800"/>
          </a:xfrm>
          <a:prstGeom prst="rect">
            <a:avLst/>
          </a:prstGeom>
        </p:spPr>
      </p:pic>
      <p:pic>
        <p:nvPicPr>
          <p:cNvPr id="12" name="Picture 11">
            <a:extLst>
              <a:ext uri="{FF2B5EF4-FFF2-40B4-BE49-F238E27FC236}">
                <a16:creationId xmlns:a16="http://schemas.microsoft.com/office/drawing/2014/main" id="{65ED6AD6-65C8-8843-1E6A-BBE0D2F7C9B8}"/>
              </a:ext>
            </a:extLst>
          </p:cNvPr>
          <p:cNvPicPr>
            <a:picLocks noChangeAspect="1"/>
          </p:cNvPicPr>
          <p:nvPr userDrawn="1"/>
        </p:nvPicPr>
        <p:blipFill>
          <a:blip r:embed="rId9"/>
          <a:stretch>
            <a:fillRect/>
          </a:stretch>
        </p:blipFill>
        <p:spPr>
          <a:xfrm>
            <a:off x="2563928" y="5824842"/>
            <a:ext cx="177800" cy="177800"/>
          </a:xfrm>
          <a:prstGeom prst="rect">
            <a:avLst/>
          </a:prstGeom>
        </p:spPr>
      </p:pic>
      <p:pic>
        <p:nvPicPr>
          <p:cNvPr id="13" name="Picture 12">
            <a:extLst>
              <a:ext uri="{FF2B5EF4-FFF2-40B4-BE49-F238E27FC236}">
                <a16:creationId xmlns:a16="http://schemas.microsoft.com/office/drawing/2014/main" id="{036823DE-0E84-0326-DB41-1925E269895C}"/>
              </a:ext>
            </a:extLst>
          </p:cNvPr>
          <p:cNvPicPr>
            <a:picLocks noChangeAspect="1"/>
          </p:cNvPicPr>
          <p:nvPr userDrawn="1"/>
        </p:nvPicPr>
        <p:blipFill>
          <a:blip r:embed="rId10"/>
          <a:stretch>
            <a:fillRect/>
          </a:stretch>
        </p:blipFill>
        <p:spPr>
          <a:xfrm>
            <a:off x="625313" y="531551"/>
            <a:ext cx="2662678" cy="743631"/>
          </a:xfrm>
          <a:prstGeom prst="rect">
            <a:avLst/>
          </a:prstGeom>
        </p:spPr>
      </p:pic>
    </p:spTree>
    <p:extLst>
      <p:ext uri="{BB962C8B-B14F-4D97-AF65-F5344CB8AC3E}">
        <p14:creationId xmlns:p14="http://schemas.microsoft.com/office/powerpoint/2010/main" val="4075706158"/>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2_Title Slide">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7E171FEB-5B70-627E-0B56-E113C777D815}"/>
              </a:ext>
            </a:extLst>
          </p:cNvPr>
          <p:cNvPicPr>
            <a:picLocks noChangeAspect="1"/>
          </p:cNvPicPr>
          <p:nvPr userDrawn="1"/>
        </p:nvPicPr>
        <p:blipFill>
          <a:blip r:embed="rId2"/>
          <a:stretch>
            <a:fillRect/>
          </a:stretch>
        </p:blipFill>
        <p:spPr>
          <a:xfrm>
            <a:off x="625313" y="531551"/>
            <a:ext cx="2662678" cy="743631"/>
          </a:xfrm>
          <a:prstGeom prst="rect">
            <a:avLst/>
          </a:prstGeom>
        </p:spPr>
      </p:pic>
    </p:spTree>
    <p:extLst>
      <p:ext uri="{BB962C8B-B14F-4D97-AF65-F5344CB8AC3E}">
        <p14:creationId xmlns:p14="http://schemas.microsoft.com/office/powerpoint/2010/main" val="2653609947"/>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3_Title Slide">
    <p:spTree>
      <p:nvGrpSpPr>
        <p:cNvPr id="1" name=""/>
        <p:cNvGrpSpPr/>
        <p:nvPr/>
      </p:nvGrpSpPr>
      <p:grpSpPr>
        <a:xfrm>
          <a:off x="0" y="0"/>
          <a:ext cx="0" cy="0"/>
          <a:chOff x="0" y="0"/>
          <a:chExt cx="0" cy="0"/>
        </a:xfrm>
      </p:grpSpPr>
      <p:pic>
        <p:nvPicPr>
          <p:cNvPr id="10" name="Picture 9" descr="A black screen with purple and black background&#10;&#10;Description automatically generated">
            <a:extLst>
              <a:ext uri="{FF2B5EF4-FFF2-40B4-BE49-F238E27FC236}">
                <a16:creationId xmlns:a16="http://schemas.microsoft.com/office/drawing/2014/main" id="{422746B9-7F93-FC18-8A32-67A37D8EC47A}"/>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6" name="Title 1">
            <a:extLst>
              <a:ext uri="{FF2B5EF4-FFF2-40B4-BE49-F238E27FC236}">
                <a16:creationId xmlns:a16="http://schemas.microsoft.com/office/drawing/2014/main" id="{2AAFC962-CB26-202C-39B3-D2F26F1F0ECD}"/>
              </a:ext>
            </a:extLst>
          </p:cNvPr>
          <p:cNvSpPr>
            <a:spLocks noGrp="1"/>
          </p:cNvSpPr>
          <p:nvPr>
            <p:ph type="title"/>
          </p:nvPr>
        </p:nvSpPr>
        <p:spPr>
          <a:xfrm>
            <a:off x="838200" y="365125"/>
            <a:ext cx="10515600" cy="1325563"/>
          </a:xfrm>
          <a:prstGeom prst="rect">
            <a:avLst/>
          </a:prstGeom>
        </p:spPr>
        <p:txBody>
          <a:bodyPr/>
          <a:lstStyle>
            <a:lvl1pPr>
              <a:defRPr b="0">
                <a:latin typeface="Source Sans Pro" panose="020B0503030403020204" pitchFamily="34" charset="0"/>
                <a:ea typeface="Source Sans Pro" panose="020B0503030403020204" pitchFamily="34" charset="0"/>
              </a:defRPr>
            </a:lvl1pPr>
          </a:lstStyle>
          <a:p>
            <a:r>
              <a:rPr lang="en-US"/>
              <a:t>Click to edit Master title style</a:t>
            </a:r>
            <a:endParaRPr lang="en-US" dirty="0"/>
          </a:p>
        </p:txBody>
      </p:sp>
      <p:sp>
        <p:nvSpPr>
          <p:cNvPr id="7" name="Content Placeholder 2">
            <a:extLst>
              <a:ext uri="{FF2B5EF4-FFF2-40B4-BE49-F238E27FC236}">
                <a16:creationId xmlns:a16="http://schemas.microsoft.com/office/drawing/2014/main" id="{FCF42766-DB88-CE05-0D24-F842F80C76D3}"/>
              </a:ext>
            </a:extLst>
          </p:cNvPr>
          <p:cNvSpPr>
            <a:spLocks noGrp="1"/>
          </p:cNvSpPr>
          <p:nvPr>
            <p:ph idx="1"/>
          </p:nvPr>
        </p:nvSpPr>
        <p:spPr>
          <a:xfrm>
            <a:off x="838200" y="1825625"/>
            <a:ext cx="10515600" cy="4351338"/>
          </a:xfrm>
          <a:prstGeom prst="rect">
            <a:avLst/>
          </a:prstGeom>
        </p:spPr>
        <p:txBody>
          <a:bodyPr/>
          <a:lstStyle>
            <a:lvl1pPr marL="0" indent="0">
              <a:buNone/>
              <a:defRPr sz="1600">
                <a:latin typeface="Source Sans Pro" panose="020B0503030403020204" pitchFamily="34" charset="0"/>
                <a:ea typeface="Source Sans Pro" panose="020B0503030403020204" pitchFamily="34" charset="0"/>
              </a:defRPr>
            </a:lvl1pPr>
            <a:lvl2pPr>
              <a:defRPr>
                <a:latin typeface="Source Sans Pro" panose="020B0503030403020204" pitchFamily="34" charset="0"/>
                <a:ea typeface="Source Sans Pro" panose="020B0503030403020204" pitchFamily="34" charset="0"/>
              </a:defRPr>
            </a:lvl2pPr>
            <a:lvl3pPr>
              <a:defRPr>
                <a:latin typeface="Source Sans Pro" panose="020B0503030403020204" pitchFamily="34" charset="0"/>
                <a:ea typeface="Source Sans Pro" panose="020B0503030403020204" pitchFamily="34" charset="0"/>
              </a:defRPr>
            </a:lvl3pPr>
            <a:lvl4pPr>
              <a:defRPr>
                <a:latin typeface="Source Sans Pro" panose="020B0503030403020204" pitchFamily="34" charset="0"/>
                <a:ea typeface="Source Sans Pro" panose="020B0503030403020204" pitchFamily="34" charset="0"/>
              </a:defRPr>
            </a:lvl4pPr>
            <a:lvl5pPr>
              <a:defRPr>
                <a:latin typeface="Source Sans Pro" panose="020B0503030403020204" pitchFamily="34" charset="0"/>
                <a:ea typeface="Source Sans Pro" panose="020B0503030403020204" pitchFamily="34" charset="0"/>
              </a:defRPr>
            </a:lvl5pPr>
          </a:lstStyle>
          <a:p>
            <a:pPr lvl="0"/>
            <a:r>
              <a:rPr lang="en-US"/>
              <a:t>Click to edit Master text styles</a:t>
            </a:r>
          </a:p>
        </p:txBody>
      </p:sp>
      <p:pic>
        <p:nvPicPr>
          <p:cNvPr id="8" name="Picture 7">
            <a:extLst>
              <a:ext uri="{FF2B5EF4-FFF2-40B4-BE49-F238E27FC236}">
                <a16:creationId xmlns:a16="http://schemas.microsoft.com/office/drawing/2014/main" id="{398A7AB4-4B20-07CB-8DF0-4BF5C0873D90}"/>
              </a:ext>
            </a:extLst>
          </p:cNvPr>
          <p:cNvPicPr>
            <a:picLocks noChangeAspect="1"/>
          </p:cNvPicPr>
          <p:nvPr userDrawn="1"/>
        </p:nvPicPr>
        <p:blipFill>
          <a:blip r:embed="rId3"/>
          <a:stretch>
            <a:fillRect/>
          </a:stretch>
        </p:blipFill>
        <p:spPr>
          <a:xfrm>
            <a:off x="10180131" y="6368740"/>
            <a:ext cx="1173669" cy="327782"/>
          </a:xfrm>
          <a:prstGeom prst="rect">
            <a:avLst/>
          </a:prstGeom>
        </p:spPr>
      </p:pic>
    </p:spTree>
    <p:extLst>
      <p:ext uri="{BB962C8B-B14F-4D97-AF65-F5344CB8AC3E}">
        <p14:creationId xmlns:p14="http://schemas.microsoft.com/office/powerpoint/2010/main" val="2112670299"/>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0_Title Slide">
    <p:spTree>
      <p:nvGrpSpPr>
        <p:cNvPr id="1" name=""/>
        <p:cNvGrpSpPr/>
        <p:nvPr/>
      </p:nvGrpSpPr>
      <p:grpSpPr>
        <a:xfrm>
          <a:off x="0" y="0"/>
          <a:ext cx="0" cy="0"/>
          <a:chOff x="0" y="0"/>
          <a:chExt cx="0" cy="0"/>
        </a:xfrm>
      </p:grpSpPr>
      <p:pic>
        <p:nvPicPr>
          <p:cNvPr id="10" name="Picture 9" descr="A black screen with purple and black background&#10;&#10;Description automatically generated">
            <a:extLst>
              <a:ext uri="{FF2B5EF4-FFF2-40B4-BE49-F238E27FC236}">
                <a16:creationId xmlns:a16="http://schemas.microsoft.com/office/drawing/2014/main" id="{422746B9-7F93-FC18-8A32-67A37D8EC47A}"/>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6" name="Title 1">
            <a:extLst>
              <a:ext uri="{FF2B5EF4-FFF2-40B4-BE49-F238E27FC236}">
                <a16:creationId xmlns:a16="http://schemas.microsoft.com/office/drawing/2014/main" id="{2AAFC962-CB26-202C-39B3-D2F26F1F0ECD}"/>
              </a:ext>
            </a:extLst>
          </p:cNvPr>
          <p:cNvSpPr>
            <a:spLocks noGrp="1"/>
          </p:cNvSpPr>
          <p:nvPr>
            <p:ph type="title"/>
          </p:nvPr>
        </p:nvSpPr>
        <p:spPr>
          <a:xfrm>
            <a:off x="838200" y="365125"/>
            <a:ext cx="10515600" cy="948635"/>
          </a:xfrm>
          <a:prstGeom prst="rect">
            <a:avLst/>
          </a:prstGeom>
        </p:spPr>
        <p:txBody>
          <a:bodyPr/>
          <a:lstStyle>
            <a:lvl1pPr>
              <a:defRPr b="0">
                <a:latin typeface="Source Sans Pro" panose="020B0503030403020204" pitchFamily="34" charset="0"/>
                <a:ea typeface="Source Sans Pro" panose="020B0503030403020204" pitchFamily="34" charset="0"/>
              </a:defRPr>
            </a:lvl1pPr>
          </a:lstStyle>
          <a:p>
            <a:r>
              <a:rPr lang="en-US"/>
              <a:t>Click to edit Master title style</a:t>
            </a:r>
            <a:endParaRPr lang="en-US" dirty="0"/>
          </a:p>
        </p:txBody>
      </p:sp>
      <p:sp>
        <p:nvSpPr>
          <p:cNvPr id="7" name="Content Placeholder 2">
            <a:extLst>
              <a:ext uri="{FF2B5EF4-FFF2-40B4-BE49-F238E27FC236}">
                <a16:creationId xmlns:a16="http://schemas.microsoft.com/office/drawing/2014/main" id="{FCF42766-DB88-CE05-0D24-F842F80C76D3}"/>
              </a:ext>
            </a:extLst>
          </p:cNvPr>
          <p:cNvSpPr>
            <a:spLocks noGrp="1"/>
          </p:cNvSpPr>
          <p:nvPr>
            <p:ph idx="1"/>
          </p:nvPr>
        </p:nvSpPr>
        <p:spPr>
          <a:xfrm>
            <a:off x="838200" y="2241755"/>
            <a:ext cx="10515600" cy="3935207"/>
          </a:xfrm>
          <a:prstGeom prst="rect">
            <a:avLst/>
          </a:prstGeom>
        </p:spPr>
        <p:txBody>
          <a:bodyPr/>
          <a:lstStyle>
            <a:lvl1pPr marL="0" indent="0">
              <a:buNone/>
              <a:defRPr sz="1600">
                <a:latin typeface="Source Sans Pro" panose="020B0503030403020204" pitchFamily="34" charset="0"/>
                <a:ea typeface="Source Sans Pro" panose="020B0503030403020204" pitchFamily="34" charset="0"/>
              </a:defRPr>
            </a:lvl1pPr>
            <a:lvl2pPr>
              <a:defRPr>
                <a:latin typeface="Source Sans Pro" panose="020B0503030403020204" pitchFamily="34" charset="0"/>
                <a:ea typeface="Source Sans Pro" panose="020B0503030403020204" pitchFamily="34" charset="0"/>
              </a:defRPr>
            </a:lvl2pPr>
            <a:lvl3pPr>
              <a:defRPr>
                <a:latin typeface="Source Sans Pro" panose="020B0503030403020204" pitchFamily="34" charset="0"/>
                <a:ea typeface="Source Sans Pro" panose="020B0503030403020204" pitchFamily="34" charset="0"/>
              </a:defRPr>
            </a:lvl3pPr>
            <a:lvl4pPr>
              <a:defRPr>
                <a:latin typeface="Source Sans Pro" panose="020B0503030403020204" pitchFamily="34" charset="0"/>
                <a:ea typeface="Source Sans Pro" panose="020B0503030403020204" pitchFamily="34" charset="0"/>
              </a:defRPr>
            </a:lvl4pPr>
            <a:lvl5pPr>
              <a:defRPr>
                <a:latin typeface="Source Sans Pro" panose="020B0503030403020204" pitchFamily="34" charset="0"/>
                <a:ea typeface="Source Sans Pro" panose="020B0503030403020204" pitchFamily="34" charset="0"/>
              </a:defRPr>
            </a:lvl5pPr>
          </a:lstStyle>
          <a:p>
            <a:pPr lvl="0"/>
            <a:r>
              <a:rPr lang="en-US"/>
              <a:t>Click to edit Master text styles</a:t>
            </a:r>
          </a:p>
        </p:txBody>
      </p:sp>
      <p:pic>
        <p:nvPicPr>
          <p:cNvPr id="8" name="Picture 7">
            <a:extLst>
              <a:ext uri="{FF2B5EF4-FFF2-40B4-BE49-F238E27FC236}">
                <a16:creationId xmlns:a16="http://schemas.microsoft.com/office/drawing/2014/main" id="{398A7AB4-4B20-07CB-8DF0-4BF5C0873D90}"/>
              </a:ext>
            </a:extLst>
          </p:cNvPr>
          <p:cNvPicPr>
            <a:picLocks noChangeAspect="1"/>
          </p:cNvPicPr>
          <p:nvPr userDrawn="1"/>
        </p:nvPicPr>
        <p:blipFill>
          <a:blip r:embed="rId3"/>
          <a:stretch>
            <a:fillRect/>
          </a:stretch>
        </p:blipFill>
        <p:spPr>
          <a:xfrm>
            <a:off x="10180131" y="6368740"/>
            <a:ext cx="1173669" cy="327782"/>
          </a:xfrm>
          <a:prstGeom prst="rect">
            <a:avLst/>
          </a:prstGeom>
        </p:spPr>
      </p:pic>
      <p:sp>
        <p:nvSpPr>
          <p:cNvPr id="2" name="Text Placeholder 2">
            <a:extLst>
              <a:ext uri="{FF2B5EF4-FFF2-40B4-BE49-F238E27FC236}">
                <a16:creationId xmlns:a16="http://schemas.microsoft.com/office/drawing/2014/main" id="{61F4961E-9BF8-32F4-A45A-9319F363343E}"/>
              </a:ext>
            </a:extLst>
          </p:cNvPr>
          <p:cNvSpPr>
            <a:spLocks noGrp="1"/>
          </p:cNvSpPr>
          <p:nvPr>
            <p:ph type="body" idx="10"/>
          </p:nvPr>
        </p:nvSpPr>
        <p:spPr>
          <a:xfrm>
            <a:off x="838199" y="1509712"/>
            <a:ext cx="10515599" cy="536091"/>
          </a:xfrm>
          <a:prstGeom prst="rect">
            <a:avLst/>
          </a:prstGeom>
        </p:spPr>
        <p:txBody>
          <a:bodyPr anchor="b">
            <a:normAutofit/>
          </a:bodyPr>
          <a:lstStyle>
            <a:lvl1pPr marL="0" indent="0">
              <a:buNone/>
              <a:defRPr sz="2400" b="0">
                <a:latin typeface="Source Sans Pro" panose="020B0503030403020204" pitchFamily="34" charset="0"/>
                <a:ea typeface="Source Sans Pro" panose="020B0503030403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Tree>
    <p:extLst>
      <p:ext uri="{BB962C8B-B14F-4D97-AF65-F5344CB8AC3E}">
        <p14:creationId xmlns:p14="http://schemas.microsoft.com/office/powerpoint/2010/main" val="2369529015"/>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1_Title Slide">
    <p:spTree>
      <p:nvGrpSpPr>
        <p:cNvPr id="1" name=""/>
        <p:cNvGrpSpPr/>
        <p:nvPr/>
      </p:nvGrpSpPr>
      <p:grpSpPr>
        <a:xfrm>
          <a:off x="0" y="0"/>
          <a:ext cx="0" cy="0"/>
          <a:chOff x="0" y="0"/>
          <a:chExt cx="0" cy="0"/>
        </a:xfrm>
      </p:grpSpPr>
      <p:pic>
        <p:nvPicPr>
          <p:cNvPr id="10" name="Picture 9" descr="A black screen with purple and black background&#10;&#10;Description automatically generated">
            <a:extLst>
              <a:ext uri="{FF2B5EF4-FFF2-40B4-BE49-F238E27FC236}">
                <a16:creationId xmlns:a16="http://schemas.microsoft.com/office/drawing/2014/main" id="{422746B9-7F93-FC18-8A32-67A37D8EC47A}"/>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6" name="Title 1">
            <a:extLst>
              <a:ext uri="{FF2B5EF4-FFF2-40B4-BE49-F238E27FC236}">
                <a16:creationId xmlns:a16="http://schemas.microsoft.com/office/drawing/2014/main" id="{2AAFC962-CB26-202C-39B3-D2F26F1F0ECD}"/>
              </a:ext>
            </a:extLst>
          </p:cNvPr>
          <p:cNvSpPr>
            <a:spLocks noGrp="1"/>
          </p:cNvSpPr>
          <p:nvPr>
            <p:ph type="title"/>
          </p:nvPr>
        </p:nvSpPr>
        <p:spPr>
          <a:xfrm>
            <a:off x="838200" y="365125"/>
            <a:ext cx="10515600" cy="948635"/>
          </a:xfrm>
          <a:prstGeom prst="rect">
            <a:avLst/>
          </a:prstGeom>
        </p:spPr>
        <p:txBody>
          <a:bodyPr/>
          <a:lstStyle>
            <a:lvl1pPr>
              <a:defRPr b="0">
                <a:latin typeface="Source Sans Pro" panose="020B0503030403020204" pitchFamily="34" charset="0"/>
                <a:ea typeface="Source Sans Pro" panose="020B0503030403020204" pitchFamily="34" charset="0"/>
              </a:defRPr>
            </a:lvl1pPr>
          </a:lstStyle>
          <a:p>
            <a:r>
              <a:rPr lang="en-US"/>
              <a:t>Click to edit Master title style</a:t>
            </a:r>
            <a:endParaRPr lang="en-US" dirty="0"/>
          </a:p>
        </p:txBody>
      </p:sp>
      <p:sp>
        <p:nvSpPr>
          <p:cNvPr id="7" name="Content Placeholder 2">
            <a:extLst>
              <a:ext uri="{FF2B5EF4-FFF2-40B4-BE49-F238E27FC236}">
                <a16:creationId xmlns:a16="http://schemas.microsoft.com/office/drawing/2014/main" id="{FCF42766-DB88-CE05-0D24-F842F80C76D3}"/>
              </a:ext>
            </a:extLst>
          </p:cNvPr>
          <p:cNvSpPr>
            <a:spLocks noGrp="1"/>
          </p:cNvSpPr>
          <p:nvPr>
            <p:ph idx="1"/>
          </p:nvPr>
        </p:nvSpPr>
        <p:spPr>
          <a:xfrm>
            <a:off x="838200" y="2241755"/>
            <a:ext cx="5134897" cy="3935207"/>
          </a:xfrm>
          <a:prstGeom prst="rect">
            <a:avLst/>
          </a:prstGeom>
        </p:spPr>
        <p:txBody>
          <a:bodyPr/>
          <a:lstStyle>
            <a:lvl1pPr marL="0" indent="0">
              <a:buNone/>
              <a:defRPr sz="1600">
                <a:latin typeface="Source Sans Pro" panose="020B0503030403020204" pitchFamily="34" charset="0"/>
                <a:ea typeface="Source Sans Pro" panose="020B0503030403020204" pitchFamily="34" charset="0"/>
              </a:defRPr>
            </a:lvl1pPr>
            <a:lvl2pPr>
              <a:defRPr>
                <a:latin typeface="Source Sans Pro" panose="020B0503030403020204" pitchFamily="34" charset="0"/>
                <a:ea typeface="Source Sans Pro" panose="020B0503030403020204" pitchFamily="34" charset="0"/>
              </a:defRPr>
            </a:lvl2pPr>
            <a:lvl3pPr>
              <a:defRPr>
                <a:latin typeface="Source Sans Pro" panose="020B0503030403020204" pitchFamily="34" charset="0"/>
                <a:ea typeface="Source Sans Pro" panose="020B0503030403020204" pitchFamily="34" charset="0"/>
              </a:defRPr>
            </a:lvl3pPr>
            <a:lvl4pPr>
              <a:defRPr>
                <a:latin typeface="Source Sans Pro" panose="020B0503030403020204" pitchFamily="34" charset="0"/>
                <a:ea typeface="Source Sans Pro" panose="020B0503030403020204" pitchFamily="34" charset="0"/>
              </a:defRPr>
            </a:lvl4pPr>
            <a:lvl5pPr>
              <a:defRPr>
                <a:latin typeface="Source Sans Pro" panose="020B0503030403020204" pitchFamily="34" charset="0"/>
                <a:ea typeface="Source Sans Pro" panose="020B0503030403020204" pitchFamily="34" charset="0"/>
              </a:defRPr>
            </a:lvl5pPr>
          </a:lstStyle>
          <a:p>
            <a:pPr lvl="0"/>
            <a:r>
              <a:rPr lang="en-US"/>
              <a:t>Click to edit Master text styles</a:t>
            </a:r>
          </a:p>
        </p:txBody>
      </p:sp>
      <p:pic>
        <p:nvPicPr>
          <p:cNvPr id="8" name="Picture 7">
            <a:extLst>
              <a:ext uri="{FF2B5EF4-FFF2-40B4-BE49-F238E27FC236}">
                <a16:creationId xmlns:a16="http://schemas.microsoft.com/office/drawing/2014/main" id="{398A7AB4-4B20-07CB-8DF0-4BF5C0873D90}"/>
              </a:ext>
            </a:extLst>
          </p:cNvPr>
          <p:cNvPicPr>
            <a:picLocks noChangeAspect="1"/>
          </p:cNvPicPr>
          <p:nvPr userDrawn="1"/>
        </p:nvPicPr>
        <p:blipFill>
          <a:blip r:embed="rId3"/>
          <a:stretch>
            <a:fillRect/>
          </a:stretch>
        </p:blipFill>
        <p:spPr>
          <a:xfrm>
            <a:off x="10180131" y="6368740"/>
            <a:ext cx="1173669" cy="327782"/>
          </a:xfrm>
          <a:prstGeom prst="rect">
            <a:avLst/>
          </a:prstGeom>
        </p:spPr>
      </p:pic>
      <p:sp>
        <p:nvSpPr>
          <p:cNvPr id="2" name="Text Placeholder 2">
            <a:extLst>
              <a:ext uri="{FF2B5EF4-FFF2-40B4-BE49-F238E27FC236}">
                <a16:creationId xmlns:a16="http://schemas.microsoft.com/office/drawing/2014/main" id="{61F4961E-9BF8-32F4-A45A-9319F363343E}"/>
              </a:ext>
            </a:extLst>
          </p:cNvPr>
          <p:cNvSpPr>
            <a:spLocks noGrp="1"/>
          </p:cNvSpPr>
          <p:nvPr>
            <p:ph type="body" idx="10"/>
          </p:nvPr>
        </p:nvSpPr>
        <p:spPr>
          <a:xfrm>
            <a:off x="838199" y="1509712"/>
            <a:ext cx="10515599" cy="536091"/>
          </a:xfrm>
          <a:prstGeom prst="rect">
            <a:avLst/>
          </a:prstGeom>
        </p:spPr>
        <p:txBody>
          <a:bodyPr anchor="b">
            <a:normAutofit/>
          </a:bodyPr>
          <a:lstStyle>
            <a:lvl1pPr marL="0" indent="0">
              <a:buNone/>
              <a:defRPr sz="2400" b="0">
                <a:latin typeface="Source Sans Pro" panose="020B0503030403020204" pitchFamily="34" charset="0"/>
                <a:ea typeface="Source Sans Pro" panose="020B0503030403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3" name="Content Placeholder 2">
            <a:extLst>
              <a:ext uri="{FF2B5EF4-FFF2-40B4-BE49-F238E27FC236}">
                <a16:creationId xmlns:a16="http://schemas.microsoft.com/office/drawing/2014/main" id="{B73F398A-72FE-2C28-DFCE-89C77047CFF8}"/>
              </a:ext>
            </a:extLst>
          </p:cNvPr>
          <p:cNvSpPr>
            <a:spLocks noGrp="1"/>
          </p:cNvSpPr>
          <p:nvPr>
            <p:ph idx="11"/>
          </p:nvPr>
        </p:nvSpPr>
        <p:spPr>
          <a:xfrm>
            <a:off x="6206613" y="2241755"/>
            <a:ext cx="5134897" cy="3935207"/>
          </a:xfrm>
          <a:prstGeom prst="rect">
            <a:avLst/>
          </a:prstGeom>
        </p:spPr>
        <p:txBody>
          <a:bodyPr/>
          <a:lstStyle>
            <a:lvl1pPr marL="0" indent="0">
              <a:buNone/>
              <a:defRPr sz="1600">
                <a:latin typeface="Source Sans Pro" panose="020B0503030403020204" pitchFamily="34" charset="0"/>
                <a:ea typeface="Source Sans Pro" panose="020B0503030403020204" pitchFamily="34" charset="0"/>
              </a:defRPr>
            </a:lvl1pPr>
            <a:lvl2pPr>
              <a:defRPr>
                <a:latin typeface="Source Sans Pro" panose="020B0503030403020204" pitchFamily="34" charset="0"/>
                <a:ea typeface="Source Sans Pro" panose="020B0503030403020204" pitchFamily="34" charset="0"/>
              </a:defRPr>
            </a:lvl2pPr>
            <a:lvl3pPr>
              <a:defRPr>
                <a:latin typeface="Source Sans Pro" panose="020B0503030403020204" pitchFamily="34" charset="0"/>
                <a:ea typeface="Source Sans Pro" panose="020B0503030403020204" pitchFamily="34" charset="0"/>
              </a:defRPr>
            </a:lvl3pPr>
            <a:lvl4pPr>
              <a:defRPr>
                <a:latin typeface="Source Sans Pro" panose="020B0503030403020204" pitchFamily="34" charset="0"/>
                <a:ea typeface="Source Sans Pro" panose="020B0503030403020204" pitchFamily="34" charset="0"/>
              </a:defRPr>
            </a:lvl4pPr>
            <a:lvl5pPr>
              <a:defRPr>
                <a:latin typeface="Source Sans Pro" panose="020B0503030403020204" pitchFamily="34" charset="0"/>
                <a:ea typeface="Source Sans Pro" panose="020B0503030403020204" pitchFamily="34" charset="0"/>
              </a:defRPr>
            </a:lvl5pPr>
          </a:lstStyle>
          <a:p>
            <a:pPr lvl="0"/>
            <a:r>
              <a:rPr lang="en-US"/>
              <a:t>Click to edit Master text styles</a:t>
            </a:r>
          </a:p>
        </p:txBody>
      </p:sp>
    </p:spTree>
    <p:extLst>
      <p:ext uri="{BB962C8B-B14F-4D97-AF65-F5344CB8AC3E}">
        <p14:creationId xmlns:p14="http://schemas.microsoft.com/office/powerpoint/2010/main" val="470465610"/>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7_Title Slide">
    <p:spTree>
      <p:nvGrpSpPr>
        <p:cNvPr id="1" name=""/>
        <p:cNvGrpSpPr/>
        <p:nvPr/>
      </p:nvGrpSpPr>
      <p:grpSpPr>
        <a:xfrm>
          <a:off x="0" y="0"/>
          <a:ext cx="0" cy="0"/>
          <a:chOff x="0" y="0"/>
          <a:chExt cx="0" cy="0"/>
        </a:xfrm>
      </p:grpSpPr>
      <p:pic>
        <p:nvPicPr>
          <p:cNvPr id="10" name="Picture 9" descr="A black screen with purple and black background&#10;&#10;Description automatically generated">
            <a:extLst>
              <a:ext uri="{FF2B5EF4-FFF2-40B4-BE49-F238E27FC236}">
                <a16:creationId xmlns:a16="http://schemas.microsoft.com/office/drawing/2014/main" id="{422746B9-7F93-FC18-8A32-67A37D8EC47A}"/>
              </a:ext>
            </a:extLst>
          </p:cNvPr>
          <p:cNvPicPr>
            <a:picLocks noChangeAspect="1"/>
          </p:cNvPicPr>
          <p:nvPr userDrawn="1"/>
        </p:nvPicPr>
        <p:blipFill>
          <a:blip r:embed="rId2"/>
          <a:stretch>
            <a:fillRect/>
          </a:stretch>
        </p:blipFill>
        <p:spPr>
          <a:xfrm>
            <a:off x="0" y="0"/>
            <a:ext cx="12192000" cy="6858000"/>
          </a:xfrm>
          <a:prstGeom prst="rect">
            <a:avLst/>
          </a:prstGeom>
        </p:spPr>
      </p:pic>
      <p:pic>
        <p:nvPicPr>
          <p:cNvPr id="8" name="Picture 7">
            <a:extLst>
              <a:ext uri="{FF2B5EF4-FFF2-40B4-BE49-F238E27FC236}">
                <a16:creationId xmlns:a16="http://schemas.microsoft.com/office/drawing/2014/main" id="{398A7AB4-4B20-07CB-8DF0-4BF5C0873D90}"/>
              </a:ext>
            </a:extLst>
          </p:cNvPr>
          <p:cNvPicPr>
            <a:picLocks noChangeAspect="1"/>
          </p:cNvPicPr>
          <p:nvPr userDrawn="1"/>
        </p:nvPicPr>
        <p:blipFill>
          <a:blip r:embed="rId3"/>
          <a:stretch>
            <a:fillRect/>
          </a:stretch>
        </p:blipFill>
        <p:spPr>
          <a:xfrm>
            <a:off x="10180131" y="6368740"/>
            <a:ext cx="1173669" cy="327782"/>
          </a:xfrm>
          <a:prstGeom prst="rect">
            <a:avLst/>
          </a:prstGeom>
        </p:spPr>
      </p:pic>
      <p:sp>
        <p:nvSpPr>
          <p:cNvPr id="2" name="Title 1">
            <a:extLst>
              <a:ext uri="{FF2B5EF4-FFF2-40B4-BE49-F238E27FC236}">
                <a16:creationId xmlns:a16="http://schemas.microsoft.com/office/drawing/2014/main" id="{63C58C09-8704-B9E5-DFCA-5A0C8B80EB64}"/>
              </a:ext>
            </a:extLst>
          </p:cNvPr>
          <p:cNvSpPr>
            <a:spLocks noGrp="1"/>
          </p:cNvSpPr>
          <p:nvPr>
            <p:ph type="title"/>
          </p:nvPr>
        </p:nvSpPr>
        <p:spPr>
          <a:xfrm>
            <a:off x="838200" y="365125"/>
            <a:ext cx="10515600" cy="1325563"/>
          </a:xfrm>
          <a:prstGeom prst="rect">
            <a:avLst/>
          </a:prstGeom>
        </p:spPr>
        <p:txBody>
          <a:bodyPr/>
          <a:lstStyle>
            <a:lvl1pPr>
              <a:defRPr>
                <a:latin typeface="Source Sans Pro" panose="020B0503030403020204" pitchFamily="34" charset="0"/>
                <a:ea typeface="Source Sans Pro" panose="020B0503030403020204" pitchFamily="34" charset="0"/>
              </a:defRPr>
            </a:lvl1pPr>
          </a:lstStyle>
          <a:p>
            <a:r>
              <a:rPr lang="en-US"/>
              <a:t>Click to edit Master title style</a:t>
            </a:r>
            <a:endParaRPr lang="en-AT" dirty="0"/>
          </a:p>
        </p:txBody>
      </p:sp>
      <p:sp>
        <p:nvSpPr>
          <p:cNvPr id="3" name="Content Placeholder 2">
            <a:extLst>
              <a:ext uri="{FF2B5EF4-FFF2-40B4-BE49-F238E27FC236}">
                <a16:creationId xmlns:a16="http://schemas.microsoft.com/office/drawing/2014/main" id="{3F7F6AC2-237A-0240-A167-07566D3865B6}"/>
              </a:ext>
            </a:extLst>
          </p:cNvPr>
          <p:cNvSpPr>
            <a:spLocks noGrp="1"/>
          </p:cNvSpPr>
          <p:nvPr>
            <p:ph sz="half" idx="1"/>
          </p:nvPr>
        </p:nvSpPr>
        <p:spPr>
          <a:xfrm>
            <a:off x="838200" y="1825625"/>
            <a:ext cx="5181600" cy="4351338"/>
          </a:xfrm>
          <a:prstGeom prst="rect">
            <a:avLst/>
          </a:prstGeom>
        </p:spPr>
        <p:txBody>
          <a:bodyPr/>
          <a:lstStyle>
            <a:lvl1pPr marL="0" indent="0">
              <a:buNone/>
              <a:defRPr sz="1600">
                <a:latin typeface="Source Sans Pro" panose="020B0503030403020204" pitchFamily="34" charset="0"/>
                <a:ea typeface="Source Sans Pro" panose="020B0503030403020204" pitchFamily="34" charset="0"/>
              </a:defRPr>
            </a:lvl1pPr>
            <a:lvl2pPr>
              <a:defRPr>
                <a:latin typeface="Source Sans Pro" panose="020B0503030403020204" pitchFamily="34" charset="0"/>
                <a:ea typeface="Source Sans Pro" panose="020B0503030403020204" pitchFamily="34" charset="0"/>
              </a:defRPr>
            </a:lvl2pPr>
            <a:lvl3pPr>
              <a:defRPr>
                <a:latin typeface="Source Sans Pro" panose="020B0503030403020204" pitchFamily="34" charset="0"/>
                <a:ea typeface="Source Sans Pro" panose="020B0503030403020204" pitchFamily="34" charset="0"/>
              </a:defRPr>
            </a:lvl3pPr>
            <a:lvl4pPr>
              <a:defRPr>
                <a:latin typeface="Source Sans Pro" panose="020B0503030403020204" pitchFamily="34" charset="0"/>
                <a:ea typeface="Source Sans Pro" panose="020B0503030403020204" pitchFamily="34" charset="0"/>
              </a:defRPr>
            </a:lvl4pPr>
            <a:lvl5pPr>
              <a:defRPr>
                <a:latin typeface="Source Sans Pro" panose="020B0503030403020204" pitchFamily="34" charset="0"/>
                <a:ea typeface="Source Sans Pro" panose="020B0503030403020204" pitchFamily="34" charset="0"/>
              </a:defRPr>
            </a:lvl5pPr>
          </a:lstStyle>
          <a:p>
            <a:pPr lvl="0"/>
            <a:r>
              <a:rPr lang="en-US"/>
              <a:t>Click to edit Master text styles</a:t>
            </a:r>
          </a:p>
        </p:txBody>
      </p:sp>
      <p:sp>
        <p:nvSpPr>
          <p:cNvPr id="4" name="Content Placeholder 3">
            <a:extLst>
              <a:ext uri="{FF2B5EF4-FFF2-40B4-BE49-F238E27FC236}">
                <a16:creationId xmlns:a16="http://schemas.microsoft.com/office/drawing/2014/main" id="{BD289921-11A3-26EB-1286-91DAA2AD993C}"/>
              </a:ext>
            </a:extLst>
          </p:cNvPr>
          <p:cNvSpPr>
            <a:spLocks noGrp="1"/>
          </p:cNvSpPr>
          <p:nvPr>
            <p:ph sz="half" idx="2"/>
          </p:nvPr>
        </p:nvSpPr>
        <p:spPr>
          <a:xfrm>
            <a:off x="6172200" y="1825625"/>
            <a:ext cx="5181600" cy="4351338"/>
          </a:xfrm>
          <a:prstGeom prst="rect">
            <a:avLst/>
          </a:prstGeom>
        </p:spPr>
        <p:txBody>
          <a:bodyPr/>
          <a:lstStyle>
            <a:lvl1pPr marL="0" indent="0">
              <a:buNone/>
              <a:defRPr sz="1600">
                <a:latin typeface="Source Sans Pro" panose="020B0503030403020204" pitchFamily="34" charset="0"/>
                <a:ea typeface="Source Sans Pro" panose="020B0503030403020204" pitchFamily="34" charset="0"/>
              </a:defRPr>
            </a:lvl1pPr>
            <a:lvl2pPr>
              <a:defRPr>
                <a:latin typeface="Source Sans Pro" panose="020B0503030403020204" pitchFamily="34" charset="0"/>
                <a:ea typeface="Source Sans Pro" panose="020B0503030403020204" pitchFamily="34" charset="0"/>
              </a:defRPr>
            </a:lvl2pPr>
            <a:lvl3pPr>
              <a:defRPr>
                <a:latin typeface="Source Sans Pro" panose="020B0503030403020204" pitchFamily="34" charset="0"/>
                <a:ea typeface="Source Sans Pro" panose="020B0503030403020204" pitchFamily="34" charset="0"/>
              </a:defRPr>
            </a:lvl3pPr>
            <a:lvl4pPr>
              <a:defRPr>
                <a:latin typeface="Source Sans Pro" panose="020B0503030403020204" pitchFamily="34" charset="0"/>
                <a:ea typeface="Source Sans Pro" panose="020B0503030403020204" pitchFamily="34" charset="0"/>
              </a:defRPr>
            </a:lvl4pPr>
            <a:lvl5pPr>
              <a:defRPr>
                <a:latin typeface="Source Sans Pro" panose="020B0503030403020204" pitchFamily="34" charset="0"/>
                <a:ea typeface="Source Sans Pro" panose="020B0503030403020204" pitchFamily="34" charset="0"/>
              </a:defRPr>
            </a:lvl5pPr>
          </a:lstStyle>
          <a:p>
            <a:pPr lvl="0"/>
            <a:r>
              <a:rPr lang="en-US"/>
              <a:t>Click to edit Master text styles</a:t>
            </a:r>
          </a:p>
        </p:txBody>
      </p:sp>
    </p:spTree>
    <p:extLst>
      <p:ext uri="{BB962C8B-B14F-4D97-AF65-F5344CB8AC3E}">
        <p14:creationId xmlns:p14="http://schemas.microsoft.com/office/powerpoint/2010/main" val="386414432"/>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8_Title Slide">
    <p:spTree>
      <p:nvGrpSpPr>
        <p:cNvPr id="1" name=""/>
        <p:cNvGrpSpPr/>
        <p:nvPr/>
      </p:nvGrpSpPr>
      <p:grpSpPr>
        <a:xfrm>
          <a:off x="0" y="0"/>
          <a:ext cx="0" cy="0"/>
          <a:chOff x="0" y="0"/>
          <a:chExt cx="0" cy="0"/>
        </a:xfrm>
      </p:grpSpPr>
      <p:pic>
        <p:nvPicPr>
          <p:cNvPr id="10" name="Picture 9" descr="A black screen with purple and black background&#10;&#10;Description automatically generated">
            <a:extLst>
              <a:ext uri="{FF2B5EF4-FFF2-40B4-BE49-F238E27FC236}">
                <a16:creationId xmlns:a16="http://schemas.microsoft.com/office/drawing/2014/main" id="{422746B9-7F93-FC18-8A32-67A37D8EC47A}"/>
              </a:ext>
            </a:extLst>
          </p:cNvPr>
          <p:cNvPicPr>
            <a:picLocks noChangeAspect="1"/>
          </p:cNvPicPr>
          <p:nvPr userDrawn="1"/>
        </p:nvPicPr>
        <p:blipFill>
          <a:blip r:embed="rId2"/>
          <a:stretch>
            <a:fillRect/>
          </a:stretch>
        </p:blipFill>
        <p:spPr>
          <a:xfrm>
            <a:off x="0" y="0"/>
            <a:ext cx="12192000" cy="6858000"/>
          </a:xfrm>
          <a:prstGeom prst="rect">
            <a:avLst/>
          </a:prstGeom>
        </p:spPr>
      </p:pic>
      <p:pic>
        <p:nvPicPr>
          <p:cNvPr id="8" name="Picture 7">
            <a:extLst>
              <a:ext uri="{FF2B5EF4-FFF2-40B4-BE49-F238E27FC236}">
                <a16:creationId xmlns:a16="http://schemas.microsoft.com/office/drawing/2014/main" id="{398A7AB4-4B20-07CB-8DF0-4BF5C0873D90}"/>
              </a:ext>
            </a:extLst>
          </p:cNvPr>
          <p:cNvPicPr>
            <a:picLocks noChangeAspect="1"/>
          </p:cNvPicPr>
          <p:nvPr userDrawn="1"/>
        </p:nvPicPr>
        <p:blipFill>
          <a:blip r:embed="rId3"/>
          <a:stretch>
            <a:fillRect/>
          </a:stretch>
        </p:blipFill>
        <p:spPr>
          <a:xfrm>
            <a:off x="10180131" y="6368740"/>
            <a:ext cx="1173669" cy="327782"/>
          </a:xfrm>
          <a:prstGeom prst="rect">
            <a:avLst/>
          </a:prstGeom>
        </p:spPr>
      </p:pic>
      <p:sp>
        <p:nvSpPr>
          <p:cNvPr id="2" name="Title 1">
            <a:extLst>
              <a:ext uri="{FF2B5EF4-FFF2-40B4-BE49-F238E27FC236}">
                <a16:creationId xmlns:a16="http://schemas.microsoft.com/office/drawing/2014/main" id="{63C58C09-8704-B9E5-DFCA-5A0C8B80EB64}"/>
              </a:ext>
            </a:extLst>
          </p:cNvPr>
          <p:cNvSpPr>
            <a:spLocks noGrp="1"/>
          </p:cNvSpPr>
          <p:nvPr>
            <p:ph type="title"/>
          </p:nvPr>
        </p:nvSpPr>
        <p:spPr>
          <a:xfrm>
            <a:off x="838200" y="365125"/>
            <a:ext cx="10515600" cy="1325563"/>
          </a:xfrm>
          <a:prstGeom prst="rect">
            <a:avLst/>
          </a:prstGeom>
        </p:spPr>
        <p:txBody>
          <a:bodyPr/>
          <a:lstStyle>
            <a:lvl1pPr>
              <a:defRPr>
                <a:latin typeface="Source Sans Pro" panose="020B0503030403020204" pitchFamily="34" charset="0"/>
                <a:ea typeface="Source Sans Pro" panose="020B0503030403020204" pitchFamily="34" charset="0"/>
              </a:defRPr>
            </a:lvl1pPr>
          </a:lstStyle>
          <a:p>
            <a:r>
              <a:rPr lang="en-US"/>
              <a:t>Click to edit Master title style</a:t>
            </a:r>
            <a:endParaRPr lang="en-AT" dirty="0"/>
          </a:p>
        </p:txBody>
      </p:sp>
      <p:sp>
        <p:nvSpPr>
          <p:cNvPr id="3" name="Content Placeholder 2">
            <a:extLst>
              <a:ext uri="{FF2B5EF4-FFF2-40B4-BE49-F238E27FC236}">
                <a16:creationId xmlns:a16="http://schemas.microsoft.com/office/drawing/2014/main" id="{3F7F6AC2-237A-0240-A167-07566D3865B6}"/>
              </a:ext>
            </a:extLst>
          </p:cNvPr>
          <p:cNvSpPr>
            <a:spLocks noGrp="1"/>
          </p:cNvSpPr>
          <p:nvPr>
            <p:ph sz="half" idx="1"/>
          </p:nvPr>
        </p:nvSpPr>
        <p:spPr>
          <a:xfrm>
            <a:off x="838200" y="1781380"/>
            <a:ext cx="3409335" cy="4351338"/>
          </a:xfrm>
          <a:prstGeom prst="rect">
            <a:avLst/>
          </a:prstGeom>
        </p:spPr>
        <p:txBody>
          <a:bodyPr/>
          <a:lstStyle>
            <a:lvl1pPr marL="0" indent="0">
              <a:buNone/>
              <a:defRPr sz="1600">
                <a:latin typeface="Source Sans Pro" panose="020B0503030403020204" pitchFamily="34" charset="0"/>
                <a:ea typeface="Source Sans Pro" panose="020B0503030403020204" pitchFamily="34" charset="0"/>
              </a:defRPr>
            </a:lvl1pPr>
            <a:lvl2pPr marL="457200" indent="0">
              <a:buNone/>
              <a:defRPr>
                <a:latin typeface="Source Sans Pro" panose="020B0503030403020204" pitchFamily="34" charset="0"/>
                <a:ea typeface="Source Sans Pro" panose="020B0503030403020204" pitchFamily="34" charset="0"/>
              </a:defRPr>
            </a:lvl2pPr>
            <a:lvl3pPr marL="914400" indent="0">
              <a:buNone/>
              <a:defRPr>
                <a:latin typeface="Source Sans Pro" panose="020B0503030403020204" pitchFamily="34" charset="0"/>
                <a:ea typeface="Source Sans Pro" panose="020B0503030403020204" pitchFamily="34" charset="0"/>
              </a:defRPr>
            </a:lvl3pPr>
            <a:lvl4pPr marL="1371600" indent="0">
              <a:buNone/>
              <a:defRPr>
                <a:latin typeface="Source Sans Pro" panose="020B0503030403020204" pitchFamily="34" charset="0"/>
                <a:ea typeface="Source Sans Pro" panose="020B0503030403020204" pitchFamily="34" charset="0"/>
              </a:defRPr>
            </a:lvl4pPr>
            <a:lvl5pPr marL="1828800" indent="0">
              <a:buNone/>
              <a:defRPr>
                <a:latin typeface="Source Sans Pro" panose="020B0503030403020204" pitchFamily="34" charset="0"/>
                <a:ea typeface="Source Sans Pro" panose="020B0503030403020204" pitchFamily="34" charset="0"/>
              </a:defRPr>
            </a:lvl5pPr>
          </a:lstStyle>
          <a:p>
            <a:pPr lvl="0"/>
            <a:r>
              <a:rPr lang="en-US"/>
              <a:t>Click to edit Master text styles</a:t>
            </a:r>
          </a:p>
        </p:txBody>
      </p:sp>
      <p:sp>
        <p:nvSpPr>
          <p:cNvPr id="7" name="Content Placeholder 2">
            <a:extLst>
              <a:ext uri="{FF2B5EF4-FFF2-40B4-BE49-F238E27FC236}">
                <a16:creationId xmlns:a16="http://schemas.microsoft.com/office/drawing/2014/main" id="{FB8DBE4C-890B-E861-63A6-3C0B53B23F60}"/>
              </a:ext>
            </a:extLst>
          </p:cNvPr>
          <p:cNvSpPr>
            <a:spLocks noGrp="1"/>
          </p:cNvSpPr>
          <p:nvPr>
            <p:ph sz="half" idx="10"/>
          </p:nvPr>
        </p:nvSpPr>
        <p:spPr>
          <a:xfrm>
            <a:off x="4399936" y="1781380"/>
            <a:ext cx="3409335" cy="4351338"/>
          </a:xfrm>
          <a:prstGeom prst="rect">
            <a:avLst/>
          </a:prstGeom>
        </p:spPr>
        <p:txBody>
          <a:bodyPr/>
          <a:lstStyle>
            <a:lvl1pPr marL="0" indent="0">
              <a:buNone/>
              <a:defRPr sz="1600">
                <a:latin typeface="Source Sans Pro" panose="020B0503030403020204" pitchFamily="34" charset="0"/>
                <a:ea typeface="Source Sans Pro" panose="020B0503030403020204" pitchFamily="34" charset="0"/>
              </a:defRPr>
            </a:lvl1pPr>
            <a:lvl2pPr marL="457200" indent="0">
              <a:buNone/>
              <a:defRPr>
                <a:latin typeface="Source Sans Pro" panose="020B0503030403020204" pitchFamily="34" charset="0"/>
                <a:ea typeface="Source Sans Pro" panose="020B0503030403020204" pitchFamily="34" charset="0"/>
              </a:defRPr>
            </a:lvl2pPr>
            <a:lvl3pPr marL="914400" indent="0">
              <a:buNone/>
              <a:defRPr>
                <a:latin typeface="Source Sans Pro" panose="020B0503030403020204" pitchFamily="34" charset="0"/>
                <a:ea typeface="Source Sans Pro" panose="020B0503030403020204" pitchFamily="34" charset="0"/>
              </a:defRPr>
            </a:lvl3pPr>
            <a:lvl4pPr marL="1371600" indent="0">
              <a:buNone/>
              <a:defRPr>
                <a:latin typeface="Source Sans Pro" panose="020B0503030403020204" pitchFamily="34" charset="0"/>
                <a:ea typeface="Source Sans Pro" panose="020B0503030403020204" pitchFamily="34" charset="0"/>
              </a:defRPr>
            </a:lvl4pPr>
            <a:lvl5pPr marL="1828800" indent="0">
              <a:buNone/>
              <a:defRPr>
                <a:latin typeface="Source Sans Pro" panose="020B0503030403020204" pitchFamily="34" charset="0"/>
                <a:ea typeface="Source Sans Pro" panose="020B0503030403020204" pitchFamily="34" charset="0"/>
              </a:defRPr>
            </a:lvl5pPr>
          </a:lstStyle>
          <a:p>
            <a:pPr lvl="0"/>
            <a:r>
              <a:rPr lang="en-US"/>
              <a:t>Click to edit Master text styles</a:t>
            </a:r>
          </a:p>
        </p:txBody>
      </p:sp>
      <p:sp>
        <p:nvSpPr>
          <p:cNvPr id="9" name="Content Placeholder 2">
            <a:extLst>
              <a:ext uri="{FF2B5EF4-FFF2-40B4-BE49-F238E27FC236}">
                <a16:creationId xmlns:a16="http://schemas.microsoft.com/office/drawing/2014/main" id="{8E95E464-F0EA-5AE3-9246-D64ACC01B5CF}"/>
              </a:ext>
            </a:extLst>
          </p:cNvPr>
          <p:cNvSpPr>
            <a:spLocks noGrp="1"/>
          </p:cNvSpPr>
          <p:nvPr>
            <p:ph sz="half" idx="11"/>
          </p:nvPr>
        </p:nvSpPr>
        <p:spPr>
          <a:xfrm>
            <a:off x="7961671" y="1781380"/>
            <a:ext cx="3409335" cy="4351338"/>
          </a:xfrm>
          <a:prstGeom prst="rect">
            <a:avLst/>
          </a:prstGeom>
        </p:spPr>
        <p:txBody>
          <a:bodyPr/>
          <a:lstStyle>
            <a:lvl1pPr marL="0" indent="0">
              <a:buNone/>
              <a:defRPr sz="1600">
                <a:latin typeface="Source Sans Pro" panose="020B0503030403020204" pitchFamily="34" charset="0"/>
                <a:ea typeface="Source Sans Pro" panose="020B0503030403020204" pitchFamily="34" charset="0"/>
              </a:defRPr>
            </a:lvl1pPr>
            <a:lvl2pPr marL="457200" indent="0">
              <a:buNone/>
              <a:defRPr>
                <a:latin typeface="Source Sans Pro" panose="020B0503030403020204" pitchFamily="34" charset="0"/>
                <a:ea typeface="Source Sans Pro" panose="020B0503030403020204" pitchFamily="34" charset="0"/>
              </a:defRPr>
            </a:lvl2pPr>
            <a:lvl3pPr marL="914400" indent="0">
              <a:buNone/>
              <a:defRPr>
                <a:latin typeface="Source Sans Pro" panose="020B0503030403020204" pitchFamily="34" charset="0"/>
                <a:ea typeface="Source Sans Pro" panose="020B0503030403020204" pitchFamily="34" charset="0"/>
              </a:defRPr>
            </a:lvl3pPr>
            <a:lvl4pPr marL="1371600" indent="0">
              <a:buNone/>
              <a:defRPr>
                <a:latin typeface="Source Sans Pro" panose="020B0503030403020204" pitchFamily="34" charset="0"/>
                <a:ea typeface="Source Sans Pro" panose="020B0503030403020204" pitchFamily="34" charset="0"/>
              </a:defRPr>
            </a:lvl4pPr>
            <a:lvl5pPr marL="1828800" indent="0">
              <a:buNone/>
              <a:defRPr>
                <a:latin typeface="Source Sans Pro" panose="020B0503030403020204" pitchFamily="34" charset="0"/>
                <a:ea typeface="Source Sans Pro" panose="020B0503030403020204" pitchFamily="34" charset="0"/>
              </a:defRPr>
            </a:lvl5pPr>
          </a:lstStyle>
          <a:p>
            <a:pPr lvl="0"/>
            <a:r>
              <a:rPr lang="en-US"/>
              <a:t>Click to edit Master text styles</a:t>
            </a:r>
          </a:p>
        </p:txBody>
      </p:sp>
    </p:spTree>
    <p:extLst>
      <p:ext uri="{BB962C8B-B14F-4D97-AF65-F5344CB8AC3E}">
        <p14:creationId xmlns:p14="http://schemas.microsoft.com/office/powerpoint/2010/main" val="2787285081"/>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4_Title Slide">
    <p:spTree>
      <p:nvGrpSpPr>
        <p:cNvPr id="1" name=""/>
        <p:cNvGrpSpPr/>
        <p:nvPr/>
      </p:nvGrpSpPr>
      <p:grpSpPr>
        <a:xfrm>
          <a:off x="0" y="0"/>
          <a:ext cx="0" cy="0"/>
          <a:chOff x="0" y="0"/>
          <a:chExt cx="0" cy="0"/>
        </a:xfrm>
      </p:grpSpPr>
      <p:pic>
        <p:nvPicPr>
          <p:cNvPr id="2" name="Picture 1" descr="A blue and purple background with circles and dots&#10;&#10;Description automatically generated">
            <a:extLst>
              <a:ext uri="{FF2B5EF4-FFF2-40B4-BE49-F238E27FC236}">
                <a16:creationId xmlns:a16="http://schemas.microsoft.com/office/drawing/2014/main" id="{C2807845-F552-B99E-D310-80A43B73A8E1}"/>
              </a:ext>
            </a:extLst>
          </p:cNvPr>
          <p:cNvPicPr>
            <a:picLocks noChangeAspect="1"/>
          </p:cNvPicPr>
          <p:nvPr userDrawn="1"/>
        </p:nvPicPr>
        <p:blipFill>
          <a:blip r:embed="rId2"/>
          <a:stretch>
            <a:fillRect/>
          </a:stretch>
        </p:blipFill>
        <p:spPr>
          <a:xfrm>
            <a:off x="0" y="0"/>
            <a:ext cx="12192000" cy="6858000"/>
          </a:xfrm>
          <a:prstGeom prst="rect">
            <a:avLst/>
          </a:prstGeom>
        </p:spPr>
      </p:pic>
      <p:pic>
        <p:nvPicPr>
          <p:cNvPr id="3" name="Picture 2">
            <a:extLst>
              <a:ext uri="{FF2B5EF4-FFF2-40B4-BE49-F238E27FC236}">
                <a16:creationId xmlns:a16="http://schemas.microsoft.com/office/drawing/2014/main" id="{7FA52D74-0272-01E7-C1CE-031E50C7711D}"/>
              </a:ext>
            </a:extLst>
          </p:cNvPr>
          <p:cNvPicPr>
            <a:picLocks noChangeAspect="1"/>
          </p:cNvPicPr>
          <p:nvPr userDrawn="1"/>
        </p:nvPicPr>
        <p:blipFill>
          <a:blip r:embed="rId3"/>
          <a:stretch>
            <a:fillRect/>
          </a:stretch>
        </p:blipFill>
        <p:spPr>
          <a:xfrm>
            <a:off x="625313" y="531551"/>
            <a:ext cx="2662678" cy="743631"/>
          </a:xfrm>
          <a:prstGeom prst="rect">
            <a:avLst/>
          </a:prstGeom>
        </p:spPr>
      </p:pic>
      <p:sp>
        <p:nvSpPr>
          <p:cNvPr id="4" name="Rectangle 3">
            <a:extLst>
              <a:ext uri="{FF2B5EF4-FFF2-40B4-BE49-F238E27FC236}">
                <a16:creationId xmlns:a16="http://schemas.microsoft.com/office/drawing/2014/main" id="{522CB341-702A-5C7A-C422-DFED4425BDB7}"/>
              </a:ext>
            </a:extLst>
          </p:cNvPr>
          <p:cNvSpPr/>
          <p:nvPr userDrawn="1"/>
        </p:nvSpPr>
        <p:spPr>
          <a:xfrm>
            <a:off x="0" y="1695889"/>
            <a:ext cx="12192000" cy="457190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id="{1FE15A11-62BD-474A-0F85-D2ACDC9992FD}"/>
              </a:ext>
            </a:extLst>
          </p:cNvPr>
          <p:cNvPicPr>
            <a:picLocks noChangeAspect="1"/>
          </p:cNvPicPr>
          <p:nvPr userDrawn="1"/>
        </p:nvPicPr>
        <p:blipFill>
          <a:blip r:embed="rId3"/>
          <a:stretch>
            <a:fillRect/>
          </a:stretch>
        </p:blipFill>
        <p:spPr>
          <a:xfrm>
            <a:off x="10180131" y="6368740"/>
            <a:ext cx="1173669" cy="327782"/>
          </a:xfrm>
          <a:prstGeom prst="rect">
            <a:avLst/>
          </a:prstGeom>
        </p:spPr>
      </p:pic>
      <p:sp>
        <p:nvSpPr>
          <p:cNvPr id="11" name="Content Placeholder 2">
            <a:extLst>
              <a:ext uri="{FF2B5EF4-FFF2-40B4-BE49-F238E27FC236}">
                <a16:creationId xmlns:a16="http://schemas.microsoft.com/office/drawing/2014/main" id="{B2A7A733-F9BE-EE16-8662-918A468A5137}"/>
              </a:ext>
            </a:extLst>
          </p:cNvPr>
          <p:cNvSpPr>
            <a:spLocks noGrp="1"/>
          </p:cNvSpPr>
          <p:nvPr>
            <p:ph idx="1"/>
          </p:nvPr>
        </p:nvSpPr>
        <p:spPr>
          <a:xfrm>
            <a:off x="838200" y="1825625"/>
            <a:ext cx="10515600" cy="4351338"/>
          </a:xfrm>
          <a:prstGeom prst="rect">
            <a:avLst/>
          </a:prstGeom>
        </p:spPr>
        <p:txBody>
          <a:bodyPr/>
          <a:lstStyle>
            <a:lvl1pPr marL="0" indent="0">
              <a:buNone/>
              <a:defRPr sz="1600">
                <a:latin typeface="Source Sans Pro" panose="020B0503030403020204" pitchFamily="34" charset="0"/>
                <a:ea typeface="Source Sans Pro" panose="020B0503030403020204" pitchFamily="34" charset="0"/>
              </a:defRPr>
            </a:lvl1pPr>
            <a:lvl2pPr marL="457200" indent="0">
              <a:buNone/>
              <a:defRPr>
                <a:latin typeface="Source Sans Pro" panose="020B0503030403020204" pitchFamily="34" charset="0"/>
                <a:ea typeface="Source Sans Pro" panose="020B0503030403020204" pitchFamily="34" charset="0"/>
              </a:defRPr>
            </a:lvl2pPr>
            <a:lvl3pPr marL="914400" indent="0">
              <a:buNone/>
              <a:defRPr>
                <a:latin typeface="Source Sans Pro" panose="020B0503030403020204" pitchFamily="34" charset="0"/>
                <a:ea typeface="Source Sans Pro" panose="020B0503030403020204" pitchFamily="34" charset="0"/>
              </a:defRPr>
            </a:lvl3pPr>
            <a:lvl4pPr marL="1371600" indent="0">
              <a:buNone/>
              <a:defRPr>
                <a:latin typeface="Source Sans Pro" panose="020B0503030403020204" pitchFamily="34" charset="0"/>
                <a:ea typeface="Source Sans Pro" panose="020B0503030403020204" pitchFamily="34" charset="0"/>
              </a:defRPr>
            </a:lvl4pPr>
            <a:lvl5pPr marL="1828800" indent="0">
              <a:buNone/>
              <a:defRPr>
                <a:latin typeface="Source Sans Pro" panose="020B0503030403020204" pitchFamily="34" charset="0"/>
                <a:ea typeface="Source Sans Pro" panose="020B0503030403020204" pitchFamily="34" charset="0"/>
              </a:defRPr>
            </a:lvl5pPr>
          </a:lstStyle>
          <a:p>
            <a:pPr lvl="0"/>
            <a:r>
              <a:rPr lang="en-US"/>
              <a:t>Click to edit Master text styles</a:t>
            </a:r>
          </a:p>
        </p:txBody>
      </p:sp>
    </p:spTree>
    <p:extLst>
      <p:ext uri="{BB962C8B-B14F-4D97-AF65-F5344CB8AC3E}">
        <p14:creationId xmlns:p14="http://schemas.microsoft.com/office/powerpoint/2010/main" val="539078934"/>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9_Title Slide">
    <p:spTree>
      <p:nvGrpSpPr>
        <p:cNvPr id="1" name=""/>
        <p:cNvGrpSpPr/>
        <p:nvPr/>
      </p:nvGrpSpPr>
      <p:grpSpPr>
        <a:xfrm>
          <a:off x="0" y="0"/>
          <a:ext cx="0" cy="0"/>
          <a:chOff x="0" y="0"/>
          <a:chExt cx="0" cy="0"/>
        </a:xfrm>
      </p:grpSpPr>
      <p:pic>
        <p:nvPicPr>
          <p:cNvPr id="10" name="Picture 9" descr="A black screen with purple and black background&#10;&#10;Description automatically generated">
            <a:extLst>
              <a:ext uri="{FF2B5EF4-FFF2-40B4-BE49-F238E27FC236}">
                <a16:creationId xmlns:a16="http://schemas.microsoft.com/office/drawing/2014/main" id="{422746B9-7F93-FC18-8A32-67A37D8EC47A}"/>
              </a:ext>
            </a:extLst>
          </p:cNvPr>
          <p:cNvPicPr>
            <a:picLocks noChangeAspect="1"/>
          </p:cNvPicPr>
          <p:nvPr userDrawn="1"/>
        </p:nvPicPr>
        <p:blipFill>
          <a:blip r:embed="rId2"/>
          <a:stretch>
            <a:fillRect/>
          </a:stretch>
        </p:blipFill>
        <p:spPr>
          <a:xfrm>
            <a:off x="0" y="0"/>
            <a:ext cx="12192000" cy="6858000"/>
          </a:xfrm>
          <a:prstGeom prst="rect">
            <a:avLst/>
          </a:prstGeom>
        </p:spPr>
      </p:pic>
      <p:pic>
        <p:nvPicPr>
          <p:cNvPr id="8" name="Picture 7">
            <a:extLst>
              <a:ext uri="{FF2B5EF4-FFF2-40B4-BE49-F238E27FC236}">
                <a16:creationId xmlns:a16="http://schemas.microsoft.com/office/drawing/2014/main" id="{398A7AB4-4B20-07CB-8DF0-4BF5C0873D90}"/>
              </a:ext>
            </a:extLst>
          </p:cNvPr>
          <p:cNvPicPr>
            <a:picLocks noChangeAspect="1"/>
          </p:cNvPicPr>
          <p:nvPr userDrawn="1"/>
        </p:nvPicPr>
        <p:blipFill>
          <a:blip r:embed="rId3"/>
          <a:stretch>
            <a:fillRect/>
          </a:stretch>
        </p:blipFill>
        <p:spPr>
          <a:xfrm>
            <a:off x="10180131" y="6368740"/>
            <a:ext cx="1173669" cy="327782"/>
          </a:xfrm>
          <a:prstGeom prst="rect">
            <a:avLst/>
          </a:prstGeom>
        </p:spPr>
      </p:pic>
      <p:sp>
        <p:nvSpPr>
          <p:cNvPr id="2" name="Title 1">
            <a:extLst>
              <a:ext uri="{FF2B5EF4-FFF2-40B4-BE49-F238E27FC236}">
                <a16:creationId xmlns:a16="http://schemas.microsoft.com/office/drawing/2014/main" id="{0498D7B1-B740-D9F4-D51A-D35AE13848C2}"/>
              </a:ext>
            </a:extLst>
          </p:cNvPr>
          <p:cNvSpPr>
            <a:spLocks noGrp="1"/>
          </p:cNvSpPr>
          <p:nvPr>
            <p:ph type="title"/>
          </p:nvPr>
        </p:nvSpPr>
        <p:spPr>
          <a:xfrm>
            <a:off x="839788" y="457200"/>
            <a:ext cx="3932237" cy="1600200"/>
          </a:xfrm>
          <a:prstGeom prst="rect">
            <a:avLst/>
          </a:prstGeom>
        </p:spPr>
        <p:txBody>
          <a:bodyPr anchor="b"/>
          <a:lstStyle>
            <a:lvl1pPr>
              <a:defRPr sz="3200">
                <a:latin typeface="Source Sans Pro" panose="020B0503030403020204" pitchFamily="34" charset="0"/>
                <a:ea typeface="Source Sans Pro" panose="020B0503030403020204" pitchFamily="34" charset="0"/>
              </a:defRPr>
            </a:lvl1pPr>
          </a:lstStyle>
          <a:p>
            <a:r>
              <a:rPr lang="en-US"/>
              <a:t>Click to edit Master title style</a:t>
            </a:r>
            <a:endParaRPr lang="en-AT" dirty="0"/>
          </a:p>
        </p:txBody>
      </p:sp>
      <p:sp>
        <p:nvSpPr>
          <p:cNvPr id="3" name="Picture Placeholder 2">
            <a:extLst>
              <a:ext uri="{FF2B5EF4-FFF2-40B4-BE49-F238E27FC236}">
                <a16:creationId xmlns:a16="http://schemas.microsoft.com/office/drawing/2014/main" id="{9E6EB765-74B9-7F1A-214D-AA353904D59A}"/>
              </a:ext>
            </a:extLst>
          </p:cNvPr>
          <p:cNvSpPr>
            <a:spLocks noGrp="1"/>
          </p:cNvSpPr>
          <p:nvPr>
            <p:ph type="pic" idx="1"/>
          </p:nvPr>
        </p:nvSpPr>
        <p:spPr>
          <a:xfrm>
            <a:off x="5183188" y="987425"/>
            <a:ext cx="6172200" cy="4873625"/>
          </a:xfrm>
          <a:prstGeom prst="rect">
            <a:avLst/>
          </a:prstGeom>
        </p:spPr>
        <p:txBody>
          <a:bodyPr/>
          <a:lstStyle>
            <a:lvl1pPr marL="0" indent="0">
              <a:buNone/>
              <a:defRPr sz="3200">
                <a:latin typeface="Source Sans Pro" panose="020B0503030403020204" pitchFamily="34" charset="0"/>
                <a:ea typeface="Source Sans Pro" panose="020B0503030403020204"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AT" dirty="0"/>
          </a:p>
        </p:txBody>
      </p:sp>
      <p:sp>
        <p:nvSpPr>
          <p:cNvPr id="4" name="Text Placeholder 3">
            <a:extLst>
              <a:ext uri="{FF2B5EF4-FFF2-40B4-BE49-F238E27FC236}">
                <a16:creationId xmlns:a16="http://schemas.microsoft.com/office/drawing/2014/main" id="{C5A4E5ED-2D1E-DA38-EB45-720A3BF8CB4F}"/>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atin typeface="Source Sans Pro" panose="020B0503030403020204" pitchFamily="34" charset="0"/>
                <a:ea typeface="Source Sans Pro" panose="020B0503030403020204"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extLst>
      <p:ext uri="{BB962C8B-B14F-4D97-AF65-F5344CB8AC3E}">
        <p14:creationId xmlns:p14="http://schemas.microsoft.com/office/powerpoint/2010/main" val="418803644"/>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862055558"/>
      </p:ext>
    </p:extLst>
  </p:cSld>
  <p:clrMap bg1="lt1" tx1="dk1" bg2="lt2" tx2="dk2" accent1="accent1" accent2="accent2" accent3="accent3" accent4="accent4" accent5="accent5" accent6="accent6" hlink="hlink" folHlink="folHlink"/>
  <p:sldLayoutIdLst>
    <p:sldLayoutId id="2147483649" r:id="rId1"/>
    <p:sldLayoutId id="2147483661" r:id="rId2"/>
    <p:sldLayoutId id="2147483662" r:id="rId3"/>
    <p:sldLayoutId id="2147483669" r:id="rId4"/>
    <p:sldLayoutId id="2147483670" r:id="rId5"/>
    <p:sldLayoutId id="2147483666" r:id="rId6"/>
    <p:sldLayoutId id="2147483667" r:id="rId7"/>
    <p:sldLayoutId id="2147483663" r:id="rId8"/>
    <p:sldLayoutId id="2147483668" r:id="rId9"/>
    <p:sldLayoutId id="2147483664" r:id="rId10"/>
    <p:sldLayoutId id="2147483665"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A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15.jpg"/><Relationship Id="rId5" Type="http://schemas.openxmlformats.org/officeDocument/2006/relationships/image" Target="../media/image14.png"/><Relationship Id="rId4" Type="http://schemas.openxmlformats.org/officeDocument/2006/relationships/image" Target="../media/image13.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1.xml"/><Relationship Id="rId7" Type="http://schemas.openxmlformats.org/officeDocument/2006/relationships/image" Target="../media/image61.svg"/><Relationship Id="rId2" Type="http://schemas.openxmlformats.org/officeDocument/2006/relationships/slideLayout" Target="../slideLayouts/slideLayout3.xml"/><Relationship Id="rId1" Type="http://schemas.openxmlformats.org/officeDocument/2006/relationships/themeOverride" Target="../theme/themeOverride1.xml"/><Relationship Id="rId6" Type="http://schemas.openxmlformats.org/officeDocument/2006/relationships/image" Target="../media/image60.png"/><Relationship Id="rId5" Type="http://schemas.openxmlformats.org/officeDocument/2006/relationships/image" Target="../media/image59.png"/><Relationship Id="rId4" Type="http://schemas.openxmlformats.org/officeDocument/2006/relationships/hyperlink" Target="https://handbook.climaax.eu/_images/framework_key_risks_aspects.png" TargetMode="External"/></Relationships>
</file>

<file path=ppt/slides/_rels/slide12.xml.rels><?xml version="1.0" encoding="UTF-8" standalone="yes"?>
<Relationships xmlns="http://schemas.openxmlformats.org/package/2006/relationships"><Relationship Id="rId3" Type="http://schemas.openxmlformats.org/officeDocument/2006/relationships/hyperlink" Target="https://doi.org/10.1038/s41558-021-01156-w" TargetMode="External"/><Relationship Id="rId2" Type="http://schemas.openxmlformats.org/officeDocument/2006/relationships/hyperlink" Target="https://www.livelihoodscentre.org/documents/114097690/114438878/Sustainable+livelihoods+guidance+sheets.pdf" TargetMode="External"/><Relationship Id="rId1" Type="http://schemas.openxmlformats.org/officeDocument/2006/relationships/slideLayout" Target="../slideLayouts/slideLayout10.xml"/><Relationship Id="rId6" Type="http://schemas.openxmlformats.org/officeDocument/2006/relationships/hyperlink" Target="https://doi.org/10.1007/978-94-017-9328-5_2" TargetMode="External"/><Relationship Id="rId5" Type="http://schemas.openxmlformats.org/officeDocument/2006/relationships/hyperlink" Target="https://doi.org/10.1017/9781009325844.025.2412" TargetMode="External"/><Relationship Id="rId4" Type="http://schemas.openxmlformats.org/officeDocument/2006/relationships/hyperlink" Target="https://doi.org/10.1016/j.crm.2023.100538" TargetMode="Externa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xml"/><Relationship Id="rId1" Type="http://schemas.openxmlformats.org/officeDocument/2006/relationships/slideLayout" Target="../slideLayouts/slideLayout3.xml"/><Relationship Id="rId5" Type="http://schemas.openxmlformats.org/officeDocument/2006/relationships/image" Target="../media/image17.png"/><Relationship Id="rId4" Type="http://schemas.openxmlformats.org/officeDocument/2006/relationships/image" Target="../media/image16.png"/></Relationships>
</file>

<file path=ppt/slides/_rels/slide3.xml.rels><?xml version="1.0" encoding="UTF-8" standalone="yes"?>
<Relationships xmlns="http://schemas.openxmlformats.org/package/2006/relationships"><Relationship Id="rId8" Type="http://schemas.openxmlformats.org/officeDocument/2006/relationships/image" Target="../media/image23.png"/><Relationship Id="rId13" Type="http://schemas.openxmlformats.org/officeDocument/2006/relationships/image" Target="../media/image28.svg"/><Relationship Id="rId3" Type="http://schemas.openxmlformats.org/officeDocument/2006/relationships/image" Target="../media/image18.png"/><Relationship Id="rId7" Type="http://schemas.openxmlformats.org/officeDocument/2006/relationships/image" Target="../media/image22.svg"/><Relationship Id="rId12" Type="http://schemas.openxmlformats.org/officeDocument/2006/relationships/image" Target="../media/image27.png"/><Relationship Id="rId2" Type="http://schemas.openxmlformats.org/officeDocument/2006/relationships/notesSlide" Target="../notesSlides/notesSlide3.xml"/><Relationship Id="rId1" Type="http://schemas.openxmlformats.org/officeDocument/2006/relationships/slideLayout" Target="../slideLayouts/slideLayout3.xml"/><Relationship Id="rId6" Type="http://schemas.openxmlformats.org/officeDocument/2006/relationships/image" Target="../media/image21.png"/><Relationship Id="rId11" Type="http://schemas.openxmlformats.org/officeDocument/2006/relationships/image" Target="../media/image26.svg"/><Relationship Id="rId5" Type="http://schemas.openxmlformats.org/officeDocument/2006/relationships/image" Target="../media/image20.svg"/><Relationship Id="rId15" Type="http://schemas.openxmlformats.org/officeDocument/2006/relationships/image" Target="../media/image30.svg"/><Relationship Id="rId10" Type="http://schemas.openxmlformats.org/officeDocument/2006/relationships/image" Target="../media/image25.png"/><Relationship Id="rId4" Type="http://schemas.openxmlformats.org/officeDocument/2006/relationships/image" Target="../media/image19.png"/><Relationship Id="rId9" Type="http://schemas.openxmlformats.org/officeDocument/2006/relationships/image" Target="../media/image24.svg"/><Relationship Id="rId14" Type="http://schemas.openxmlformats.org/officeDocument/2006/relationships/image" Target="../media/image29.png"/></Relationships>
</file>

<file path=ppt/slides/_rels/slide4.xml.rels><?xml version="1.0" encoding="UTF-8" standalone="yes"?>
<Relationships xmlns="http://schemas.openxmlformats.org/package/2006/relationships"><Relationship Id="rId8" Type="http://schemas.openxmlformats.org/officeDocument/2006/relationships/image" Target="../media/image36.png"/><Relationship Id="rId3" Type="http://schemas.openxmlformats.org/officeDocument/2006/relationships/image" Target="../media/image31.png"/><Relationship Id="rId7" Type="http://schemas.openxmlformats.org/officeDocument/2006/relationships/image" Target="../media/image35.svg"/><Relationship Id="rId2" Type="http://schemas.openxmlformats.org/officeDocument/2006/relationships/notesSlide" Target="../notesSlides/notesSlide4.xml"/><Relationship Id="rId1" Type="http://schemas.openxmlformats.org/officeDocument/2006/relationships/slideLayout" Target="../slideLayouts/slideLayout3.xml"/><Relationship Id="rId6" Type="http://schemas.openxmlformats.org/officeDocument/2006/relationships/image" Target="../media/image34.png"/><Relationship Id="rId5" Type="http://schemas.openxmlformats.org/officeDocument/2006/relationships/image" Target="../media/image33.svg"/><Relationship Id="rId4" Type="http://schemas.openxmlformats.org/officeDocument/2006/relationships/image" Target="../media/image32.png"/><Relationship Id="rId9" Type="http://schemas.openxmlformats.org/officeDocument/2006/relationships/image" Target="../media/image37.svg"/></Relationships>
</file>

<file path=ppt/slides/_rels/slide5.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5.xml"/><Relationship Id="rId1" Type="http://schemas.openxmlformats.org/officeDocument/2006/relationships/slideLayout" Target="../slideLayouts/slideLayout3.xml"/><Relationship Id="rId4" Type="http://schemas.openxmlformats.org/officeDocument/2006/relationships/image" Target="../media/image17.png"/></Relationships>
</file>

<file path=ppt/slides/_rels/slide6.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8" Type="http://schemas.openxmlformats.org/officeDocument/2006/relationships/image" Target="../media/image44.png"/><Relationship Id="rId3" Type="http://schemas.openxmlformats.org/officeDocument/2006/relationships/image" Target="../media/image39.png"/><Relationship Id="rId7" Type="http://schemas.openxmlformats.org/officeDocument/2006/relationships/image" Target="../media/image43.png"/><Relationship Id="rId2" Type="http://schemas.openxmlformats.org/officeDocument/2006/relationships/notesSlide" Target="../notesSlides/notesSlide7.xml"/><Relationship Id="rId1" Type="http://schemas.openxmlformats.org/officeDocument/2006/relationships/slideLayout" Target="../slideLayouts/slideLayout3.xml"/><Relationship Id="rId6" Type="http://schemas.openxmlformats.org/officeDocument/2006/relationships/image" Target="../media/image42.png"/><Relationship Id="rId5" Type="http://schemas.openxmlformats.org/officeDocument/2006/relationships/image" Target="../media/image41.png"/><Relationship Id="rId4" Type="http://schemas.openxmlformats.org/officeDocument/2006/relationships/image" Target="../media/image40.png"/><Relationship Id="rId9" Type="http://schemas.openxmlformats.org/officeDocument/2006/relationships/image" Target="../media/image45.png"/></Relationships>
</file>

<file path=ppt/slides/_rels/slide8.xml.rels><?xml version="1.0" encoding="UTF-8" standalone="yes"?>
<Relationships xmlns="http://schemas.openxmlformats.org/package/2006/relationships"><Relationship Id="rId8" Type="http://schemas.openxmlformats.org/officeDocument/2006/relationships/image" Target="../media/image50.png"/><Relationship Id="rId13" Type="http://schemas.openxmlformats.org/officeDocument/2006/relationships/image" Target="../media/image55.svg"/><Relationship Id="rId3" Type="http://schemas.openxmlformats.org/officeDocument/2006/relationships/image" Target="../media/image46.png"/><Relationship Id="rId7" Type="http://schemas.openxmlformats.org/officeDocument/2006/relationships/image" Target="../media/image49.svg"/><Relationship Id="rId12" Type="http://schemas.openxmlformats.org/officeDocument/2006/relationships/image" Target="../media/image54.png"/><Relationship Id="rId2" Type="http://schemas.openxmlformats.org/officeDocument/2006/relationships/notesSlide" Target="../notesSlides/notesSlide8.xml"/><Relationship Id="rId1" Type="http://schemas.openxmlformats.org/officeDocument/2006/relationships/slideLayout" Target="../slideLayouts/slideLayout3.xml"/><Relationship Id="rId6" Type="http://schemas.openxmlformats.org/officeDocument/2006/relationships/image" Target="../media/image48.png"/><Relationship Id="rId11" Type="http://schemas.openxmlformats.org/officeDocument/2006/relationships/image" Target="../media/image53.svg"/><Relationship Id="rId5" Type="http://schemas.openxmlformats.org/officeDocument/2006/relationships/image" Target="../media/image47.png"/><Relationship Id="rId15" Type="http://schemas.openxmlformats.org/officeDocument/2006/relationships/image" Target="../media/image57.svg"/><Relationship Id="rId10" Type="http://schemas.openxmlformats.org/officeDocument/2006/relationships/image" Target="../media/image52.png"/><Relationship Id="rId4" Type="http://schemas.microsoft.com/office/2017/06/relationships/model3d" Target="../media/model3d1.glb"/><Relationship Id="rId9" Type="http://schemas.openxmlformats.org/officeDocument/2006/relationships/image" Target="../media/image51.svg"/><Relationship Id="rId14" Type="http://schemas.openxmlformats.org/officeDocument/2006/relationships/image" Target="../media/image56.png"/></Relationships>
</file>

<file path=ppt/slides/_rels/slide9.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a:extLst>
              <a:ext uri="{FF2B5EF4-FFF2-40B4-BE49-F238E27FC236}">
                <a16:creationId xmlns:a16="http://schemas.microsoft.com/office/drawing/2014/main" id="{58789D42-9161-88FF-704D-3881731A3E5A}"/>
              </a:ext>
            </a:extLst>
          </p:cNvPr>
          <p:cNvGraphicFramePr>
            <a:graphicFrameLocks noGrp="1"/>
          </p:cNvGraphicFramePr>
          <p:nvPr>
            <p:extLst>
              <p:ext uri="{D42A27DB-BD31-4B8C-83A1-F6EECF244321}">
                <p14:modId xmlns:p14="http://schemas.microsoft.com/office/powerpoint/2010/main" val="2095325044"/>
              </p:ext>
            </p:extLst>
          </p:nvPr>
        </p:nvGraphicFramePr>
        <p:xfrm>
          <a:off x="592473" y="2626567"/>
          <a:ext cx="11007054" cy="3657600"/>
        </p:xfrm>
        <a:graphic>
          <a:graphicData uri="http://schemas.openxmlformats.org/drawingml/2006/table">
            <a:tbl>
              <a:tblPr firstRow="1">
                <a:tableStyleId>{9D7B26C5-4107-4FEC-AEDC-1716B250A1EF}</a:tableStyleId>
              </a:tblPr>
              <a:tblGrid>
                <a:gridCol w="6484272">
                  <a:extLst>
                    <a:ext uri="{9D8B030D-6E8A-4147-A177-3AD203B41FA5}">
                      <a16:colId xmlns:a16="http://schemas.microsoft.com/office/drawing/2014/main" val="1922222833"/>
                    </a:ext>
                  </a:extLst>
                </a:gridCol>
                <a:gridCol w="4522782">
                  <a:extLst>
                    <a:ext uri="{9D8B030D-6E8A-4147-A177-3AD203B41FA5}">
                      <a16:colId xmlns:a16="http://schemas.microsoft.com/office/drawing/2014/main" val="2974881730"/>
                    </a:ext>
                  </a:extLst>
                </a:gridCol>
              </a:tblGrid>
              <a:tr h="1293223">
                <a:tc grid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5400" b="0" kern="1200" dirty="0">
                          <a:solidFill>
                            <a:schemeClr val="bg1"/>
                          </a:solidFill>
                          <a:latin typeface="Source Sans Pro" panose="020B0503030403020204" pitchFamily="34" charset="0"/>
                          <a:ea typeface="Source Sans Pro" panose="020B0503030403020204" pitchFamily="34" charset="0"/>
                          <a:cs typeface="Tahoma" panose="020B0604030504040204" pitchFamily="34" charset="0"/>
                        </a:rPr>
                        <a:t>Combining quantitative and qualitative risk aspects for adaptive and flexible climate risk assessment</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2400" b="0" i="0" dirty="0">
                          <a:solidFill>
                            <a:schemeClr val="bg1"/>
                          </a:solidFill>
                          <a:latin typeface="Source Sans Pro" panose="020B0503030403020204" pitchFamily="34" charset="0"/>
                          <a:ea typeface="Source Sans Pro" panose="020B0503030403020204" pitchFamily="34" charset="0"/>
                          <a:cs typeface="Tahoma" panose="020B0604030504040204" pitchFamily="34" charset="0"/>
                        </a:rPr>
                        <a:t>Michaela Bachmann, Reinhard Mechler, Oscar Higuera Roa, </a:t>
                      </a:r>
                      <a:r>
                        <a:rPr lang="en-US" sz="2400" b="0" i="0" kern="1200" dirty="0">
                          <a:solidFill>
                            <a:schemeClr val="bg1"/>
                          </a:solidFill>
                          <a:latin typeface="Source Sans Pro" panose="020B0503030403020204" pitchFamily="34" charset="0"/>
                          <a:ea typeface="Source Sans Pro" panose="020B0503030403020204" pitchFamily="34" charset="0"/>
                          <a:cs typeface="Tahoma" panose="020B0604030504040204" pitchFamily="34" charset="0"/>
                        </a:rPr>
                        <a:t>Anna Pirani, Jeremy Pal, Gloria Mozzi, Dana Stuparu, and Maurizio Mazzoleni</a:t>
                      </a:r>
                    </a:p>
                  </a:txBody>
                  <a:tcPr marL="45720" marR="45720">
                    <a:lnT w="12700"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tcPr>
                </a:tc>
                <a:tc hMerge="1">
                  <a:txBody>
                    <a:bodyPr/>
                    <a:lstStyle/>
                    <a:p>
                      <a:endParaRPr lang="en-US"/>
                    </a:p>
                  </a:txBody>
                  <a:tcPr/>
                </a:tc>
                <a:extLst>
                  <a:ext uri="{0D108BD9-81ED-4DB2-BD59-A6C34878D82A}">
                    <a16:rowId xmlns:a16="http://schemas.microsoft.com/office/drawing/2014/main" val="4120116532"/>
                  </a:ext>
                </a:extLst>
              </a:tr>
              <a:tr h="35269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dirty="0">
                          <a:solidFill>
                            <a:schemeClr val="bg1"/>
                          </a:solidFill>
                          <a:latin typeface="Source Sans Pro" panose="020B0503030403020204" pitchFamily="34" charset="0"/>
                          <a:ea typeface="Source Sans Pro" panose="020B0503030403020204" pitchFamily="34" charset="0"/>
                          <a:cs typeface="Tahoma" panose="020B0604030504040204" pitchFamily="34" charset="0"/>
                        </a:rPr>
                        <a:t>1</a:t>
                      </a:r>
                      <a:r>
                        <a:rPr lang="en-US" sz="1600" baseline="30000" dirty="0">
                          <a:solidFill>
                            <a:schemeClr val="bg1"/>
                          </a:solidFill>
                          <a:latin typeface="Source Sans Pro" panose="020B0503030403020204" pitchFamily="34" charset="0"/>
                          <a:ea typeface="Source Sans Pro" panose="020B0503030403020204" pitchFamily="34" charset="0"/>
                          <a:cs typeface="Tahoma" panose="020B0604030504040204" pitchFamily="34" charset="0"/>
                        </a:rPr>
                        <a:t>st</a:t>
                      </a:r>
                      <a:r>
                        <a:rPr lang="en-US" sz="1600" dirty="0">
                          <a:solidFill>
                            <a:schemeClr val="bg1"/>
                          </a:solidFill>
                          <a:latin typeface="Source Sans Pro" panose="020B0503030403020204" pitchFamily="34" charset="0"/>
                          <a:ea typeface="Source Sans Pro" panose="020B0503030403020204" pitchFamily="34" charset="0"/>
                          <a:cs typeface="Tahoma" panose="020B0604030504040204" pitchFamily="34" charset="0"/>
                        </a:rPr>
                        <a:t> of May | 2025</a:t>
                      </a:r>
                    </a:p>
                  </a:txBody>
                  <a:tcPr marL="45720" marR="45720">
                    <a:lnL>
                      <a:noFill/>
                    </a:lnL>
                    <a:lnR>
                      <a:noFill/>
                    </a:lnR>
                    <a:lnT w="12700" cap="flat" cmpd="sng" algn="ctr">
                      <a:solidFill>
                        <a:schemeClr val="bg1"/>
                      </a:solidFill>
                      <a:prstDash val="solid"/>
                      <a:round/>
                      <a:headEnd type="none" w="med" len="med"/>
                      <a:tailEnd type="none" w="med" len="med"/>
                    </a:lnT>
                    <a:lnB w="12700" cmpd="sng">
                      <a:noFill/>
                    </a:lnB>
                    <a:lnTlToBr w="12700" cmpd="sng">
                      <a:noFill/>
                      <a:prstDash val="solid"/>
                    </a:lnTlToBr>
                    <a:lnBlToTr w="12700" cmpd="sng">
                      <a:noFill/>
                      <a:prstDash val="solid"/>
                    </a:lnBlToTr>
                  </a:tcP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GB" dirty="0">
                          <a:solidFill>
                            <a:schemeClr val="bg1"/>
                          </a:solidFill>
                          <a:latin typeface="Source Sans Pro" panose="020B0503030403020204" pitchFamily="34" charset="0"/>
                          <a:ea typeface="Source Sans Pro" panose="020B0503030403020204" pitchFamily="34" charset="0"/>
                          <a:cs typeface="Arial" panose="020B0604020202020204" pitchFamily="34" charset="0"/>
                        </a:rPr>
                        <a:t>Vienna, EGU Conference 2025</a:t>
                      </a:r>
                      <a:endParaRPr lang="en-US" dirty="0">
                        <a:solidFill>
                          <a:schemeClr val="bg1"/>
                        </a:solidFill>
                        <a:latin typeface="Source Sans Pro" panose="020B0503030403020204" pitchFamily="34" charset="0"/>
                        <a:ea typeface="Source Sans Pro" panose="020B0503030403020204" pitchFamily="34" charset="0"/>
                        <a:cs typeface="Arial" panose="020B0604020202020204" pitchFamily="34" charset="0"/>
                      </a:endParaRPr>
                    </a:p>
                  </a:txBody>
                  <a:tcPr marL="45720" marR="45720">
                    <a:lnL>
                      <a:noFill/>
                    </a:lnL>
                    <a:lnR>
                      <a:noFill/>
                    </a:lnR>
                    <a:lnT w="12700" cap="flat" cmpd="sng" algn="ctr">
                      <a:solidFill>
                        <a:schemeClr val="bg1"/>
                      </a:solidFill>
                      <a:prstDash val="solid"/>
                      <a:round/>
                      <a:headEnd type="none" w="med" len="med"/>
                      <a:tailEnd type="none" w="med" len="med"/>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888646447"/>
                  </a:ext>
                </a:extLst>
              </a:tr>
            </a:tbl>
          </a:graphicData>
        </a:graphic>
      </p:graphicFrame>
      <p:pic>
        <p:nvPicPr>
          <p:cNvPr id="3" name="Picture 2" descr="A white text on a black background&#10;&#10;AI-generated content may be incorrect.">
            <a:extLst>
              <a:ext uri="{FF2B5EF4-FFF2-40B4-BE49-F238E27FC236}">
                <a16:creationId xmlns:a16="http://schemas.microsoft.com/office/drawing/2014/main" id="{188B10B7-6D48-44CA-0AC4-979C9D0A30E6}"/>
              </a:ext>
            </a:extLst>
          </p:cNvPr>
          <p:cNvPicPr>
            <a:picLocks noChangeAspect="1"/>
          </p:cNvPicPr>
          <p:nvPr/>
        </p:nvPicPr>
        <p:blipFill>
          <a:blip r:embed="rId3"/>
          <a:stretch>
            <a:fillRect/>
          </a:stretch>
        </p:blipFill>
        <p:spPr>
          <a:xfrm>
            <a:off x="7332799" y="324828"/>
            <a:ext cx="4468377" cy="1505715"/>
          </a:xfrm>
          <a:prstGeom prst="rect">
            <a:avLst/>
          </a:prstGeom>
        </p:spPr>
      </p:pic>
      <p:sp>
        <p:nvSpPr>
          <p:cNvPr id="5" name="TextBox 4">
            <a:extLst>
              <a:ext uri="{FF2B5EF4-FFF2-40B4-BE49-F238E27FC236}">
                <a16:creationId xmlns:a16="http://schemas.microsoft.com/office/drawing/2014/main" id="{5B7E6989-179C-4AAD-F2A8-1515CC55DCDE}"/>
              </a:ext>
            </a:extLst>
          </p:cNvPr>
          <p:cNvSpPr txBox="1"/>
          <p:nvPr/>
        </p:nvSpPr>
        <p:spPr>
          <a:xfrm>
            <a:off x="10045567" y="1636057"/>
            <a:ext cx="1755609" cy="276999"/>
          </a:xfrm>
          <a:prstGeom prst="rect">
            <a:avLst/>
          </a:prstGeom>
          <a:noFill/>
        </p:spPr>
        <p:txBody>
          <a:bodyPr wrap="none" rtlCol="0">
            <a:spAutoFit/>
          </a:bodyPr>
          <a:lstStyle/>
          <a:p>
            <a:r>
              <a:rPr lang="en-GB" sz="1200" dirty="0">
                <a:solidFill>
                  <a:schemeClr val="bg1"/>
                </a:solidFill>
                <a:latin typeface="Source Sans Pro" panose="020B0503030403020204" pitchFamily="34" charset="0"/>
                <a:ea typeface="Source Sans Pro" panose="020B0503030403020204" pitchFamily="34" charset="0"/>
              </a:rPr>
              <a:t>Horizon 2021 </a:t>
            </a:r>
            <a:r>
              <a:rPr lang="en-US" sz="1200" dirty="0">
                <a:solidFill>
                  <a:schemeClr val="bg1"/>
                </a:solidFill>
                <a:effectLst/>
                <a:latin typeface="Source Sans Pro" panose="020B0503030403020204" pitchFamily="34" charset="0"/>
                <a:ea typeface="Source Sans Pro" panose="020B0503030403020204" pitchFamily="34" charset="0"/>
                <a:cs typeface="Times New Roman" panose="02020603050405020304" pitchFamily="18" charset="0"/>
              </a:rPr>
              <a:t>101093864</a:t>
            </a:r>
            <a:endParaRPr lang="en-US" sz="1200" dirty="0">
              <a:solidFill>
                <a:schemeClr val="bg1"/>
              </a:solidFill>
              <a:latin typeface="Source Sans Pro" panose="020B0503030403020204" pitchFamily="34" charset="0"/>
              <a:ea typeface="Source Sans Pro" panose="020B0503030403020204" pitchFamily="34" charset="0"/>
            </a:endParaRPr>
          </a:p>
        </p:txBody>
      </p:sp>
      <p:pic>
        <p:nvPicPr>
          <p:cNvPr id="7" name="Picture 6" descr="A white background with blue text&#10;&#10;AI-generated content may be incorrect.">
            <a:extLst>
              <a:ext uri="{FF2B5EF4-FFF2-40B4-BE49-F238E27FC236}">
                <a16:creationId xmlns:a16="http://schemas.microsoft.com/office/drawing/2014/main" id="{A8AED170-185B-E967-8FCC-C7699052E1A8}"/>
              </a:ext>
            </a:extLst>
          </p:cNvPr>
          <p:cNvPicPr>
            <a:picLocks noChangeAspect="1"/>
          </p:cNvPicPr>
          <p:nvPr/>
        </p:nvPicPr>
        <p:blipFill>
          <a:blip r:embed="rId4"/>
          <a:stretch>
            <a:fillRect/>
          </a:stretch>
        </p:blipFill>
        <p:spPr>
          <a:xfrm>
            <a:off x="592473" y="1418740"/>
            <a:ext cx="4036945" cy="563917"/>
          </a:xfrm>
          <a:prstGeom prst="rect">
            <a:avLst/>
          </a:prstGeom>
        </p:spPr>
      </p:pic>
      <p:pic>
        <p:nvPicPr>
          <p:cNvPr id="9" name="Picture 8" descr="A white text on a black background&#10;&#10;AI-generated content may be incorrect.">
            <a:extLst>
              <a:ext uri="{FF2B5EF4-FFF2-40B4-BE49-F238E27FC236}">
                <a16:creationId xmlns:a16="http://schemas.microsoft.com/office/drawing/2014/main" id="{A1761FC3-4AC1-1F41-614C-CED43AF47AFE}"/>
              </a:ext>
            </a:extLst>
          </p:cNvPr>
          <p:cNvPicPr>
            <a:picLocks noChangeAspect="1"/>
          </p:cNvPicPr>
          <p:nvPr/>
        </p:nvPicPr>
        <p:blipFill>
          <a:blip r:embed="rId5"/>
          <a:stretch>
            <a:fillRect/>
          </a:stretch>
        </p:blipFill>
        <p:spPr>
          <a:xfrm>
            <a:off x="3439008" y="444032"/>
            <a:ext cx="2498428" cy="811989"/>
          </a:xfrm>
          <a:prstGeom prst="rect">
            <a:avLst/>
          </a:prstGeom>
        </p:spPr>
      </p:pic>
      <p:pic>
        <p:nvPicPr>
          <p:cNvPr id="11" name="Picture 10" descr="A close-up of a logo&#10;&#10;AI-generated content may be incorrect.">
            <a:extLst>
              <a:ext uri="{FF2B5EF4-FFF2-40B4-BE49-F238E27FC236}">
                <a16:creationId xmlns:a16="http://schemas.microsoft.com/office/drawing/2014/main" id="{C88522F5-D133-7C75-29DA-69E2BD5EA5C1}"/>
              </a:ext>
            </a:extLst>
          </p:cNvPr>
          <p:cNvPicPr>
            <a:picLocks noChangeAspect="1"/>
          </p:cNvPicPr>
          <p:nvPr/>
        </p:nvPicPr>
        <p:blipFill>
          <a:blip r:embed="rId6"/>
          <a:stretch>
            <a:fillRect/>
          </a:stretch>
        </p:blipFill>
        <p:spPr>
          <a:xfrm>
            <a:off x="4669174" y="1420777"/>
            <a:ext cx="1615172" cy="561880"/>
          </a:xfrm>
          <a:prstGeom prst="rect">
            <a:avLst/>
          </a:prstGeom>
        </p:spPr>
      </p:pic>
    </p:spTree>
    <p:extLst>
      <p:ext uri="{BB962C8B-B14F-4D97-AF65-F5344CB8AC3E}">
        <p14:creationId xmlns:p14="http://schemas.microsoft.com/office/powerpoint/2010/main" val="253957942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614E5B3-0032-5746-B1F4-7D89C207212A}"/>
            </a:ext>
          </a:extLst>
        </p:cNvPr>
        <p:cNvGrpSpPr/>
        <p:nvPr/>
      </p:nvGrpSpPr>
      <p:grpSpPr>
        <a:xfrm>
          <a:off x="0" y="0"/>
          <a:ext cx="0" cy="0"/>
          <a:chOff x="0" y="0"/>
          <a:chExt cx="0" cy="0"/>
        </a:xfrm>
      </p:grpSpPr>
      <p:graphicFrame>
        <p:nvGraphicFramePr>
          <p:cNvPr id="10" name="Table 9">
            <a:extLst>
              <a:ext uri="{FF2B5EF4-FFF2-40B4-BE49-F238E27FC236}">
                <a16:creationId xmlns:a16="http://schemas.microsoft.com/office/drawing/2014/main" id="{418B1B68-59B2-AC15-DA1E-8D70A5F610DD}"/>
              </a:ext>
            </a:extLst>
          </p:cNvPr>
          <p:cNvGraphicFramePr>
            <a:graphicFrameLocks noGrp="1"/>
          </p:cNvGraphicFramePr>
          <p:nvPr/>
        </p:nvGraphicFramePr>
        <p:xfrm>
          <a:off x="711678" y="6360604"/>
          <a:ext cx="11023122" cy="377762"/>
        </p:xfrm>
        <a:graphic>
          <a:graphicData uri="http://schemas.openxmlformats.org/drawingml/2006/table">
            <a:tbl>
              <a:tblPr firstRow="1">
                <a:tableStyleId>{2D5ABB26-0587-4C30-8999-92F81FD0307C}</a:tableStyleId>
              </a:tblPr>
              <a:tblGrid>
                <a:gridCol w="7685873">
                  <a:extLst>
                    <a:ext uri="{9D8B030D-6E8A-4147-A177-3AD203B41FA5}">
                      <a16:colId xmlns:a16="http://schemas.microsoft.com/office/drawing/2014/main" val="1063476286"/>
                    </a:ext>
                  </a:extLst>
                </a:gridCol>
                <a:gridCol w="3337249">
                  <a:extLst>
                    <a:ext uri="{9D8B030D-6E8A-4147-A177-3AD203B41FA5}">
                      <a16:colId xmlns:a16="http://schemas.microsoft.com/office/drawing/2014/main" val="399418297"/>
                    </a:ext>
                  </a:extLst>
                </a:gridCol>
              </a:tblGrid>
              <a:tr h="308147">
                <a:tc>
                  <a:txBody>
                    <a:bodyPr/>
                    <a:lstStyle/>
                    <a:p>
                      <a:pPr marL="0" marR="0" lvl="0" indent="0" algn="l" defTabSz="914400" rtl="0" eaLnBrk="1" fontAlgn="auto" latinLnBrk="0" hangingPunct="1">
                        <a:lnSpc>
                          <a:spcPct val="150000"/>
                        </a:lnSpc>
                        <a:spcBef>
                          <a:spcPts val="0"/>
                        </a:spcBef>
                        <a:spcAft>
                          <a:spcPts val="0"/>
                        </a:spcAft>
                        <a:buClrTx/>
                        <a:buSzTx/>
                        <a:buFontTx/>
                        <a:buNone/>
                        <a:tabLst/>
                        <a:defRPr/>
                      </a:pPr>
                      <a:fld id="{229FD1DF-0BEC-4C4C-9542-85590A1EA79E}" type="slidenum">
                        <a:rPr lang="en-US" sz="1050" b="0" smtClean="0">
                          <a:solidFill>
                            <a:schemeClr val="bg1"/>
                          </a:solidFill>
                          <a:latin typeface="Source Sans Pro" panose="020B0503030403020204" pitchFamily="34" charset="0"/>
                          <a:ea typeface="Source Sans Pro" panose="020B0503030403020204" pitchFamily="34" charset="0"/>
                          <a:cs typeface="Tahoma" panose="020B0604030504040204" pitchFamily="34" charset="0"/>
                        </a:rPr>
                        <a:pPr marL="0" marR="0" lvl="0" indent="0" algn="l" defTabSz="914400" rtl="0" eaLnBrk="1" fontAlgn="auto" latinLnBrk="0" hangingPunct="1">
                          <a:lnSpc>
                            <a:spcPct val="150000"/>
                          </a:lnSpc>
                          <a:spcBef>
                            <a:spcPts val="0"/>
                          </a:spcBef>
                          <a:spcAft>
                            <a:spcPts val="0"/>
                          </a:spcAft>
                          <a:buClrTx/>
                          <a:buSzTx/>
                          <a:buFontTx/>
                          <a:buNone/>
                          <a:tabLst/>
                          <a:defRPr/>
                        </a:pPr>
                        <a:t>10</a:t>
                      </a:fld>
                      <a:r>
                        <a:rPr lang="en-US" sz="1050" b="0" dirty="0">
                          <a:solidFill>
                            <a:schemeClr val="bg1"/>
                          </a:solidFill>
                          <a:latin typeface="Source Sans Pro" panose="020B0503030403020204" pitchFamily="34" charset="0"/>
                          <a:ea typeface="Source Sans Pro" panose="020B0503030403020204" pitchFamily="34" charset="0"/>
                          <a:cs typeface="Tahoma" panose="020B0604030504040204" pitchFamily="34" charset="0"/>
                        </a:rPr>
                        <a:t>  </a:t>
                      </a:r>
                      <a:r>
                        <a:rPr lang="en-US" sz="1050" b="0" i="0" kern="1200" dirty="0">
                          <a:solidFill>
                            <a:schemeClr val="bg1"/>
                          </a:solidFill>
                          <a:effectLst/>
                          <a:latin typeface="Source Sans Pro" panose="020B0503030403020204" pitchFamily="34" charset="0"/>
                          <a:ea typeface="Source Sans Pro" panose="020B0503030403020204" pitchFamily="34" charset="0"/>
                          <a:cs typeface="Tahoma" panose="020B0604030504040204" pitchFamily="34" charset="0"/>
                        </a:rPr>
                        <a:t>|  Combining quantitative and qualitative risk aspects for adaptive and flexible climate risk assessment</a:t>
                      </a:r>
                      <a:endParaRPr lang="en-US" sz="1050" b="0" dirty="0">
                        <a:solidFill>
                          <a:schemeClr val="bg1"/>
                        </a:solidFill>
                        <a:latin typeface="Source Sans Pro" panose="020B0503030403020204" pitchFamily="34" charset="0"/>
                        <a:ea typeface="Source Sans Pro" panose="020B0503030403020204" pitchFamily="34" charset="0"/>
                        <a:cs typeface="Tahoma" panose="020B0604030504040204" pitchFamily="34" charset="0"/>
                      </a:endParaRPr>
                    </a:p>
                  </a:txBody>
                  <a:tcPr/>
                </a:tc>
                <a:tc>
                  <a:txBody>
                    <a:bodyPr/>
                    <a:lstStyle/>
                    <a:p>
                      <a:pPr marL="0" marR="0" lvl="0" indent="0" algn="r" defTabSz="914400" rtl="0" eaLnBrk="1" fontAlgn="auto" latinLnBrk="0" hangingPunct="1">
                        <a:lnSpc>
                          <a:spcPct val="150000"/>
                        </a:lnSpc>
                        <a:spcBef>
                          <a:spcPts val="0"/>
                        </a:spcBef>
                        <a:spcAft>
                          <a:spcPts val="0"/>
                        </a:spcAft>
                        <a:buClrTx/>
                        <a:buSzTx/>
                        <a:buFontTx/>
                        <a:buNone/>
                        <a:tabLst/>
                        <a:defRPr/>
                      </a:pPr>
                      <a:endParaRPr lang="en-US" sz="1400" b="1" dirty="0">
                        <a:solidFill>
                          <a:schemeClr val="tx1"/>
                        </a:solidFill>
                        <a:latin typeface="Source Sans Pro" panose="020B0503030403020204" pitchFamily="34" charset="0"/>
                        <a:ea typeface="Source Sans Pro" panose="020B0503030403020204" pitchFamily="34" charset="0"/>
                        <a:cs typeface="Arial" panose="020B0604020202020204" pitchFamily="34" charset="0"/>
                      </a:endParaRPr>
                    </a:p>
                  </a:txBody>
                  <a:tcPr/>
                </a:tc>
                <a:extLst>
                  <a:ext uri="{0D108BD9-81ED-4DB2-BD59-A6C34878D82A}">
                    <a16:rowId xmlns:a16="http://schemas.microsoft.com/office/drawing/2014/main" val="551670588"/>
                  </a:ext>
                </a:extLst>
              </a:tr>
            </a:tbl>
          </a:graphicData>
        </a:graphic>
      </p:graphicFrame>
      <p:sp>
        <p:nvSpPr>
          <p:cNvPr id="4" name="Rectangle: Rounded Corners 3">
            <a:extLst>
              <a:ext uri="{FF2B5EF4-FFF2-40B4-BE49-F238E27FC236}">
                <a16:creationId xmlns:a16="http://schemas.microsoft.com/office/drawing/2014/main" id="{6509BDA8-A064-5CA1-2F92-8CF37EAB2CBD}"/>
              </a:ext>
            </a:extLst>
          </p:cNvPr>
          <p:cNvSpPr/>
          <p:nvPr/>
        </p:nvSpPr>
        <p:spPr>
          <a:xfrm>
            <a:off x="1178560" y="2158492"/>
            <a:ext cx="3251200" cy="2748788"/>
          </a:xfrm>
          <a:prstGeom prst="roundRect">
            <a:avLst/>
          </a:prstGeom>
          <a:solidFill>
            <a:srgbClr val="F47A00">
              <a:alpha val="8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3600" dirty="0"/>
              <a:t>Indicator development</a:t>
            </a:r>
            <a:endParaRPr lang="en-US" sz="3600" dirty="0"/>
          </a:p>
        </p:txBody>
      </p:sp>
      <p:sp>
        <p:nvSpPr>
          <p:cNvPr id="5" name="Rectangle: Rounded Corners 4">
            <a:extLst>
              <a:ext uri="{FF2B5EF4-FFF2-40B4-BE49-F238E27FC236}">
                <a16:creationId xmlns:a16="http://schemas.microsoft.com/office/drawing/2014/main" id="{6013D10F-BD5B-F730-B377-4FA8CE03D3F5}"/>
              </a:ext>
            </a:extLst>
          </p:cNvPr>
          <p:cNvSpPr/>
          <p:nvPr/>
        </p:nvSpPr>
        <p:spPr>
          <a:xfrm>
            <a:off x="4541520" y="2158492"/>
            <a:ext cx="3251200" cy="2748788"/>
          </a:xfrm>
          <a:prstGeom prst="roundRect">
            <a:avLst/>
          </a:prstGeom>
          <a:solidFill>
            <a:srgbClr val="C90045">
              <a:alpha val="8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3600" dirty="0"/>
              <a:t>Validation, testing and application</a:t>
            </a:r>
            <a:endParaRPr lang="en-US" sz="3600" dirty="0"/>
          </a:p>
        </p:txBody>
      </p:sp>
      <p:sp>
        <p:nvSpPr>
          <p:cNvPr id="6" name="Rectangle: Rounded Corners 5">
            <a:extLst>
              <a:ext uri="{FF2B5EF4-FFF2-40B4-BE49-F238E27FC236}">
                <a16:creationId xmlns:a16="http://schemas.microsoft.com/office/drawing/2014/main" id="{1387D22B-12F6-FE63-E622-FFA046C096DC}"/>
              </a:ext>
            </a:extLst>
          </p:cNvPr>
          <p:cNvSpPr/>
          <p:nvPr/>
        </p:nvSpPr>
        <p:spPr>
          <a:xfrm>
            <a:off x="7904480" y="2158492"/>
            <a:ext cx="3251200" cy="2748788"/>
          </a:xfrm>
          <a:prstGeom prst="roundRect">
            <a:avLst/>
          </a:prstGeom>
          <a:solidFill>
            <a:srgbClr val="0A1D6B">
              <a:alpha val="8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3600" dirty="0"/>
              <a:t>Refinement in translating CRA to CRM measures </a:t>
            </a:r>
            <a:endParaRPr lang="en-US" sz="3600" dirty="0"/>
          </a:p>
        </p:txBody>
      </p:sp>
      <p:sp>
        <p:nvSpPr>
          <p:cNvPr id="8" name="Title 1">
            <a:extLst>
              <a:ext uri="{FF2B5EF4-FFF2-40B4-BE49-F238E27FC236}">
                <a16:creationId xmlns:a16="http://schemas.microsoft.com/office/drawing/2014/main" id="{B93E30FF-B33F-5EA3-5348-CECB386FF84A}"/>
              </a:ext>
            </a:extLst>
          </p:cNvPr>
          <p:cNvSpPr txBox="1">
            <a:spLocks/>
          </p:cNvSpPr>
          <p:nvPr/>
        </p:nvSpPr>
        <p:spPr>
          <a:xfrm>
            <a:off x="312391" y="332442"/>
            <a:ext cx="7023129" cy="1325563"/>
          </a:xfrm>
          <a:prstGeom prst="rect">
            <a:avLst/>
          </a:prstGeom>
        </p:spPr>
        <p:txBody>
          <a:bodyPr/>
          <a:lstStyle>
            <a:lvl1pPr algn="l" defTabSz="914400" rtl="0" eaLnBrk="1" latinLnBrk="0" hangingPunct="1">
              <a:lnSpc>
                <a:spcPct val="90000"/>
              </a:lnSpc>
              <a:spcBef>
                <a:spcPct val="0"/>
              </a:spcBef>
              <a:buNone/>
              <a:defRPr sz="4400" b="0" kern="1200">
                <a:solidFill>
                  <a:schemeClr val="tx1"/>
                </a:solidFill>
                <a:latin typeface="Source Sans Pro" panose="020B0503030403020204" pitchFamily="34" charset="0"/>
                <a:ea typeface="Source Sans Pro" panose="020B0503030403020204" pitchFamily="34" charset="0"/>
                <a:cs typeface="+mj-cs"/>
              </a:defRPr>
            </a:lvl1pPr>
          </a:lstStyle>
          <a:p>
            <a:r>
              <a:rPr lang="en-GB" b="1" dirty="0"/>
              <a:t>Outlook </a:t>
            </a:r>
            <a:r>
              <a:rPr lang="en-GB" b="1" dirty="0">
                <a:solidFill>
                  <a:schemeClr val="bg1">
                    <a:lumMod val="65000"/>
                  </a:schemeClr>
                </a:solidFill>
              </a:rPr>
              <a:t>&amp; Key Takeaways</a:t>
            </a:r>
            <a:endParaRPr lang="en-AT" b="1" dirty="0">
              <a:solidFill>
                <a:schemeClr val="bg1">
                  <a:lumMod val="65000"/>
                </a:schemeClr>
              </a:solidFill>
            </a:endParaRPr>
          </a:p>
        </p:txBody>
      </p:sp>
    </p:spTree>
    <p:extLst>
      <p:ext uri="{BB962C8B-B14F-4D97-AF65-F5344CB8AC3E}">
        <p14:creationId xmlns:p14="http://schemas.microsoft.com/office/powerpoint/2010/main" val="376169354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a:extLst>
            <a:ext uri="{FF2B5EF4-FFF2-40B4-BE49-F238E27FC236}">
              <a16:creationId xmlns:a16="http://schemas.microsoft.com/office/drawing/2014/main" id="{C8FBAA05-428D-685B-CAF4-70AFBA40FC03}"/>
            </a:ext>
          </a:extLst>
        </p:cNvPr>
        <p:cNvGrpSpPr/>
        <p:nvPr/>
      </p:nvGrpSpPr>
      <p:grpSpPr>
        <a:xfrm>
          <a:off x="0" y="0"/>
          <a:ext cx="0" cy="0"/>
          <a:chOff x="0" y="0"/>
          <a:chExt cx="0" cy="0"/>
        </a:xfrm>
      </p:grpSpPr>
      <p:graphicFrame>
        <p:nvGraphicFramePr>
          <p:cNvPr id="10" name="Table 9">
            <a:extLst>
              <a:ext uri="{FF2B5EF4-FFF2-40B4-BE49-F238E27FC236}">
                <a16:creationId xmlns:a16="http://schemas.microsoft.com/office/drawing/2014/main" id="{1A139C84-2D56-0DB2-A816-C480439DB13D}"/>
              </a:ext>
            </a:extLst>
          </p:cNvPr>
          <p:cNvGraphicFramePr>
            <a:graphicFrameLocks noGrp="1"/>
          </p:cNvGraphicFramePr>
          <p:nvPr/>
        </p:nvGraphicFramePr>
        <p:xfrm>
          <a:off x="711678" y="6360604"/>
          <a:ext cx="11023122" cy="377762"/>
        </p:xfrm>
        <a:graphic>
          <a:graphicData uri="http://schemas.openxmlformats.org/drawingml/2006/table">
            <a:tbl>
              <a:tblPr firstRow="1">
                <a:tableStyleId>{2D5ABB26-0587-4C30-8999-92F81FD0307C}</a:tableStyleId>
              </a:tblPr>
              <a:tblGrid>
                <a:gridCol w="7685873">
                  <a:extLst>
                    <a:ext uri="{9D8B030D-6E8A-4147-A177-3AD203B41FA5}">
                      <a16:colId xmlns:a16="http://schemas.microsoft.com/office/drawing/2014/main" val="1063476286"/>
                    </a:ext>
                  </a:extLst>
                </a:gridCol>
                <a:gridCol w="3337249">
                  <a:extLst>
                    <a:ext uri="{9D8B030D-6E8A-4147-A177-3AD203B41FA5}">
                      <a16:colId xmlns:a16="http://schemas.microsoft.com/office/drawing/2014/main" val="399418297"/>
                    </a:ext>
                  </a:extLst>
                </a:gridCol>
              </a:tblGrid>
              <a:tr h="308147">
                <a:tc>
                  <a:txBody>
                    <a:bodyPr/>
                    <a:lstStyle/>
                    <a:p>
                      <a:pPr marL="0" marR="0" lvl="0" indent="0" algn="l" defTabSz="914400" rtl="0" eaLnBrk="1" fontAlgn="auto" latinLnBrk="0" hangingPunct="1">
                        <a:lnSpc>
                          <a:spcPct val="150000"/>
                        </a:lnSpc>
                        <a:spcBef>
                          <a:spcPts val="0"/>
                        </a:spcBef>
                        <a:spcAft>
                          <a:spcPts val="0"/>
                        </a:spcAft>
                        <a:buClrTx/>
                        <a:buSzTx/>
                        <a:buFontTx/>
                        <a:buNone/>
                        <a:tabLst/>
                        <a:defRPr/>
                      </a:pPr>
                      <a:fld id="{229FD1DF-0BEC-4C4C-9542-85590A1EA79E}" type="slidenum">
                        <a:rPr lang="en-US" sz="1050" b="0" smtClean="0">
                          <a:solidFill>
                            <a:schemeClr val="bg1"/>
                          </a:solidFill>
                          <a:latin typeface="Source Sans Pro" panose="020B0503030403020204" pitchFamily="34" charset="0"/>
                          <a:ea typeface="Source Sans Pro" panose="020B0503030403020204" pitchFamily="34" charset="0"/>
                          <a:cs typeface="Tahoma" panose="020B0604030504040204" pitchFamily="34" charset="0"/>
                        </a:rPr>
                        <a:pPr marL="0" marR="0" lvl="0" indent="0" algn="l" defTabSz="914400" rtl="0" eaLnBrk="1" fontAlgn="auto" latinLnBrk="0" hangingPunct="1">
                          <a:lnSpc>
                            <a:spcPct val="150000"/>
                          </a:lnSpc>
                          <a:spcBef>
                            <a:spcPts val="0"/>
                          </a:spcBef>
                          <a:spcAft>
                            <a:spcPts val="0"/>
                          </a:spcAft>
                          <a:buClrTx/>
                          <a:buSzTx/>
                          <a:buFontTx/>
                          <a:buNone/>
                          <a:tabLst/>
                          <a:defRPr/>
                        </a:pPr>
                        <a:t>11</a:t>
                      </a:fld>
                      <a:r>
                        <a:rPr lang="en-US" sz="1050" b="0" dirty="0">
                          <a:solidFill>
                            <a:schemeClr val="bg1"/>
                          </a:solidFill>
                          <a:latin typeface="Source Sans Pro" panose="020B0503030403020204" pitchFamily="34" charset="0"/>
                          <a:ea typeface="Source Sans Pro" panose="020B0503030403020204" pitchFamily="34" charset="0"/>
                          <a:cs typeface="Tahoma" panose="020B0604030504040204" pitchFamily="34" charset="0"/>
                        </a:rPr>
                        <a:t>  </a:t>
                      </a:r>
                      <a:r>
                        <a:rPr lang="en-US" sz="1050" b="0" i="0" kern="1200" dirty="0">
                          <a:solidFill>
                            <a:schemeClr val="bg1"/>
                          </a:solidFill>
                          <a:effectLst/>
                          <a:latin typeface="Source Sans Pro" panose="020B0503030403020204" pitchFamily="34" charset="0"/>
                          <a:ea typeface="Source Sans Pro" panose="020B0503030403020204" pitchFamily="34" charset="0"/>
                          <a:cs typeface="Tahoma" panose="020B0604030504040204" pitchFamily="34" charset="0"/>
                        </a:rPr>
                        <a:t>|  Combining quantitative and qualitative risk aspects for adaptive and flexible climate risk assessment</a:t>
                      </a:r>
                      <a:endParaRPr lang="en-US" sz="1050" b="0" dirty="0">
                        <a:solidFill>
                          <a:schemeClr val="bg1"/>
                        </a:solidFill>
                        <a:latin typeface="Source Sans Pro" panose="020B0503030403020204" pitchFamily="34" charset="0"/>
                        <a:ea typeface="Source Sans Pro" panose="020B0503030403020204" pitchFamily="34" charset="0"/>
                        <a:cs typeface="Tahoma" panose="020B0604030504040204" pitchFamily="34" charset="0"/>
                      </a:endParaRPr>
                    </a:p>
                  </a:txBody>
                  <a:tcPr/>
                </a:tc>
                <a:tc>
                  <a:txBody>
                    <a:bodyPr/>
                    <a:lstStyle/>
                    <a:p>
                      <a:pPr marL="0" marR="0" lvl="0" indent="0" algn="r" defTabSz="914400" rtl="0" eaLnBrk="1" fontAlgn="auto" latinLnBrk="0" hangingPunct="1">
                        <a:lnSpc>
                          <a:spcPct val="150000"/>
                        </a:lnSpc>
                        <a:spcBef>
                          <a:spcPts val="0"/>
                        </a:spcBef>
                        <a:spcAft>
                          <a:spcPts val="0"/>
                        </a:spcAft>
                        <a:buClrTx/>
                        <a:buSzTx/>
                        <a:buFontTx/>
                        <a:buNone/>
                        <a:tabLst/>
                        <a:defRPr/>
                      </a:pPr>
                      <a:endParaRPr lang="en-US" sz="1400" b="1" dirty="0">
                        <a:solidFill>
                          <a:schemeClr val="tx1"/>
                        </a:solidFill>
                        <a:latin typeface="Source Sans Pro" panose="020B0503030403020204" pitchFamily="34" charset="0"/>
                        <a:ea typeface="Source Sans Pro" panose="020B0503030403020204" pitchFamily="34" charset="0"/>
                        <a:cs typeface="Arial" panose="020B0604020202020204" pitchFamily="34" charset="0"/>
                      </a:endParaRPr>
                    </a:p>
                  </a:txBody>
                  <a:tcPr/>
                </a:tc>
                <a:extLst>
                  <a:ext uri="{0D108BD9-81ED-4DB2-BD59-A6C34878D82A}">
                    <a16:rowId xmlns:a16="http://schemas.microsoft.com/office/drawing/2014/main" val="551670588"/>
                  </a:ext>
                </a:extLst>
              </a:tr>
            </a:tbl>
          </a:graphicData>
        </a:graphic>
      </p:graphicFrame>
      <p:sp>
        <p:nvSpPr>
          <p:cNvPr id="8" name="Title 1">
            <a:extLst>
              <a:ext uri="{FF2B5EF4-FFF2-40B4-BE49-F238E27FC236}">
                <a16:creationId xmlns:a16="http://schemas.microsoft.com/office/drawing/2014/main" id="{A6992AA3-B2B6-B80D-16FB-3B3F023945C1}"/>
              </a:ext>
            </a:extLst>
          </p:cNvPr>
          <p:cNvSpPr txBox="1">
            <a:spLocks/>
          </p:cNvSpPr>
          <p:nvPr/>
        </p:nvSpPr>
        <p:spPr>
          <a:xfrm>
            <a:off x="312391" y="332442"/>
            <a:ext cx="7023129" cy="1325563"/>
          </a:xfrm>
          <a:prstGeom prst="rect">
            <a:avLst/>
          </a:prstGeom>
        </p:spPr>
        <p:txBody>
          <a:bodyPr/>
          <a:lstStyle>
            <a:lvl1pPr algn="l" defTabSz="914400" rtl="0" eaLnBrk="1" latinLnBrk="0" hangingPunct="1">
              <a:lnSpc>
                <a:spcPct val="90000"/>
              </a:lnSpc>
              <a:spcBef>
                <a:spcPct val="0"/>
              </a:spcBef>
              <a:buNone/>
              <a:defRPr sz="4400" b="0" kern="1200">
                <a:solidFill>
                  <a:schemeClr val="tx1"/>
                </a:solidFill>
                <a:latin typeface="Source Sans Pro" panose="020B0503030403020204" pitchFamily="34" charset="0"/>
                <a:ea typeface="Source Sans Pro" panose="020B0503030403020204" pitchFamily="34" charset="0"/>
                <a:cs typeface="+mj-cs"/>
              </a:defRPr>
            </a:lvl1pPr>
          </a:lstStyle>
          <a:p>
            <a:r>
              <a:rPr lang="en-GB" b="1" dirty="0">
                <a:solidFill>
                  <a:schemeClr val="bg1">
                    <a:lumMod val="65000"/>
                  </a:schemeClr>
                </a:solidFill>
              </a:rPr>
              <a:t>Outlook </a:t>
            </a:r>
            <a:r>
              <a:rPr lang="en-GB" b="1" dirty="0"/>
              <a:t>&amp; Key Takeaways</a:t>
            </a:r>
            <a:endParaRPr lang="en-AT" b="1" dirty="0"/>
          </a:p>
        </p:txBody>
      </p:sp>
      <p:sp>
        <p:nvSpPr>
          <p:cNvPr id="14" name="Rectangle: Rounded Corners 13">
            <a:extLst>
              <a:ext uri="{FF2B5EF4-FFF2-40B4-BE49-F238E27FC236}">
                <a16:creationId xmlns:a16="http://schemas.microsoft.com/office/drawing/2014/main" id="{6F475772-7E35-E59B-DA81-81F121113A24}"/>
              </a:ext>
            </a:extLst>
          </p:cNvPr>
          <p:cNvSpPr/>
          <p:nvPr/>
        </p:nvSpPr>
        <p:spPr>
          <a:xfrm>
            <a:off x="4541520" y="2158492"/>
            <a:ext cx="3251200" cy="2748788"/>
          </a:xfrm>
          <a:prstGeom prst="roundRect">
            <a:avLst/>
          </a:prstGeom>
          <a:solidFill>
            <a:srgbClr val="C90045">
              <a:alpha val="8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3600" dirty="0"/>
          </a:p>
        </p:txBody>
      </p:sp>
      <p:sp>
        <p:nvSpPr>
          <p:cNvPr id="16" name="Rectangle: Rounded Corners 15">
            <a:extLst>
              <a:ext uri="{FF2B5EF4-FFF2-40B4-BE49-F238E27FC236}">
                <a16:creationId xmlns:a16="http://schemas.microsoft.com/office/drawing/2014/main" id="{99B75FAE-0C13-8D29-11E1-A7E08F0145BF}"/>
              </a:ext>
            </a:extLst>
          </p:cNvPr>
          <p:cNvSpPr/>
          <p:nvPr/>
        </p:nvSpPr>
        <p:spPr>
          <a:xfrm>
            <a:off x="1180697" y="2158492"/>
            <a:ext cx="3251200" cy="2748788"/>
          </a:xfrm>
          <a:prstGeom prst="roundRect">
            <a:avLst/>
          </a:prstGeom>
          <a:solidFill>
            <a:srgbClr val="0A1D6B">
              <a:alpha val="8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2000" dirty="0"/>
              <a:t>Combining </a:t>
            </a:r>
            <a:r>
              <a:rPr lang="en-GB" sz="2000" b="1" dirty="0"/>
              <a:t>quantitative</a:t>
            </a:r>
            <a:r>
              <a:rPr lang="en-GB" sz="2000" dirty="0"/>
              <a:t> and </a:t>
            </a:r>
            <a:r>
              <a:rPr lang="en-GB" sz="2000" b="1" dirty="0"/>
              <a:t>qualitative</a:t>
            </a:r>
            <a:r>
              <a:rPr lang="en-GB" sz="2000" dirty="0"/>
              <a:t> approaches is a crucial endeavour for comprehensive CRA</a:t>
            </a:r>
          </a:p>
          <a:p>
            <a:pPr algn="ctr"/>
            <a:endParaRPr lang="en-US" sz="4000" dirty="0"/>
          </a:p>
        </p:txBody>
      </p:sp>
      <p:sp>
        <p:nvSpPr>
          <p:cNvPr id="17" name="Rectangle: Rounded Corners 16">
            <a:extLst>
              <a:ext uri="{FF2B5EF4-FFF2-40B4-BE49-F238E27FC236}">
                <a16:creationId xmlns:a16="http://schemas.microsoft.com/office/drawing/2014/main" id="{3EADB5EC-A02E-7BC9-AA18-F3F08811999B}"/>
              </a:ext>
            </a:extLst>
          </p:cNvPr>
          <p:cNvSpPr/>
          <p:nvPr/>
        </p:nvSpPr>
        <p:spPr>
          <a:xfrm>
            <a:off x="7902343" y="2158491"/>
            <a:ext cx="3251200" cy="2748788"/>
          </a:xfrm>
          <a:prstGeom prst="roundRect">
            <a:avLst/>
          </a:prstGeom>
          <a:solidFill>
            <a:srgbClr val="F47A00">
              <a:alpha val="8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2400" dirty="0"/>
              <a:t>Evaluating climate risks supports bridging the gap between CRA and CRM</a:t>
            </a:r>
          </a:p>
          <a:p>
            <a:pPr algn="ctr"/>
            <a:endParaRPr lang="en-GB" sz="2400" dirty="0"/>
          </a:p>
        </p:txBody>
      </p:sp>
      <p:pic>
        <p:nvPicPr>
          <p:cNvPr id="19" name="Picture 18" descr="A diagram of key risks&#10;&#10;Description automatically generated">
            <a:hlinkClick r:id="rId4"/>
            <a:extLst>
              <a:ext uri="{FF2B5EF4-FFF2-40B4-BE49-F238E27FC236}">
                <a16:creationId xmlns:a16="http://schemas.microsoft.com/office/drawing/2014/main" id="{D5E050E4-AB9B-8627-151D-14346F0D97F6}"/>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5003244" y="2375222"/>
            <a:ext cx="2327751" cy="2315327"/>
          </a:xfrm>
          <a:prstGeom prst="rect">
            <a:avLst/>
          </a:prstGeom>
          <a:noFill/>
          <a:ln>
            <a:noFill/>
          </a:ln>
        </p:spPr>
      </p:pic>
      <p:pic>
        <p:nvPicPr>
          <p:cNvPr id="3" name="Graphic 2" descr="Link with solid fill">
            <a:extLst>
              <a:ext uri="{FF2B5EF4-FFF2-40B4-BE49-F238E27FC236}">
                <a16:creationId xmlns:a16="http://schemas.microsoft.com/office/drawing/2014/main" id="{5314854C-7AF8-ACE1-E775-067BBB1973E2}"/>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2475431" y="4051119"/>
            <a:ext cx="661732" cy="661732"/>
          </a:xfrm>
          <a:prstGeom prst="rect">
            <a:avLst/>
          </a:prstGeom>
        </p:spPr>
      </p:pic>
      <p:sp>
        <p:nvSpPr>
          <p:cNvPr id="4" name="TextBox 3">
            <a:extLst>
              <a:ext uri="{FF2B5EF4-FFF2-40B4-BE49-F238E27FC236}">
                <a16:creationId xmlns:a16="http://schemas.microsoft.com/office/drawing/2014/main" id="{36FC3570-9600-0E80-60BC-61EF27E59065}"/>
              </a:ext>
            </a:extLst>
          </p:cNvPr>
          <p:cNvSpPr txBox="1"/>
          <p:nvPr/>
        </p:nvSpPr>
        <p:spPr>
          <a:xfrm>
            <a:off x="9220807" y="4051119"/>
            <a:ext cx="614271" cy="984885"/>
          </a:xfrm>
          <a:prstGeom prst="rect">
            <a:avLst/>
          </a:prstGeom>
          <a:noFill/>
        </p:spPr>
        <p:txBody>
          <a:bodyPr wrap="none" rtlCol="0">
            <a:spAutoFit/>
          </a:bodyPr>
          <a:lstStyle/>
          <a:p>
            <a:r>
              <a:rPr lang="en-US" sz="4000" dirty="0">
                <a:solidFill>
                  <a:schemeClr val="bg1"/>
                </a:solidFill>
              </a:rPr>
              <a:t>⇄</a:t>
            </a:r>
          </a:p>
          <a:p>
            <a:endParaRPr lang="en-US" dirty="0"/>
          </a:p>
        </p:txBody>
      </p:sp>
    </p:spTree>
    <p:extLst>
      <p:ext uri="{BB962C8B-B14F-4D97-AF65-F5344CB8AC3E}">
        <p14:creationId xmlns:p14="http://schemas.microsoft.com/office/powerpoint/2010/main" val="2736794065"/>
      </p:ext>
    </p:extLst>
  </p:cSld>
  <p:clrMapOvr>
    <a:overrideClrMapping bg1="lt1" tx1="dk1" bg2="lt2" tx2="dk2" accent1="accent1" accent2="accent2" accent3="accent3" accent4="accent4" accent5="accent5" accent6="accent6" hlink="hlink" folHlink="folHlink"/>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2A7BB31F-03CC-5982-8829-0A43185D433B}"/>
              </a:ext>
            </a:extLst>
          </p:cNvPr>
          <p:cNvSpPr/>
          <p:nvPr/>
        </p:nvSpPr>
        <p:spPr>
          <a:xfrm>
            <a:off x="294640" y="264160"/>
            <a:ext cx="11694160" cy="6390640"/>
          </a:xfrm>
          <a:prstGeom prst="roundRect">
            <a:avLst/>
          </a:prstGeom>
          <a:solidFill>
            <a:schemeClr val="bg1">
              <a:alpha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TextBox 2">
            <a:extLst>
              <a:ext uri="{FF2B5EF4-FFF2-40B4-BE49-F238E27FC236}">
                <a16:creationId xmlns:a16="http://schemas.microsoft.com/office/drawing/2014/main" id="{0E69B3ED-0F19-B5A7-B401-4A51E7F84811}"/>
              </a:ext>
            </a:extLst>
          </p:cNvPr>
          <p:cNvSpPr txBox="1"/>
          <p:nvPr/>
        </p:nvSpPr>
        <p:spPr>
          <a:xfrm>
            <a:off x="1158240" y="670560"/>
            <a:ext cx="1443024" cy="523220"/>
          </a:xfrm>
          <a:prstGeom prst="rect">
            <a:avLst/>
          </a:prstGeom>
          <a:noFill/>
        </p:spPr>
        <p:txBody>
          <a:bodyPr wrap="none" rtlCol="0">
            <a:spAutoFit/>
          </a:bodyPr>
          <a:lstStyle/>
          <a:p>
            <a:r>
              <a:rPr lang="en-GB" sz="2800" b="1" dirty="0">
                <a:solidFill>
                  <a:schemeClr val="bg1"/>
                </a:solidFill>
                <a:latin typeface="Source Sans Pro" panose="020B0503030403020204" pitchFamily="34" charset="0"/>
                <a:ea typeface="Source Sans Pro" panose="020B0503030403020204" pitchFamily="34" charset="0"/>
              </a:rPr>
              <a:t>Sources</a:t>
            </a:r>
            <a:endParaRPr lang="en-US" sz="2800" b="1" dirty="0">
              <a:solidFill>
                <a:schemeClr val="bg1"/>
              </a:solidFill>
              <a:latin typeface="Source Sans Pro" panose="020B0503030403020204" pitchFamily="34" charset="0"/>
              <a:ea typeface="Source Sans Pro" panose="020B0503030403020204" pitchFamily="34" charset="0"/>
            </a:endParaRPr>
          </a:p>
        </p:txBody>
      </p:sp>
      <p:sp>
        <p:nvSpPr>
          <p:cNvPr id="7" name="TextBox 6">
            <a:extLst>
              <a:ext uri="{FF2B5EF4-FFF2-40B4-BE49-F238E27FC236}">
                <a16:creationId xmlns:a16="http://schemas.microsoft.com/office/drawing/2014/main" id="{C1A1C520-DF4C-8FC4-C9A4-54DA36102ADE}"/>
              </a:ext>
            </a:extLst>
          </p:cNvPr>
          <p:cNvSpPr txBox="1"/>
          <p:nvPr/>
        </p:nvSpPr>
        <p:spPr>
          <a:xfrm>
            <a:off x="1158240" y="1220850"/>
            <a:ext cx="9093238" cy="5632311"/>
          </a:xfrm>
          <a:prstGeom prst="rect">
            <a:avLst/>
          </a:prstGeom>
          <a:noFill/>
        </p:spPr>
        <p:txBody>
          <a:bodyPr wrap="square" rtlCol="0">
            <a:spAutoFit/>
          </a:bodyPr>
          <a:lstStyle/>
          <a:p>
            <a:r>
              <a:rPr lang="en-GB" sz="120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Ara Begum, A. </a:t>
            </a:r>
            <a:r>
              <a:rPr lang="en-GB" sz="1200" i="1" dirty="0">
                <a:solidFill>
                  <a:schemeClr val="bg1"/>
                </a:solidFill>
                <a:effectLst/>
                <a:latin typeface="Calibri" panose="020F0502020204030204" pitchFamily="34" charset="0"/>
                <a:ea typeface="Calibri" panose="020F0502020204030204" pitchFamily="34" charset="0"/>
                <a:cs typeface="Calibri" panose="020F0502020204030204" pitchFamily="34" charset="0"/>
              </a:rPr>
              <a:t>et al.</a:t>
            </a:r>
            <a:r>
              <a:rPr lang="en-GB" sz="120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 (2022) ‘Point of Departure and Key Concepts.’, in H.-O. </a:t>
            </a:r>
            <a:r>
              <a:rPr lang="en-GB" sz="1200" dirty="0" err="1">
                <a:solidFill>
                  <a:schemeClr val="bg1"/>
                </a:solidFill>
                <a:effectLst/>
                <a:latin typeface="Calibri" panose="020F0502020204030204" pitchFamily="34" charset="0"/>
                <a:ea typeface="Calibri" panose="020F0502020204030204" pitchFamily="34" charset="0"/>
                <a:cs typeface="Calibri" panose="020F0502020204030204" pitchFamily="34" charset="0"/>
              </a:rPr>
              <a:t>Pörtner</a:t>
            </a:r>
            <a:r>
              <a:rPr lang="en-GB" sz="120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 et al. (eds) </a:t>
            </a:r>
            <a:r>
              <a:rPr lang="en-GB" sz="1200" i="1" dirty="0">
                <a:solidFill>
                  <a:schemeClr val="bg1"/>
                </a:solidFill>
                <a:effectLst/>
                <a:latin typeface="Calibri" panose="020F0502020204030204" pitchFamily="34" charset="0"/>
                <a:ea typeface="Calibri" panose="020F0502020204030204" pitchFamily="34" charset="0"/>
                <a:cs typeface="Calibri" panose="020F0502020204030204" pitchFamily="34" charset="0"/>
              </a:rPr>
              <a:t>Climate Change 2022: Impacts, Adaptation and Vulnerability. Contribution of Working Group II to the Sixth Assessment Report of the Intergovernmental Panel on Climate Change</a:t>
            </a:r>
            <a:r>
              <a:rPr lang="en-GB" sz="120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 Cambridge, UK and New York, USA: Cambridge University Press, pp. 121–196.</a:t>
            </a:r>
            <a:endParaRPr lang="en-US" sz="12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p>
            <a:endParaRPr lang="en-GB" sz="1200" dirty="0">
              <a:solidFill>
                <a:schemeClr val="bg1"/>
              </a:solidFill>
              <a:latin typeface="Calibri" panose="020F0502020204030204" pitchFamily="34" charset="0"/>
              <a:ea typeface="Calibri" panose="020F0502020204030204" pitchFamily="34" charset="0"/>
              <a:cs typeface="Calibri" panose="020F0502020204030204" pitchFamily="34" charset="0"/>
            </a:endParaRPr>
          </a:p>
          <a:p>
            <a:r>
              <a:rPr lang="en-GB" sz="120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DFID (1999) </a:t>
            </a:r>
            <a:r>
              <a:rPr lang="en-GB" sz="1200" i="1" dirty="0">
                <a:solidFill>
                  <a:schemeClr val="bg1"/>
                </a:solidFill>
                <a:effectLst/>
                <a:latin typeface="Calibri" panose="020F0502020204030204" pitchFamily="34" charset="0"/>
                <a:ea typeface="Calibri" panose="020F0502020204030204" pitchFamily="34" charset="0"/>
                <a:cs typeface="Calibri" panose="020F0502020204030204" pitchFamily="34" charset="0"/>
              </a:rPr>
              <a:t>Sustainable Livelihoods Guidance Sheets</a:t>
            </a:r>
            <a:r>
              <a:rPr lang="en-GB" sz="120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 Livelihoods Centre. Available at: </a:t>
            </a:r>
            <a:r>
              <a:rPr lang="en-GB" sz="1200" dirty="0">
                <a:solidFill>
                  <a:schemeClr val="bg1"/>
                </a:solidFill>
                <a:effectLst/>
                <a:latin typeface="Calibri" panose="020F0502020204030204" pitchFamily="34" charset="0"/>
                <a:ea typeface="Calibri" panose="020F0502020204030204" pitchFamily="34" charset="0"/>
                <a:cs typeface="Calibri" panose="020F0502020204030204" pitchFamily="34" charset="0"/>
                <a:hlinkClick r:id="rId2"/>
              </a:rPr>
              <a:t>https://www.livelihoodscentre.org/documents/114097690/114438878/Sustainable+livelihoods+guidance+sheets.pdf</a:t>
            </a:r>
            <a:r>
              <a:rPr lang="en-GB" sz="120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 </a:t>
            </a:r>
            <a:endParaRPr lang="en-US" sz="12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p>
            <a:endParaRPr lang="en-GB" sz="1200" dirty="0">
              <a:solidFill>
                <a:schemeClr val="bg1"/>
              </a:solidFill>
              <a:latin typeface="Calibri" panose="020F0502020204030204" pitchFamily="34" charset="0"/>
              <a:ea typeface="Calibri" panose="020F0502020204030204" pitchFamily="34" charset="0"/>
              <a:cs typeface="Calibri" panose="020F0502020204030204" pitchFamily="34" charset="0"/>
            </a:endParaRPr>
          </a:p>
          <a:p>
            <a:r>
              <a:rPr lang="en-GB" sz="120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European Environment Agency (2024) </a:t>
            </a:r>
            <a:r>
              <a:rPr lang="en-GB" sz="1200" i="1" dirty="0">
                <a:solidFill>
                  <a:schemeClr val="bg1"/>
                </a:solidFill>
                <a:effectLst/>
                <a:latin typeface="Calibri" panose="020F0502020204030204" pitchFamily="34" charset="0"/>
                <a:ea typeface="Calibri" panose="020F0502020204030204" pitchFamily="34" charset="0"/>
                <a:cs typeface="Calibri" panose="020F0502020204030204" pitchFamily="34" charset="0"/>
              </a:rPr>
              <a:t>European Climate Risk Assessment</a:t>
            </a:r>
            <a:r>
              <a:rPr lang="en-GB" sz="120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 EEA Report 01/2024. Luxembourg: Publications Office of the European Union.</a:t>
            </a:r>
          </a:p>
          <a:p>
            <a:endParaRPr lang="en-GB" sz="1200" dirty="0">
              <a:solidFill>
                <a:schemeClr val="bg1"/>
              </a:solidFill>
              <a:latin typeface="Calibri" panose="020F0502020204030204" pitchFamily="34" charset="0"/>
              <a:ea typeface="Calibri" panose="020F0502020204030204" pitchFamily="34" charset="0"/>
              <a:cs typeface="Calibri" panose="020F0502020204030204" pitchFamily="34" charset="0"/>
            </a:endParaRPr>
          </a:p>
          <a:p>
            <a:r>
              <a:rPr lang="en-GB" sz="120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Folke, C. </a:t>
            </a:r>
            <a:r>
              <a:rPr lang="en-GB" sz="1200" i="1" dirty="0">
                <a:solidFill>
                  <a:schemeClr val="bg1"/>
                </a:solidFill>
                <a:effectLst/>
                <a:latin typeface="Calibri" panose="020F0502020204030204" pitchFamily="34" charset="0"/>
                <a:ea typeface="Calibri" panose="020F0502020204030204" pitchFamily="34" charset="0"/>
                <a:cs typeface="Calibri" panose="020F0502020204030204" pitchFamily="34" charset="0"/>
              </a:rPr>
              <a:t>et al.</a:t>
            </a:r>
            <a:r>
              <a:rPr lang="en-GB" sz="120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 (2010) ‘Resilience thinking: integrating resilience, adaptability and transformability.’, 15(4).</a:t>
            </a:r>
            <a:endParaRPr lang="en-GB" sz="1200" dirty="0">
              <a:solidFill>
                <a:schemeClr val="bg1"/>
              </a:solidFill>
              <a:effectLst/>
              <a:latin typeface="Source Sans Pro" panose="020B0503030403020204" pitchFamily="34" charset="0"/>
              <a:ea typeface="Source Sans Pro" panose="020B0503030403020204" pitchFamily="34" charset="0"/>
              <a:cs typeface="Calibri" panose="020F0502020204030204" pitchFamily="34" charset="0"/>
            </a:endParaRPr>
          </a:p>
          <a:p>
            <a:pPr>
              <a:buNone/>
            </a:pPr>
            <a:endParaRPr lang="en-GB" sz="1200" dirty="0">
              <a:solidFill>
                <a:schemeClr val="bg1"/>
              </a:solidFill>
              <a:latin typeface="Source Sans Pro" panose="020B0503030403020204" pitchFamily="34" charset="0"/>
              <a:ea typeface="Source Sans Pro" panose="020B0503030403020204" pitchFamily="34" charset="0"/>
              <a:cs typeface="Calibri" panose="020F0502020204030204" pitchFamily="34" charset="0"/>
            </a:endParaRPr>
          </a:p>
          <a:p>
            <a:pPr>
              <a:buNone/>
            </a:pPr>
            <a:r>
              <a:rPr lang="en-GB" sz="1200" dirty="0">
                <a:solidFill>
                  <a:schemeClr val="bg1"/>
                </a:solidFill>
                <a:effectLst/>
                <a:latin typeface="Source Sans Pro" panose="020B0503030403020204" pitchFamily="34" charset="0"/>
                <a:ea typeface="Source Sans Pro" panose="020B0503030403020204" pitchFamily="34" charset="0"/>
                <a:cs typeface="Calibri" panose="020F0502020204030204" pitchFamily="34" charset="0"/>
              </a:rPr>
              <a:t>Magnan, A.K. </a:t>
            </a:r>
            <a:r>
              <a:rPr lang="en-GB" sz="1200" i="1" dirty="0">
                <a:solidFill>
                  <a:schemeClr val="bg1"/>
                </a:solidFill>
                <a:effectLst/>
                <a:latin typeface="Source Sans Pro" panose="020B0503030403020204" pitchFamily="34" charset="0"/>
                <a:ea typeface="Source Sans Pro" panose="020B0503030403020204" pitchFamily="34" charset="0"/>
                <a:cs typeface="Calibri" panose="020F0502020204030204" pitchFamily="34" charset="0"/>
              </a:rPr>
              <a:t>et al.</a:t>
            </a:r>
            <a:r>
              <a:rPr lang="en-GB" sz="1200" dirty="0">
                <a:solidFill>
                  <a:schemeClr val="bg1"/>
                </a:solidFill>
                <a:effectLst/>
                <a:latin typeface="Source Sans Pro" panose="020B0503030403020204" pitchFamily="34" charset="0"/>
                <a:ea typeface="Source Sans Pro" panose="020B0503030403020204" pitchFamily="34" charset="0"/>
                <a:cs typeface="Calibri" panose="020F0502020204030204" pitchFamily="34" charset="0"/>
              </a:rPr>
              <a:t> (2021) ‘Estimating the global risk of anthropogenic climate change’, </a:t>
            </a:r>
            <a:r>
              <a:rPr lang="en-GB" sz="1200" i="1" dirty="0">
                <a:solidFill>
                  <a:schemeClr val="bg1"/>
                </a:solidFill>
                <a:effectLst/>
                <a:latin typeface="Source Sans Pro" panose="020B0503030403020204" pitchFamily="34" charset="0"/>
                <a:ea typeface="Source Sans Pro" panose="020B0503030403020204" pitchFamily="34" charset="0"/>
                <a:cs typeface="Calibri" panose="020F0502020204030204" pitchFamily="34" charset="0"/>
              </a:rPr>
              <a:t>Nature Climate Change</a:t>
            </a:r>
            <a:r>
              <a:rPr lang="en-GB" sz="1200" dirty="0">
                <a:solidFill>
                  <a:schemeClr val="bg1"/>
                </a:solidFill>
                <a:effectLst/>
                <a:latin typeface="Source Sans Pro" panose="020B0503030403020204" pitchFamily="34" charset="0"/>
                <a:ea typeface="Source Sans Pro" panose="020B0503030403020204" pitchFamily="34" charset="0"/>
                <a:cs typeface="Calibri" panose="020F0502020204030204" pitchFamily="34" charset="0"/>
              </a:rPr>
              <a:t>, 11(10), pp. 879–885. Available at: </a:t>
            </a:r>
            <a:r>
              <a:rPr lang="en-GB" sz="1200" dirty="0">
                <a:solidFill>
                  <a:schemeClr val="bg1"/>
                </a:solidFill>
                <a:effectLst/>
                <a:latin typeface="Source Sans Pro" panose="020B0503030403020204" pitchFamily="34" charset="0"/>
                <a:ea typeface="Source Sans Pro" panose="020B0503030403020204" pitchFamily="34" charset="0"/>
                <a:cs typeface="Calibri" panose="020F0502020204030204" pitchFamily="34" charset="0"/>
                <a:hlinkClick r:id="rId3"/>
              </a:rPr>
              <a:t>https://doi.org/10.1038/s41558-021-01156-w</a:t>
            </a:r>
            <a:r>
              <a:rPr lang="en-GB" sz="1200" dirty="0">
                <a:solidFill>
                  <a:schemeClr val="bg1"/>
                </a:solidFill>
                <a:effectLst/>
                <a:latin typeface="Source Sans Pro" panose="020B0503030403020204" pitchFamily="34" charset="0"/>
                <a:ea typeface="Source Sans Pro" panose="020B0503030403020204" pitchFamily="34" charset="0"/>
                <a:cs typeface="Calibri" panose="020F0502020204030204" pitchFamily="34" charset="0"/>
              </a:rPr>
              <a:t>.</a:t>
            </a:r>
          </a:p>
          <a:p>
            <a:pPr>
              <a:buNone/>
            </a:pPr>
            <a:endParaRPr lang="en-US" sz="1200" dirty="0">
              <a:solidFill>
                <a:schemeClr val="bg1"/>
              </a:solidFill>
              <a:effectLst/>
              <a:latin typeface="Source Sans Pro" panose="020B0503030403020204" pitchFamily="34" charset="0"/>
              <a:ea typeface="Source Sans Pro" panose="020B0503030403020204" pitchFamily="34" charset="0"/>
              <a:cs typeface="Times New Roman" panose="02020603050405020304" pitchFamily="18" charset="0"/>
            </a:endParaRPr>
          </a:p>
          <a:p>
            <a:r>
              <a:rPr lang="en-GB" sz="1200" dirty="0">
                <a:solidFill>
                  <a:schemeClr val="bg1"/>
                </a:solidFill>
                <a:effectLst/>
                <a:latin typeface="Source Sans Pro" panose="020B0503030403020204" pitchFamily="34" charset="0"/>
                <a:ea typeface="Source Sans Pro" panose="020B0503030403020204" pitchFamily="34" charset="0"/>
                <a:cs typeface="Calibri" panose="020F0502020204030204" pitchFamily="34" charset="0"/>
              </a:rPr>
              <a:t>Magnan, A.K., O’Neill, B.C. and </a:t>
            </a:r>
            <a:r>
              <a:rPr lang="en-GB" sz="1200" dirty="0" err="1">
                <a:solidFill>
                  <a:schemeClr val="bg1"/>
                </a:solidFill>
                <a:effectLst/>
                <a:latin typeface="Source Sans Pro" panose="020B0503030403020204" pitchFamily="34" charset="0"/>
                <a:ea typeface="Source Sans Pro" panose="020B0503030403020204" pitchFamily="34" charset="0"/>
                <a:cs typeface="Calibri" panose="020F0502020204030204" pitchFamily="34" charset="0"/>
              </a:rPr>
              <a:t>Garschagen</a:t>
            </a:r>
            <a:r>
              <a:rPr lang="en-GB" sz="1200" dirty="0">
                <a:solidFill>
                  <a:schemeClr val="bg1"/>
                </a:solidFill>
                <a:effectLst/>
                <a:latin typeface="Source Sans Pro" panose="020B0503030403020204" pitchFamily="34" charset="0"/>
                <a:ea typeface="Source Sans Pro" panose="020B0503030403020204" pitchFamily="34" charset="0"/>
                <a:cs typeface="Calibri" panose="020F0502020204030204" pitchFamily="34" charset="0"/>
              </a:rPr>
              <a:t>, M. (2023) ‘Further understanding “severe” climate risk’, </a:t>
            </a:r>
            <a:r>
              <a:rPr lang="en-GB" sz="1200" i="1" dirty="0">
                <a:solidFill>
                  <a:schemeClr val="bg1"/>
                </a:solidFill>
                <a:effectLst/>
                <a:latin typeface="Source Sans Pro" panose="020B0503030403020204" pitchFamily="34" charset="0"/>
                <a:ea typeface="Source Sans Pro" panose="020B0503030403020204" pitchFamily="34" charset="0"/>
                <a:cs typeface="Calibri" panose="020F0502020204030204" pitchFamily="34" charset="0"/>
              </a:rPr>
              <a:t>Climate Risk Management</a:t>
            </a:r>
            <a:r>
              <a:rPr lang="en-GB" sz="1200" dirty="0">
                <a:solidFill>
                  <a:schemeClr val="bg1"/>
                </a:solidFill>
                <a:effectLst/>
                <a:latin typeface="Source Sans Pro" panose="020B0503030403020204" pitchFamily="34" charset="0"/>
                <a:ea typeface="Source Sans Pro" panose="020B0503030403020204" pitchFamily="34" charset="0"/>
                <a:cs typeface="Calibri" panose="020F0502020204030204" pitchFamily="34" charset="0"/>
              </a:rPr>
              <a:t>, 42, p. 100538. Available at: </a:t>
            </a:r>
            <a:r>
              <a:rPr lang="en-GB" sz="1200" dirty="0">
                <a:solidFill>
                  <a:schemeClr val="bg1"/>
                </a:solidFill>
                <a:effectLst/>
                <a:latin typeface="Source Sans Pro" panose="020B0503030403020204" pitchFamily="34" charset="0"/>
                <a:ea typeface="Source Sans Pro" panose="020B0503030403020204" pitchFamily="34" charset="0"/>
                <a:cs typeface="Calibri" panose="020F0502020204030204" pitchFamily="34" charset="0"/>
                <a:hlinkClick r:id="rId4"/>
              </a:rPr>
              <a:t>https://doi.org/10.1016/j.crm.2023.100538</a:t>
            </a:r>
            <a:r>
              <a:rPr lang="en-GB" sz="1200" dirty="0">
                <a:solidFill>
                  <a:schemeClr val="bg1"/>
                </a:solidFill>
                <a:effectLst/>
                <a:latin typeface="Source Sans Pro" panose="020B0503030403020204" pitchFamily="34" charset="0"/>
                <a:ea typeface="Source Sans Pro" panose="020B0503030403020204" pitchFamily="34" charset="0"/>
                <a:cs typeface="Calibri" panose="020F0502020204030204" pitchFamily="34" charset="0"/>
              </a:rPr>
              <a:t>.</a:t>
            </a:r>
          </a:p>
          <a:p>
            <a:endParaRPr lang="en-GB" sz="1200" dirty="0">
              <a:solidFill>
                <a:schemeClr val="bg1"/>
              </a:solidFill>
              <a:latin typeface="Source Sans Pro" panose="020B0503030403020204" pitchFamily="34" charset="0"/>
              <a:ea typeface="Source Sans Pro" panose="020B0503030403020204" pitchFamily="34" charset="0"/>
              <a:cs typeface="Calibri" panose="020F0502020204030204" pitchFamily="34" charset="0"/>
            </a:endParaRPr>
          </a:p>
          <a:p>
            <a:r>
              <a:rPr lang="en-US" sz="1200" dirty="0">
                <a:solidFill>
                  <a:schemeClr val="bg1"/>
                </a:solidFill>
                <a:latin typeface="Source Sans Pro" panose="020B0503030403020204" pitchFamily="34" charset="0"/>
                <a:ea typeface="Source Sans Pro" panose="020B0503030403020204" pitchFamily="34" charset="0"/>
                <a:cs typeface="Calibri" panose="020F0502020204030204" pitchFamily="34" charset="0"/>
              </a:rPr>
              <a:t>Mechler R. and Bouwer, L. (2015). Reviewing trends and projections of global disaster losses and climate change: Is vulnerability the missing link? </a:t>
            </a:r>
            <a:r>
              <a:rPr lang="en-US" sz="1200" i="1" dirty="0">
                <a:solidFill>
                  <a:schemeClr val="bg1"/>
                </a:solidFill>
                <a:latin typeface="Source Sans Pro" panose="020B0503030403020204" pitchFamily="34" charset="0"/>
                <a:ea typeface="Source Sans Pro" panose="020B0503030403020204" pitchFamily="34" charset="0"/>
                <a:cs typeface="Calibri" panose="020F0502020204030204" pitchFamily="34" charset="0"/>
              </a:rPr>
              <a:t>Climatic</a:t>
            </a:r>
            <a:r>
              <a:rPr lang="en-US" sz="1200" dirty="0">
                <a:solidFill>
                  <a:schemeClr val="bg1"/>
                </a:solidFill>
                <a:latin typeface="Source Sans Pro" panose="020B0503030403020204" pitchFamily="34" charset="0"/>
                <a:ea typeface="Source Sans Pro" panose="020B0503030403020204" pitchFamily="34" charset="0"/>
                <a:cs typeface="Calibri" panose="020F0502020204030204" pitchFamily="34" charset="0"/>
              </a:rPr>
              <a:t> </a:t>
            </a:r>
            <a:r>
              <a:rPr lang="en-US" sz="1200" i="1" dirty="0">
                <a:solidFill>
                  <a:schemeClr val="bg1"/>
                </a:solidFill>
                <a:latin typeface="Source Sans Pro" panose="020B0503030403020204" pitchFamily="34" charset="0"/>
                <a:ea typeface="Source Sans Pro" panose="020B0503030403020204" pitchFamily="34" charset="0"/>
                <a:cs typeface="Calibri" panose="020F0502020204030204" pitchFamily="34" charset="0"/>
              </a:rPr>
              <a:t>Change</a:t>
            </a:r>
            <a:r>
              <a:rPr lang="en-US" sz="1200" dirty="0">
                <a:solidFill>
                  <a:schemeClr val="bg1"/>
                </a:solidFill>
                <a:latin typeface="Source Sans Pro" panose="020B0503030403020204" pitchFamily="34" charset="0"/>
                <a:ea typeface="Source Sans Pro" panose="020B0503030403020204" pitchFamily="34" charset="0"/>
                <a:cs typeface="Calibri" panose="020F0502020204030204" pitchFamily="34" charset="0"/>
              </a:rPr>
              <a:t> 33 (1) : 23-35</a:t>
            </a:r>
            <a:endParaRPr lang="en-GB" sz="1200" dirty="0">
              <a:solidFill>
                <a:schemeClr val="bg1"/>
              </a:solidFill>
              <a:latin typeface="Source Sans Pro" panose="020B0503030403020204" pitchFamily="34" charset="0"/>
              <a:ea typeface="Source Sans Pro" panose="020B0503030403020204" pitchFamily="34" charset="0"/>
              <a:cs typeface="Calibri" panose="020F0502020204030204" pitchFamily="34" charset="0"/>
            </a:endParaRPr>
          </a:p>
          <a:p>
            <a:endParaRPr lang="en-GB" sz="1200" dirty="0">
              <a:solidFill>
                <a:schemeClr val="bg1"/>
              </a:solidFill>
              <a:latin typeface="Source Sans Pro" panose="020B0503030403020204" pitchFamily="34" charset="0"/>
              <a:ea typeface="Source Sans Pro" panose="020B0503030403020204" pitchFamily="34" charset="0"/>
              <a:cs typeface="Calibri" panose="020F0502020204030204" pitchFamily="34" charset="0"/>
            </a:endParaRPr>
          </a:p>
          <a:p>
            <a:r>
              <a:rPr lang="en-GB" sz="120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O’Neill, B. </a:t>
            </a:r>
            <a:r>
              <a:rPr lang="en-GB" sz="1200" i="1" dirty="0">
                <a:solidFill>
                  <a:schemeClr val="bg1"/>
                </a:solidFill>
                <a:effectLst/>
                <a:latin typeface="Calibri" panose="020F0502020204030204" pitchFamily="34" charset="0"/>
                <a:ea typeface="Calibri" panose="020F0502020204030204" pitchFamily="34" charset="0"/>
                <a:cs typeface="Calibri" panose="020F0502020204030204" pitchFamily="34" charset="0"/>
              </a:rPr>
              <a:t>et al.</a:t>
            </a:r>
            <a:r>
              <a:rPr lang="en-GB" sz="120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 (2022) ‘Key Risks Across Sectors and Regions’, </a:t>
            </a:r>
            <a:r>
              <a:rPr lang="en-GB" sz="1200" i="1" dirty="0">
                <a:solidFill>
                  <a:schemeClr val="bg1"/>
                </a:solidFill>
                <a:effectLst/>
                <a:latin typeface="Calibri" panose="020F0502020204030204" pitchFamily="34" charset="0"/>
                <a:ea typeface="Calibri" panose="020F0502020204030204" pitchFamily="34" charset="0"/>
                <a:cs typeface="Calibri" panose="020F0502020204030204" pitchFamily="34" charset="0"/>
              </a:rPr>
              <a:t>Climate Change 2022: Impacts, Adaptation and Vulnerability. Contribution of Working Group II to the Sixth Assessment Report of the Intergovernmental Panel on Climate Change</a:t>
            </a:r>
            <a:r>
              <a:rPr lang="en-GB" sz="120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 Edited by H.O. </a:t>
            </a:r>
            <a:r>
              <a:rPr lang="en-GB" sz="1200" dirty="0" err="1">
                <a:solidFill>
                  <a:schemeClr val="bg1"/>
                </a:solidFill>
                <a:effectLst/>
                <a:latin typeface="Calibri" panose="020F0502020204030204" pitchFamily="34" charset="0"/>
                <a:ea typeface="Calibri" panose="020F0502020204030204" pitchFamily="34" charset="0"/>
                <a:cs typeface="Calibri" panose="020F0502020204030204" pitchFamily="34" charset="0"/>
              </a:rPr>
              <a:t>Pörtner</a:t>
            </a:r>
            <a:r>
              <a:rPr lang="en-GB" sz="120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 et al. Cambridge, UK and New York, USA: Cambridge University Press. Available at: </a:t>
            </a:r>
            <a:r>
              <a:rPr lang="en-GB" sz="1200" dirty="0">
                <a:solidFill>
                  <a:schemeClr val="bg1"/>
                </a:solidFill>
                <a:effectLst/>
                <a:latin typeface="Calibri" panose="020F0502020204030204" pitchFamily="34" charset="0"/>
                <a:ea typeface="Calibri" panose="020F0502020204030204" pitchFamily="34" charset="0"/>
                <a:cs typeface="Calibri" panose="020F0502020204030204" pitchFamily="34" charset="0"/>
                <a:hlinkClick r:id="rId5"/>
              </a:rPr>
              <a:t>https://doi.org/10.1017/9781009325844.025.2412</a:t>
            </a:r>
            <a:r>
              <a:rPr lang="en-GB" sz="120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a:t>
            </a:r>
          </a:p>
          <a:p>
            <a:endParaRPr lang="en-GB" sz="1200" dirty="0">
              <a:solidFill>
                <a:schemeClr val="bg1"/>
              </a:solidFill>
              <a:latin typeface="Calibri" panose="020F0502020204030204" pitchFamily="34" charset="0"/>
              <a:ea typeface="Calibri" panose="020F0502020204030204" pitchFamily="34" charset="0"/>
              <a:cs typeface="Calibri" panose="020F0502020204030204" pitchFamily="34" charset="0"/>
            </a:endParaRPr>
          </a:p>
          <a:p>
            <a:r>
              <a:rPr lang="en-GB" sz="120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Renn, O. and Klinke, A. (2015) ‘Risk Governance and Resilience: New Approaches to Cope with Uncertainty and Ambiguity’, in U. </a:t>
            </a:r>
            <a:r>
              <a:rPr lang="en-GB" sz="1200" dirty="0" err="1">
                <a:solidFill>
                  <a:schemeClr val="bg1"/>
                </a:solidFill>
                <a:effectLst/>
                <a:latin typeface="Calibri" panose="020F0502020204030204" pitchFamily="34" charset="0"/>
                <a:ea typeface="Calibri" panose="020F0502020204030204" pitchFamily="34" charset="0"/>
                <a:cs typeface="Calibri" panose="020F0502020204030204" pitchFamily="34" charset="0"/>
              </a:rPr>
              <a:t>Fra.Paleo</a:t>
            </a:r>
            <a:r>
              <a:rPr lang="en-GB" sz="120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 (ed.) </a:t>
            </a:r>
            <a:r>
              <a:rPr lang="en-GB" sz="1200" i="1" dirty="0">
                <a:solidFill>
                  <a:schemeClr val="bg1"/>
                </a:solidFill>
                <a:effectLst/>
                <a:latin typeface="Calibri" panose="020F0502020204030204" pitchFamily="34" charset="0"/>
                <a:ea typeface="Calibri" panose="020F0502020204030204" pitchFamily="34" charset="0"/>
                <a:cs typeface="Calibri" panose="020F0502020204030204" pitchFamily="34" charset="0"/>
              </a:rPr>
              <a:t>Risk Governance</a:t>
            </a:r>
            <a:r>
              <a:rPr lang="en-GB" sz="120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 Dordrecht: Springer Netherlands, pp. 19–41. Available at: </a:t>
            </a:r>
            <a:r>
              <a:rPr lang="en-GB" sz="1200" dirty="0">
                <a:solidFill>
                  <a:schemeClr val="bg1"/>
                </a:solidFill>
                <a:effectLst/>
                <a:latin typeface="Calibri" panose="020F0502020204030204" pitchFamily="34" charset="0"/>
                <a:ea typeface="Calibri" panose="020F0502020204030204" pitchFamily="34" charset="0"/>
                <a:cs typeface="Calibri" panose="020F0502020204030204" pitchFamily="34" charset="0"/>
                <a:hlinkClick r:id="rId6"/>
              </a:rPr>
              <a:t>https://doi.org/10.1007/978-94-017-9328-5_2</a:t>
            </a:r>
            <a:endParaRPr lang="en-GB" sz="1200" dirty="0">
              <a:solidFill>
                <a:schemeClr val="bg1"/>
              </a:solidFill>
              <a:effectLst/>
              <a:latin typeface="Calibri" panose="020F0502020204030204" pitchFamily="34" charset="0"/>
              <a:ea typeface="Calibri" panose="020F0502020204030204" pitchFamily="34" charset="0"/>
              <a:cs typeface="Calibri" panose="020F0502020204030204" pitchFamily="34" charset="0"/>
            </a:endParaRPr>
          </a:p>
          <a:p>
            <a:endParaRPr lang="en-US" sz="1200" dirty="0">
              <a:solidFill>
                <a:schemeClr val="bg1"/>
              </a:solidFill>
              <a:latin typeface="Source Sans Pro" panose="020B0503030403020204" pitchFamily="34" charset="0"/>
              <a:ea typeface="Source Sans Pro" panose="020B0503030403020204" pitchFamily="34" charset="0"/>
            </a:endParaRPr>
          </a:p>
          <a:p>
            <a:r>
              <a:rPr lang="en-GB" sz="120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Zebisch, M. </a:t>
            </a:r>
            <a:r>
              <a:rPr lang="en-GB" sz="1200" i="1" dirty="0">
                <a:solidFill>
                  <a:schemeClr val="bg1"/>
                </a:solidFill>
                <a:effectLst/>
                <a:latin typeface="Calibri" panose="020F0502020204030204" pitchFamily="34" charset="0"/>
                <a:ea typeface="Calibri" panose="020F0502020204030204" pitchFamily="34" charset="0"/>
                <a:cs typeface="Calibri" panose="020F0502020204030204" pitchFamily="34" charset="0"/>
              </a:rPr>
              <a:t>et al.</a:t>
            </a:r>
            <a:r>
              <a:rPr lang="en-GB" sz="120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 </a:t>
            </a:r>
            <a:r>
              <a:rPr lang="de-DE" sz="120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(2023) ‘Climate Risk </a:t>
            </a:r>
            <a:r>
              <a:rPr lang="de-DE" sz="1200" dirty="0" err="1">
                <a:solidFill>
                  <a:schemeClr val="bg1"/>
                </a:solidFill>
                <a:effectLst/>
                <a:latin typeface="Calibri" panose="020F0502020204030204" pitchFamily="34" charset="0"/>
                <a:ea typeface="Calibri" panose="020F0502020204030204" pitchFamily="34" charset="0"/>
                <a:cs typeface="Calibri" panose="020F0502020204030204" pitchFamily="34" charset="0"/>
              </a:rPr>
              <a:t>Sourcebook</a:t>
            </a:r>
            <a:r>
              <a:rPr lang="de-DE" sz="120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 Bonn: Deutsche Gesellschaft für Internationale Zusammenarbeit (GIZ).</a:t>
            </a:r>
            <a:endParaRPr lang="en-US" sz="12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p>
            <a:endParaRPr lang="en-US" sz="1200" dirty="0">
              <a:solidFill>
                <a:schemeClr val="bg1"/>
              </a:solidFill>
              <a:latin typeface="Source Sans Pro" panose="020B0503030403020204" pitchFamily="34" charset="0"/>
              <a:ea typeface="Source Sans Pro" panose="020B0503030403020204" pitchFamily="34" charset="0"/>
            </a:endParaRPr>
          </a:p>
        </p:txBody>
      </p:sp>
    </p:spTree>
    <p:extLst>
      <p:ext uri="{BB962C8B-B14F-4D97-AF65-F5344CB8AC3E}">
        <p14:creationId xmlns:p14="http://schemas.microsoft.com/office/powerpoint/2010/main" val="336382402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A05ED249-707C-B00D-335C-8101CF11BE6B}"/>
              </a:ext>
            </a:extLst>
          </p:cNvPr>
          <p:cNvSpPr txBox="1"/>
          <p:nvPr/>
        </p:nvSpPr>
        <p:spPr>
          <a:xfrm>
            <a:off x="600529" y="2586331"/>
            <a:ext cx="6097656" cy="1015663"/>
          </a:xfrm>
          <a:prstGeom prst="rect">
            <a:avLst/>
          </a:prstGeom>
          <a:noFill/>
        </p:spPr>
        <p:txBody>
          <a:bodyPr wrap="square">
            <a:spAutoFit/>
          </a:bodyPr>
          <a:lstStyle/>
          <a:p>
            <a:pPr>
              <a:lnSpc>
                <a:spcPct val="100000"/>
              </a:lnSpc>
            </a:pPr>
            <a:r>
              <a:rPr lang="en-US" sz="6000" b="1" dirty="0">
                <a:solidFill>
                  <a:schemeClr val="bg1"/>
                </a:solidFill>
                <a:latin typeface="Source Sans Pro" panose="020B0503030403020204" pitchFamily="34" charset="0"/>
                <a:ea typeface="Source Sans Pro" panose="020B0503030403020204" pitchFamily="34" charset="0"/>
              </a:rPr>
              <a:t>Thank you.</a:t>
            </a:r>
          </a:p>
        </p:txBody>
      </p:sp>
      <p:sp>
        <p:nvSpPr>
          <p:cNvPr id="3" name="TextBox 2">
            <a:extLst>
              <a:ext uri="{FF2B5EF4-FFF2-40B4-BE49-F238E27FC236}">
                <a16:creationId xmlns:a16="http://schemas.microsoft.com/office/drawing/2014/main" id="{65C89488-310C-C3E4-AB99-CAF4401A8B35}"/>
              </a:ext>
            </a:extLst>
          </p:cNvPr>
          <p:cNvSpPr txBox="1"/>
          <p:nvPr/>
        </p:nvSpPr>
        <p:spPr>
          <a:xfrm>
            <a:off x="600529" y="5643978"/>
            <a:ext cx="6097656" cy="523220"/>
          </a:xfrm>
          <a:prstGeom prst="rect">
            <a:avLst/>
          </a:prstGeom>
          <a:noFill/>
        </p:spPr>
        <p:txBody>
          <a:bodyPr wrap="square">
            <a:spAutoFit/>
          </a:bodyPr>
          <a:lstStyle/>
          <a:p>
            <a:pPr>
              <a:lnSpc>
                <a:spcPct val="100000"/>
              </a:lnSpc>
            </a:pPr>
            <a:r>
              <a:rPr lang="en-GB" sz="2800" dirty="0">
                <a:solidFill>
                  <a:schemeClr val="bg1"/>
                </a:solidFill>
                <a:latin typeface="Source Sans Pro" panose="020B0503030403020204" pitchFamily="34" charset="0"/>
                <a:ea typeface="Source Sans Pro" panose="020B0503030403020204" pitchFamily="34" charset="0"/>
              </a:rPr>
              <a:t>b</a:t>
            </a:r>
            <a:r>
              <a:rPr lang="en-US" sz="2800" dirty="0">
                <a:solidFill>
                  <a:schemeClr val="bg1"/>
                </a:solidFill>
                <a:latin typeface="Source Sans Pro" panose="020B0503030403020204" pitchFamily="34" charset="0"/>
                <a:ea typeface="Source Sans Pro" panose="020B0503030403020204" pitchFamily="34" charset="0"/>
              </a:rPr>
              <a:t>achmann@iiasa.ac.at</a:t>
            </a:r>
          </a:p>
        </p:txBody>
      </p:sp>
    </p:spTree>
    <p:extLst>
      <p:ext uri="{BB962C8B-B14F-4D97-AF65-F5344CB8AC3E}">
        <p14:creationId xmlns:p14="http://schemas.microsoft.com/office/powerpoint/2010/main" val="80175590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E1ED9E54-7A2F-DF9E-8ECE-313F96A9C181}"/>
              </a:ext>
            </a:extLst>
          </p:cNvPr>
          <p:cNvSpPr/>
          <p:nvPr/>
        </p:nvSpPr>
        <p:spPr>
          <a:xfrm>
            <a:off x="1" y="-1"/>
            <a:ext cx="12192000" cy="6243469"/>
          </a:xfrm>
          <a:prstGeom prst="rect">
            <a:avLst/>
          </a:prstGeom>
          <a:solidFill>
            <a:srgbClr val="131C69"/>
          </a:solidFill>
          <a:ln>
            <a:solidFill>
              <a:srgbClr val="131C69"/>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graphicFrame>
        <p:nvGraphicFramePr>
          <p:cNvPr id="10" name="Table 9">
            <a:extLst>
              <a:ext uri="{FF2B5EF4-FFF2-40B4-BE49-F238E27FC236}">
                <a16:creationId xmlns:a16="http://schemas.microsoft.com/office/drawing/2014/main" id="{43D7AA6F-AE6C-65A8-C2F3-D4987BE75FCC}"/>
              </a:ext>
            </a:extLst>
          </p:cNvPr>
          <p:cNvGraphicFramePr>
            <a:graphicFrameLocks noGrp="1"/>
          </p:cNvGraphicFramePr>
          <p:nvPr>
            <p:extLst>
              <p:ext uri="{D42A27DB-BD31-4B8C-83A1-F6EECF244321}">
                <p14:modId xmlns:p14="http://schemas.microsoft.com/office/powerpoint/2010/main" val="1262091528"/>
              </p:ext>
            </p:extLst>
          </p:nvPr>
        </p:nvGraphicFramePr>
        <p:xfrm>
          <a:off x="711678" y="6360604"/>
          <a:ext cx="11023122" cy="377762"/>
        </p:xfrm>
        <a:graphic>
          <a:graphicData uri="http://schemas.openxmlformats.org/drawingml/2006/table">
            <a:tbl>
              <a:tblPr firstRow="1">
                <a:tableStyleId>{2D5ABB26-0587-4C30-8999-92F81FD0307C}</a:tableStyleId>
              </a:tblPr>
              <a:tblGrid>
                <a:gridCol w="6426240">
                  <a:extLst>
                    <a:ext uri="{9D8B030D-6E8A-4147-A177-3AD203B41FA5}">
                      <a16:colId xmlns:a16="http://schemas.microsoft.com/office/drawing/2014/main" val="1063476286"/>
                    </a:ext>
                  </a:extLst>
                </a:gridCol>
                <a:gridCol w="4596882">
                  <a:extLst>
                    <a:ext uri="{9D8B030D-6E8A-4147-A177-3AD203B41FA5}">
                      <a16:colId xmlns:a16="http://schemas.microsoft.com/office/drawing/2014/main" val="399418297"/>
                    </a:ext>
                  </a:extLst>
                </a:gridCol>
              </a:tblGrid>
              <a:tr h="308147">
                <a:tc>
                  <a:txBody>
                    <a:bodyPr/>
                    <a:lstStyle/>
                    <a:p>
                      <a:pPr marL="0" marR="0" lvl="0" indent="0" algn="l" defTabSz="914400" rtl="0" eaLnBrk="1" fontAlgn="auto" latinLnBrk="0" hangingPunct="1">
                        <a:lnSpc>
                          <a:spcPct val="150000"/>
                        </a:lnSpc>
                        <a:spcBef>
                          <a:spcPts val="0"/>
                        </a:spcBef>
                        <a:spcAft>
                          <a:spcPts val="0"/>
                        </a:spcAft>
                        <a:buClrTx/>
                        <a:buSzTx/>
                        <a:buFontTx/>
                        <a:buNone/>
                        <a:tabLst/>
                        <a:defRPr/>
                      </a:pPr>
                      <a:fld id="{229FD1DF-0BEC-4C4C-9542-85590A1EA79E}" type="slidenum">
                        <a:rPr lang="en-US" sz="1050" b="0" smtClean="0">
                          <a:solidFill>
                            <a:schemeClr val="bg1"/>
                          </a:solidFill>
                          <a:latin typeface="Source Sans Pro" panose="020B0503030403020204" pitchFamily="34" charset="0"/>
                          <a:ea typeface="Source Sans Pro" panose="020B0503030403020204" pitchFamily="34" charset="0"/>
                          <a:cs typeface="Tahoma" panose="020B0604030504040204" pitchFamily="34" charset="0"/>
                        </a:rPr>
                        <a:t>2</a:t>
                      </a:fld>
                      <a:r>
                        <a:rPr lang="en-US" sz="1050" b="0" dirty="0">
                          <a:solidFill>
                            <a:schemeClr val="bg1"/>
                          </a:solidFill>
                          <a:latin typeface="Source Sans Pro" panose="020B0503030403020204" pitchFamily="34" charset="0"/>
                          <a:ea typeface="Source Sans Pro" panose="020B0503030403020204" pitchFamily="34" charset="0"/>
                          <a:cs typeface="Tahoma" panose="020B0604030504040204" pitchFamily="34" charset="0"/>
                        </a:rPr>
                        <a:t>  </a:t>
                      </a:r>
                      <a:r>
                        <a:rPr lang="en-US" sz="1050" b="0" i="0" kern="1200" dirty="0">
                          <a:solidFill>
                            <a:schemeClr val="bg1"/>
                          </a:solidFill>
                          <a:effectLst/>
                          <a:latin typeface="Source Sans Pro" panose="020B0503030403020204" pitchFamily="34" charset="0"/>
                          <a:ea typeface="Source Sans Pro" panose="020B0503030403020204" pitchFamily="34" charset="0"/>
                          <a:cs typeface="Tahoma" panose="020B0604030504040204" pitchFamily="34" charset="0"/>
                        </a:rPr>
                        <a:t>|  Combining quantitative and qualitative risk aspects for adaptive and flexible climate risk assessment</a:t>
                      </a:r>
                      <a:endParaRPr lang="en-US" sz="1050" b="0" dirty="0">
                        <a:solidFill>
                          <a:schemeClr val="bg1"/>
                        </a:solidFill>
                        <a:latin typeface="Source Sans Pro" panose="020B0503030403020204" pitchFamily="34" charset="0"/>
                        <a:ea typeface="Source Sans Pro" panose="020B0503030403020204" pitchFamily="34" charset="0"/>
                        <a:cs typeface="Tahoma" panose="020B0604030504040204" pitchFamily="34" charset="0"/>
                      </a:endParaRPr>
                    </a:p>
                  </a:txBody>
                  <a:tcPr/>
                </a:tc>
                <a:tc>
                  <a:txBody>
                    <a:bodyPr/>
                    <a:lstStyle/>
                    <a:p>
                      <a:pPr marL="0" marR="0" lvl="0" indent="0" algn="r" defTabSz="914400" rtl="0" eaLnBrk="1" fontAlgn="auto" latinLnBrk="0" hangingPunct="1">
                        <a:lnSpc>
                          <a:spcPct val="150000"/>
                        </a:lnSpc>
                        <a:spcBef>
                          <a:spcPts val="0"/>
                        </a:spcBef>
                        <a:spcAft>
                          <a:spcPts val="0"/>
                        </a:spcAft>
                        <a:buClrTx/>
                        <a:buSzTx/>
                        <a:buFontTx/>
                        <a:buNone/>
                        <a:tabLst/>
                        <a:defRPr/>
                      </a:pPr>
                      <a:endParaRPr lang="en-US" sz="1400" b="1" dirty="0">
                        <a:solidFill>
                          <a:schemeClr val="tx1"/>
                        </a:solidFill>
                        <a:latin typeface="Source Sans Pro" panose="020B0503030403020204" pitchFamily="34" charset="0"/>
                        <a:ea typeface="Source Sans Pro" panose="020B0503030403020204" pitchFamily="34" charset="0"/>
                        <a:cs typeface="Arial" panose="020B0604020202020204" pitchFamily="34" charset="0"/>
                      </a:endParaRPr>
                    </a:p>
                  </a:txBody>
                  <a:tcPr/>
                </a:tc>
                <a:extLst>
                  <a:ext uri="{0D108BD9-81ED-4DB2-BD59-A6C34878D82A}">
                    <a16:rowId xmlns:a16="http://schemas.microsoft.com/office/drawing/2014/main" val="551670588"/>
                  </a:ext>
                </a:extLst>
              </a:tr>
            </a:tbl>
          </a:graphicData>
        </a:graphic>
      </p:graphicFrame>
      <p:sp>
        <p:nvSpPr>
          <p:cNvPr id="4" name="TextBox 3">
            <a:extLst>
              <a:ext uri="{FF2B5EF4-FFF2-40B4-BE49-F238E27FC236}">
                <a16:creationId xmlns:a16="http://schemas.microsoft.com/office/drawing/2014/main" id="{126C24AB-0EEA-B878-55A8-7A26818A73FF}"/>
              </a:ext>
            </a:extLst>
          </p:cNvPr>
          <p:cNvSpPr txBox="1"/>
          <p:nvPr/>
        </p:nvSpPr>
        <p:spPr>
          <a:xfrm>
            <a:off x="2426292" y="803760"/>
            <a:ext cx="9061290" cy="1569660"/>
          </a:xfrm>
          <a:prstGeom prst="rect">
            <a:avLst/>
          </a:prstGeom>
          <a:noFill/>
        </p:spPr>
        <p:txBody>
          <a:bodyPr wrap="square" rtlCol="0">
            <a:spAutoFit/>
          </a:bodyPr>
          <a:lstStyle/>
          <a:p>
            <a:r>
              <a:rPr lang="en-GB" sz="4800" b="1" dirty="0">
                <a:solidFill>
                  <a:schemeClr val="bg1"/>
                </a:solidFill>
                <a:latin typeface="Source Sans Pro" panose="020B0503030403020204" pitchFamily="34" charset="0"/>
                <a:ea typeface="Source Sans Pro" panose="020B0503030403020204" pitchFamily="34" charset="0"/>
              </a:rPr>
              <a:t>CLIMATE RISK ASSESSMENTS</a:t>
            </a:r>
          </a:p>
          <a:p>
            <a:r>
              <a:rPr lang="en-GB" sz="4800" b="1" dirty="0">
                <a:solidFill>
                  <a:schemeClr val="bg1"/>
                </a:solidFill>
                <a:latin typeface="Source Sans Pro" panose="020B0503030403020204" pitchFamily="34" charset="0"/>
                <a:ea typeface="Source Sans Pro" panose="020B0503030403020204" pitchFamily="34" charset="0"/>
              </a:rPr>
              <a:t>FOR EVERY EUROPEAN REGION</a:t>
            </a:r>
            <a:endParaRPr lang="en-US" sz="4800" b="1" dirty="0">
              <a:solidFill>
                <a:schemeClr val="bg1"/>
              </a:solidFill>
              <a:latin typeface="Source Sans Pro" panose="020B0503030403020204" pitchFamily="34" charset="0"/>
              <a:ea typeface="Source Sans Pro" panose="020B0503030403020204" pitchFamily="34" charset="0"/>
            </a:endParaRPr>
          </a:p>
        </p:txBody>
      </p:sp>
      <p:pic>
        <p:nvPicPr>
          <p:cNvPr id="8" name="Picture 7" descr="A white text on a black background&#10;&#10;AI-generated content may be incorrect.">
            <a:extLst>
              <a:ext uri="{FF2B5EF4-FFF2-40B4-BE49-F238E27FC236}">
                <a16:creationId xmlns:a16="http://schemas.microsoft.com/office/drawing/2014/main" id="{2356C858-52BC-C5F6-B7B1-B691F18BDE84}"/>
              </a:ext>
            </a:extLst>
          </p:cNvPr>
          <p:cNvPicPr>
            <a:picLocks noChangeAspect="1"/>
          </p:cNvPicPr>
          <p:nvPr/>
        </p:nvPicPr>
        <p:blipFill>
          <a:blip r:embed="rId3"/>
          <a:srcRect r="65917"/>
          <a:stretch/>
        </p:blipFill>
        <p:spPr>
          <a:xfrm>
            <a:off x="932584" y="835732"/>
            <a:ext cx="1522966" cy="1505715"/>
          </a:xfrm>
          <a:prstGeom prst="rect">
            <a:avLst/>
          </a:prstGeom>
        </p:spPr>
      </p:pic>
      <p:pic>
        <p:nvPicPr>
          <p:cNvPr id="11" name="Picture 10" descr="A qr code on a white background&#10;&#10;AI-generated content may be incorrect.">
            <a:extLst>
              <a:ext uri="{FF2B5EF4-FFF2-40B4-BE49-F238E27FC236}">
                <a16:creationId xmlns:a16="http://schemas.microsoft.com/office/drawing/2014/main" id="{4E45AE17-BF5A-9C73-868A-7DF1047BC0D9}"/>
              </a:ext>
            </a:extLst>
          </p:cNvPr>
          <p:cNvPicPr>
            <a:picLocks noChangeAspect="1"/>
          </p:cNvPicPr>
          <p:nvPr/>
        </p:nvPicPr>
        <p:blipFill>
          <a:blip r:embed="rId4"/>
          <a:stretch>
            <a:fillRect/>
          </a:stretch>
        </p:blipFill>
        <p:spPr>
          <a:xfrm>
            <a:off x="3771388" y="3435127"/>
            <a:ext cx="1277910" cy="1297569"/>
          </a:xfrm>
          <a:prstGeom prst="rect">
            <a:avLst/>
          </a:prstGeom>
        </p:spPr>
      </p:pic>
      <p:pic>
        <p:nvPicPr>
          <p:cNvPr id="13" name="Picture 12" descr="A qr code on a white background&#10;&#10;AI-generated content may be incorrect.">
            <a:extLst>
              <a:ext uri="{FF2B5EF4-FFF2-40B4-BE49-F238E27FC236}">
                <a16:creationId xmlns:a16="http://schemas.microsoft.com/office/drawing/2014/main" id="{B1BD6D3F-4D2F-173B-36BF-66460276E138}"/>
              </a:ext>
            </a:extLst>
          </p:cNvPr>
          <p:cNvPicPr>
            <a:picLocks noChangeAspect="1"/>
          </p:cNvPicPr>
          <p:nvPr/>
        </p:nvPicPr>
        <p:blipFill>
          <a:blip r:embed="rId5"/>
          <a:stretch>
            <a:fillRect/>
          </a:stretch>
        </p:blipFill>
        <p:spPr>
          <a:xfrm>
            <a:off x="7614823" y="3429000"/>
            <a:ext cx="1277910" cy="1258979"/>
          </a:xfrm>
          <a:prstGeom prst="rect">
            <a:avLst/>
          </a:prstGeom>
        </p:spPr>
      </p:pic>
      <p:sp>
        <p:nvSpPr>
          <p:cNvPr id="14" name="TextBox 13">
            <a:extLst>
              <a:ext uri="{FF2B5EF4-FFF2-40B4-BE49-F238E27FC236}">
                <a16:creationId xmlns:a16="http://schemas.microsoft.com/office/drawing/2014/main" id="{36C740BE-D24F-F81E-CA09-D73545E5177C}"/>
              </a:ext>
            </a:extLst>
          </p:cNvPr>
          <p:cNvSpPr txBox="1"/>
          <p:nvPr/>
        </p:nvSpPr>
        <p:spPr>
          <a:xfrm>
            <a:off x="381658" y="3883856"/>
            <a:ext cx="3328155" cy="400110"/>
          </a:xfrm>
          <a:prstGeom prst="rect">
            <a:avLst/>
          </a:prstGeom>
          <a:noFill/>
        </p:spPr>
        <p:txBody>
          <a:bodyPr wrap="none" rtlCol="0">
            <a:spAutoFit/>
          </a:bodyPr>
          <a:lstStyle/>
          <a:p>
            <a:pPr algn="r"/>
            <a:r>
              <a:rPr lang="en-US" sz="2000" b="0" i="0" dirty="0">
                <a:solidFill>
                  <a:srgbClr val="333333"/>
                </a:solidFill>
                <a:effectLst/>
                <a:latin typeface="Segoe UI Emoji" panose="020B0502040204020203" pitchFamily="34" charset="0"/>
              </a:rPr>
              <a:t>ℹ️</a:t>
            </a:r>
            <a:r>
              <a:rPr lang="en-GB" sz="2000" dirty="0">
                <a:solidFill>
                  <a:schemeClr val="bg1"/>
                </a:solidFill>
                <a:latin typeface="Source Sans Pro" panose="020B0503030403020204" pitchFamily="34" charset="0"/>
                <a:ea typeface="Source Sans Pro" panose="020B0503030403020204" pitchFamily="34" charset="0"/>
              </a:rPr>
              <a:t>CLIMAAX Project Webpage</a:t>
            </a:r>
            <a:endParaRPr lang="en-US" sz="2000" dirty="0">
              <a:solidFill>
                <a:schemeClr val="bg1"/>
              </a:solidFill>
              <a:latin typeface="Source Sans Pro" panose="020B0503030403020204" pitchFamily="34" charset="0"/>
              <a:ea typeface="Source Sans Pro" panose="020B0503030403020204" pitchFamily="34" charset="0"/>
            </a:endParaRPr>
          </a:p>
        </p:txBody>
      </p:sp>
      <p:sp>
        <p:nvSpPr>
          <p:cNvPr id="15" name="TextBox 14">
            <a:extLst>
              <a:ext uri="{FF2B5EF4-FFF2-40B4-BE49-F238E27FC236}">
                <a16:creationId xmlns:a16="http://schemas.microsoft.com/office/drawing/2014/main" id="{D260254F-3555-7AB6-38C6-F1E78DEE73AD}"/>
              </a:ext>
            </a:extLst>
          </p:cNvPr>
          <p:cNvSpPr txBox="1"/>
          <p:nvPr/>
        </p:nvSpPr>
        <p:spPr>
          <a:xfrm>
            <a:off x="8892733" y="3858434"/>
            <a:ext cx="2650084" cy="400110"/>
          </a:xfrm>
          <a:prstGeom prst="rect">
            <a:avLst/>
          </a:prstGeom>
          <a:noFill/>
        </p:spPr>
        <p:txBody>
          <a:bodyPr wrap="none" rtlCol="0">
            <a:spAutoFit/>
          </a:bodyPr>
          <a:lstStyle/>
          <a:p>
            <a:pPr algn="r"/>
            <a:r>
              <a:rPr lang="en-US" sz="2000" b="0" i="0" dirty="0">
                <a:solidFill>
                  <a:srgbClr val="333333"/>
                </a:solidFill>
                <a:effectLst/>
                <a:latin typeface="Segoe UI Emoji" panose="020B0502040204020203" pitchFamily="34" charset="0"/>
              </a:rPr>
              <a:t>🛠️</a:t>
            </a:r>
            <a:r>
              <a:rPr lang="en-GB" sz="2000" dirty="0">
                <a:solidFill>
                  <a:schemeClr val="bg1"/>
                </a:solidFill>
                <a:latin typeface="Source Sans Pro" panose="020B0503030403020204" pitchFamily="34" charset="0"/>
                <a:ea typeface="Source Sans Pro" panose="020B0503030403020204" pitchFamily="34" charset="0"/>
              </a:rPr>
              <a:t>CLIMAAX Handbook</a:t>
            </a:r>
            <a:endParaRPr lang="en-US" sz="2000" dirty="0">
              <a:solidFill>
                <a:schemeClr val="bg1"/>
              </a:solidFill>
              <a:latin typeface="Source Sans Pro" panose="020B0503030403020204" pitchFamily="34" charset="0"/>
              <a:ea typeface="Source Sans Pro" panose="020B0503030403020204" pitchFamily="34" charset="0"/>
            </a:endParaRPr>
          </a:p>
        </p:txBody>
      </p:sp>
    </p:spTree>
    <p:extLst>
      <p:ext uri="{BB962C8B-B14F-4D97-AF65-F5344CB8AC3E}">
        <p14:creationId xmlns:p14="http://schemas.microsoft.com/office/powerpoint/2010/main" val="238626568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2707286-3527-8268-335E-632ACCF4DB49}"/>
            </a:ext>
          </a:extLst>
        </p:cNvPr>
        <p:cNvGrpSpPr/>
        <p:nvPr/>
      </p:nvGrpSpPr>
      <p:grpSpPr>
        <a:xfrm>
          <a:off x="0" y="0"/>
          <a:ext cx="0" cy="0"/>
          <a:chOff x="0" y="0"/>
          <a:chExt cx="0" cy="0"/>
        </a:xfrm>
      </p:grpSpPr>
      <p:sp>
        <p:nvSpPr>
          <p:cNvPr id="18" name="Rectangle 17">
            <a:extLst>
              <a:ext uri="{FF2B5EF4-FFF2-40B4-BE49-F238E27FC236}">
                <a16:creationId xmlns:a16="http://schemas.microsoft.com/office/drawing/2014/main" id="{88E487A8-BF22-1DB9-7C94-1D13C4052F35}"/>
              </a:ext>
            </a:extLst>
          </p:cNvPr>
          <p:cNvSpPr/>
          <p:nvPr/>
        </p:nvSpPr>
        <p:spPr>
          <a:xfrm>
            <a:off x="0" y="24232"/>
            <a:ext cx="12192000" cy="6231601"/>
          </a:xfrm>
          <a:prstGeom prst="rect">
            <a:avLst/>
          </a:prstGeom>
          <a:solidFill>
            <a:srgbClr val="F8F7F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graphicFrame>
        <p:nvGraphicFramePr>
          <p:cNvPr id="10" name="Table 9">
            <a:extLst>
              <a:ext uri="{FF2B5EF4-FFF2-40B4-BE49-F238E27FC236}">
                <a16:creationId xmlns:a16="http://schemas.microsoft.com/office/drawing/2014/main" id="{422CFB24-063A-34D0-7D34-4502AA9B6DAB}"/>
              </a:ext>
            </a:extLst>
          </p:cNvPr>
          <p:cNvGraphicFramePr>
            <a:graphicFrameLocks noGrp="1"/>
          </p:cNvGraphicFramePr>
          <p:nvPr>
            <p:extLst>
              <p:ext uri="{D42A27DB-BD31-4B8C-83A1-F6EECF244321}">
                <p14:modId xmlns:p14="http://schemas.microsoft.com/office/powerpoint/2010/main" val="1884742401"/>
              </p:ext>
            </p:extLst>
          </p:nvPr>
        </p:nvGraphicFramePr>
        <p:xfrm>
          <a:off x="711678" y="6360604"/>
          <a:ext cx="11023122" cy="377762"/>
        </p:xfrm>
        <a:graphic>
          <a:graphicData uri="http://schemas.openxmlformats.org/drawingml/2006/table">
            <a:tbl>
              <a:tblPr firstRow="1">
                <a:tableStyleId>{2D5ABB26-0587-4C30-8999-92F81FD0307C}</a:tableStyleId>
              </a:tblPr>
              <a:tblGrid>
                <a:gridCol w="6752812">
                  <a:extLst>
                    <a:ext uri="{9D8B030D-6E8A-4147-A177-3AD203B41FA5}">
                      <a16:colId xmlns:a16="http://schemas.microsoft.com/office/drawing/2014/main" val="1063476286"/>
                    </a:ext>
                  </a:extLst>
                </a:gridCol>
                <a:gridCol w="4270310">
                  <a:extLst>
                    <a:ext uri="{9D8B030D-6E8A-4147-A177-3AD203B41FA5}">
                      <a16:colId xmlns:a16="http://schemas.microsoft.com/office/drawing/2014/main" val="399418297"/>
                    </a:ext>
                  </a:extLst>
                </a:gridCol>
              </a:tblGrid>
              <a:tr h="308147">
                <a:tc>
                  <a:txBody>
                    <a:bodyPr/>
                    <a:lstStyle/>
                    <a:p>
                      <a:pPr marL="0" marR="0" lvl="0" indent="0" algn="l" defTabSz="914400" rtl="0" eaLnBrk="1" fontAlgn="auto" latinLnBrk="0" hangingPunct="1">
                        <a:lnSpc>
                          <a:spcPct val="150000"/>
                        </a:lnSpc>
                        <a:spcBef>
                          <a:spcPts val="0"/>
                        </a:spcBef>
                        <a:spcAft>
                          <a:spcPts val="0"/>
                        </a:spcAft>
                        <a:buClrTx/>
                        <a:buSzTx/>
                        <a:buFontTx/>
                        <a:buNone/>
                        <a:tabLst/>
                        <a:defRPr/>
                      </a:pPr>
                      <a:fld id="{229FD1DF-0BEC-4C4C-9542-85590A1EA79E}" type="slidenum">
                        <a:rPr lang="en-US" sz="1050" b="0" smtClean="0">
                          <a:solidFill>
                            <a:schemeClr val="bg1"/>
                          </a:solidFill>
                          <a:latin typeface="Source Sans Pro" panose="020B0503030403020204" pitchFamily="34" charset="0"/>
                          <a:ea typeface="Source Sans Pro" panose="020B0503030403020204" pitchFamily="34" charset="0"/>
                          <a:cs typeface="Tahoma" panose="020B0604030504040204" pitchFamily="34" charset="0"/>
                        </a:rPr>
                        <a:pPr marL="0" marR="0" lvl="0" indent="0" algn="l" defTabSz="914400" rtl="0" eaLnBrk="1" fontAlgn="auto" latinLnBrk="0" hangingPunct="1">
                          <a:lnSpc>
                            <a:spcPct val="150000"/>
                          </a:lnSpc>
                          <a:spcBef>
                            <a:spcPts val="0"/>
                          </a:spcBef>
                          <a:spcAft>
                            <a:spcPts val="0"/>
                          </a:spcAft>
                          <a:buClrTx/>
                          <a:buSzTx/>
                          <a:buFontTx/>
                          <a:buNone/>
                          <a:tabLst/>
                          <a:defRPr/>
                        </a:pPr>
                        <a:t>3</a:t>
                      </a:fld>
                      <a:r>
                        <a:rPr lang="en-US" sz="1050" b="0" dirty="0">
                          <a:solidFill>
                            <a:schemeClr val="bg1"/>
                          </a:solidFill>
                          <a:latin typeface="Source Sans Pro" panose="020B0503030403020204" pitchFamily="34" charset="0"/>
                          <a:ea typeface="Source Sans Pro" panose="020B0503030403020204" pitchFamily="34" charset="0"/>
                          <a:cs typeface="Tahoma" panose="020B0604030504040204" pitchFamily="34" charset="0"/>
                        </a:rPr>
                        <a:t>  </a:t>
                      </a:r>
                      <a:r>
                        <a:rPr lang="en-US" sz="1050" b="0" i="0" kern="1200" dirty="0">
                          <a:solidFill>
                            <a:schemeClr val="bg1"/>
                          </a:solidFill>
                          <a:effectLst/>
                          <a:latin typeface="Source Sans Pro" panose="020B0503030403020204" pitchFamily="34" charset="0"/>
                          <a:ea typeface="Source Sans Pro" panose="020B0503030403020204" pitchFamily="34" charset="0"/>
                          <a:cs typeface="Tahoma" panose="020B0604030504040204" pitchFamily="34" charset="0"/>
                        </a:rPr>
                        <a:t>|  Combining quantitative and qualitative risk aspects for adaptive and flexible climate risk assessment</a:t>
                      </a:r>
                      <a:endParaRPr lang="en-US" sz="1050" b="0" dirty="0">
                        <a:solidFill>
                          <a:schemeClr val="bg1"/>
                        </a:solidFill>
                        <a:latin typeface="Source Sans Pro" panose="020B0503030403020204" pitchFamily="34" charset="0"/>
                        <a:ea typeface="Source Sans Pro" panose="020B0503030403020204" pitchFamily="34" charset="0"/>
                        <a:cs typeface="Tahoma" panose="020B0604030504040204" pitchFamily="34" charset="0"/>
                      </a:endParaRPr>
                    </a:p>
                  </a:txBody>
                  <a:tcPr/>
                </a:tc>
                <a:tc>
                  <a:txBody>
                    <a:bodyPr/>
                    <a:lstStyle/>
                    <a:p>
                      <a:pPr marL="0" marR="0" lvl="0" indent="0" algn="r" defTabSz="914400" rtl="0" eaLnBrk="1" fontAlgn="auto" latinLnBrk="0" hangingPunct="1">
                        <a:lnSpc>
                          <a:spcPct val="150000"/>
                        </a:lnSpc>
                        <a:spcBef>
                          <a:spcPts val="0"/>
                        </a:spcBef>
                        <a:spcAft>
                          <a:spcPts val="0"/>
                        </a:spcAft>
                        <a:buClrTx/>
                        <a:buSzTx/>
                        <a:buFontTx/>
                        <a:buNone/>
                        <a:tabLst/>
                        <a:defRPr/>
                      </a:pPr>
                      <a:endParaRPr lang="en-US" sz="1400" b="1" dirty="0">
                        <a:solidFill>
                          <a:schemeClr val="tx1"/>
                        </a:solidFill>
                        <a:latin typeface="Source Sans Pro" panose="020B0503030403020204" pitchFamily="34" charset="0"/>
                        <a:ea typeface="Source Sans Pro" panose="020B0503030403020204" pitchFamily="34" charset="0"/>
                        <a:cs typeface="Arial" panose="020B0604020202020204" pitchFamily="34" charset="0"/>
                      </a:endParaRPr>
                    </a:p>
                  </a:txBody>
                  <a:tcPr/>
                </a:tc>
                <a:extLst>
                  <a:ext uri="{0D108BD9-81ED-4DB2-BD59-A6C34878D82A}">
                    <a16:rowId xmlns:a16="http://schemas.microsoft.com/office/drawing/2014/main" val="551670588"/>
                  </a:ext>
                </a:extLst>
              </a:tr>
            </a:tbl>
          </a:graphicData>
        </a:graphic>
      </p:graphicFrame>
      <p:pic>
        <p:nvPicPr>
          <p:cNvPr id="17" name="Picture 16" descr="A zipper with text and icons&#10;&#10;AI-generated content may be incorrect.">
            <a:extLst>
              <a:ext uri="{FF2B5EF4-FFF2-40B4-BE49-F238E27FC236}">
                <a16:creationId xmlns:a16="http://schemas.microsoft.com/office/drawing/2014/main" id="{2FC1133E-9237-DB16-83FF-821788AABCF9}"/>
              </a:ext>
            </a:extLst>
          </p:cNvPr>
          <p:cNvPicPr>
            <a:picLocks noChangeAspect="1"/>
          </p:cNvPicPr>
          <p:nvPr/>
        </p:nvPicPr>
        <p:blipFill>
          <a:blip r:embed="rId3"/>
          <a:stretch>
            <a:fillRect/>
          </a:stretch>
        </p:blipFill>
        <p:spPr>
          <a:xfrm>
            <a:off x="2993637" y="24232"/>
            <a:ext cx="6220986" cy="6231602"/>
          </a:xfrm>
          <a:prstGeom prst="rect">
            <a:avLst/>
          </a:prstGeom>
        </p:spPr>
      </p:pic>
      <p:sp>
        <p:nvSpPr>
          <p:cNvPr id="19" name="Rectangle 18">
            <a:extLst>
              <a:ext uri="{FF2B5EF4-FFF2-40B4-BE49-F238E27FC236}">
                <a16:creationId xmlns:a16="http://schemas.microsoft.com/office/drawing/2014/main" id="{1B5F7C3D-1E05-19B3-72EA-97C12B4A604C}"/>
              </a:ext>
            </a:extLst>
          </p:cNvPr>
          <p:cNvSpPr/>
          <p:nvPr/>
        </p:nvSpPr>
        <p:spPr>
          <a:xfrm>
            <a:off x="6891454" y="602166"/>
            <a:ext cx="2520175" cy="5653667"/>
          </a:xfrm>
          <a:prstGeom prst="rect">
            <a:avLst/>
          </a:prstGeom>
          <a:solidFill>
            <a:srgbClr val="F8F7F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373ECF91-4242-53D1-5176-8011D13FB2CF}"/>
              </a:ext>
            </a:extLst>
          </p:cNvPr>
          <p:cNvSpPr/>
          <p:nvPr/>
        </p:nvSpPr>
        <p:spPr>
          <a:xfrm>
            <a:off x="2892999" y="498088"/>
            <a:ext cx="2520175" cy="5653667"/>
          </a:xfrm>
          <a:prstGeom prst="rect">
            <a:avLst/>
          </a:prstGeom>
          <a:solidFill>
            <a:srgbClr val="F8F7F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0BA8A6A-05CF-7977-FB93-E36286957DA4}"/>
              </a:ext>
            </a:extLst>
          </p:cNvPr>
          <p:cNvSpPr>
            <a:spLocks noGrp="1"/>
          </p:cNvSpPr>
          <p:nvPr>
            <p:ph type="title"/>
          </p:nvPr>
        </p:nvSpPr>
        <p:spPr>
          <a:xfrm>
            <a:off x="198119" y="263640"/>
            <a:ext cx="5500153" cy="1325563"/>
          </a:xfrm>
        </p:spPr>
        <p:txBody>
          <a:bodyPr/>
          <a:lstStyle/>
          <a:p>
            <a:r>
              <a:rPr lang="en-GB" b="1" dirty="0"/>
              <a:t>The growing challenge of assessing</a:t>
            </a:r>
            <a:br>
              <a:rPr lang="en-GB" b="1" dirty="0"/>
            </a:br>
            <a:r>
              <a:rPr lang="en-GB" b="1" dirty="0"/>
              <a:t>Climate Risk</a:t>
            </a:r>
            <a:endParaRPr lang="en-AT" b="1" dirty="0"/>
          </a:p>
        </p:txBody>
      </p:sp>
      <p:pic>
        <p:nvPicPr>
          <p:cNvPr id="22" name="Graphic 21" descr="Chat with solid fill">
            <a:extLst>
              <a:ext uri="{FF2B5EF4-FFF2-40B4-BE49-F238E27FC236}">
                <a16:creationId xmlns:a16="http://schemas.microsoft.com/office/drawing/2014/main" id="{791F9135-B801-9D49-CC9B-9CC3BC5D2455}"/>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7650853" y="724983"/>
            <a:ext cx="1325564" cy="1325564"/>
          </a:xfrm>
          <a:prstGeom prst="rect">
            <a:avLst/>
          </a:prstGeom>
        </p:spPr>
      </p:pic>
      <p:pic>
        <p:nvPicPr>
          <p:cNvPr id="24" name="Graphic 23" descr="Group with solid fill">
            <a:extLst>
              <a:ext uri="{FF2B5EF4-FFF2-40B4-BE49-F238E27FC236}">
                <a16:creationId xmlns:a16="http://schemas.microsoft.com/office/drawing/2014/main" id="{1FAE030D-36A2-1E72-2741-8E5129EAA97D}"/>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8306173" y="2409204"/>
            <a:ext cx="1325564" cy="1325564"/>
          </a:xfrm>
          <a:prstGeom prst="rect">
            <a:avLst/>
          </a:prstGeom>
        </p:spPr>
      </p:pic>
      <p:pic>
        <p:nvPicPr>
          <p:cNvPr id="26" name="Graphic 25" descr="Bar graph with upward trend with solid fill">
            <a:extLst>
              <a:ext uri="{FF2B5EF4-FFF2-40B4-BE49-F238E27FC236}">
                <a16:creationId xmlns:a16="http://schemas.microsoft.com/office/drawing/2014/main" id="{731858FC-70D6-599C-0A31-3D912C316460}"/>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3914077" y="2682832"/>
            <a:ext cx="1325564" cy="1325564"/>
          </a:xfrm>
          <a:prstGeom prst="rect">
            <a:avLst/>
          </a:prstGeom>
        </p:spPr>
      </p:pic>
      <p:pic>
        <p:nvPicPr>
          <p:cNvPr id="28" name="Graphic 27" descr="Map with pin with solid fill">
            <a:extLst>
              <a:ext uri="{FF2B5EF4-FFF2-40B4-BE49-F238E27FC236}">
                <a16:creationId xmlns:a16="http://schemas.microsoft.com/office/drawing/2014/main" id="{19D2F4B1-0C50-F129-AE09-78563107F1C3}"/>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2323171" y="3376065"/>
            <a:ext cx="1325564" cy="1325564"/>
          </a:xfrm>
          <a:prstGeom prst="rect">
            <a:avLst/>
          </a:prstGeom>
        </p:spPr>
      </p:pic>
      <p:pic>
        <p:nvPicPr>
          <p:cNvPr id="30" name="Graphic 29" descr="Calculator with solid fill">
            <a:extLst>
              <a:ext uri="{FF2B5EF4-FFF2-40B4-BE49-F238E27FC236}">
                <a16:creationId xmlns:a16="http://schemas.microsoft.com/office/drawing/2014/main" id="{D96818CC-9382-3E11-64D7-077BA65C1154}"/>
              </a:ext>
            </a:extLst>
          </p:cNvPr>
          <p:cNvPicPr>
            <a:picLocks noChangeAspect="1"/>
          </p:cNvPicPr>
          <p:nvPr/>
        </p:nvPicPr>
        <p:blipFill>
          <a:blip r:embed="rId12">
            <a:extLst>
              <a:ext uri="{96DAC541-7B7A-43D3-8B79-37D633B846F1}">
                <asvg:svgBlip xmlns:asvg="http://schemas.microsoft.com/office/drawing/2016/SVG/main" r:embed="rId13"/>
              </a:ext>
            </a:extLst>
          </a:blip>
          <a:stretch>
            <a:fillRect/>
          </a:stretch>
        </p:blipFill>
        <p:spPr>
          <a:xfrm>
            <a:off x="3554218" y="4463755"/>
            <a:ext cx="1325564" cy="1325564"/>
          </a:xfrm>
          <a:prstGeom prst="rect">
            <a:avLst/>
          </a:prstGeom>
        </p:spPr>
      </p:pic>
      <p:pic>
        <p:nvPicPr>
          <p:cNvPr id="32" name="Graphic 31" descr="Workflow with solid fill">
            <a:extLst>
              <a:ext uri="{FF2B5EF4-FFF2-40B4-BE49-F238E27FC236}">
                <a16:creationId xmlns:a16="http://schemas.microsoft.com/office/drawing/2014/main" id="{CCF773A0-67CD-2333-D7CE-F108869C1DAB}"/>
              </a:ext>
            </a:extLst>
          </p:cNvPr>
          <p:cNvPicPr>
            <a:picLocks noChangeAspect="1"/>
          </p:cNvPicPr>
          <p:nvPr/>
        </p:nvPicPr>
        <p:blipFill>
          <a:blip r:embed="rId14">
            <a:extLst>
              <a:ext uri="{96DAC541-7B7A-43D3-8B79-37D633B846F1}">
                <asvg:svgBlip xmlns:asvg="http://schemas.microsoft.com/office/drawing/2016/SVG/main" r:embed="rId15"/>
              </a:ext>
            </a:extLst>
          </a:blip>
          <a:stretch>
            <a:fillRect/>
          </a:stretch>
        </p:blipFill>
        <p:spPr>
          <a:xfrm>
            <a:off x="7694341" y="4104577"/>
            <a:ext cx="1325564" cy="1325564"/>
          </a:xfrm>
          <a:prstGeom prst="rect">
            <a:avLst/>
          </a:prstGeom>
        </p:spPr>
      </p:pic>
      <p:sp>
        <p:nvSpPr>
          <p:cNvPr id="33" name="TextBox 32">
            <a:extLst>
              <a:ext uri="{FF2B5EF4-FFF2-40B4-BE49-F238E27FC236}">
                <a16:creationId xmlns:a16="http://schemas.microsoft.com/office/drawing/2014/main" id="{E7566E29-C870-AB54-F057-DC70A032A09C}"/>
              </a:ext>
            </a:extLst>
          </p:cNvPr>
          <p:cNvSpPr txBox="1"/>
          <p:nvPr/>
        </p:nvSpPr>
        <p:spPr>
          <a:xfrm rot="16200000">
            <a:off x="4728416" y="4582693"/>
            <a:ext cx="1900200" cy="369332"/>
          </a:xfrm>
          <a:prstGeom prst="rect">
            <a:avLst/>
          </a:prstGeom>
          <a:noFill/>
        </p:spPr>
        <p:txBody>
          <a:bodyPr wrap="none" rtlCol="0">
            <a:spAutoFit/>
          </a:bodyPr>
          <a:lstStyle/>
          <a:p>
            <a:r>
              <a:rPr lang="en-GB" dirty="0">
                <a:solidFill>
                  <a:srgbClr val="C90045"/>
                </a:solidFill>
              </a:rPr>
              <a:t>Quantitative input</a:t>
            </a:r>
            <a:endParaRPr lang="en-US" dirty="0">
              <a:solidFill>
                <a:srgbClr val="C90045"/>
              </a:solidFill>
            </a:endParaRPr>
          </a:p>
        </p:txBody>
      </p:sp>
      <p:sp>
        <p:nvSpPr>
          <p:cNvPr id="34" name="TextBox 33">
            <a:extLst>
              <a:ext uri="{FF2B5EF4-FFF2-40B4-BE49-F238E27FC236}">
                <a16:creationId xmlns:a16="http://schemas.microsoft.com/office/drawing/2014/main" id="{4272693A-CAF4-B307-C433-0EA08DD36309}"/>
              </a:ext>
            </a:extLst>
          </p:cNvPr>
          <p:cNvSpPr txBox="1"/>
          <p:nvPr/>
        </p:nvSpPr>
        <p:spPr>
          <a:xfrm rot="16200000">
            <a:off x="5664508" y="4870011"/>
            <a:ext cx="1756443" cy="369332"/>
          </a:xfrm>
          <a:prstGeom prst="rect">
            <a:avLst/>
          </a:prstGeom>
          <a:noFill/>
        </p:spPr>
        <p:txBody>
          <a:bodyPr wrap="none" rtlCol="0">
            <a:spAutoFit/>
          </a:bodyPr>
          <a:lstStyle/>
          <a:p>
            <a:r>
              <a:rPr lang="en-GB" dirty="0">
                <a:solidFill>
                  <a:srgbClr val="F47A00"/>
                </a:solidFill>
              </a:rPr>
              <a:t>Qualitative input</a:t>
            </a:r>
            <a:endParaRPr lang="en-US" dirty="0">
              <a:solidFill>
                <a:srgbClr val="F47A00"/>
              </a:solidFill>
            </a:endParaRPr>
          </a:p>
        </p:txBody>
      </p:sp>
    </p:spTree>
    <p:extLst>
      <p:ext uri="{BB962C8B-B14F-4D97-AF65-F5344CB8AC3E}">
        <p14:creationId xmlns:p14="http://schemas.microsoft.com/office/powerpoint/2010/main" val="21432135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fade">
                                      <p:cBhvr>
                                        <p:cTn id="7" dur="1000"/>
                                        <p:tgtEl>
                                          <p:spTgt spid="33"/>
                                        </p:tgtEl>
                                      </p:cBhvr>
                                    </p:animEffect>
                                    <p:anim calcmode="lin" valueType="num">
                                      <p:cBhvr>
                                        <p:cTn id="8" dur="1000" fill="hold"/>
                                        <p:tgtEl>
                                          <p:spTgt spid="33"/>
                                        </p:tgtEl>
                                        <p:attrNameLst>
                                          <p:attrName>ppt_x</p:attrName>
                                        </p:attrNameLst>
                                      </p:cBhvr>
                                      <p:tavLst>
                                        <p:tav tm="0">
                                          <p:val>
                                            <p:strVal val="#ppt_x"/>
                                          </p:val>
                                        </p:tav>
                                        <p:tav tm="100000">
                                          <p:val>
                                            <p:strVal val="#ppt_x"/>
                                          </p:val>
                                        </p:tav>
                                      </p:tavLst>
                                    </p:anim>
                                    <p:anim calcmode="lin" valueType="num">
                                      <p:cBhvr>
                                        <p:cTn id="9" dur="1000" fill="hold"/>
                                        <p:tgtEl>
                                          <p:spTgt spid="33"/>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10" presetClass="entr" presetSubtype="0" fill="hold" nodeType="afterEffect">
                                  <p:stCondLst>
                                    <p:cond delay="0"/>
                                  </p:stCondLst>
                                  <p:childTnLst>
                                    <p:set>
                                      <p:cBhvr>
                                        <p:cTn id="12" dur="1" fill="hold">
                                          <p:stCondLst>
                                            <p:cond delay="0"/>
                                          </p:stCondLst>
                                        </p:cTn>
                                        <p:tgtEl>
                                          <p:spTgt spid="28"/>
                                        </p:tgtEl>
                                        <p:attrNameLst>
                                          <p:attrName>style.visibility</p:attrName>
                                        </p:attrNameLst>
                                      </p:cBhvr>
                                      <p:to>
                                        <p:strVal val="visible"/>
                                      </p:to>
                                    </p:set>
                                    <p:animEffect transition="in" filter="fade">
                                      <p:cBhvr>
                                        <p:cTn id="13" dur="500"/>
                                        <p:tgtEl>
                                          <p:spTgt spid="28"/>
                                        </p:tgtEl>
                                      </p:cBhvr>
                                    </p:animEffect>
                                  </p:childTnLst>
                                </p:cTn>
                              </p:par>
                              <p:par>
                                <p:cTn id="14" presetID="10" presetClass="entr" presetSubtype="0" fill="hold" nodeType="withEffect">
                                  <p:stCondLst>
                                    <p:cond delay="0"/>
                                  </p:stCondLst>
                                  <p:childTnLst>
                                    <p:set>
                                      <p:cBhvr>
                                        <p:cTn id="15" dur="1" fill="hold">
                                          <p:stCondLst>
                                            <p:cond delay="0"/>
                                          </p:stCondLst>
                                        </p:cTn>
                                        <p:tgtEl>
                                          <p:spTgt spid="26"/>
                                        </p:tgtEl>
                                        <p:attrNameLst>
                                          <p:attrName>style.visibility</p:attrName>
                                        </p:attrNameLst>
                                      </p:cBhvr>
                                      <p:to>
                                        <p:strVal val="visible"/>
                                      </p:to>
                                    </p:set>
                                    <p:animEffect transition="in" filter="fade">
                                      <p:cBhvr>
                                        <p:cTn id="16" dur="500"/>
                                        <p:tgtEl>
                                          <p:spTgt spid="26"/>
                                        </p:tgtEl>
                                      </p:cBhvr>
                                    </p:animEffect>
                                  </p:childTnLst>
                                </p:cTn>
                              </p:par>
                              <p:par>
                                <p:cTn id="17" presetID="10" presetClass="entr" presetSubtype="0" fill="hold" nodeType="withEffect">
                                  <p:stCondLst>
                                    <p:cond delay="0"/>
                                  </p:stCondLst>
                                  <p:childTnLst>
                                    <p:set>
                                      <p:cBhvr>
                                        <p:cTn id="18" dur="1" fill="hold">
                                          <p:stCondLst>
                                            <p:cond delay="0"/>
                                          </p:stCondLst>
                                        </p:cTn>
                                        <p:tgtEl>
                                          <p:spTgt spid="30"/>
                                        </p:tgtEl>
                                        <p:attrNameLst>
                                          <p:attrName>style.visibility</p:attrName>
                                        </p:attrNameLst>
                                      </p:cBhvr>
                                      <p:to>
                                        <p:strVal val="visible"/>
                                      </p:to>
                                    </p:set>
                                    <p:animEffect transition="in" filter="fade">
                                      <p:cBhvr>
                                        <p:cTn id="19" dur="500"/>
                                        <p:tgtEl>
                                          <p:spTgt spid="30"/>
                                        </p:tgtEl>
                                      </p:cBhvr>
                                    </p:animEffect>
                                  </p:childTnLst>
                                </p:cTn>
                              </p:par>
                            </p:childTnLst>
                          </p:cTn>
                        </p:par>
                        <p:par>
                          <p:cTn id="20" fill="hold">
                            <p:stCondLst>
                              <p:cond delay="1500"/>
                            </p:stCondLst>
                            <p:childTnLst>
                              <p:par>
                                <p:cTn id="21" presetID="42" presetClass="entr" presetSubtype="0" fill="hold" grpId="0" nodeType="afterEffect">
                                  <p:stCondLst>
                                    <p:cond delay="500"/>
                                  </p:stCondLst>
                                  <p:childTnLst>
                                    <p:set>
                                      <p:cBhvr>
                                        <p:cTn id="22" dur="1" fill="hold">
                                          <p:stCondLst>
                                            <p:cond delay="0"/>
                                          </p:stCondLst>
                                        </p:cTn>
                                        <p:tgtEl>
                                          <p:spTgt spid="34"/>
                                        </p:tgtEl>
                                        <p:attrNameLst>
                                          <p:attrName>style.visibility</p:attrName>
                                        </p:attrNameLst>
                                      </p:cBhvr>
                                      <p:to>
                                        <p:strVal val="visible"/>
                                      </p:to>
                                    </p:set>
                                    <p:animEffect transition="in" filter="fade">
                                      <p:cBhvr>
                                        <p:cTn id="23" dur="1000"/>
                                        <p:tgtEl>
                                          <p:spTgt spid="34"/>
                                        </p:tgtEl>
                                      </p:cBhvr>
                                    </p:animEffect>
                                    <p:anim calcmode="lin" valueType="num">
                                      <p:cBhvr>
                                        <p:cTn id="24" dur="1000" fill="hold"/>
                                        <p:tgtEl>
                                          <p:spTgt spid="34"/>
                                        </p:tgtEl>
                                        <p:attrNameLst>
                                          <p:attrName>ppt_x</p:attrName>
                                        </p:attrNameLst>
                                      </p:cBhvr>
                                      <p:tavLst>
                                        <p:tav tm="0">
                                          <p:val>
                                            <p:strVal val="#ppt_x"/>
                                          </p:val>
                                        </p:tav>
                                        <p:tav tm="100000">
                                          <p:val>
                                            <p:strVal val="#ppt_x"/>
                                          </p:val>
                                        </p:tav>
                                      </p:tavLst>
                                    </p:anim>
                                    <p:anim calcmode="lin" valueType="num">
                                      <p:cBhvr>
                                        <p:cTn id="25" dur="1000" fill="hold"/>
                                        <p:tgtEl>
                                          <p:spTgt spid="34"/>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10" presetClass="entr" presetSubtype="0" fill="hold" nodeType="afterEffect">
                                  <p:stCondLst>
                                    <p:cond delay="0"/>
                                  </p:stCondLst>
                                  <p:childTnLst>
                                    <p:set>
                                      <p:cBhvr>
                                        <p:cTn id="28" dur="1" fill="hold">
                                          <p:stCondLst>
                                            <p:cond delay="0"/>
                                          </p:stCondLst>
                                        </p:cTn>
                                        <p:tgtEl>
                                          <p:spTgt spid="22"/>
                                        </p:tgtEl>
                                        <p:attrNameLst>
                                          <p:attrName>style.visibility</p:attrName>
                                        </p:attrNameLst>
                                      </p:cBhvr>
                                      <p:to>
                                        <p:strVal val="visible"/>
                                      </p:to>
                                    </p:set>
                                    <p:animEffect transition="in" filter="fade">
                                      <p:cBhvr>
                                        <p:cTn id="29" dur="500"/>
                                        <p:tgtEl>
                                          <p:spTgt spid="22"/>
                                        </p:tgtEl>
                                      </p:cBhvr>
                                    </p:animEffect>
                                  </p:childTnLst>
                                </p:cTn>
                              </p:par>
                            </p:childTnLst>
                          </p:cTn>
                        </p:par>
                        <p:par>
                          <p:cTn id="30" fill="hold">
                            <p:stCondLst>
                              <p:cond delay="3500"/>
                            </p:stCondLst>
                            <p:childTnLst>
                              <p:par>
                                <p:cTn id="31" presetID="10" presetClass="entr" presetSubtype="0" fill="hold" nodeType="afterEffect">
                                  <p:stCondLst>
                                    <p:cond delay="0"/>
                                  </p:stCondLst>
                                  <p:childTnLst>
                                    <p:set>
                                      <p:cBhvr>
                                        <p:cTn id="32" dur="1" fill="hold">
                                          <p:stCondLst>
                                            <p:cond delay="0"/>
                                          </p:stCondLst>
                                        </p:cTn>
                                        <p:tgtEl>
                                          <p:spTgt spid="24"/>
                                        </p:tgtEl>
                                        <p:attrNameLst>
                                          <p:attrName>style.visibility</p:attrName>
                                        </p:attrNameLst>
                                      </p:cBhvr>
                                      <p:to>
                                        <p:strVal val="visible"/>
                                      </p:to>
                                    </p:set>
                                    <p:animEffect transition="in" filter="fade">
                                      <p:cBhvr>
                                        <p:cTn id="33" dur="500"/>
                                        <p:tgtEl>
                                          <p:spTgt spid="24"/>
                                        </p:tgtEl>
                                      </p:cBhvr>
                                    </p:animEffect>
                                  </p:childTnLst>
                                </p:cTn>
                              </p:par>
                            </p:childTnLst>
                          </p:cTn>
                        </p:par>
                        <p:par>
                          <p:cTn id="34" fill="hold">
                            <p:stCondLst>
                              <p:cond delay="4000"/>
                            </p:stCondLst>
                            <p:childTnLst>
                              <p:par>
                                <p:cTn id="35" presetID="10" presetClass="entr" presetSubtype="0" fill="hold" nodeType="afterEffect">
                                  <p:stCondLst>
                                    <p:cond delay="0"/>
                                  </p:stCondLst>
                                  <p:childTnLst>
                                    <p:set>
                                      <p:cBhvr>
                                        <p:cTn id="36" dur="1" fill="hold">
                                          <p:stCondLst>
                                            <p:cond delay="0"/>
                                          </p:stCondLst>
                                        </p:cTn>
                                        <p:tgtEl>
                                          <p:spTgt spid="32"/>
                                        </p:tgtEl>
                                        <p:attrNameLst>
                                          <p:attrName>style.visibility</p:attrName>
                                        </p:attrNameLst>
                                      </p:cBhvr>
                                      <p:to>
                                        <p:strVal val="visible"/>
                                      </p:to>
                                    </p:set>
                                    <p:animEffect transition="in" filter="fade">
                                      <p:cBhvr>
                                        <p:cTn id="37"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p:bldP spid="34"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CC29C0D-C600-7194-1162-054E2A66716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13959B4-5F6B-AFB7-D5B2-D24C6C8C8C39}"/>
              </a:ext>
            </a:extLst>
          </p:cNvPr>
          <p:cNvSpPr>
            <a:spLocks noGrp="1"/>
          </p:cNvSpPr>
          <p:nvPr>
            <p:ph type="title"/>
          </p:nvPr>
        </p:nvSpPr>
        <p:spPr>
          <a:xfrm>
            <a:off x="154913" y="244544"/>
            <a:ext cx="10515600" cy="1325563"/>
          </a:xfrm>
        </p:spPr>
        <p:txBody>
          <a:bodyPr/>
          <a:lstStyle/>
          <a:p>
            <a:r>
              <a:rPr lang="en-GB" b="1" dirty="0"/>
              <a:t>The CLIMAAX Framework for </a:t>
            </a:r>
            <a:br>
              <a:rPr lang="en-GB" b="1" dirty="0"/>
            </a:br>
            <a:r>
              <a:rPr lang="en-GB" b="1" dirty="0"/>
              <a:t>Climate Risk Assessment </a:t>
            </a:r>
            <a:endParaRPr lang="en-AT" b="1" dirty="0"/>
          </a:p>
        </p:txBody>
      </p:sp>
      <p:pic>
        <p:nvPicPr>
          <p:cNvPr id="5" name="Content Placeholder 4" descr="A diagram of a process&#10;&#10;AI-generated content may be incorrect.">
            <a:extLst>
              <a:ext uri="{FF2B5EF4-FFF2-40B4-BE49-F238E27FC236}">
                <a16:creationId xmlns:a16="http://schemas.microsoft.com/office/drawing/2014/main" id="{9E7481BE-AF61-29C2-4BF5-76A179088A62}"/>
              </a:ext>
            </a:extLst>
          </p:cNvPr>
          <p:cNvPicPr>
            <a:picLocks noGrp="1" noChangeAspect="1"/>
          </p:cNvPicPr>
          <p:nvPr>
            <p:ph idx="1"/>
          </p:nvPr>
        </p:nvPicPr>
        <p:blipFill>
          <a:blip r:embed="rId3"/>
          <a:stretch>
            <a:fillRect/>
          </a:stretch>
        </p:blipFill>
        <p:spPr>
          <a:xfrm>
            <a:off x="3473460" y="-1031486"/>
            <a:ext cx="9870831" cy="8920972"/>
          </a:xfrm>
        </p:spPr>
      </p:pic>
      <p:graphicFrame>
        <p:nvGraphicFramePr>
          <p:cNvPr id="10" name="Table 9">
            <a:extLst>
              <a:ext uri="{FF2B5EF4-FFF2-40B4-BE49-F238E27FC236}">
                <a16:creationId xmlns:a16="http://schemas.microsoft.com/office/drawing/2014/main" id="{790C534F-B8F1-4B8A-839C-774D2BC67D0A}"/>
              </a:ext>
            </a:extLst>
          </p:cNvPr>
          <p:cNvGraphicFramePr>
            <a:graphicFrameLocks noGrp="1"/>
          </p:cNvGraphicFramePr>
          <p:nvPr>
            <p:extLst>
              <p:ext uri="{D42A27DB-BD31-4B8C-83A1-F6EECF244321}">
                <p14:modId xmlns:p14="http://schemas.microsoft.com/office/powerpoint/2010/main" val="522782627"/>
              </p:ext>
            </p:extLst>
          </p:nvPr>
        </p:nvGraphicFramePr>
        <p:xfrm>
          <a:off x="711678" y="6360604"/>
          <a:ext cx="11023122" cy="377762"/>
        </p:xfrm>
        <a:graphic>
          <a:graphicData uri="http://schemas.openxmlformats.org/drawingml/2006/table">
            <a:tbl>
              <a:tblPr firstRow="1">
                <a:tableStyleId>{2D5ABB26-0587-4C30-8999-92F81FD0307C}</a:tableStyleId>
              </a:tblPr>
              <a:tblGrid>
                <a:gridCol w="7685873">
                  <a:extLst>
                    <a:ext uri="{9D8B030D-6E8A-4147-A177-3AD203B41FA5}">
                      <a16:colId xmlns:a16="http://schemas.microsoft.com/office/drawing/2014/main" val="1063476286"/>
                    </a:ext>
                  </a:extLst>
                </a:gridCol>
                <a:gridCol w="3337249">
                  <a:extLst>
                    <a:ext uri="{9D8B030D-6E8A-4147-A177-3AD203B41FA5}">
                      <a16:colId xmlns:a16="http://schemas.microsoft.com/office/drawing/2014/main" val="399418297"/>
                    </a:ext>
                  </a:extLst>
                </a:gridCol>
              </a:tblGrid>
              <a:tr h="308147">
                <a:tc>
                  <a:txBody>
                    <a:bodyPr/>
                    <a:lstStyle/>
                    <a:p>
                      <a:pPr marL="0" marR="0" lvl="0" indent="0" algn="l" defTabSz="914400" rtl="0" eaLnBrk="1" fontAlgn="auto" latinLnBrk="0" hangingPunct="1">
                        <a:lnSpc>
                          <a:spcPct val="150000"/>
                        </a:lnSpc>
                        <a:spcBef>
                          <a:spcPts val="0"/>
                        </a:spcBef>
                        <a:spcAft>
                          <a:spcPts val="0"/>
                        </a:spcAft>
                        <a:buClrTx/>
                        <a:buSzTx/>
                        <a:buFontTx/>
                        <a:buNone/>
                        <a:tabLst/>
                        <a:defRPr/>
                      </a:pPr>
                      <a:fld id="{229FD1DF-0BEC-4C4C-9542-85590A1EA79E}" type="slidenum">
                        <a:rPr lang="en-US" sz="1050" b="0" smtClean="0">
                          <a:solidFill>
                            <a:schemeClr val="bg1"/>
                          </a:solidFill>
                          <a:latin typeface="Source Sans Pro" panose="020B0503030403020204" pitchFamily="34" charset="0"/>
                          <a:ea typeface="Source Sans Pro" panose="020B0503030403020204" pitchFamily="34" charset="0"/>
                          <a:cs typeface="Tahoma" panose="020B0604030504040204" pitchFamily="34" charset="0"/>
                        </a:rPr>
                        <a:pPr marL="0" marR="0" lvl="0" indent="0" algn="l" defTabSz="914400" rtl="0" eaLnBrk="1" fontAlgn="auto" latinLnBrk="0" hangingPunct="1">
                          <a:lnSpc>
                            <a:spcPct val="150000"/>
                          </a:lnSpc>
                          <a:spcBef>
                            <a:spcPts val="0"/>
                          </a:spcBef>
                          <a:spcAft>
                            <a:spcPts val="0"/>
                          </a:spcAft>
                          <a:buClrTx/>
                          <a:buSzTx/>
                          <a:buFontTx/>
                          <a:buNone/>
                          <a:tabLst/>
                          <a:defRPr/>
                        </a:pPr>
                        <a:t>4</a:t>
                      </a:fld>
                      <a:r>
                        <a:rPr lang="en-US" sz="1050" b="0" dirty="0">
                          <a:solidFill>
                            <a:schemeClr val="bg1"/>
                          </a:solidFill>
                          <a:latin typeface="Source Sans Pro" panose="020B0503030403020204" pitchFamily="34" charset="0"/>
                          <a:ea typeface="Source Sans Pro" panose="020B0503030403020204" pitchFamily="34" charset="0"/>
                          <a:cs typeface="Tahoma" panose="020B0604030504040204" pitchFamily="34" charset="0"/>
                        </a:rPr>
                        <a:t>  </a:t>
                      </a:r>
                      <a:r>
                        <a:rPr lang="en-US" sz="1050" b="0" i="0" kern="1200" dirty="0">
                          <a:solidFill>
                            <a:schemeClr val="bg1"/>
                          </a:solidFill>
                          <a:effectLst/>
                          <a:latin typeface="Source Sans Pro" panose="020B0503030403020204" pitchFamily="34" charset="0"/>
                          <a:ea typeface="Source Sans Pro" panose="020B0503030403020204" pitchFamily="34" charset="0"/>
                          <a:cs typeface="Tahoma" panose="020B0604030504040204" pitchFamily="34" charset="0"/>
                        </a:rPr>
                        <a:t>|  Combining quantitative and qualitative risk aspects for adaptive and flexible climate risk assessment</a:t>
                      </a:r>
                      <a:endParaRPr lang="en-US" sz="1050" b="0" dirty="0">
                        <a:solidFill>
                          <a:schemeClr val="bg1"/>
                        </a:solidFill>
                        <a:latin typeface="Source Sans Pro" panose="020B0503030403020204" pitchFamily="34" charset="0"/>
                        <a:ea typeface="Source Sans Pro" panose="020B0503030403020204" pitchFamily="34" charset="0"/>
                        <a:cs typeface="Tahoma" panose="020B0604030504040204" pitchFamily="34" charset="0"/>
                      </a:endParaRPr>
                    </a:p>
                  </a:txBody>
                  <a:tcPr/>
                </a:tc>
                <a:tc>
                  <a:txBody>
                    <a:bodyPr/>
                    <a:lstStyle/>
                    <a:p>
                      <a:pPr marL="0" marR="0" lvl="0" indent="0" algn="r" defTabSz="914400" rtl="0" eaLnBrk="1" fontAlgn="auto" latinLnBrk="0" hangingPunct="1">
                        <a:lnSpc>
                          <a:spcPct val="150000"/>
                        </a:lnSpc>
                        <a:spcBef>
                          <a:spcPts val="0"/>
                        </a:spcBef>
                        <a:spcAft>
                          <a:spcPts val="0"/>
                        </a:spcAft>
                        <a:buClrTx/>
                        <a:buSzTx/>
                        <a:buFontTx/>
                        <a:buNone/>
                        <a:tabLst/>
                        <a:defRPr/>
                      </a:pPr>
                      <a:endParaRPr lang="en-US" sz="1400" b="1" dirty="0">
                        <a:solidFill>
                          <a:schemeClr val="tx1"/>
                        </a:solidFill>
                        <a:latin typeface="Source Sans Pro" panose="020B0503030403020204" pitchFamily="34" charset="0"/>
                        <a:ea typeface="Source Sans Pro" panose="020B0503030403020204" pitchFamily="34" charset="0"/>
                        <a:cs typeface="Arial" panose="020B0604020202020204" pitchFamily="34" charset="0"/>
                      </a:endParaRPr>
                    </a:p>
                  </a:txBody>
                  <a:tcPr/>
                </a:tc>
                <a:extLst>
                  <a:ext uri="{0D108BD9-81ED-4DB2-BD59-A6C34878D82A}">
                    <a16:rowId xmlns:a16="http://schemas.microsoft.com/office/drawing/2014/main" val="551670588"/>
                  </a:ext>
                </a:extLst>
              </a:tr>
            </a:tbl>
          </a:graphicData>
        </a:graphic>
      </p:graphicFrame>
      <p:sp>
        <p:nvSpPr>
          <p:cNvPr id="3" name="TextBox 2">
            <a:extLst>
              <a:ext uri="{FF2B5EF4-FFF2-40B4-BE49-F238E27FC236}">
                <a16:creationId xmlns:a16="http://schemas.microsoft.com/office/drawing/2014/main" id="{5EB97F9A-B8CA-D659-CAF2-0D34E790F5FB}"/>
              </a:ext>
            </a:extLst>
          </p:cNvPr>
          <p:cNvSpPr txBox="1"/>
          <p:nvPr/>
        </p:nvSpPr>
        <p:spPr>
          <a:xfrm>
            <a:off x="1448885" y="2665140"/>
            <a:ext cx="4248279" cy="2246769"/>
          </a:xfrm>
          <a:prstGeom prst="rect">
            <a:avLst/>
          </a:prstGeom>
          <a:noFill/>
        </p:spPr>
        <p:txBody>
          <a:bodyPr wrap="none" rtlCol="0">
            <a:spAutoFit/>
          </a:bodyPr>
          <a:lstStyle/>
          <a:p>
            <a:r>
              <a:rPr lang="en-GB" sz="2800" dirty="0">
                <a:latin typeface="Source Sans Pro" panose="020B0503030403020204" pitchFamily="34" charset="0"/>
                <a:ea typeface="Source Sans Pro" panose="020B0503030403020204" pitchFamily="34" charset="0"/>
              </a:rPr>
              <a:t>5 step methodology</a:t>
            </a:r>
          </a:p>
          <a:p>
            <a:endParaRPr lang="en-GB" sz="2800" dirty="0">
              <a:latin typeface="Source Sans Pro" panose="020B0503030403020204" pitchFamily="34" charset="0"/>
              <a:ea typeface="Source Sans Pro" panose="020B0503030403020204" pitchFamily="34" charset="0"/>
            </a:endParaRPr>
          </a:p>
          <a:p>
            <a:r>
              <a:rPr lang="en-GB" sz="2800" dirty="0">
                <a:latin typeface="Source Sans Pro" panose="020B0503030403020204" pitchFamily="34" charset="0"/>
                <a:ea typeface="Source Sans Pro" panose="020B0503030403020204" pitchFamily="34" charset="0"/>
              </a:rPr>
              <a:t>Conceptual underpinnings </a:t>
            </a:r>
          </a:p>
          <a:p>
            <a:endParaRPr lang="en-GB" sz="2800" dirty="0">
              <a:latin typeface="Source Sans Pro" panose="020B0503030403020204" pitchFamily="34" charset="0"/>
              <a:ea typeface="Source Sans Pro" panose="020B0503030403020204" pitchFamily="34" charset="0"/>
            </a:endParaRPr>
          </a:p>
          <a:p>
            <a:r>
              <a:rPr lang="en-GB" sz="2800" dirty="0">
                <a:latin typeface="Source Sans Pro" panose="020B0503030403020204" pitchFamily="34" charset="0"/>
                <a:ea typeface="Source Sans Pro" panose="020B0503030403020204" pitchFamily="34" charset="0"/>
              </a:rPr>
              <a:t>Standardised flexibility</a:t>
            </a:r>
          </a:p>
        </p:txBody>
      </p:sp>
      <p:pic>
        <p:nvPicPr>
          <p:cNvPr id="6" name="Graphic 5" descr="Arrow circle outline">
            <a:extLst>
              <a:ext uri="{FF2B5EF4-FFF2-40B4-BE49-F238E27FC236}">
                <a16:creationId xmlns:a16="http://schemas.microsoft.com/office/drawing/2014/main" id="{E450FDEF-DD00-8569-3451-894B0F4C1320}"/>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791325" y="2622320"/>
            <a:ext cx="636415" cy="636415"/>
          </a:xfrm>
          <a:prstGeom prst="rect">
            <a:avLst/>
          </a:prstGeom>
        </p:spPr>
      </p:pic>
      <p:pic>
        <p:nvPicPr>
          <p:cNvPr id="8" name="Graphic 7" descr="Pin outline">
            <a:extLst>
              <a:ext uri="{FF2B5EF4-FFF2-40B4-BE49-F238E27FC236}">
                <a16:creationId xmlns:a16="http://schemas.microsoft.com/office/drawing/2014/main" id="{AEAD6E09-B6D5-B8F0-2242-91AE53A12308}"/>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791325" y="3462851"/>
            <a:ext cx="636415" cy="636415"/>
          </a:xfrm>
          <a:prstGeom prst="rect">
            <a:avLst/>
          </a:prstGeom>
        </p:spPr>
      </p:pic>
      <p:pic>
        <p:nvPicPr>
          <p:cNvPr id="11" name="Graphic 10" descr="Origami outline">
            <a:extLst>
              <a:ext uri="{FF2B5EF4-FFF2-40B4-BE49-F238E27FC236}">
                <a16:creationId xmlns:a16="http://schemas.microsoft.com/office/drawing/2014/main" id="{7E21727B-9E0B-A462-F46C-78E8D417C012}"/>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791326" y="4310948"/>
            <a:ext cx="636415" cy="636415"/>
          </a:xfrm>
          <a:prstGeom prst="rect">
            <a:avLst/>
          </a:prstGeom>
        </p:spPr>
      </p:pic>
    </p:spTree>
    <p:extLst>
      <p:ext uri="{BB962C8B-B14F-4D97-AF65-F5344CB8AC3E}">
        <p14:creationId xmlns:p14="http://schemas.microsoft.com/office/powerpoint/2010/main" val="121837973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6B69F93-92D0-D043-A5BE-DE1EA7102703}"/>
            </a:ext>
          </a:extLst>
        </p:cNvPr>
        <p:cNvGrpSpPr/>
        <p:nvPr/>
      </p:nvGrpSpPr>
      <p:grpSpPr>
        <a:xfrm>
          <a:off x="0" y="0"/>
          <a:ext cx="0" cy="0"/>
          <a:chOff x="0" y="0"/>
          <a:chExt cx="0" cy="0"/>
        </a:xfrm>
      </p:grpSpPr>
      <p:pic>
        <p:nvPicPr>
          <p:cNvPr id="4" name="Picture 3" descr="A circular diagram of a process&#10;&#10;AI-generated content may be incorrect.">
            <a:extLst>
              <a:ext uri="{FF2B5EF4-FFF2-40B4-BE49-F238E27FC236}">
                <a16:creationId xmlns:a16="http://schemas.microsoft.com/office/drawing/2014/main" id="{CB67C29F-82FC-7553-BC60-5986ABD7634C}"/>
              </a:ext>
            </a:extLst>
          </p:cNvPr>
          <p:cNvPicPr>
            <a:picLocks noChangeAspect="1"/>
          </p:cNvPicPr>
          <p:nvPr/>
        </p:nvPicPr>
        <p:blipFill>
          <a:blip r:embed="rId3"/>
          <a:stretch>
            <a:fillRect/>
          </a:stretch>
        </p:blipFill>
        <p:spPr>
          <a:xfrm>
            <a:off x="5235191" y="107481"/>
            <a:ext cx="6772211" cy="6120528"/>
          </a:xfrm>
          <a:prstGeom prst="rect">
            <a:avLst/>
          </a:prstGeom>
        </p:spPr>
      </p:pic>
      <p:sp>
        <p:nvSpPr>
          <p:cNvPr id="2" name="Title 1">
            <a:extLst>
              <a:ext uri="{FF2B5EF4-FFF2-40B4-BE49-F238E27FC236}">
                <a16:creationId xmlns:a16="http://schemas.microsoft.com/office/drawing/2014/main" id="{09DCFB6A-F955-1E7E-DF7C-DE45984B69B1}"/>
              </a:ext>
            </a:extLst>
          </p:cNvPr>
          <p:cNvSpPr>
            <a:spLocks noGrp="1"/>
          </p:cNvSpPr>
          <p:nvPr>
            <p:ph type="title"/>
          </p:nvPr>
        </p:nvSpPr>
        <p:spPr>
          <a:xfrm>
            <a:off x="154913" y="244544"/>
            <a:ext cx="10515600" cy="1325563"/>
          </a:xfrm>
        </p:spPr>
        <p:txBody>
          <a:bodyPr/>
          <a:lstStyle/>
          <a:p>
            <a:r>
              <a:rPr lang="en-GB" b="1" dirty="0"/>
              <a:t>The CLIMAAX Framework for </a:t>
            </a:r>
            <a:br>
              <a:rPr lang="en-GB" b="1" dirty="0"/>
            </a:br>
            <a:r>
              <a:rPr lang="en-GB" b="1" dirty="0"/>
              <a:t>Climate Risk Assessment </a:t>
            </a:r>
            <a:endParaRPr lang="en-AT" b="1" dirty="0"/>
          </a:p>
        </p:txBody>
      </p:sp>
      <p:graphicFrame>
        <p:nvGraphicFramePr>
          <p:cNvPr id="10" name="Table 9">
            <a:extLst>
              <a:ext uri="{FF2B5EF4-FFF2-40B4-BE49-F238E27FC236}">
                <a16:creationId xmlns:a16="http://schemas.microsoft.com/office/drawing/2014/main" id="{41D0D479-8AAC-98A0-D004-1D878729739A}"/>
              </a:ext>
            </a:extLst>
          </p:cNvPr>
          <p:cNvGraphicFramePr>
            <a:graphicFrameLocks noGrp="1"/>
          </p:cNvGraphicFramePr>
          <p:nvPr/>
        </p:nvGraphicFramePr>
        <p:xfrm>
          <a:off x="711678" y="6360604"/>
          <a:ext cx="11023122" cy="377762"/>
        </p:xfrm>
        <a:graphic>
          <a:graphicData uri="http://schemas.openxmlformats.org/drawingml/2006/table">
            <a:tbl>
              <a:tblPr firstRow="1">
                <a:tableStyleId>{2D5ABB26-0587-4C30-8999-92F81FD0307C}</a:tableStyleId>
              </a:tblPr>
              <a:tblGrid>
                <a:gridCol w="7685873">
                  <a:extLst>
                    <a:ext uri="{9D8B030D-6E8A-4147-A177-3AD203B41FA5}">
                      <a16:colId xmlns:a16="http://schemas.microsoft.com/office/drawing/2014/main" val="1063476286"/>
                    </a:ext>
                  </a:extLst>
                </a:gridCol>
                <a:gridCol w="3337249">
                  <a:extLst>
                    <a:ext uri="{9D8B030D-6E8A-4147-A177-3AD203B41FA5}">
                      <a16:colId xmlns:a16="http://schemas.microsoft.com/office/drawing/2014/main" val="399418297"/>
                    </a:ext>
                  </a:extLst>
                </a:gridCol>
              </a:tblGrid>
              <a:tr h="308147">
                <a:tc>
                  <a:txBody>
                    <a:bodyPr/>
                    <a:lstStyle/>
                    <a:p>
                      <a:pPr marL="0" marR="0" lvl="0" indent="0" algn="l" defTabSz="914400" rtl="0" eaLnBrk="1" fontAlgn="auto" latinLnBrk="0" hangingPunct="1">
                        <a:lnSpc>
                          <a:spcPct val="150000"/>
                        </a:lnSpc>
                        <a:spcBef>
                          <a:spcPts val="0"/>
                        </a:spcBef>
                        <a:spcAft>
                          <a:spcPts val="0"/>
                        </a:spcAft>
                        <a:buClrTx/>
                        <a:buSzTx/>
                        <a:buFontTx/>
                        <a:buNone/>
                        <a:tabLst/>
                        <a:defRPr/>
                      </a:pPr>
                      <a:fld id="{229FD1DF-0BEC-4C4C-9542-85590A1EA79E}" type="slidenum">
                        <a:rPr lang="en-US" sz="1050" b="0" smtClean="0">
                          <a:solidFill>
                            <a:schemeClr val="bg1"/>
                          </a:solidFill>
                          <a:latin typeface="Source Sans Pro" panose="020B0503030403020204" pitchFamily="34" charset="0"/>
                          <a:ea typeface="Source Sans Pro" panose="020B0503030403020204" pitchFamily="34" charset="0"/>
                          <a:cs typeface="Tahoma" panose="020B0604030504040204" pitchFamily="34" charset="0"/>
                        </a:rPr>
                        <a:pPr marL="0" marR="0" lvl="0" indent="0" algn="l" defTabSz="914400" rtl="0" eaLnBrk="1" fontAlgn="auto" latinLnBrk="0" hangingPunct="1">
                          <a:lnSpc>
                            <a:spcPct val="150000"/>
                          </a:lnSpc>
                          <a:spcBef>
                            <a:spcPts val="0"/>
                          </a:spcBef>
                          <a:spcAft>
                            <a:spcPts val="0"/>
                          </a:spcAft>
                          <a:buClrTx/>
                          <a:buSzTx/>
                          <a:buFontTx/>
                          <a:buNone/>
                          <a:tabLst/>
                          <a:defRPr/>
                        </a:pPr>
                        <a:t>5</a:t>
                      </a:fld>
                      <a:r>
                        <a:rPr lang="en-US" sz="1050" b="0" dirty="0">
                          <a:solidFill>
                            <a:schemeClr val="bg1"/>
                          </a:solidFill>
                          <a:latin typeface="Source Sans Pro" panose="020B0503030403020204" pitchFamily="34" charset="0"/>
                          <a:ea typeface="Source Sans Pro" panose="020B0503030403020204" pitchFamily="34" charset="0"/>
                          <a:cs typeface="Tahoma" panose="020B0604030504040204" pitchFamily="34" charset="0"/>
                        </a:rPr>
                        <a:t>  </a:t>
                      </a:r>
                      <a:r>
                        <a:rPr lang="en-US" sz="1050" b="0" i="0" kern="1200" dirty="0">
                          <a:solidFill>
                            <a:schemeClr val="bg1"/>
                          </a:solidFill>
                          <a:effectLst/>
                          <a:latin typeface="Source Sans Pro" panose="020B0503030403020204" pitchFamily="34" charset="0"/>
                          <a:ea typeface="Source Sans Pro" panose="020B0503030403020204" pitchFamily="34" charset="0"/>
                          <a:cs typeface="Tahoma" panose="020B0604030504040204" pitchFamily="34" charset="0"/>
                        </a:rPr>
                        <a:t>|  Combining quantitative and qualitative risk aspects for adaptive and flexible climate risk assessment</a:t>
                      </a:r>
                      <a:endParaRPr lang="en-US" sz="1050" b="0" dirty="0">
                        <a:solidFill>
                          <a:schemeClr val="bg1"/>
                        </a:solidFill>
                        <a:latin typeface="Source Sans Pro" panose="020B0503030403020204" pitchFamily="34" charset="0"/>
                        <a:ea typeface="Source Sans Pro" panose="020B0503030403020204" pitchFamily="34" charset="0"/>
                        <a:cs typeface="Tahoma" panose="020B0604030504040204" pitchFamily="34" charset="0"/>
                      </a:endParaRPr>
                    </a:p>
                  </a:txBody>
                  <a:tcPr/>
                </a:tc>
                <a:tc>
                  <a:txBody>
                    <a:bodyPr/>
                    <a:lstStyle/>
                    <a:p>
                      <a:pPr marL="0" marR="0" lvl="0" indent="0" algn="r" defTabSz="914400" rtl="0" eaLnBrk="1" fontAlgn="auto" latinLnBrk="0" hangingPunct="1">
                        <a:lnSpc>
                          <a:spcPct val="150000"/>
                        </a:lnSpc>
                        <a:spcBef>
                          <a:spcPts val="0"/>
                        </a:spcBef>
                        <a:spcAft>
                          <a:spcPts val="0"/>
                        </a:spcAft>
                        <a:buClrTx/>
                        <a:buSzTx/>
                        <a:buFontTx/>
                        <a:buNone/>
                        <a:tabLst/>
                        <a:defRPr/>
                      </a:pPr>
                      <a:endParaRPr lang="en-US" sz="1400" b="1" dirty="0">
                        <a:solidFill>
                          <a:schemeClr val="tx1"/>
                        </a:solidFill>
                        <a:latin typeface="Source Sans Pro" panose="020B0503030403020204" pitchFamily="34" charset="0"/>
                        <a:ea typeface="Source Sans Pro" panose="020B0503030403020204" pitchFamily="34" charset="0"/>
                        <a:cs typeface="Arial" panose="020B0604020202020204" pitchFamily="34" charset="0"/>
                      </a:endParaRPr>
                    </a:p>
                  </a:txBody>
                  <a:tcPr/>
                </a:tc>
                <a:extLst>
                  <a:ext uri="{0D108BD9-81ED-4DB2-BD59-A6C34878D82A}">
                    <a16:rowId xmlns:a16="http://schemas.microsoft.com/office/drawing/2014/main" val="551670588"/>
                  </a:ext>
                </a:extLst>
              </a:tr>
            </a:tbl>
          </a:graphicData>
        </a:graphic>
      </p:graphicFrame>
      <p:pic>
        <p:nvPicPr>
          <p:cNvPr id="8" name="Picture 7" descr="A qr code on a white background&#10;&#10;AI-generated content may be incorrect.">
            <a:extLst>
              <a:ext uri="{FF2B5EF4-FFF2-40B4-BE49-F238E27FC236}">
                <a16:creationId xmlns:a16="http://schemas.microsoft.com/office/drawing/2014/main" id="{9622CA7A-2F82-F203-8BCF-3C1201BD4586}"/>
              </a:ext>
            </a:extLst>
          </p:cNvPr>
          <p:cNvPicPr>
            <a:picLocks noChangeAspect="1"/>
          </p:cNvPicPr>
          <p:nvPr/>
        </p:nvPicPr>
        <p:blipFill>
          <a:blip r:embed="rId4"/>
          <a:stretch>
            <a:fillRect/>
          </a:stretch>
        </p:blipFill>
        <p:spPr>
          <a:xfrm>
            <a:off x="2082149" y="4018185"/>
            <a:ext cx="1244058" cy="1225628"/>
          </a:xfrm>
          <a:prstGeom prst="rect">
            <a:avLst/>
          </a:prstGeom>
        </p:spPr>
      </p:pic>
      <p:sp>
        <p:nvSpPr>
          <p:cNvPr id="9" name="TextBox 8">
            <a:extLst>
              <a:ext uri="{FF2B5EF4-FFF2-40B4-BE49-F238E27FC236}">
                <a16:creationId xmlns:a16="http://schemas.microsoft.com/office/drawing/2014/main" id="{7230459B-E015-A00F-A4D4-610D25DE992C}"/>
              </a:ext>
            </a:extLst>
          </p:cNvPr>
          <p:cNvSpPr txBox="1"/>
          <p:nvPr/>
        </p:nvSpPr>
        <p:spPr>
          <a:xfrm rot="734629">
            <a:off x="201772" y="5353586"/>
            <a:ext cx="3368230" cy="523220"/>
          </a:xfrm>
          <a:prstGeom prst="rect">
            <a:avLst/>
          </a:prstGeom>
          <a:noFill/>
        </p:spPr>
        <p:txBody>
          <a:bodyPr wrap="none" rtlCol="0">
            <a:spAutoFit/>
          </a:bodyPr>
          <a:lstStyle/>
          <a:p>
            <a:r>
              <a:rPr lang="en-GB" sz="1400" dirty="0">
                <a:latin typeface="Source Sans Pro" panose="020B0503030403020204" pitchFamily="34" charset="0"/>
                <a:ea typeface="Source Sans Pro" panose="020B0503030403020204" pitchFamily="34" charset="0"/>
              </a:rPr>
              <a:t>You can find more detailed information on </a:t>
            </a:r>
          </a:p>
          <a:p>
            <a:r>
              <a:rPr lang="en-GB" sz="1400" dirty="0">
                <a:latin typeface="Source Sans Pro" panose="020B0503030403020204" pitchFamily="34" charset="0"/>
                <a:ea typeface="Source Sans Pro" panose="020B0503030403020204" pitchFamily="34" charset="0"/>
              </a:rPr>
              <a:t>the CLIMAAX Framework steps here!</a:t>
            </a:r>
            <a:endParaRPr lang="en-US" sz="1400" dirty="0">
              <a:latin typeface="Source Sans Pro" panose="020B0503030403020204" pitchFamily="34" charset="0"/>
              <a:ea typeface="Source Sans Pro" panose="020B0503030403020204" pitchFamily="34" charset="0"/>
            </a:endParaRPr>
          </a:p>
        </p:txBody>
      </p:sp>
      <p:sp>
        <p:nvSpPr>
          <p:cNvPr id="13" name="Freeform: Shape 12">
            <a:extLst>
              <a:ext uri="{FF2B5EF4-FFF2-40B4-BE49-F238E27FC236}">
                <a16:creationId xmlns:a16="http://schemas.microsoft.com/office/drawing/2014/main" id="{050146D7-5CD9-6398-3ACE-BD68A6C96224}"/>
              </a:ext>
            </a:extLst>
          </p:cNvPr>
          <p:cNvSpPr/>
          <p:nvPr/>
        </p:nvSpPr>
        <p:spPr>
          <a:xfrm>
            <a:off x="991807" y="4018185"/>
            <a:ext cx="894080" cy="1097280"/>
          </a:xfrm>
          <a:custGeom>
            <a:avLst/>
            <a:gdLst>
              <a:gd name="connsiteX0" fmla="*/ 40640 w 894080"/>
              <a:gd name="connsiteY0" fmla="*/ 1097280 h 1097280"/>
              <a:gd name="connsiteX1" fmla="*/ 60960 w 894080"/>
              <a:gd name="connsiteY1" fmla="*/ 975360 h 1097280"/>
              <a:gd name="connsiteX2" fmla="*/ 71120 w 894080"/>
              <a:gd name="connsiteY2" fmla="*/ 863600 h 1097280"/>
              <a:gd name="connsiteX3" fmla="*/ 101600 w 894080"/>
              <a:gd name="connsiteY3" fmla="*/ 792480 h 1097280"/>
              <a:gd name="connsiteX4" fmla="*/ 142240 w 894080"/>
              <a:gd name="connsiteY4" fmla="*/ 762000 h 1097280"/>
              <a:gd name="connsiteX5" fmla="*/ 264160 w 894080"/>
              <a:gd name="connsiteY5" fmla="*/ 812800 h 1097280"/>
              <a:gd name="connsiteX6" fmla="*/ 254000 w 894080"/>
              <a:gd name="connsiteY6" fmla="*/ 904240 h 1097280"/>
              <a:gd name="connsiteX7" fmla="*/ 172720 w 894080"/>
              <a:gd name="connsiteY7" fmla="*/ 955040 h 1097280"/>
              <a:gd name="connsiteX8" fmla="*/ 60960 w 894080"/>
              <a:gd name="connsiteY8" fmla="*/ 944880 h 1097280"/>
              <a:gd name="connsiteX9" fmla="*/ 20320 w 894080"/>
              <a:gd name="connsiteY9" fmla="*/ 883920 h 1097280"/>
              <a:gd name="connsiteX10" fmla="*/ 0 w 894080"/>
              <a:gd name="connsiteY10" fmla="*/ 792480 h 1097280"/>
              <a:gd name="connsiteX11" fmla="*/ 30480 w 894080"/>
              <a:gd name="connsiteY11" fmla="*/ 619760 h 1097280"/>
              <a:gd name="connsiteX12" fmla="*/ 40640 w 894080"/>
              <a:gd name="connsiteY12" fmla="*/ 568960 h 1097280"/>
              <a:gd name="connsiteX13" fmla="*/ 111760 w 894080"/>
              <a:gd name="connsiteY13" fmla="*/ 416560 h 1097280"/>
              <a:gd name="connsiteX14" fmla="*/ 182880 w 894080"/>
              <a:gd name="connsiteY14" fmla="*/ 264160 h 1097280"/>
              <a:gd name="connsiteX15" fmla="*/ 254000 w 894080"/>
              <a:gd name="connsiteY15" fmla="*/ 203200 h 1097280"/>
              <a:gd name="connsiteX16" fmla="*/ 416560 w 894080"/>
              <a:gd name="connsiteY16" fmla="*/ 162560 h 1097280"/>
              <a:gd name="connsiteX17" fmla="*/ 528320 w 894080"/>
              <a:gd name="connsiteY17" fmla="*/ 172720 h 1097280"/>
              <a:gd name="connsiteX18" fmla="*/ 579120 w 894080"/>
              <a:gd name="connsiteY18" fmla="*/ 182880 h 1097280"/>
              <a:gd name="connsiteX19" fmla="*/ 640080 w 894080"/>
              <a:gd name="connsiteY19" fmla="*/ 223520 h 1097280"/>
              <a:gd name="connsiteX20" fmla="*/ 670560 w 894080"/>
              <a:gd name="connsiteY20" fmla="*/ 264160 h 1097280"/>
              <a:gd name="connsiteX21" fmla="*/ 711200 w 894080"/>
              <a:gd name="connsiteY21" fmla="*/ 386080 h 1097280"/>
              <a:gd name="connsiteX22" fmla="*/ 731520 w 894080"/>
              <a:gd name="connsiteY22" fmla="*/ 558800 h 1097280"/>
              <a:gd name="connsiteX23" fmla="*/ 670560 w 894080"/>
              <a:gd name="connsiteY23" fmla="*/ 711200 h 1097280"/>
              <a:gd name="connsiteX24" fmla="*/ 609600 w 894080"/>
              <a:gd name="connsiteY24" fmla="*/ 772160 h 1097280"/>
              <a:gd name="connsiteX25" fmla="*/ 477520 w 894080"/>
              <a:gd name="connsiteY25" fmla="*/ 782320 h 1097280"/>
              <a:gd name="connsiteX26" fmla="*/ 386080 w 894080"/>
              <a:gd name="connsiteY26" fmla="*/ 721360 h 1097280"/>
              <a:gd name="connsiteX27" fmla="*/ 345440 w 894080"/>
              <a:gd name="connsiteY27" fmla="*/ 619760 h 1097280"/>
              <a:gd name="connsiteX28" fmla="*/ 325120 w 894080"/>
              <a:gd name="connsiteY28" fmla="*/ 579120 h 1097280"/>
              <a:gd name="connsiteX29" fmla="*/ 365760 w 894080"/>
              <a:gd name="connsiteY29" fmla="*/ 375920 h 1097280"/>
              <a:gd name="connsiteX30" fmla="*/ 375920 w 894080"/>
              <a:gd name="connsiteY30" fmla="*/ 345440 h 1097280"/>
              <a:gd name="connsiteX31" fmla="*/ 426720 w 894080"/>
              <a:gd name="connsiteY31" fmla="*/ 243840 h 1097280"/>
              <a:gd name="connsiteX32" fmla="*/ 477520 w 894080"/>
              <a:gd name="connsiteY32" fmla="*/ 182880 h 1097280"/>
              <a:gd name="connsiteX33" fmla="*/ 629920 w 894080"/>
              <a:gd name="connsiteY33" fmla="*/ 50800 h 1097280"/>
              <a:gd name="connsiteX34" fmla="*/ 660400 w 894080"/>
              <a:gd name="connsiteY34" fmla="*/ 30480 h 1097280"/>
              <a:gd name="connsiteX35" fmla="*/ 721360 w 894080"/>
              <a:gd name="connsiteY35" fmla="*/ 0 h 1097280"/>
              <a:gd name="connsiteX36" fmla="*/ 812800 w 894080"/>
              <a:gd name="connsiteY36" fmla="*/ 20320 h 1097280"/>
              <a:gd name="connsiteX37" fmla="*/ 863600 w 894080"/>
              <a:gd name="connsiteY37" fmla="*/ 50800 h 1097280"/>
              <a:gd name="connsiteX38" fmla="*/ 894080 w 894080"/>
              <a:gd name="connsiteY38" fmla="*/ 71120 h 10972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894080" h="1097280">
                <a:moveTo>
                  <a:pt x="40640" y="1097280"/>
                </a:moveTo>
                <a:cubicBezTo>
                  <a:pt x="47413" y="1056640"/>
                  <a:pt x="57230" y="1016391"/>
                  <a:pt x="60960" y="975360"/>
                </a:cubicBezTo>
                <a:cubicBezTo>
                  <a:pt x="64347" y="938107"/>
                  <a:pt x="66176" y="900679"/>
                  <a:pt x="71120" y="863600"/>
                </a:cubicBezTo>
                <a:cubicBezTo>
                  <a:pt x="74707" y="836695"/>
                  <a:pt x="81872" y="812208"/>
                  <a:pt x="101600" y="792480"/>
                </a:cubicBezTo>
                <a:cubicBezTo>
                  <a:pt x="113574" y="780506"/>
                  <a:pt x="128693" y="772160"/>
                  <a:pt x="142240" y="762000"/>
                </a:cubicBezTo>
                <a:cubicBezTo>
                  <a:pt x="190805" y="766857"/>
                  <a:pt x="258925" y="744748"/>
                  <a:pt x="264160" y="812800"/>
                </a:cubicBezTo>
                <a:cubicBezTo>
                  <a:pt x="266512" y="843377"/>
                  <a:pt x="270584" y="878443"/>
                  <a:pt x="254000" y="904240"/>
                </a:cubicBezTo>
                <a:cubicBezTo>
                  <a:pt x="236723" y="931115"/>
                  <a:pt x="172720" y="955040"/>
                  <a:pt x="172720" y="955040"/>
                </a:cubicBezTo>
                <a:cubicBezTo>
                  <a:pt x="135467" y="951653"/>
                  <a:pt x="97537" y="952718"/>
                  <a:pt x="60960" y="944880"/>
                </a:cubicBezTo>
                <a:cubicBezTo>
                  <a:pt x="22912" y="936727"/>
                  <a:pt x="28810" y="913636"/>
                  <a:pt x="20320" y="883920"/>
                </a:cubicBezTo>
                <a:cubicBezTo>
                  <a:pt x="311" y="813888"/>
                  <a:pt x="18335" y="902492"/>
                  <a:pt x="0" y="792480"/>
                </a:cubicBezTo>
                <a:cubicBezTo>
                  <a:pt x="10160" y="734907"/>
                  <a:pt x="20022" y="677280"/>
                  <a:pt x="30480" y="619760"/>
                </a:cubicBezTo>
                <a:cubicBezTo>
                  <a:pt x="33569" y="602770"/>
                  <a:pt x="34832" y="585223"/>
                  <a:pt x="40640" y="568960"/>
                </a:cubicBezTo>
                <a:cubicBezTo>
                  <a:pt x="74205" y="474978"/>
                  <a:pt x="77467" y="494945"/>
                  <a:pt x="111760" y="416560"/>
                </a:cubicBezTo>
                <a:cubicBezTo>
                  <a:pt x="124932" y="386453"/>
                  <a:pt x="152475" y="297605"/>
                  <a:pt x="182880" y="264160"/>
                </a:cubicBezTo>
                <a:cubicBezTo>
                  <a:pt x="203883" y="241056"/>
                  <a:pt x="227226" y="219264"/>
                  <a:pt x="254000" y="203200"/>
                </a:cubicBezTo>
                <a:cubicBezTo>
                  <a:pt x="310235" y="169459"/>
                  <a:pt x="354325" y="170339"/>
                  <a:pt x="416560" y="162560"/>
                </a:cubicBezTo>
                <a:cubicBezTo>
                  <a:pt x="453813" y="165947"/>
                  <a:pt x="491202" y="168080"/>
                  <a:pt x="528320" y="172720"/>
                </a:cubicBezTo>
                <a:cubicBezTo>
                  <a:pt x="545455" y="174862"/>
                  <a:pt x="563399" y="175734"/>
                  <a:pt x="579120" y="182880"/>
                </a:cubicBezTo>
                <a:cubicBezTo>
                  <a:pt x="601353" y="192986"/>
                  <a:pt x="621827" y="207295"/>
                  <a:pt x="640080" y="223520"/>
                </a:cubicBezTo>
                <a:cubicBezTo>
                  <a:pt x="652736" y="234770"/>
                  <a:pt x="660400" y="250613"/>
                  <a:pt x="670560" y="264160"/>
                </a:cubicBezTo>
                <a:cubicBezTo>
                  <a:pt x="684107" y="304800"/>
                  <a:pt x="702521" y="344130"/>
                  <a:pt x="711200" y="386080"/>
                </a:cubicBezTo>
                <a:cubicBezTo>
                  <a:pt x="722945" y="442848"/>
                  <a:pt x="731520" y="500830"/>
                  <a:pt x="731520" y="558800"/>
                </a:cubicBezTo>
                <a:cubicBezTo>
                  <a:pt x="731520" y="606461"/>
                  <a:pt x="698715" y="674599"/>
                  <a:pt x="670560" y="711200"/>
                </a:cubicBezTo>
                <a:cubicBezTo>
                  <a:pt x="653039" y="733977"/>
                  <a:pt x="636565" y="762226"/>
                  <a:pt x="609600" y="772160"/>
                </a:cubicBezTo>
                <a:cubicBezTo>
                  <a:pt x="568166" y="787425"/>
                  <a:pt x="521547" y="778933"/>
                  <a:pt x="477520" y="782320"/>
                </a:cubicBezTo>
                <a:cubicBezTo>
                  <a:pt x="447040" y="762000"/>
                  <a:pt x="414432" y="744557"/>
                  <a:pt x="386080" y="721360"/>
                </a:cubicBezTo>
                <a:cubicBezTo>
                  <a:pt x="359530" y="699638"/>
                  <a:pt x="354079" y="643517"/>
                  <a:pt x="345440" y="619760"/>
                </a:cubicBezTo>
                <a:cubicBezTo>
                  <a:pt x="340264" y="605526"/>
                  <a:pt x="331893" y="592667"/>
                  <a:pt x="325120" y="579120"/>
                </a:cubicBezTo>
                <a:cubicBezTo>
                  <a:pt x="338667" y="511387"/>
                  <a:pt x="351086" y="443418"/>
                  <a:pt x="365760" y="375920"/>
                </a:cubicBezTo>
                <a:cubicBezTo>
                  <a:pt x="368035" y="365455"/>
                  <a:pt x="371432" y="355164"/>
                  <a:pt x="375920" y="345440"/>
                </a:cubicBezTo>
                <a:cubicBezTo>
                  <a:pt x="391787" y="311061"/>
                  <a:pt x="402480" y="272928"/>
                  <a:pt x="426720" y="243840"/>
                </a:cubicBezTo>
                <a:cubicBezTo>
                  <a:pt x="443653" y="223520"/>
                  <a:pt x="459825" y="202541"/>
                  <a:pt x="477520" y="182880"/>
                </a:cubicBezTo>
                <a:cubicBezTo>
                  <a:pt x="521669" y="133825"/>
                  <a:pt x="580029" y="90000"/>
                  <a:pt x="629920" y="50800"/>
                </a:cubicBezTo>
                <a:cubicBezTo>
                  <a:pt x="639522" y="43256"/>
                  <a:pt x="649726" y="36410"/>
                  <a:pt x="660400" y="30480"/>
                </a:cubicBezTo>
                <a:cubicBezTo>
                  <a:pt x="680259" y="19447"/>
                  <a:pt x="701040" y="10160"/>
                  <a:pt x="721360" y="0"/>
                </a:cubicBezTo>
                <a:cubicBezTo>
                  <a:pt x="751840" y="6773"/>
                  <a:pt x="783395" y="9818"/>
                  <a:pt x="812800" y="20320"/>
                </a:cubicBezTo>
                <a:cubicBezTo>
                  <a:pt x="831397" y="26962"/>
                  <a:pt x="846854" y="40334"/>
                  <a:pt x="863600" y="50800"/>
                </a:cubicBezTo>
                <a:cubicBezTo>
                  <a:pt x="873955" y="57272"/>
                  <a:pt x="894080" y="71120"/>
                  <a:pt x="894080" y="71120"/>
                </a:cubicBezTo>
              </a:path>
            </a:pathLst>
          </a:custGeom>
          <a:noFill/>
          <a:ln w="28575">
            <a:solidFill>
              <a:srgbClr val="F47A00"/>
            </a:solidFill>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Isosceles Triangle 13">
            <a:extLst>
              <a:ext uri="{FF2B5EF4-FFF2-40B4-BE49-F238E27FC236}">
                <a16:creationId xmlns:a16="http://schemas.microsoft.com/office/drawing/2014/main" id="{D2273408-6777-625A-B1C7-748BAE10D3F4}"/>
              </a:ext>
            </a:extLst>
          </p:cNvPr>
          <p:cNvSpPr/>
          <p:nvPr/>
        </p:nvSpPr>
        <p:spPr>
          <a:xfrm rot="7504199">
            <a:off x="1821941" y="4014621"/>
            <a:ext cx="135511" cy="169995"/>
          </a:xfrm>
          <a:prstGeom prst="triangle">
            <a:avLst/>
          </a:prstGeom>
          <a:solidFill>
            <a:srgbClr val="F47A00"/>
          </a:solidFill>
          <a:ln>
            <a:solidFill>
              <a:srgbClr val="F47A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4194543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A3D9D83-6155-9F14-64E1-691142351250}"/>
            </a:ext>
          </a:extLst>
        </p:cNvPr>
        <p:cNvGrpSpPr/>
        <p:nvPr/>
      </p:nvGrpSpPr>
      <p:grpSpPr>
        <a:xfrm>
          <a:off x="0" y="0"/>
          <a:ext cx="0" cy="0"/>
          <a:chOff x="0" y="0"/>
          <a:chExt cx="0" cy="0"/>
        </a:xfrm>
      </p:grpSpPr>
      <p:pic>
        <p:nvPicPr>
          <p:cNvPr id="7" name="Content Placeholder 6" descr="A circular diagram of a process&#10;&#10;AI-generated content may be incorrect.">
            <a:extLst>
              <a:ext uri="{FF2B5EF4-FFF2-40B4-BE49-F238E27FC236}">
                <a16:creationId xmlns:a16="http://schemas.microsoft.com/office/drawing/2014/main" id="{E3C39309-6712-7B90-316F-2749051DEA2E}"/>
              </a:ext>
            </a:extLst>
          </p:cNvPr>
          <p:cNvPicPr>
            <a:picLocks noGrp="1" noChangeAspect="1"/>
          </p:cNvPicPr>
          <p:nvPr>
            <p:ph idx="1"/>
          </p:nvPr>
        </p:nvPicPr>
        <p:blipFill>
          <a:blip r:embed="rId3"/>
          <a:stretch>
            <a:fillRect/>
          </a:stretch>
        </p:blipFill>
        <p:spPr>
          <a:xfrm>
            <a:off x="2159310" y="-5100711"/>
            <a:ext cx="10181707" cy="9201933"/>
          </a:xfrm>
        </p:spPr>
      </p:pic>
      <p:sp>
        <p:nvSpPr>
          <p:cNvPr id="2" name="Title 1">
            <a:extLst>
              <a:ext uri="{FF2B5EF4-FFF2-40B4-BE49-F238E27FC236}">
                <a16:creationId xmlns:a16="http://schemas.microsoft.com/office/drawing/2014/main" id="{6B2DA904-7B08-E119-56A9-096DADD74F59}"/>
              </a:ext>
            </a:extLst>
          </p:cNvPr>
          <p:cNvSpPr>
            <a:spLocks noGrp="1"/>
          </p:cNvSpPr>
          <p:nvPr>
            <p:ph type="title"/>
          </p:nvPr>
        </p:nvSpPr>
        <p:spPr>
          <a:xfrm>
            <a:off x="0" y="3526780"/>
            <a:ext cx="10515600" cy="3408267"/>
          </a:xfrm>
        </p:spPr>
        <p:txBody>
          <a:bodyPr/>
          <a:lstStyle/>
          <a:p>
            <a:r>
              <a:rPr lang="en-GB" sz="3600" dirty="0"/>
              <a:t>Bridging the Gap between </a:t>
            </a:r>
            <a:br>
              <a:rPr lang="en-GB" b="1" dirty="0"/>
            </a:br>
            <a:r>
              <a:rPr lang="en-GB" b="1" dirty="0"/>
              <a:t>Risk Quantification </a:t>
            </a:r>
            <a:r>
              <a:rPr lang="en-GB" sz="3600" dirty="0"/>
              <a:t>and</a:t>
            </a:r>
            <a:r>
              <a:rPr lang="en-GB" b="1" dirty="0"/>
              <a:t> </a:t>
            </a:r>
            <a:br>
              <a:rPr lang="en-GB" b="1" dirty="0"/>
            </a:br>
            <a:r>
              <a:rPr lang="en-GB" b="1" dirty="0"/>
              <a:t>the Social Construction of Risk</a:t>
            </a:r>
            <a:endParaRPr lang="en-AT" b="1" dirty="0"/>
          </a:p>
        </p:txBody>
      </p:sp>
      <p:graphicFrame>
        <p:nvGraphicFramePr>
          <p:cNvPr id="10" name="Table 9">
            <a:extLst>
              <a:ext uri="{FF2B5EF4-FFF2-40B4-BE49-F238E27FC236}">
                <a16:creationId xmlns:a16="http://schemas.microsoft.com/office/drawing/2014/main" id="{26DF15FD-F83E-D88A-6188-B2A5EC983DC1}"/>
              </a:ext>
            </a:extLst>
          </p:cNvPr>
          <p:cNvGraphicFramePr>
            <a:graphicFrameLocks noGrp="1"/>
          </p:cNvGraphicFramePr>
          <p:nvPr/>
        </p:nvGraphicFramePr>
        <p:xfrm>
          <a:off x="711678" y="6360604"/>
          <a:ext cx="11023122" cy="377762"/>
        </p:xfrm>
        <a:graphic>
          <a:graphicData uri="http://schemas.openxmlformats.org/drawingml/2006/table">
            <a:tbl>
              <a:tblPr firstRow="1">
                <a:tableStyleId>{2D5ABB26-0587-4C30-8999-92F81FD0307C}</a:tableStyleId>
              </a:tblPr>
              <a:tblGrid>
                <a:gridCol w="7685873">
                  <a:extLst>
                    <a:ext uri="{9D8B030D-6E8A-4147-A177-3AD203B41FA5}">
                      <a16:colId xmlns:a16="http://schemas.microsoft.com/office/drawing/2014/main" val="1063476286"/>
                    </a:ext>
                  </a:extLst>
                </a:gridCol>
                <a:gridCol w="3337249">
                  <a:extLst>
                    <a:ext uri="{9D8B030D-6E8A-4147-A177-3AD203B41FA5}">
                      <a16:colId xmlns:a16="http://schemas.microsoft.com/office/drawing/2014/main" val="399418297"/>
                    </a:ext>
                  </a:extLst>
                </a:gridCol>
              </a:tblGrid>
              <a:tr h="308147">
                <a:tc>
                  <a:txBody>
                    <a:bodyPr/>
                    <a:lstStyle/>
                    <a:p>
                      <a:pPr marL="0" marR="0" lvl="0" indent="0" algn="l" defTabSz="914400" rtl="0" eaLnBrk="1" fontAlgn="auto" latinLnBrk="0" hangingPunct="1">
                        <a:lnSpc>
                          <a:spcPct val="150000"/>
                        </a:lnSpc>
                        <a:spcBef>
                          <a:spcPts val="0"/>
                        </a:spcBef>
                        <a:spcAft>
                          <a:spcPts val="0"/>
                        </a:spcAft>
                        <a:buClrTx/>
                        <a:buSzTx/>
                        <a:buFontTx/>
                        <a:buNone/>
                        <a:tabLst/>
                        <a:defRPr/>
                      </a:pPr>
                      <a:fld id="{229FD1DF-0BEC-4C4C-9542-85590A1EA79E}" type="slidenum">
                        <a:rPr lang="en-US" sz="1050" b="0" smtClean="0">
                          <a:solidFill>
                            <a:schemeClr val="bg1"/>
                          </a:solidFill>
                          <a:latin typeface="Source Sans Pro" panose="020B0503030403020204" pitchFamily="34" charset="0"/>
                          <a:ea typeface="Source Sans Pro" panose="020B0503030403020204" pitchFamily="34" charset="0"/>
                          <a:cs typeface="Tahoma" panose="020B0604030504040204" pitchFamily="34" charset="0"/>
                        </a:rPr>
                        <a:pPr marL="0" marR="0" lvl="0" indent="0" algn="l" defTabSz="914400" rtl="0" eaLnBrk="1" fontAlgn="auto" latinLnBrk="0" hangingPunct="1">
                          <a:lnSpc>
                            <a:spcPct val="150000"/>
                          </a:lnSpc>
                          <a:spcBef>
                            <a:spcPts val="0"/>
                          </a:spcBef>
                          <a:spcAft>
                            <a:spcPts val="0"/>
                          </a:spcAft>
                          <a:buClrTx/>
                          <a:buSzTx/>
                          <a:buFontTx/>
                          <a:buNone/>
                          <a:tabLst/>
                          <a:defRPr/>
                        </a:pPr>
                        <a:t>6</a:t>
                      </a:fld>
                      <a:r>
                        <a:rPr lang="en-US" sz="1050" b="0" dirty="0">
                          <a:solidFill>
                            <a:schemeClr val="bg1"/>
                          </a:solidFill>
                          <a:latin typeface="Source Sans Pro" panose="020B0503030403020204" pitchFamily="34" charset="0"/>
                          <a:ea typeface="Source Sans Pro" panose="020B0503030403020204" pitchFamily="34" charset="0"/>
                          <a:cs typeface="Tahoma" panose="020B0604030504040204" pitchFamily="34" charset="0"/>
                        </a:rPr>
                        <a:t>  </a:t>
                      </a:r>
                      <a:r>
                        <a:rPr lang="en-US" sz="1050" b="0" i="0" kern="1200" dirty="0">
                          <a:solidFill>
                            <a:schemeClr val="bg1"/>
                          </a:solidFill>
                          <a:effectLst/>
                          <a:latin typeface="Source Sans Pro" panose="020B0503030403020204" pitchFamily="34" charset="0"/>
                          <a:ea typeface="Source Sans Pro" panose="020B0503030403020204" pitchFamily="34" charset="0"/>
                          <a:cs typeface="Tahoma" panose="020B0604030504040204" pitchFamily="34" charset="0"/>
                        </a:rPr>
                        <a:t>|  Combining quantitative and qualitative risk aspects for adaptive and flexible climate risk assessment</a:t>
                      </a:r>
                      <a:endParaRPr lang="en-US" sz="1050" b="0" dirty="0">
                        <a:solidFill>
                          <a:schemeClr val="bg1"/>
                        </a:solidFill>
                        <a:latin typeface="Source Sans Pro" panose="020B0503030403020204" pitchFamily="34" charset="0"/>
                        <a:ea typeface="Source Sans Pro" panose="020B0503030403020204" pitchFamily="34" charset="0"/>
                        <a:cs typeface="Tahoma" panose="020B0604030504040204" pitchFamily="34" charset="0"/>
                      </a:endParaRPr>
                    </a:p>
                  </a:txBody>
                  <a:tcPr/>
                </a:tc>
                <a:tc>
                  <a:txBody>
                    <a:bodyPr/>
                    <a:lstStyle/>
                    <a:p>
                      <a:pPr marL="0" marR="0" lvl="0" indent="0" algn="r" defTabSz="914400" rtl="0" eaLnBrk="1" fontAlgn="auto" latinLnBrk="0" hangingPunct="1">
                        <a:lnSpc>
                          <a:spcPct val="150000"/>
                        </a:lnSpc>
                        <a:spcBef>
                          <a:spcPts val="0"/>
                        </a:spcBef>
                        <a:spcAft>
                          <a:spcPts val="0"/>
                        </a:spcAft>
                        <a:buClrTx/>
                        <a:buSzTx/>
                        <a:buFontTx/>
                        <a:buNone/>
                        <a:tabLst/>
                        <a:defRPr/>
                      </a:pPr>
                      <a:endParaRPr lang="en-US" sz="1400" b="1" dirty="0">
                        <a:solidFill>
                          <a:schemeClr val="tx1"/>
                        </a:solidFill>
                        <a:latin typeface="Source Sans Pro" panose="020B0503030403020204" pitchFamily="34" charset="0"/>
                        <a:ea typeface="Source Sans Pro" panose="020B0503030403020204" pitchFamily="34" charset="0"/>
                        <a:cs typeface="Arial" panose="020B0604020202020204" pitchFamily="34" charset="0"/>
                      </a:endParaRPr>
                    </a:p>
                  </a:txBody>
                  <a:tcPr/>
                </a:tc>
                <a:extLst>
                  <a:ext uri="{0D108BD9-81ED-4DB2-BD59-A6C34878D82A}">
                    <a16:rowId xmlns:a16="http://schemas.microsoft.com/office/drawing/2014/main" val="551670588"/>
                  </a:ext>
                </a:extLst>
              </a:tr>
            </a:tbl>
          </a:graphicData>
        </a:graphic>
      </p:graphicFrame>
      <p:sp>
        <p:nvSpPr>
          <p:cNvPr id="13" name="Oval 12">
            <a:extLst>
              <a:ext uri="{FF2B5EF4-FFF2-40B4-BE49-F238E27FC236}">
                <a16:creationId xmlns:a16="http://schemas.microsoft.com/office/drawing/2014/main" id="{4CBB9D0D-47A5-23C0-769E-BB558E4B886E}"/>
              </a:ext>
            </a:extLst>
          </p:cNvPr>
          <p:cNvSpPr/>
          <p:nvPr/>
        </p:nvSpPr>
        <p:spPr>
          <a:xfrm>
            <a:off x="10818015" y="3101340"/>
            <a:ext cx="604830" cy="655320"/>
          </a:xfrm>
          <a:prstGeom prst="ellipse">
            <a:avLst/>
          </a:prstGeom>
          <a:noFill/>
          <a:ln w="57150">
            <a:solidFill>
              <a:srgbClr val="FF0054"/>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3200" dirty="0">
                <a:solidFill>
                  <a:srgbClr val="FF0054"/>
                </a:solidFill>
              </a:rPr>
              <a:t>1</a:t>
            </a:r>
            <a:endParaRPr lang="en-US" sz="3200" dirty="0">
              <a:solidFill>
                <a:srgbClr val="FF0054"/>
              </a:solidFill>
            </a:endParaRPr>
          </a:p>
        </p:txBody>
      </p:sp>
      <p:sp>
        <p:nvSpPr>
          <p:cNvPr id="14" name="Oval 13">
            <a:extLst>
              <a:ext uri="{FF2B5EF4-FFF2-40B4-BE49-F238E27FC236}">
                <a16:creationId xmlns:a16="http://schemas.microsoft.com/office/drawing/2014/main" id="{90A41771-0645-7A77-50B4-63E05BA046BA}"/>
              </a:ext>
            </a:extLst>
          </p:cNvPr>
          <p:cNvSpPr/>
          <p:nvPr/>
        </p:nvSpPr>
        <p:spPr>
          <a:xfrm>
            <a:off x="3624735" y="1930581"/>
            <a:ext cx="604830" cy="655320"/>
          </a:xfrm>
          <a:prstGeom prst="ellipse">
            <a:avLst/>
          </a:prstGeom>
          <a:noFill/>
          <a:ln w="57150">
            <a:solidFill>
              <a:srgbClr val="C9004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3200" dirty="0">
                <a:solidFill>
                  <a:srgbClr val="C90045"/>
                </a:solidFill>
              </a:rPr>
              <a:t>2</a:t>
            </a:r>
            <a:endParaRPr lang="en-US" sz="3200" dirty="0">
              <a:solidFill>
                <a:srgbClr val="C90045"/>
              </a:solidFill>
            </a:endParaRPr>
          </a:p>
        </p:txBody>
      </p:sp>
    </p:spTree>
    <p:extLst>
      <p:ext uri="{BB962C8B-B14F-4D97-AF65-F5344CB8AC3E}">
        <p14:creationId xmlns:p14="http://schemas.microsoft.com/office/powerpoint/2010/main" val="71917225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DD6448F-F4E5-0EA9-447B-31D9E64912E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F6557A4-3782-1A3A-FB5F-D77D9263E319}"/>
              </a:ext>
            </a:extLst>
          </p:cNvPr>
          <p:cNvSpPr>
            <a:spLocks noGrp="1"/>
          </p:cNvSpPr>
          <p:nvPr>
            <p:ph type="title"/>
          </p:nvPr>
        </p:nvSpPr>
        <p:spPr>
          <a:xfrm>
            <a:off x="312391" y="332442"/>
            <a:ext cx="10515600" cy="1325563"/>
          </a:xfrm>
        </p:spPr>
        <p:txBody>
          <a:bodyPr/>
          <a:lstStyle/>
          <a:p>
            <a:r>
              <a:rPr lang="en-GB" b="1" dirty="0"/>
              <a:t>Integrating quantitative and qualitative risk insights</a:t>
            </a:r>
            <a:endParaRPr lang="en-AT" b="1" dirty="0"/>
          </a:p>
        </p:txBody>
      </p:sp>
      <p:graphicFrame>
        <p:nvGraphicFramePr>
          <p:cNvPr id="10" name="Table 9">
            <a:extLst>
              <a:ext uri="{FF2B5EF4-FFF2-40B4-BE49-F238E27FC236}">
                <a16:creationId xmlns:a16="http://schemas.microsoft.com/office/drawing/2014/main" id="{78011534-BEEB-3508-A2D8-F6769974AAA4}"/>
              </a:ext>
            </a:extLst>
          </p:cNvPr>
          <p:cNvGraphicFramePr>
            <a:graphicFrameLocks noGrp="1"/>
          </p:cNvGraphicFramePr>
          <p:nvPr/>
        </p:nvGraphicFramePr>
        <p:xfrm>
          <a:off x="711678" y="6360604"/>
          <a:ext cx="11023122" cy="377762"/>
        </p:xfrm>
        <a:graphic>
          <a:graphicData uri="http://schemas.openxmlformats.org/drawingml/2006/table">
            <a:tbl>
              <a:tblPr firstRow="1">
                <a:tableStyleId>{2D5ABB26-0587-4C30-8999-92F81FD0307C}</a:tableStyleId>
              </a:tblPr>
              <a:tblGrid>
                <a:gridCol w="7685873">
                  <a:extLst>
                    <a:ext uri="{9D8B030D-6E8A-4147-A177-3AD203B41FA5}">
                      <a16:colId xmlns:a16="http://schemas.microsoft.com/office/drawing/2014/main" val="1063476286"/>
                    </a:ext>
                  </a:extLst>
                </a:gridCol>
                <a:gridCol w="3337249">
                  <a:extLst>
                    <a:ext uri="{9D8B030D-6E8A-4147-A177-3AD203B41FA5}">
                      <a16:colId xmlns:a16="http://schemas.microsoft.com/office/drawing/2014/main" val="399418297"/>
                    </a:ext>
                  </a:extLst>
                </a:gridCol>
              </a:tblGrid>
              <a:tr h="308147">
                <a:tc>
                  <a:txBody>
                    <a:bodyPr/>
                    <a:lstStyle/>
                    <a:p>
                      <a:pPr marL="0" marR="0" lvl="0" indent="0" algn="l" defTabSz="914400" rtl="0" eaLnBrk="1" fontAlgn="auto" latinLnBrk="0" hangingPunct="1">
                        <a:lnSpc>
                          <a:spcPct val="150000"/>
                        </a:lnSpc>
                        <a:spcBef>
                          <a:spcPts val="0"/>
                        </a:spcBef>
                        <a:spcAft>
                          <a:spcPts val="0"/>
                        </a:spcAft>
                        <a:buClrTx/>
                        <a:buSzTx/>
                        <a:buFontTx/>
                        <a:buNone/>
                        <a:tabLst/>
                        <a:defRPr/>
                      </a:pPr>
                      <a:fld id="{229FD1DF-0BEC-4C4C-9542-85590A1EA79E}" type="slidenum">
                        <a:rPr lang="en-US" sz="1050" b="0" smtClean="0">
                          <a:solidFill>
                            <a:schemeClr val="bg1"/>
                          </a:solidFill>
                          <a:latin typeface="Source Sans Pro" panose="020B0503030403020204" pitchFamily="34" charset="0"/>
                          <a:ea typeface="Source Sans Pro" panose="020B0503030403020204" pitchFamily="34" charset="0"/>
                          <a:cs typeface="Tahoma" panose="020B0604030504040204" pitchFamily="34" charset="0"/>
                        </a:rPr>
                        <a:pPr marL="0" marR="0" lvl="0" indent="0" algn="l" defTabSz="914400" rtl="0" eaLnBrk="1" fontAlgn="auto" latinLnBrk="0" hangingPunct="1">
                          <a:lnSpc>
                            <a:spcPct val="150000"/>
                          </a:lnSpc>
                          <a:spcBef>
                            <a:spcPts val="0"/>
                          </a:spcBef>
                          <a:spcAft>
                            <a:spcPts val="0"/>
                          </a:spcAft>
                          <a:buClrTx/>
                          <a:buSzTx/>
                          <a:buFontTx/>
                          <a:buNone/>
                          <a:tabLst/>
                          <a:defRPr/>
                        </a:pPr>
                        <a:t>7</a:t>
                      </a:fld>
                      <a:r>
                        <a:rPr lang="en-US" sz="1050" b="0" dirty="0">
                          <a:solidFill>
                            <a:schemeClr val="bg1"/>
                          </a:solidFill>
                          <a:latin typeface="Source Sans Pro" panose="020B0503030403020204" pitchFamily="34" charset="0"/>
                          <a:ea typeface="Source Sans Pro" panose="020B0503030403020204" pitchFamily="34" charset="0"/>
                          <a:cs typeface="Tahoma" panose="020B0604030504040204" pitchFamily="34" charset="0"/>
                        </a:rPr>
                        <a:t>  </a:t>
                      </a:r>
                      <a:r>
                        <a:rPr lang="en-US" sz="1050" b="0" i="0" kern="1200" dirty="0">
                          <a:solidFill>
                            <a:schemeClr val="bg1"/>
                          </a:solidFill>
                          <a:effectLst/>
                          <a:latin typeface="Source Sans Pro" panose="020B0503030403020204" pitchFamily="34" charset="0"/>
                          <a:ea typeface="Source Sans Pro" panose="020B0503030403020204" pitchFamily="34" charset="0"/>
                          <a:cs typeface="Tahoma" panose="020B0604030504040204" pitchFamily="34" charset="0"/>
                        </a:rPr>
                        <a:t>|  Combining quantitative and qualitative risk aspects for adaptive and flexible climate risk assessment</a:t>
                      </a:r>
                      <a:endParaRPr lang="en-US" sz="1050" b="0" dirty="0">
                        <a:solidFill>
                          <a:schemeClr val="bg1"/>
                        </a:solidFill>
                        <a:latin typeface="Source Sans Pro" panose="020B0503030403020204" pitchFamily="34" charset="0"/>
                        <a:ea typeface="Source Sans Pro" panose="020B0503030403020204" pitchFamily="34" charset="0"/>
                        <a:cs typeface="Tahoma" panose="020B0604030504040204" pitchFamily="34" charset="0"/>
                      </a:endParaRPr>
                    </a:p>
                  </a:txBody>
                  <a:tcPr/>
                </a:tc>
                <a:tc>
                  <a:txBody>
                    <a:bodyPr/>
                    <a:lstStyle/>
                    <a:p>
                      <a:pPr marL="0" marR="0" lvl="0" indent="0" algn="r" defTabSz="914400" rtl="0" eaLnBrk="1" fontAlgn="auto" latinLnBrk="0" hangingPunct="1">
                        <a:lnSpc>
                          <a:spcPct val="150000"/>
                        </a:lnSpc>
                        <a:spcBef>
                          <a:spcPts val="0"/>
                        </a:spcBef>
                        <a:spcAft>
                          <a:spcPts val="0"/>
                        </a:spcAft>
                        <a:buClrTx/>
                        <a:buSzTx/>
                        <a:buFontTx/>
                        <a:buNone/>
                        <a:tabLst/>
                        <a:defRPr/>
                      </a:pPr>
                      <a:endParaRPr lang="en-US" sz="1400" b="1" dirty="0">
                        <a:solidFill>
                          <a:schemeClr val="tx1"/>
                        </a:solidFill>
                        <a:latin typeface="Source Sans Pro" panose="020B0503030403020204" pitchFamily="34" charset="0"/>
                        <a:ea typeface="Source Sans Pro" panose="020B0503030403020204" pitchFamily="34" charset="0"/>
                        <a:cs typeface="Arial" panose="020B0604020202020204" pitchFamily="34" charset="0"/>
                      </a:endParaRPr>
                    </a:p>
                  </a:txBody>
                  <a:tcPr/>
                </a:tc>
                <a:extLst>
                  <a:ext uri="{0D108BD9-81ED-4DB2-BD59-A6C34878D82A}">
                    <a16:rowId xmlns:a16="http://schemas.microsoft.com/office/drawing/2014/main" val="551670588"/>
                  </a:ext>
                </a:extLst>
              </a:tr>
            </a:tbl>
          </a:graphicData>
        </a:graphic>
      </p:graphicFrame>
      <p:pic>
        <p:nvPicPr>
          <p:cNvPr id="1026" name="Picture 2">
            <a:extLst>
              <a:ext uri="{FF2B5EF4-FFF2-40B4-BE49-F238E27FC236}">
                <a16:creationId xmlns:a16="http://schemas.microsoft.com/office/drawing/2014/main" id="{6CC0BD7B-1701-FC05-86C4-84B0CBF0D672}"/>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9043" r="63609"/>
          <a:stretch/>
        </p:blipFill>
        <p:spPr bwMode="auto">
          <a:xfrm>
            <a:off x="711678" y="2393453"/>
            <a:ext cx="2038012" cy="1728788"/>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descr="A map of the country&#10;&#10;AI-generated content may be incorrect.">
            <a:extLst>
              <a:ext uri="{FF2B5EF4-FFF2-40B4-BE49-F238E27FC236}">
                <a16:creationId xmlns:a16="http://schemas.microsoft.com/office/drawing/2014/main" id="{BCBE1048-29D0-3BE6-B950-7C363B5F618C}"/>
              </a:ext>
            </a:extLst>
          </p:cNvPr>
          <p:cNvPicPr>
            <a:picLocks noChangeAspect="1"/>
          </p:cNvPicPr>
          <p:nvPr/>
        </p:nvPicPr>
        <p:blipFill>
          <a:blip r:embed="rId4"/>
          <a:stretch>
            <a:fillRect/>
          </a:stretch>
        </p:blipFill>
        <p:spPr>
          <a:xfrm>
            <a:off x="2820589" y="2648885"/>
            <a:ext cx="1577556" cy="1348401"/>
          </a:xfrm>
          <a:prstGeom prst="rect">
            <a:avLst/>
          </a:prstGeom>
        </p:spPr>
      </p:pic>
      <p:pic>
        <p:nvPicPr>
          <p:cNvPr id="7" name="Picture 6" descr="A map of italy with red and white regions&#10;&#10;AI-generated content may be incorrect.">
            <a:extLst>
              <a:ext uri="{FF2B5EF4-FFF2-40B4-BE49-F238E27FC236}">
                <a16:creationId xmlns:a16="http://schemas.microsoft.com/office/drawing/2014/main" id="{A68BC592-AF09-6053-674B-9FD0F5707809}"/>
              </a:ext>
            </a:extLst>
          </p:cNvPr>
          <p:cNvPicPr>
            <a:picLocks noChangeAspect="1"/>
          </p:cNvPicPr>
          <p:nvPr/>
        </p:nvPicPr>
        <p:blipFill>
          <a:blip r:embed="rId5"/>
          <a:stretch>
            <a:fillRect/>
          </a:stretch>
        </p:blipFill>
        <p:spPr>
          <a:xfrm>
            <a:off x="698806" y="4168875"/>
            <a:ext cx="2121783" cy="1458427"/>
          </a:xfrm>
          <a:prstGeom prst="rect">
            <a:avLst/>
          </a:prstGeom>
        </p:spPr>
      </p:pic>
      <p:pic>
        <p:nvPicPr>
          <p:cNvPr id="9" name="Picture 8" descr="A map of a road with many colored lines&#10;&#10;AI-generated content may be incorrect.">
            <a:extLst>
              <a:ext uri="{FF2B5EF4-FFF2-40B4-BE49-F238E27FC236}">
                <a16:creationId xmlns:a16="http://schemas.microsoft.com/office/drawing/2014/main" id="{72FCB5A6-F90B-B8AE-3BC6-883351C36A18}"/>
              </a:ext>
            </a:extLst>
          </p:cNvPr>
          <p:cNvPicPr>
            <a:picLocks noChangeAspect="1"/>
          </p:cNvPicPr>
          <p:nvPr/>
        </p:nvPicPr>
        <p:blipFill>
          <a:blip r:embed="rId6"/>
          <a:stretch>
            <a:fillRect/>
          </a:stretch>
        </p:blipFill>
        <p:spPr>
          <a:xfrm>
            <a:off x="2919093" y="4291036"/>
            <a:ext cx="1596456" cy="1348401"/>
          </a:xfrm>
          <a:prstGeom prst="rect">
            <a:avLst/>
          </a:prstGeom>
        </p:spPr>
      </p:pic>
      <p:sp>
        <p:nvSpPr>
          <p:cNvPr id="11" name="Oval 10">
            <a:extLst>
              <a:ext uri="{FF2B5EF4-FFF2-40B4-BE49-F238E27FC236}">
                <a16:creationId xmlns:a16="http://schemas.microsoft.com/office/drawing/2014/main" id="{7D5773EF-FB84-4F83-F777-A0F055854381}"/>
              </a:ext>
            </a:extLst>
          </p:cNvPr>
          <p:cNvSpPr/>
          <p:nvPr/>
        </p:nvSpPr>
        <p:spPr>
          <a:xfrm>
            <a:off x="614627" y="1741739"/>
            <a:ext cx="604830" cy="655320"/>
          </a:xfrm>
          <a:prstGeom prst="ellipse">
            <a:avLst/>
          </a:prstGeom>
          <a:noFill/>
          <a:ln w="57150">
            <a:solidFill>
              <a:srgbClr val="FF0054"/>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3200" dirty="0">
                <a:solidFill>
                  <a:srgbClr val="FF0054"/>
                </a:solidFill>
              </a:rPr>
              <a:t>1</a:t>
            </a:r>
            <a:endParaRPr lang="en-US" sz="3200" dirty="0">
              <a:solidFill>
                <a:srgbClr val="FF0054"/>
              </a:solidFill>
            </a:endParaRPr>
          </a:p>
        </p:txBody>
      </p:sp>
      <p:sp>
        <p:nvSpPr>
          <p:cNvPr id="12" name="Oval 11">
            <a:extLst>
              <a:ext uri="{FF2B5EF4-FFF2-40B4-BE49-F238E27FC236}">
                <a16:creationId xmlns:a16="http://schemas.microsoft.com/office/drawing/2014/main" id="{D86550A2-0A2D-E5E2-17BE-27071AAA4B48}"/>
              </a:ext>
            </a:extLst>
          </p:cNvPr>
          <p:cNvSpPr/>
          <p:nvPr/>
        </p:nvSpPr>
        <p:spPr>
          <a:xfrm>
            <a:off x="6438745" y="1688275"/>
            <a:ext cx="604830" cy="655320"/>
          </a:xfrm>
          <a:prstGeom prst="ellipse">
            <a:avLst/>
          </a:prstGeom>
          <a:noFill/>
          <a:ln w="57150">
            <a:solidFill>
              <a:srgbClr val="C9004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3200" dirty="0">
                <a:solidFill>
                  <a:srgbClr val="C90045"/>
                </a:solidFill>
              </a:rPr>
              <a:t>2</a:t>
            </a:r>
            <a:endParaRPr lang="en-US" sz="3200" dirty="0">
              <a:solidFill>
                <a:srgbClr val="C90045"/>
              </a:solidFill>
            </a:endParaRPr>
          </a:p>
        </p:txBody>
      </p:sp>
      <p:sp>
        <p:nvSpPr>
          <p:cNvPr id="13" name="TextBox 12">
            <a:extLst>
              <a:ext uri="{FF2B5EF4-FFF2-40B4-BE49-F238E27FC236}">
                <a16:creationId xmlns:a16="http://schemas.microsoft.com/office/drawing/2014/main" id="{A1B672B4-136B-F4A5-73D7-85FF53162FDD}"/>
              </a:ext>
            </a:extLst>
          </p:cNvPr>
          <p:cNvSpPr txBox="1"/>
          <p:nvPr/>
        </p:nvSpPr>
        <p:spPr>
          <a:xfrm>
            <a:off x="1396477" y="1811238"/>
            <a:ext cx="3268844" cy="461665"/>
          </a:xfrm>
          <a:prstGeom prst="rect">
            <a:avLst/>
          </a:prstGeom>
          <a:noFill/>
        </p:spPr>
        <p:txBody>
          <a:bodyPr wrap="none" rtlCol="0">
            <a:spAutoFit/>
          </a:bodyPr>
          <a:lstStyle/>
          <a:p>
            <a:r>
              <a:rPr lang="en-GB" sz="2400" b="1" dirty="0">
                <a:latin typeface="Source Sans Pro" panose="020B0503030403020204" pitchFamily="34" charset="0"/>
                <a:ea typeface="Source Sans Pro" panose="020B0503030403020204" pitchFamily="34" charset="0"/>
              </a:rPr>
              <a:t>Risk Analysis </a:t>
            </a:r>
            <a:r>
              <a:rPr lang="en-GB" dirty="0">
                <a:latin typeface="Source Sans Pro" panose="020B0503030403020204" pitchFamily="34" charset="0"/>
                <a:ea typeface="Source Sans Pro" panose="020B0503030403020204" pitchFamily="34" charset="0"/>
              </a:rPr>
              <a:t>(R = H x E x V)</a:t>
            </a:r>
            <a:endParaRPr lang="en-US" sz="2400" dirty="0">
              <a:latin typeface="Source Sans Pro" panose="020B0503030403020204" pitchFamily="34" charset="0"/>
              <a:ea typeface="Source Sans Pro" panose="020B0503030403020204" pitchFamily="34" charset="0"/>
            </a:endParaRPr>
          </a:p>
        </p:txBody>
      </p:sp>
      <p:sp>
        <p:nvSpPr>
          <p:cNvPr id="14" name="TextBox 13">
            <a:extLst>
              <a:ext uri="{FF2B5EF4-FFF2-40B4-BE49-F238E27FC236}">
                <a16:creationId xmlns:a16="http://schemas.microsoft.com/office/drawing/2014/main" id="{2191AFFF-9B86-0F32-9FB0-8B5794EDBB8D}"/>
              </a:ext>
            </a:extLst>
          </p:cNvPr>
          <p:cNvSpPr txBox="1"/>
          <p:nvPr/>
        </p:nvSpPr>
        <p:spPr>
          <a:xfrm>
            <a:off x="7253717" y="1789857"/>
            <a:ext cx="2991525" cy="461665"/>
          </a:xfrm>
          <a:prstGeom prst="rect">
            <a:avLst/>
          </a:prstGeom>
          <a:noFill/>
        </p:spPr>
        <p:txBody>
          <a:bodyPr wrap="none" rtlCol="0">
            <a:spAutoFit/>
          </a:bodyPr>
          <a:lstStyle/>
          <a:p>
            <a:r>
              <a:rPr lang="en-GB" sz="2400" b="1" dirty="0">
                <a:latin typeface="Source Sans Pro" panose="020B0503030403020204" pitchFamily="34" charset="0"/>
                <a:ea typeface="Source Sans Pro" panose="020B0503030403020204" pitchFamily="34" charset="0"/>
              </a:rPr>
              <a:t>Key Risk Assessment</a:t>
            </a:r>
            <a:endParaRPr lang="en-US" sz="2400" b="1" dirty="0">
              <a:latin typeface="Source Sans Pro" panose="020B0503030403020204" pitchFamily="34" charset="0"/>
              <a:ea typeface="Source Sans Pro" panose="020B0503030403020204" pitchFamily="34" charset="0"/>
            </a:endParaRPr>
          </a:p>
        </p:txBody>
      </p:sp>
      <p:sp>
        <p:nvSpPr>
          <p:cNvPr id="15" name="TextBox 14">
            <a:extLst>
              <a:ext uri="{FF2B5EF4-FFF2-40B4-BE49-F238E27FC236}">
                <a16:creationId xmlns:a16="http://schemas.microsoft.com/office/drawing/2014/main" id="{7758FB95-45C0-9686-C5C6-13B80C937D02}"/>
              </a:ext>
            </a:extLst>
          </p:cNvPr>
          <p:cNvSpPr txBox="1"/>
          <p:nvPr/>
        </p:nvSpPr>
        <p:spPr>
          <a:xfrm>
            <a:off x="612242" y="5879713"/>
            <a:ext cx="2052165" cy="276999"/>
          </a:xfrm>
          <a:prstGeom prst="rect">
            <a:avLst/>
          </a:prstGeom>
          <a:noFill/>
        </p:spPr>
        <p:txBody>
          <a:bodyPr wrap="none" rtlCol="0">
            <a:spAutoFit/>
          </a:bodyPr>
          <a:lstStyle/>
          <a:p>
            <a:r>
              <a:rPr lang="en-GB" sz="1200" dirty="0">
                <a:latin typeface="Source Sans Pro" panose="020B0503030403020204" pitchFamily="34" charset="0"/>
                <a:ea typeface="Source Sans Pro" panose="020B0503030403020204" pitchFamily="34" charset="0"/>
              </a:rPr>
              <a:t>Source: CLIMAAX Consortium</a:t>
            </a:r>
            <a:endParaRPr lang="en-US" sz="1200" dirty="0">
              <a:latin typeface="Source Sans Pro" panose="020B0503030403020204" pitchFamily="34" charset="0"/>
              <a:ea typeface="Source Sans Pro" panose="020B0503030403020204" pitchFamily="34" charset="0"/>
            </a:endParaRPr>
          </a:p>
        </p:txBody>
      </p:sp>
      <p:cxnSp>
        <p:nvCxnSpPr>
          <p:cNvPr id="23" name="Straight Arrow Connector 22">
            <a:extLst>
              <a:ext uri="{FF2B5EF4-FFF2-40B4-BE49-F238E27FC236}">
                <a16:creationId xmlns:a16="http://schemas.microsoft.com/office/drawing/2014/main" id="{122715A7-9E33-66FA-A4FE-CFD43E8EF31F}"/>
              </a:ext>
            </a:extLst>
          </p:cNvPr>
          <p:cNvCxnSpPr/>
          <p:nvPr/>
        </p:nvCxnSpPr>
        <p:spPr>
          <a:xfrm>
            <a:off x="4694646" y="3518207"/>
            <a:ext cx="1264920" cy="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4" name="Straight Arrow Connector 23">
            <a:extLst>
              <a:ext uri="{FF2B5EF4-FFF2-40B4-BE49-F238E27FC236}">
                <a16:creationId xmlns:a16="http://schemas.microsoft.com/office/drawing/2014/main" id="{F3817378-3707-C73D-A10E-60ABF069557F}"/>
              </a:ext>
            </a:extLst>
          </p:cNvPr>
          <p:cNvCxnSpPr/>
          <p:nvPr/>
        </p:nvCxnSpPr>
        <p:spPr>
          <a:xfrm>
            <a:off x="4694646" y="3858567"/>
            <a:ext cx="1264920" cy="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5" name="Straight Arrow Connector 24">
            <a:extLst>
              <a:ext uri="{FF2B5EF4-FFF2-40B4-BE49-F238E27FC236}">
                <a16:creationId xmlns:a16="http://schemas.microsoft.com/office/drawing/2014/main" id="{B4C77804-E81B-391D-2230-6217A18303C5}"/>
              </a:ext>
            </a:extLst>
          </p:cNvPr>
          <p:cNvCxnSpPr/>
          <p:nvPr/>
        </p:nvCxnSpPr>
        <p:spPr>
          <a:xfrm>
            <a:off x="4694646" y="4249728"/>
            <a:ext cx="1264920" cy="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6" name="Straight Arrow Connector 25">
            <a:extLst>
              <a:ext uri="{FF2B5EF4-FFF2-40B4-BE49-F238E27FC236}">
                <a16:creationId xmlns:a16="http://schemas.microsoft.com/office/drawing/2014/main" id="{AEA500BB-D053-1667-BAE2-501A842D7F29}"/>
              </a:ext>
            </a:extLst>
          </p:cNvPr>
          <p:cNvCxnSpPr/>
          <p:nvPr/>
        </p:nvCxnSpPr>
        <p:spPr>
          <a:xfrm>
            <a:off x="4694646" y="4601665"/>
            <a:ext cx="1264920" cy="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31" name="TextBox 30">
            <a:extLst>
              <a:ext uri="{FF2B5EF4-FFF2-40B4-BE49-F238E27FC236}">
                <a16:creationId xmlns:a16="http://schemas.microsoft.com/office/drawing/2014/main" id="{E85658CB-AAAC-9BF3-3409-11A47EF4D51F}"/>
              </a:ext>
            </a:extLst>
          </p:cNvPr>
          <p:cNvSpPr txBox="1"/>
          <p:nvPr/>
        </p:nvSpPr>
        <p:spPr>
          <a:xfrm>
            <a:off x="8031639" y="5857165"/>
            <a:ext cx="3813865" cy="461665"/>
          </a:xfrm>
          <a:prstGeom prst="rect">
            <a:avLst/>
          </a:prstGeom>
          <a:noFill/>
        </p:spPr>
        <p:txBody>
          <a:bodyPr wrap="none" rtlCol="0">
            <a:spAutoFit/>
          </a:bodyPr>
          <a:lstStyle/>
          <a:p>
            <a:pPr algn="r"/>
            <a:r>
              <a:rPr lang="en-GB" sz="1200" dirty="0">
                <a:latin typeface="Source Sans Pro" panose="020B0503030403020204" pitchFamily="34" charset="0"/>
                <a:ea typeface="Source Sans Pro" panose="020B0503030403020204" pitchFamily="34" charset="0"/>
              </a:rPr>
              <a:t>Source: CLIMAAX Consortium. Adapted from EUCRA 2024</a:t>
            </a:r>
            <a:br>
              <a:rPr lang="en-GB" sz="1200" dirty="0">
                <a:latin typeface="Source Sans Pro" panose="020B0503030403020204" pitchFamily="34" charset="0"/>
                <a:ea typeface="Source Sans Pro" panose="020B0503030403020204" pitchFamily="34" charset="0"/>
              </a:rPr>
            </a:br>
            <a:r>
              <a:rPr lang="en-GB" sz="1200" dirty="0">
                <a:latin typeface="Source Sans Pro" panose="020B0503030403020204" pitchFamily="34" charset="0"/>
                <a:ea typeface="Source Sans Pro" panose="020B0503030403020204" pitchFamily="34" charset="0"/>
              </a:rPr>
              <a:t>Mechler &amp; Bouwer 2015</a:t>
            </a:r>
            <a:endParaRPr lang="en-US" sz="1200" dirty="0">
              <a:latin typeface="Source Sans Pro" panose="020B0503030403020204" pitchFamily="34" charset="0"/>
              <a:ea typeface="Source Sans Pro" panose="020B0503030403020204" pitchFamily="34" charset="0"/>
            </a:endParaRPr>
          </a:p>
        </p:txBody>
      </p:sp>
      <p:pic>
        <p:nvPicPr>
          <p:cNvPr id="3" name="Picture 2">
            <a:extLst>
              <a:ext uri="{FF2B5EF4-FFF2-40B4-BE49-F238E27FC236}">
                <a16:creationId xmlns:a16="http://schemas.microsoft.com/office/drawing/2014/main" id="{9F668A9D-4FF7-E506-77D3-F8651522BAC0}"/>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375675" y="2404755"/>
            <a:ext cx="5347822" cy="2700298"/>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A close-up of a chart&#10;&#10;AI-generated content may be incorrect.">
            <a:extLst>
              <a:ext uri="{FF2B5EF4-FFF2-40B4-BE49-F238E27FC236}">
                <a16:creationId xmlns:a16="http://schemas.microsoft.com/office/drawing/2014/main" id="{17F77182-3D6B-1198-EA0A-3C79F6E6ED59}"/>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366247" y="5128816"/>
            <a:ext cx="4357250" cy="778080"/>
          </a:xfrm>
          <a:prstGeom prst="rect">
            <a:avLst/>
          </a:prstGeom>
          <a:noFill/>
          <a:extLst>
            <a:ext uri="{909E8E84-426E-40DD-AFC4-6F175D3DCCD1}">
              <a14:hiddenFill xmlns:a14="http://schemas.microsoft.com/office/drawing/2010/main">
                <a:solidFill>
                  <a:srgbClr val="FFFFFF"/>
                </a:solidFill>
              </a14:hiddenFill>
            </a:ext>
          </a:extLst>
        </p:spPr>
      </p:pic>
      <p:grpSp>
        <p:nvGrpSpPr>
          <p:cNvPr id="19" name="Group 18">
            <a:extLst>
              <a:ext uri="{FF2B5EF4-FFF2-40B4-BE49-F238E27FC236}">
                <a16:creationId xmlns:a16="http://schemas.microsoft.com/office/drawing/2014/main" id="{242938A1-2A9A-0C55-64C6-FEA938833668}"/>
              </a:ext>
            </a:extLst>
          </p:cNvPr>
          <p:cNvGrpSpPr/>
          <p:nvPr/>
        </p:nvGrpSpPr>
        <p:grpSpPr>
          <a:xfrm>
            <a:off x="10374273" y="740306"/>
            <a:ext cx="1824722" cy="1712330"/>
            <a:chOff x="10374273" y="740306"/>
            <a:chExt cx="1824722" cy="1712330"/>
          </a:xfrm>
        </p:grpSpPr>
        <p:grpSp>
          <p:nvGrpSpPr>
            <p:cNvPr id="4" name="Group 3">
              <a:extLst>
                <a:ext uri="{FF2B5EF4-FFF2-40B4-BE49-F238E27FC236}">
                  <a16:creationId xmlns:a16="http://schemas.microsoft.com/office/drawing/2014/main" id="{CF81456E-8672-00BD-C3E9-6421DCBCFEE4}"/>
                </a:ext>
              </a:extLst>
            </p:cNvPr>
            <p:cNvGrpSpPr>
              <a:grpSpLocks noChangeAspect="1"/>
            </p:cNvGrpSpPr>
            <p:nvPr/>
          </p:nvGrpSpPr>
          <p:grpSpPr>
            <a:xfrm rot="20324978">
              <a:off x="10374273" y="740306"/>
              <a:ext cx="1327720" cy="1218025"/>
              <a:chOff x="6398709" y="2127396"/>
              <a:chExt cx="3208298" cy="2949196"/>
            </a:xfrm>
          </p:grpSpPr>
          <p:pic>
            <p:nvPicPr>
              <p:cNvPr id="6" name="Picture 5" descr="A diagram of a risk management&#10;&#10;AI-generated content may be incorrect.">
                <a:extLst>
                  <a:ext uri="{FF2B5EF4-FFF2-40B4-BE49-F238E27FC236}">
                    <a16:creationId xmlns:a16="http://schemas.microsoft.com/office/drawing/2014/main" id="{B48948E4-F662-042C-3C05-0220793889A5}"/>
                  </a:ext>
                </a:extLst>
              </p:cNvPr>
              <p:cNvPicPr>
                <a:picLocks noChangeAspect="1"/>
              </p:cNvPicPr>
              <p:nvPr/>
            </p:nvPicPr>
            <p:blipFill>
              <a:blip r:embed="rId9"/>
              <a:stretch>
                <a:fillRect/>
              </a:stretch>
            </p:blipFill>
            <p:spPr>
              <a:xfrm>
                <a:off x="6398709" y="2127396"/>
                <a:ext cx="3208298" cy="2949196"/>
              </a:xfrm>
              <a:prstGeom prst="rect">
                <a:avLst/>
              </a:prstGeom>
            </p:spPr>
          </p:pic>
          <p:sp>
            <p:nvSpPr>
              <p:cNvPr id="8" name="Rectangle 7">
                <a:extLst>
                  <a:ext uri="{FF2B5EF4-FFF2-40B4-BE49-F238E27FC236}">
                    <a16:creationId xmlns:a16="http://schemas.microsoft.com/office/drawing/2014/main" id="{65360F3A-43B8-9D8B-42E4-4D7D6311ED17}"/>
                  </a:ext>
                </a:extLst>
              </p:cNvPr>
              <p:cNvSpPr/>
              <p:nvPr/>
            </p:nvSpPr>
            <p:spPr>
              <a:xfrm rot="20800157">
                <a:off x="8518187" y="2384206"/>
                <a:ext cx="841248" cy="473233"/>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896E8250-5BF4-48F9-FB5B-6B084FD35703}"/>
                  </a:ext>
                </a:extLst>
              </p:cNvPr>
              <p:cNvSpPr/>
              <p:nvPr/>
            </p:nvSpPr>
            <p:spPr>
              <a:xfrm rot="356128">
                <a:off x="6531295" y="2466414"/>
                <a:ext cx="841248" cy="402336"/>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cxnSp>
          <p:nvCxnSpPr>
            <p:cNvPr id="18" name="Straight Arrow Connector 17">
              <a:extLst>
                <a:ext uri="{FF2B5EF4-FFF2-40B4-BE49-F238E27FC236}">
                  <a16:creationId xmlns:a16="http://schemas.microsoft.com/office/drawing/2014/main" id="{D844AAA8-4FD8-81FD-6C1B-93175AB1DA48}"/>
                </a:ext>
              </a:extLst>
            </p:cNvPr>
            <p:cNvCxnSpPr>
              <a:cxnSpLocks/>
            </p:cNvCxnSpPr>
            <p:nvPr/>
          </p:nvCxnSpPr>
          <p:spPr>
            <a:xfrm flipH="1">
              <a:off x="10627360" y="1859119"/>
              <a:ext cx="410773" cy="593517"/>
            </a:xfrm>
            <a:prstGeom prst="straightConnector1">
              <a:avLst/>
            </a:prstGeom>
            <a:ln w="38100">
              <a:solidFill>
                <a:srgbClr val="C77E28"/>
              </a:solidFill>
              <a:tailEnd type="triangle"/>
            </a:ln>
          </p:spPr>
          <p:style>
            <a:lnRef idx="1">
              <a:schemeClr val="accent1"/>
            </a:lnRef>
            <a:fillRef idx="0">
              <a:schemeClr val="accent1"/>
            </a:fillRef>
            <a:effectRef idx="0">
              <a:schemeClr val="accent1"/>
            </a:effectRef>
            <a:fontRef idx="minor">
              <a:schemeClr val="tx1"/>
            </a:fontRef>
          </p:style>
        </p:cxnSp>
        <p:sp>
          <p:nvSpPr>
            <p:cNvPr id="17" name="TextBox 16">
              <a:extLst>
                <a:ext uri="{FF2B5EF4-FFF2-40B4-BE49-F238E27FC236}">
                  <a16:creationId xmlns:a16="http://schemas.microsoft.com/office/drawing/2014/main" id="{05BD2F09-82F0-BFEC-A991-EA8D7A03F9CC}"/>
                </a:ext>
              </a:extLst>
            </p:cNvPr>
            <p:cNvSpPr txBox="1"/>
            <p:nvPr/>
          </p:nvSpPr>
          <p:spPr>
            <a:xfrm rot="20403438">
              <a:off x="10983598" y="1708367"/>
              <a:ext cx="1215397" cy="230832"/>
            </a:xfrm>
            <a:prstGeom prst="rect">
              <a:avLst/>
            </a:prstGeom>
            <a:noFill/>
          </p:spPr>
          <p:txBody>
            <a:bodyPr wrap="none" rtlCol="0">
              <a:spAutoFit/>
            </a:bodyPr>
            <a:lstStyle/>
            <a:p>
              <a:r>
                <a:rPr lang="en-GB" sz="900" dirty="0"/>
                <a:t>Ara Begum et al. 2023</a:t>
              </a:r>
              <a:endParaRPr lang="en-US" sz="900" dirty="0"/>
            </a:p>
          </p:txBody>
        </p:sp>
      </p:grpSp>
    </p:spTree>
    <p:extLst>
      <p:ext uri="{BB962C8B-B14F-4D97-AF65-F5344CB8AC3E}">
        <p14:creationId xmlns:p14="http://schemas.microsoft.com/office/powerpoint/2010/main" val="36573670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fade">
                                      <p:cBhvr>
                                        <p:cTn id="7" dur="250"/>
                                        <p:tgtEl>
                                          <p:spTgt spid="23"/>
                                        </p:tgtEl>
                                      </p:cBhvr>
                                    </p:animEffect>
                                  </p:childTnLst>
                                </p:cTn>
                              </p:par>
                              <p:par>
                                <p:cTn id="8" presetID="10" presetClass="entr" presetSubtype="0" fill="hold" nodeType="withEffect">
                                  <p:stCondLst>
                                    <p:cond delay="0"/>
                                  </p:stCondLst>
                                  <p:childTnLst>
                                    <p:set>
                                      <p:cBhvr>
                                        <p:cTn id="9" dur="1" fill="hold">
                                          <p:stCondLst>
                                            <p:cond delay="0"/>
                                          </p:stCondLst>
                                        </p:cTn>
                                        <p:tgtEl>
                                          <p:spTgt spid="24"/>
                                        </p:tgtEl>
                                        <p:attrNameLst>
                                          <p:attrName>style.visibility</p:attrName>
                                        </p:attrNameLst>
                                      </p:cBhvr>
                                      <p:to>
                                        <p:strVal val="visible"/>
                                      </p:to>
                                    </p:set>
                                    <p:animEffect transition="in" filter="fade">
                                      <p:cBhvr>
                                        <p:cTn id="10" dur="250"/>
                                        <p:tgtEl>
                                          <p:spTgt spid="24"/>
                                        </p:tgtEl>
                                      </p:cBhvr>
                                    </p:animEffect>
                                  </p:childTnLst>
                                </p:cTn>
                              </p:par>
                              <p:par>
                                <p:cTn id="11" presetID="10" presetClass="entr" presetSubtype="0" fill="hold" nodeType="withEffect">
                                  <p:stCondLst>
                                    <p:cond delay="0"/>
                                  </p:stCondLst>
                                  <p:childTnLst>
                                    <p:set>
                                      <p:cBhvr>
                                        <p:cTn id="12" dur="1" fill="hold">
                                          <p:stCondLst>
                                            <p:cond delay="0"/>
                                          </p:stCondLst>
                                        </p:cTn>
                                        <p:tgtEl>
                                          <p:spTgt spid="25"/>
                                        </p:tgtEl>
                                        <p:attrNameLst>
                                          <p:attrName>style.visibility</p:attrName>
                                        </p:attrNameLst>
                                      </p:cBhvr>
                                      <p:to>
                                        <p:strVal val="visible"/>
                                      </p:to>
                                    </p:set>
                                    <p:animEffect transition="in" filter="fade">
                                      <p:cBhvr>
                                        <p:cTn id="13" dur="250"/>
                                        <p:tgtEl>
                                          <p:spTgt spid="25"/>
                                        </p:tgtEl>
                                      </p:cBhvr>
                                    </p:animEffect>
                                  </p:childTnLst>
                                </p:cTn>
                              </p:par>
                              <p:par>
                                <p:cTn id="14" presetID="10" presetClass="entr" presetSubtype="0" fill="hold" nodeType="withEffect">
                                  <p:stCondLst>
                                    <p:cond delay="0"/>
                                  </p:stCondLst>
                                  <p:childTnLst>
                                    <p:set>
                                      <p:cBhvr>
                                        <p:cTn id="15" dur="1" fill="hold">
                                          <p:stCondLst>
                                            <p:cond delay="0"/>
                                          </p:stCondLst>
                                        </p:cTn>
                                        <p:tgtEl>
                                          <p:spTgt spid="26"/>
                                        </p:tgtEl>
                                        <p:attrNameLst>
                                          <p:attrName>style.visibility</p:attrName>
                                        </p:attrNameLst>
                                      </p:cBhvr>
                                      <p:to>
                                        <p:strVal val="visible"/>
                                      </p:to>
                                    </p:set>
                                    <p:animEffect transition="in" filter="fade">
                                      <p:cBhvr>
                                        <p:cTn id="16" dur="250"/>
                                        <p:tgtEl>
                                          <p:spTgt spid="26"/>
                                        </p:tgtEl>
                                      </p:cBhvr>
                                    </p:animEffect>
                                  </p:childTnLst>
                                </p:cTn>
                              </p:par>
                            </p:childTnLst>
                          </p:cTn>
                        </p:par>
                        <p:par>
                          <p:cTn id="17" fill="hold">
                            <p:stCondLst>
                              <p:cond delay="250"/>
                            </p:stCondLst>
                            <p:childTnLst>
                              <p:par>
                                <p:cTn id="18" presetID="10" presetClass="entr" presetSubtype="0" fill="hold" grpId="0" nodeType="afterEffect">
                                  <p:stCondLst>
                                    <p:cond delay="500"/>
                                  </p:stCondLst>
                                  <p:childTnLst>
                                    <p:set>
                                      <p:cBhvr>
                                        <p:cTn id="19" dur="1" fill="hold">
                                          <p:stCondLst>
                                            <p:cond delay="0"/>
                                          </p:stCondLst>
                                        </p:cTn>
                                        <p:tgtEl>
                                          <p:spTgt spid="12"/>
                                        </p:tgtEl>
                                        <p:attrNameLst>
                                          <p:attrName>style.visibility</p:attrName>
                                        </p:attrNameLst>
                                      </p:cBhvr>
                                      <p:to>
                                        <p:strVal val="visible"/>
                                      </p:to>
                                    </p:set>
                                    <p:animEffect transition="in" filter="fade">
                                      <p:cBhvr>
                                        <p:cTn id="20" dur="500"/>
                                        <p:tgtEl>
                                          <p:spTgt spid="12"/>
                                        </p:tgtEl>
                                      </p:cBhvr>
                                    </p:animEffect>
                                  </p:childTnLst>
                                </p:cTn>
                              </p:par>
                            </p:childTnLst>
                          </p:cTn>
                        </p:par>
                        <p:par>
                          <p:cTn id="21" fill="hold">
                            <p:stCondLst>
                              <p:cond delay="1250"/>
                            </p:stCondLst>
                            <p:childTnLst>
                              <p:par>
                                <p:cTn id="22" presetID="10" presetClass="entr" presetSubtype="0" fill="hold" grpId="0" nodeType="afterEffect">
                                  <p:stCondLst>
                                    <p:cond delay="0"/>
                                  </p:stCondLst>
                                  <p:childTnLst>
                                    <p:set>
                                      <p:cBhvr>
                                        <p:cTn id="23" dur="1" fill="hold">
                                          <p:stCondLst>
                                            <p:cond delay="0"/>
                                          </p:stCondLst>
                                        </p:cTn>
                                        <p:tgtEl>
                                          <p:spTgt spid="14"/>
                                        </p:tgtEl>
                                        <p:attrNameLst>
                                          <p:attrName>style.visibility</p:attrName>
                                        </p:attrNameLst>
                                      </p:cBhvr>
                                      <p:to>
                                        <p:strVal val="visible"/>
                                      </p:to>
                                    </p:set>
                                    <p:animEffect transition="in" filter="fade">
                                      <p:cBhvr>
                                        <p:cTn id="24" dur="500"/>
                                        <p:tgtEl>
                                          <p:spTgt spid="14"/>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nodeType="clickEffect">
                                  <p:stCondLst>
                                    <p:cond delay="0"/>
                                  </p:stCondLst>
                                  <p:childTnLst>
                                    <p:set>
                                      <p:cBhvr>
                                        <p:cTn id="28" dur="1" fill="hold">
                                          <p:stCondLst>
                                            <p:cond delay="0"/>
                                          </p:stCondLst>
                                        </p:cTn>
                                        <p:tgtEl>
                                          <p:spTgt spid="3"/>
                                        </p:tgtEl>
                                        <p:attrNameLst>
                                          <p:attrName>style.visibility</p:attrName>
                                        </p:attrNameLst>
                                      </p:cBhvr>
                                      <p:to>
                                        <p:strVal val="visible"/>
                                      </p:to>
                                    </p:set>
                                    <p:animEffect transition="in" filter="fade">
                                      <p:cBhvr>
                                        <p:cTn id="29" dur="500"/>
                                        <p:tgtEl>
                                          <p:spTgt spid="3"/>
                                        </p:tgtEl>
                                      </p:cBhvr>
                                    </p:animEffect>
                                  </p:childTnLst>
                                </p:cTn>
                              </p:par>
                              <p:par>
                                <p:cTn id="30" presetID="10" presetClass="entr" presetSubtype="0" fill="hold" nodeType="withEffect">
                                  <p:stCondLst>
                                    <p:cond delay="0"/>
                                  </p:stCondLst>
                                  <p:childTnLst>
                                    <p:set>
                                      <p:cBhvr>
                                        <p:cTn id="31" dur="1" fill="hold">
                                          <p:stCondLst>
                                            <p:cond delay="0"/>
                                          </p:stCondLst>
                                        </p:cTn>
                                        <p:tgtEl>
                                          <p:spTgt spid="1028"/>
                                        </p:tgtEl>
                                        <p:attrNameLst>
                                          <p:attrName>style.visibility</p:attrName>
                                        </p:attrNameLst>
                                      </p:cBhvr>
                                      <p:to>
                                        <p:strVal val="visible"/>
                                      </p:to>
                                    </p:set>
                                    <p:animEffect transition="in" filter="fade">
                                      <p:cBhvr>
                                        <p:cTn id="32" dur="500"/>
                                        <p:tgtEl>
                                          <p:spTgt spid="1028"/>
                                        </p:tgtEl>
                                      </p:cBhvr>
                                    </p:animEffect>
                                  </p:childTnLst>
                                </p:cTn>
                              </p:par>
                              <p:par>
                                <p:cTn id="33" presetID="10" presetClass="entr" presetSubtype="0" fill="hold" grpId="0" nodeType="withEffect">
                                  <p:stCondLst>
                                    <p:cond delay="0"/>
                                  </p:stCondLst>
                                  <p:childTnLst>
                                    <p:set>
                                      <p:cBhvr>
                                        <p:cTn id="34" dur="1" fill="hold">
                                          <p:stCondLst>
                                            <p:cond delay="0"/>
                                          </p:stCondLst>
                                        </p:cTn>
                                        <p:tgtEl>
                                          <p:spTgt spid="31"/>
                                        </p:tgtEl>
                                        <p:attrNameLst>
                                          <p:attrName>style.visibility</p:attrName>
                                        </p:attrNameLst>
                                      </p:cBhvr>
                                      <p:to>
                                        <p:strVal val="visible"/>
                                      </p:to>
                                    </p:set>
                                    <p:animEffect transition="in" filter="fade">
                                      <p:cBhvr>
                                        <p:cTn id="35" dur="500"/>
                                        <p:tgtEl>
                                          <p:spTgt spid="31"/>
                                        </p:tgtEl>
                                      </p:cBhvr>
                                    </p:animEffect>
                                  </p:childTnLst>
                                </p:cTn>
                              </p:par>
                            </p:childTnLst>
                          </p:cTn>
                        </p:par>
                      </p:childTnLst>
                    </p:cTn>
                  </p:par>
                  <p:par>
                    <p:cTn id="36" fill="hold">
                      <p:stCondLst>
                        <p:cond delay="indefinite"/>
                      </p:stCondLst>
                      <p:childTnLst>
                        <p:par>
                          <p:cTn id="37" fill="hold">
                            <p:stCondLst>
                              <p:cond delay="0"/>
                            </p:stCondLst>
                            <p:childTnLst>
                              <p:par>
                                <p:cTn id="38" presetID="2" presetClass="entr" presetSubtype="3" fill="hold" nodeType="clickEffect">
                                  <p:stCondLst>
                                    <p:cond delay="0"/>
                                  </p:stCondLst>
                                  <p:childTnLst>
                                    <p:set>
                                      <p:cBhvr>
                                        <p:cTn id="39" dur="1" fill="hold">
                                          <p:stCondLst>
                                            <p:cond delay="0"/>
                                          </p:stCondLst>
                                        </p:cTn>
                                        <p:tgtEl>
                                          <p:spTgt spid="19"/>
                                        </p:tgtEl>
                                        <p:attrNameLst>
                                          <p:attrName>style.visibility</p:attrName>
                                        </p:attrNameLst>
                                      </p:cBhvr>
                                      <p:to>
                                        <p:strVal val="visible"/>
                                      </p:to>
                                    </p:set>
                                    <p:anim calcmode="lin" valueType="num">
                                      <p:cBhvr additive="base">
                                        <p:cTn id="40" dur="500" fill="hold"/>
                                        <p:tgtEl>
                                          <p:spTgt spid="19"/>
                                        </p:tgtEl>
                                        <p:attrNameLst>
                                          <p:attrName>ppt_x</p:attrName>
                                        </p:attrNameLst>
                                      </p:cBhvr>
                                      <p:tavLst>
                                        <p:tav tm="0">
                                          <p:val>
                                            <p:strVal val="1+#ppt_w/2"/>
                                          </p:val>
                                        </p:tav>
                                        <p:tav tm="100000">
                                          <p:val>
                                            <p:strVal val="#ppt_x"/>
                                          </p:val>
                                        </p:tav>
                                      </p:tavLst>
                                    </p:anim>
                                    <p:anim calcmode="lin" valueType="num">
                                      <p:cBhvr additive="base">
                                        <p:cTn id="41" dur="500" fill="hold"/>
                                        <p:tgtEl>
                                          <p:spTgt spid="19"/>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4" grpId="0"/>
      <p:bldP spid="31"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543FA6C-844D-B800-63CE-2D205A700A90}"/>
            </a:ext>
          </a:extLst>
        </p:cNvPr>
        <p:cNvGrpSpPr/>
        <p:nvPr/>
      </p:nvGrpSpPr>
      <p:grpSpPr>
        <a:xfrm>
          <a:off x="0" y="0"/>
          <a:ext cx="0" cy="0"/>
          <a:chOff x="0" y="0"/>
          <a:chExt cx="0" cy="0"/>
        </a:xfrm>
      </p:grpSpPr>
      <p:sp>
        <p:nvSpPr>
          <p:cNvPr id="13" name="Rectangle: Rounded Corners 12">
            <a:extLst>
              <a:ext uri="{FF2B5EF4-FFF2-40B4-BE49-F238E27FC236}">
                <a16:creationId xmlns:a16="http://schemas.microsoft.com/office/drawing/2014/main" id="{B57C693C-151B-22EF-4649-26166051E070}"/>
              </a:ext>
            </a:extLst>
          </p:cNvPr>
          <p:cNvSpPr/>
          <p:nvPr/>
        </p:nvSpPr>
        <p:spPr>
          <a:xfrm>
            <a:off x="6469308" y="1407552"/>
            <a:ext cx="2245795" cy="1412240"/>
          </a:xfrm>
          <a:prstGeom prst="roundRect">
            <a:avLst/>
          </a:prstGeom>
          <a:solidFill>
            <a:srgbClr val="F6953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endParaRPr lang="en-GB" sz="1200" dirty="0">
              <a:latin typeface="Source Sans Pro" panose="020B0503030403020204" pitchFamily="34" charset="0"/>
              <a:ea typeface="Source Sans Pro" panose="020B0503030403020204" pitchFamily="34" charset="0"/>
              <a:cs typeface="Times New Roman" panose="02020603050405020304" pitchFamily="18" charset="0"/>
            </a:endParaRPr>
          </a:p>
        </p:txBody>
      </p:sp>
      <p:sp>
        <p:nvSpPr>
          <p:cNvPr id="14" name="Rectangle: Rounded Corners 13">
            <a:extLst>
              <a:ext uri="{FF2B5EF4-FFF2-40B4-BE49-F238E27FC236}">
                <a16:creationId xmlns:a16="http://schemas.microsoft.com/office/drawing/2014/main" id="{E6679891-893A-2B87-DD59-987DA3D29BE3}"/>
              </a:ext>
            </a:extLst>
          </p:cNvPr>
          <p:cNvSpPr/>
          <p:nvPr/>
        </p:nvSpPr>
        <p:spPr>
          <a:xfrm>
            <a:off x="6469308" y="2856442"/>
            <a:ext cx="2245794" cy="1412240"/>
          </a:xfrm>
          <a:prstGeom prst="roundRect">
            <a:avLst/>
          </a:prstGeom>
          <a:solidFill>
            <a:srgbClr val="D4336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buNone/>
            </a:pPr>
            <a:endParaRPr lang="en-GB" sz="1400" dirty="0">
              <a:effectLst/>
              <a:latin typeface="Source Sans Pro" panose="020B0503030403020204" pitchFamily="34" charset="0"/>
              <a:ea typeface="Source Sans Pro" panose="020B0503030403020204" pitchFamily="34" charset="0"/>
              <a:cs typeface="Times New Roman" panose="02020603050405020304" pitchFamily="18" charset="0"/>
            </a:endParaRPr>
          </a:p>
        </p:txBody>
      </p:sp>
      <p:sp>
        <p:nvSpPr>
          <p:cNvPr id="15" name="Rectangle: Rounded Corners 14">
            <a:extLst>
              <a:ext uri="{FF2B5EF4-FFF2-40B4-BE49-F238E27FC236}">
                <a16:creationId xmlns:a16="http://schemas.microsoft.com/office/drawing/2014/main" id="{89DAB566-3B32-FD8A-E8B1-B127A4B09DC2}"/>
              </a:ext>
            </a:extLst>
          </p:cNvPr>
          <p:cNvSpPr/>
          <p:nvPr/>
        </p:nvSpPr>
        <p:spPr>
          <a:xfrm>
            <a:off x="6469308" y="4320897"/>
            <a:ext cx="2245793" cy="1827825"/>
          </a:xfrm>
          <a:prstGeom prst="roundRect">
            <a:avLst/>
          </a:prstGeom>
          <a:solidFill>
            <a:srgbClr val="3B4A8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lvl="0" algn="just">
              <a:lnSpc>
                <a:spcPct val="115000"/>
              </a:lnSpc>
            </a:pPr>
            <a:endParaRPr lang="en-GB" sz="1400" dirty="0">
              <a:latin typeface="Source Sans Pro" panose="020B0503030403020204" pitchFamily="34" charset="0"/>
              <a:ea typeface="Source Sans Pro" panose="020B0503030403020204" pitchFamily="34" charset="0"/>
              <a:cs typeface="Times New Roman" panose="02020603050405020304" pitchFamily="18" charset="0"/>
            </a:endParaRPr>
          </a:p>
        </p:txBody>
      </p:sp>
      <p:sp>
        <p:nvSpPr>
          <p:cNvPr id="19" name="Rectangle: Rounded Corners 18">
            <a:extLst>
              <a:ext uri="{FF2B5EF4-FFF2-40B4-BE49-F238E27FC236}">
                <a16:creationId xmlns:a16="http://schemas.microsoft.com/office/drawing/2014/main" id="{4B2E85FF-4EC0-3F63-446B-77DC59ACDE66}"/>
              </a:ext>
            </a:extLst>
          </p:cNvPr>
          <p:cNvSpPr/>
          <p:nvPr/>
        </p:nvSpPr>
        <p:spPr>
          <a:xfrm>
            <a:off x="10727705" y="1407552"/>
            <a:ext cx="1209826" cy="1412240"/>
          </a:xfrm>
          <a:prstGeom prst="roundRect">
            <a:avLst/>
          </a:prstGeom>
          <a:solidFill>
            <a:srgbClr val="F6953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900" dirty="0">
              <a:latin typeface="Source Sans Pro" panose="020B0503030403020204" pitchFamily="34" charset="0"/>
              <a:ea typeface="Source Sans Pro" panose="020B0503030403020204" pitchFamily="34" charset="0"/>
            </a:endParaRPr>
          </a:p>
        </p:txBody>
      </p:sp>
      <p:sp>
        <p:nvSpPr>
          <p:cNvPr id="21" name="Rectangle: Rounded Corners 20">
            <a:extLst>
              <a:ext uri="{FF2B5EF4-FFF2-40B4-BE49-F238E27FC236}">
                <a16:creationId xmlns:a16="http://schemas.microsoft.com/office/drawing/2014/main" id="{A02B887E-069D-98C0-030A-DA6F3C38A668}"/>
              </a:ext>
            </a:extLst>
          </p:cNvPr>
          <p:cNvSpPr/>
          <p:nvPr/>
        </p:nvSpPr>
        <p:spPr>
          <a:xfrm>
            <a:off x="10727705" y="2856442"/>
            <a:ext cx="1209826" cy="1412240"/>
          </a:xfrm>
          <a:prstGeom prst="roundRect">
            <a:avLst/>
          </a:prstGeom>
          <a:solidFill>
            <a:srgbClr val="D4336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800" dirty="0">
              <a:latin typeface="Source Sans Pro" panose="020B0503030403020204" pitchFamily="34" charset="0"/>
              <a:ea typeface="Source Sans Pro" panose="020B0503030403020204" pitchFamily="34" charset="0"/>
            </a:endParaRPr>
          </a:p>
        </p:txBody>
      </p:sp>
      <p:sp>
        <p:nvSpPr>
          <p:cNvPr id="23" name="Rectangle: Rounded Corners 22">
            <a:extLst>
              <a:ext uri="{FF2B5EF4-FFF2-40B4-BE49-F238E27FC236}">
                <a16:creationId xmlns:a16="http://schemas.microsoft.com/office/drawing/2014/main" id="{A9E4FECB-7480-BE35-8C68-07C13E5870E7}"/>
              </a:ext>
            </a:extLst>
          </p:cNvPr>
          <p:cNvSpPr/>
          <p:nvPr/>
        </p:nvSpPr>
        <p:spPr>
          <a:xfrm>
            <a:off x="10727705" y="4323786"/>
            <a:ext cx="1209826" cy="1808279"/>
          </a:xfrm>
          <a:prstGeom prst="roundRect">
            <a:avLst/>
          </a:prstGeom>
          <a:solidFill>
            <a:srgbClr val="3B4A8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900" dirty="0">
              <a:latin typeface="Source Sans Pro" panose="020B0503030403020204" pitchFamily="34" charset="0"/>
              <a:ea typeface="Source Sans Pro" panose="020B0503030403020204" pitchFamily="34" charset="0"/>
            </a:endParaRPr>
          </a:p>
        </p:txBody>
      </p:sp>
      <p:sp>
        <p:nvSpPr>
          <p:cNvPr id="24" name="Rectangle: Rounded Corners 23">
            <a:extLst>
              <a:ext uri="{FF2B5EF4-FFF2-40B4-BE49-F238E27FC236}">
                <a16:creationId xmlns:a16="http://schemas.microsoft.com/office/drawing/2014/main" id="{AEF3CD8E-E273-C850-8EE6-94CD4603055B}"/>
              </a:ext>
            </a:extLst>
          </p:cNvPr>
          <p:cNvSpPr/>
          <p:nvPr/>
        </p:nvSpPr>
        <p:spPr>
          <a:xfrm>
            <a:off x="8814332" y="1408752"/>
            <a:ext cx="1783074" cy="1412240"/>
          </a:xfrm>
          <a:prstGeom prst="roundRect">
            <a:avLst/>
          </a:prstGeom>
          <a:solidFill>
            <a:srgbClr val="F6953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endParaRPr lang="en-US" sz="1400" dirty="0">
              <a:latin typeface="Source Sans Pro" panose="020B0503030403020204" pitchFamily="34" charset="0"/>
              <a:ea typeface="Source Sans Pro" panose="020B0503030403020204" pitchFamily="34" charset="0"/>
            </a:endParaRPr>
          </a:p>
        </p:txBody>
      </p:sp>
      <p:sp>
        <p:nvSpPr>
          <p:cNvPr id="25" name="Rectangle: Rounded Corners 24">
            <a:extLst>
              <a:ext uri="{FF2B5EF4-FFF2-40B4-BE49-F238E27FC236}">
                <a16:creationId xmlns:a16="http://schemas.microsoft.com/office/drawing/2014/main" id="{5FE27CD0-0473-3B0E-506C-E88E7E98E066}"/>
              </a:ext>
            </a:extLst>
          </p:cNvPr>
          <p:cNvSpPr/>
          <p:nvPr/>
        </p:nvSpPr>
        <p:spPr>
          <a:xfrm>
            <a:off x="8814330" y="2856442"/>
            <a:ext cx="1783074" cy="1412240"/>
          </a:xfrm>
          <a:prstGeom prst="roundRect">
            <a:avLst/>
          </a:prstGeom>
          <a:solidFill>
            <a:srgbClr val="D4336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endParaRPr lang="en-US" sz="1400" dirty="0">
              <a:effectLst/>
              <a:latin typeface="Source Sans Pro" panose="020B0503030403020204" pitchFamily="34" charset="0"/>
              <a:ea typeface="Source Sans Pro" panose="020B0503030403020204" pitchFamily="34" charset="0"/>
              <a:cs typeface="Times New Roman" panose="02020603050405020304" pitchFamily="18" charset="0"/>
            </a:endParaRPr>
          </a:p>
        </p:txBody>
      </p:sp>
      <p:sp>
        <p:nvSpPr>
          <p:cNvPr id="26" name="Rectangle: Rounded Corners 25">
            <a:extLst>
              <a:ext uri="{FF2B5EF4-FFF2-40B4-BE49-F238E27FC236}">
                <a16:creationId xmlns:a16="http://schemas.microsoft.com/office/drawing/2014/main" id="{2B719054-26AE-6876-46EE-44FBA941414A}"/>
              </a:ext>
            </a:extLst>
          </p:cNvPr>
          <p:cNvSpPr/>
          <p:nvPr/>
        </p:nvSpPr>
        <p:spPr>
          <a:xfrm>
            <a:off x="8814330" y="4320897"/>
            <a:ext cx="1783073" cy="1794511"/>
          </a:xfrm>
          <a:prstGeom prst="roundRect">
            <a:avLst/>
          </a:prstGeom>
          <a:solidFill>
            <a:srgbClr val="3B4A8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endParaRPr lang="en-US" sz="1400" dirty="0">
              <a:latin typeface="Source Sans Pro" panose="020B0503030403020204" pitchFamily="34" charset="0"/>
              <a:ea typeface="Source Sans Pro" panose="020B0503030403020204" pitchFamily="34" charset="0"/>
            </a:endParaRPr>
          </a:p>
        </p:txBody>
      </p:sp>
      <p:pic>
        <p:nvPicPr>
          <p:cNvPr id="7" name="Picture 6">
            <a:extLst>
              <a:ext uri="{FF2B5EF4-FFF2-40B4-BE49-F238E27FC236}">
                <a16:creationId xmlns:a16="http://schemas.microsoft.com/office/drawing/2014/main" id="{75B822E8-4BE7-027E-EF26-0885379EA084}"/>
              </a:ext>
            </a:extLst>
          </p:cNvPr>
          <p:cNvPicPr>
            <a:picLocks noChangeAspect="1"/>
          </p:cNvPicPr>
          <p:nvPr/>
        </p:nvPicPr>
        <p:blipFill>
          <a:blip r:embed="rId3"/>
          <a:stretch>
            <a:fillRect/>
          </a:stretch>
        </p:blipFill>
        <p:spPr>
          <a:xfrm>
            <a:off x="2037840" y="2484591"/>
            <a:ext cx="2418866" cy="1585916"/>
          </a:xfrm>
          <a:prstGeom prst="rect">
            <a:avLst/>
          </a:prstGeom>
        </p:spPr>
      </p:pic>
      <p:sp>
        <p:nvSpPr>
          <p:cNvPr id="2" name="Title 1">
            <a:extLst>
              <a:ext uri="{FF2B5EF4-FFF2-40B4-BE49-F238E27FC236}">
                <a16:creationId xmlns:a16="http://schemas.microsoft.com/office/drawing/2014/main" id="{B9BE0F14-307B-4B33-D2AE-B7AE6776BAD5}"/>
              </a:ext>
            </a:extLst>
          </p:cNvPr>
          <p:cNvSpPr>
            <a:spLocks noGrp="1"/>
          </p:cNvSpPr>
          <p:nvPr>
            <p:ph type="title"/>
          </p:nvPr>
        </p:nvSpPr>
        <p:spPr>
          <a:xfrm>
            <a:off x="312391" y="332442"/>
            <a:ext cx="10515600" cy="1325563"/>
          </a:xfrm>
        </p:spPr>
        <p:txBody>
          <a:bodyPr/>
          <a:lstStyle/>
          <a:p>
            <a:r>
              <a:rPr lang="en-GB" b="1" dirty="0"/>
              <a:t>Key Risk Assessment in practice</a:t>
            </a:r>
            <a:endParaRPr lang="en-AT" b="1" dirty="0"/>
          </a:p>
        </p:txBody>
      </p:sp>
      <p:graphicFrame>
        <p:nvGraphicFramePr>
          <p:cNvPr id="10" name="Table 9">
            <a:extLst>
              <a:ext uri="{FF2B5EF4-FFF2-40B4-BE49-F238E27FC236}">
                <a16:creationId xmlns:a16="http://schemas.microsoft.com/office/drawing/2014/main" id="{6E29A4B7-1F72-F767-97C4-1C4CF9FAD1CB}"/>
              </a:ext>
            </a:extLst>
          </p:cNvPr>
          <p:cNvGraphicFramePr>
            <a:graphicFrameLocks noGrp="1"/>
          </p:cNvGraphicFramePr>
          <p:nvPr/>
        </p:nvGraphicFramePr>
        <p:xfrm>
          <a:off x="711678" y="6360604"/>
          <a:ext cx="11023122" cy="377762"/>
        </p:xfrm>
        <a:graphic>
          <a:graphicData uri="http://schemas.openxmlformats.org/drawingml/2006/table">
            <a:tbl>
              <a:tblPr firstRow="1">
                <a:tableStyleId>{2D5ABB26-0587-4C30-8999-92F81FD0307C}</a:tableStyleId>
              </a:tblPr>
              <a:tblGrid>
                <a:gridCol w="7685873">
                  <a:extLst>
                    <a:ext uri="{9D8B030D-6E8A-4147-A177-3AD203B41FA5}">
                      <a16:colId xmlns:a16="http://schemas.microsoft.com/office/drawing/2014/main" val="1063476286"/>
                    </a:ext>
                  </a:extLst>
                </a:gridCol>
                <a:gridCol w="3337249">
                  <a:extLst>
                    <a:ext uri="{9D8B030D-6E8A-4147-A177-3AD203B41FA5}">
                      <a16:colId xmlns:a16="http://schemas.microsoft.com/office/drawing/2014/main" val="399418297"/>
                    </a:ext>
                  </a:extLst>
                </a:gridCol>
              </a:tblGrid>
              <a:tr h="308147">
                <a:tc>
                  <a:txBody>
                    <a:bodyPr/>
                    <a:lstStyle/>
                    <a:p>
                      <a:pPr marL="0" marR="0" lvl="0" indent="0" algn="l" defTabSz="914400" rtl="0" eaLnBrk="1" fontAlgn="auto" latinLnBrk="0" hangingPunct="1">
                        <a:lnSpc>
                          <a:spcPct val="150000"/>
                        </a:lnSpc>
                        <a:spcBef>
                          <a:spcPts val="0"/>
                        </a:spcBef>
                        <a:spcAft>
                          <a:spcPts val="0"/>
                        </a:spcAft>
                        <a:buClrTx/>
                        <a:buSzTx/>
                        <a:buFontTx/>
                        <a:buNone/>
                        <a:tabLst/>
                        <a:defRPr/>
                      </a:pPr>
                      <a:fld id="{229FD1DF-0BEC-4C4C-9542-85590A1EA79E}" type="slidenum">
                        <a:rPr lang="en-US" sz="1050" b="0" smtClean="0">
                          <a:solidFill>
                            <a:schemeClr val="bg1"/>
                          </a:solidFill>
                          <a:latin typeface="Source Sans Pro" panose="020B0503030403020204" pitchFamily="34" charset="0"/>
                          <a:ea typeface="Source Sans Pro" panose="020B0503030403020204" pitchFamily="34" charset="0"/>
                          <a:cs typeface="Tahoma" panose="020B0604030504040204" pitchFamily="34" charset="0"/>
                        </a:rPr>
                        <a:pPr marL="0" marR="0" lvl="0" indent="0" algn="l" defTabSz="914400" rtl="0" eaLnBrk="1" fontAlgn="auto" latinLnBrk="0" hangingPunct="1">
                          <a:lnSpc>
                            <a:spcPct val="150000"/>
                          </a:lnSpc>
                          <a:spcBef>
                            <a:spcPts val="0"/>
                          </a:spcBef>
                          <a:spcAft>
                            <a:spcPts val="0"/>
                          </a:spcAft>
                          <a:buClrTx/>
                          <a:buSzTx/>
                          <a:buFontTx/>
                          <a:buNone/>
                          <a:tabLst/>
                          <a:defRPr/>
                        </a:pPr>
                        <a:t>8</a:t>
                      </a:fld>
                      <a:r>
                        <a:rPr lang="en-US" sz="1050" b="0" dirty="0">
                          <a:solidFill>
                            <a:schemeClr val="bg1"/>
                          </a:solidFill>
                          <a:latin typeface="Source Sans Pro" panose="020B0503030403020204" pitchFamily="34" charset="0"/>
                          <a:ea typeface="Source Sans Pro" panose="020B0503030403020204" pitchFamily="34" charset="0"/>
                          <a:cs typeface="Tahoma" panose="020B0604030504040204" pitchFamily="34" charset="0"/>
                        </a:rPr>
                        <a:t>  </a:t>
                      </a:r>
                      <a:r>
                        <a:rPr lang="en-US" sz="1050" b="0" i="0" kern="1200" dirty="0">
                          <a:solidFill>
                            <a:schemeClr val="bg1"/>
                          </a:solidFill>
                          <a:effectLst/>
                          <a:latin typeface="Source Sans Pro" panose="020B0503030403020204" pitchFamily="34" charset="0"/>
                          <a:ea typeface="Source Sans Pro" panose="020B0503030403020204" pitchFamily="34" charset="0"/>
                          <a:cs typeface="Tahoma" panose="020B0604030504040204" pitchFamily="34" charset="0"/>
                        </a:rPr>
                        <a:t>|  Combining quantitative and qualitative risk aspects for adaptive and flexible climate risk assessment</a:t>
                      </a:r>
                      <a:endParaRPr lang="en-US" sz="1050" b="0" dirty="0">
                        <a:solidFill>
                          <a:schemeClr val="bg1"/>
                        </a:solidFill>
                        <a:latin typeface="Source Sans Pro" panose="020B0503030403020204" pitchFamily="34" charset="0"/>
                        <a:ea typeface="Source Sans Pro" panose="020B0503030403020204" pitchFamily="34" charset="0"/>
                        <a:cs typeface="Tahoma" panose="020B0604030504040204" pitchFamily="34" charset="0"/>
                      </a:endParaRPr>
                    </a:p>
                  </a:txBody>
                  <a:tcPr/>
                </a:tc>
                <a:tc>
                  <a:txBody>
                    <a:bodyPr/>
                    <a:lstStyle/>
                    <a:p>
                      <a:pPr marL="0" marR="0" lvl="0" indent="0" algn="r" defTabSz="914400" rtl="0" eaLnBrk="1" fontAlgn="auto" latinLnBrk="0" hangingPunct="1">
                        <a:lnSpc>
                          <a:spcPct val="150000"/>
                        </a:lnSpc>
                        <a:spcBef>
                          <a:spcPts val="0"/>
                        </a:spcBef>
                        <a:spcAft>
                          <a:spcPts val="0"/>
                        </a:spcAft>
                        <a:buClrTx/>
                        <a:buSzTx/>
                        <a:buFontTx/>
                        <a:buNone/>
                        <a:tabLst/>
                        <a:defRPr/>
                      </a:pPr>
                      <a:endParaRPr lang="en-US" sz="1400" b="1" dirty="0">
                        <a:solidFill>
                          <a:schemeClr val="tx1"/>
                        </a:solidFill>
                        <a:latin typeface="Source Sans Pro" panose="020B0503030403020204" pitchFamily="34" charset="0"/>
                        <a:ea typeface="Source Sans Pro" panose="020B0503030403020204" pitchFamily="34" charset="0"/>
                        <a:cs typeface="Arial" panose="020B0604020202020204" pitchFamily="34" charset="0"/>
                      </a:endParaRPr>
                    </a:p>
                  </a:txBody>
                  <a:tcPr/>
                </a:tc>
                <a:extLst>
                  <a:ext uri="{0D108BD9-81ED-4DB2-BD59-A6C34878D82A}">
                    <a16:rowId xmlns:a16="http://schemas.microsoft.com/office/drawing/2014/main" val="551670588"/>
                  </a:ext>
                </a:extLst>
              </a:tr>
            </a:tbl>
          </a:graphicData>
        </a:graphic>
      </p:graphicFrame>
      <p:sp>
        <p:nvSpPr>
          <p:cNvPr id="4" name="TextBox 3">
            <a:extLst>
              <a:ext uri="{FF2B5EF4-FFF2-40B4-BE49-F238E27FC236}">
                <a16:creationId xmlns:a16="http://schemas.microsoft.com/office/drawing/2014/main" id="{35E9469D-D117-9AC6-F645-FDA9C43E5DF2}"/>
              </a:ext>
            </a:extLst>
          </p:cNvPr>
          <p:cNvSpPr txBox="1"/>
          <p:nvPr/>
        </p:nvSpPr>
        <p:spPr>
          <a:xfrm>
            <a:off x="773680" y="5089095"/>
            <a:ext cx="4947188" cy="600164"/>
          </a:xfrm>
          <a:prstGeom prst="rect">
            <a:avLst/>
          </a:prstGeom>
          <a:noFill/>
        </p:spPr>
        <p:txBody>
          <a:bodyPr wrap="none" rtlCol="0">
            <a:spAutoFit/>
          </a:bodyPr>
          <a:lstStyle/>
          <a:p>
            <a:r>
              <a:rPr lang="en-GB" sz="2000" b="1" dirty="0">
                <a:latin typeface="Source Sans Pro" panose="020B0503030403020204" pitchFamily="34" charset="0"/>
                <a:ea typeface="Source Sans Pro" panose="020B0503030403020204" pitchFamily="34" charset="0"/>
              </a:rPr>
              <a:t>Stakeholder workshop for risk evaluation </a:t>
            </a:r>
            <a:br>
              <a:rPr lang="en-GB" dirty="0">
                <a:latin typeface="Source Sans Pro" panose="020B0503030403020204" pitchFamily="34" charset="0"/>
                <a:ea typeface="Source Sans Pro" panose="020B0503030403020204" pitchFamily="34" charset="0"/>
              </a:rPr>
            </a:br>
            <a:r>
              <a:rPr lang="en-GB" sz="900" dirty="0">
                <a:latin typeface="Source Sans Pro" panose="020B0503030403020204" pitchFamily="34" charset="0"/>
                <a:ea typeface="Source Sans Pro" panose="020B0503030403020204" pitchFamily="34" charset="0"/>
              </a:rPr>
              <a:t>(</a:t>
            </a:r>
            <a:r>
              <a:rPr lang="en-GB" sz="1300" dirty="0">
                <a:latin typeface="Source Sans Pro" panose="020B0503030403020204" pitchFamily="34" charset="0"/>
                <a:ea typeface="Source Sans Pro" panose="020B0503030403020204" pitchFamily="34" charset="0"/>
              </a:rPr>
              <a:t>stakeholders, experts, representatives from vulnerable groups, etc.)</a:t>
            </a:r>
            <a:endParaRPr lang="en-US" sz="1300" dirty="0">
              <a:latin typeface="Source Sans Pro" panose="020B0503030403020204" pitchFamily="34" charset="0"/>
              <a:ea typeface="Source Sans Pro" panose="020B0503030403020204" pitchFamily="34" charset="0"/>
            </a:endParaRPr>
          </a:p>
        </p:txBody>
      </p:sp>
      <p:sp>
        <p:nvSpPr>
          <p:cNvPr id="6" name="Rectangle: Rounded Corners 5">
            <a:extLst>
              <a:ext uri="{FF2B5EF4-FFF2-40B4-BE49-F238E27FC236}">
                <a16:creationId xmlns:a16="http://schemas.microsoft.com/office/drawing/2014/main" id="{66217393-25CF-74B4-7EF9-C0633A25150F}"/>
              </a:ext>
            </a:extLst>
          </p:cNvPr>
          <p:cNvSpPr/>
          <p:nvPr/>
        </p:nvSpPr>
        <p:spPr>
          <a:xfrm>
            <a:off x="6471134" y="1397501"/>
            <a:ext cx="2245795" cy="1412240"/>
          </a:xfrm>
          <a:prstGeom prst="roundRect">
            <a:avLst/>
          </a:prstGeom>
          <a:solidFill>
            <a:srgbClr val="F6953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GB" sz="2000" b="1" dirty="0">
                <a:latin typeface="Source Sans Pro" panose="020B0503030403020204" pitchFamily="34" charset="0"/>
                <a:ea typeface="Source Sans Pro" panose="020B0503030403020204" pitchFamily="34" charset="0"/>
                <a:cs typeface="Times New Roman" panose="02020603050405020304" pitchFamily="18" charset="0"/>
              </a:rPr>
              <a:t>S</a:t>
            </a:r>
            <a:r>
              <a:rPr lang="en-GB" sz="2000" b="1" dirty="0">
                <a:effectLst/>
                <a:latin typeface="Source Sans Pro" panose="020B0503030403020204" pitchFamily="34" charset="0"/>
                <a:ea typeface="Source Sans Pro" panose="020B0503030403020204" pitchFamily="34" charset="0"/>
                <a:cs typeface="Times New Roman" panose="02020603050405020304" pitchFamily="18" charset="0"/>
              </a:rPr>
              <a:t>everity</a:t>
            </a:r>
            <a:r>
              <a:rPr lang="en-GB" sz="1600" dirty="0">
                <a:effectLst/>
                <a:latin typeface="Source Sans Pro" panose="020B0503030403020204" pitchFamily="34" charset="0"/>
                <a:ea typeface="Source Sans Pro" panose="020B0503030403020204" pitchFamily="34" charset="0"/>
                <a:cs typeface="Times New Roman" panose="02020603050405020304" pitchFamily="18" charset="0"/>
              </a:rPr>
              <a:t> </a:t>
            </a:r>
          </a:p>
          <a:p>
            <a:r>
              <a:rPr lang="en-GB" sz="1400" dirty="0">
                <a:latin typeface="Source Sans Pro" panose="020B0503030403020204" pitchFamily="34" charset="0"/>
                <a:ea typeface="Source Sans Pro" panose="020B0503030403020204" pitchFamily="34" charset="0"/>
                <a:cs typeface="Times New Roman" panose="02020603050405020304" pitchFamily="18" charset="0"/>
              </a:rPr>
              <a:t>Contextualizes (</a:t>
            </a:r>
            <a:r>
              <a:rPr lang="en-GB" sz="1400" dirty="0" err="1">
                <a:latin typeface="Source Sans Pro" panose="020B0503030403020204" pitchFamily="34" charset="0"/>
                <a:ea typeface="Source Sans Pro" panose="020B0503030403020204" pitchFamily="34" charset="0"/>
                <a:cs typeface="Times New Roman" panose="02020603050405020304" pitchFamily="18" charset="0"/>
              </a:rPr>
              <a:t>quanti-tative</a:t>
            </a:r>
            <a:r>
              <a:rPr lang="en-GB" sz="1400" dirty="0">
                <a:latin typeface="Source Sans Pro" panose="020B0503030403020204" pitchFamily="34" charset="0"/>
                <a:ea typeface="Source Sans Pro" panose="020B0503030403020204" pitchFamily="34" charset="0"/>
                <a:cs typeface="Times New Roman" panose="02020603050405020304" pitchFamily="18" charset="0"/>
              </a:rPr>
              <a:t>) risk analysis</a:t>
            </a:r>
            <a:br>
              <a:rPr lang="en-GB" sz="1200" dirty="0">
                <a:latin typeface="Source Sans Pro" panose="020B0503030403020204" pitchFamily="34" charset="0"/>
                <a:ea typeface="Source Sans Pro" panose="020B0503030403020204" pitchFamily="34" charset="0"/>
                <a:cs typeface="Times New Roman" panose="02020603050405020304" pitchFamily="18" charset="0"/>
              </a:rPr>
            </a:br>
            <a:r>
              <a:rPr lang="en-GB" sz="1100" dirty="0">
                <a:latin typeface="Source Sans Pro" panose="020B0503030403020204" pitchFamily="34" charset="0"/>
                <a:ea typeface="Source Sans Pro" panose="020B0503030403020204" pitchFamily="34" charset="0"/>
                <a:cs typeface="Times New Roman" panose="02020603050405020304" pitchFamily="18" charset="0"/>
              </a:rPr>
              <a:t>(risk perception)</a:t>
            </a:r>
            <a:endParaRPr lang="en-GB" sz="1200" dirty="0">
              <a:latin typeface="Source Sans Pro" panose="020B0503030403020204" pitchFamily="34" charset="0"/>
              <a:ea typeface="Source Sans Pro" panose="020B0503030403020204" pitchFamily="34" charset="0"/>
              <a:cs typeface="Times New Roman" panose="02020603050405020304" pitchFamily="18" charset="0"/>
            </a:endParaRPr>
          </a:p>
        </p:txBody>
      </p:sp>
      <p:sp>
        <p:nvSpPr>
          <p:cNvPr id="8" name="Rectangle: Rounded Corners 7">
            <a:extLst>
              <a:ext uri="{FF2B5EF4-FFF2-40B4-BE49-F238E27FC236}">
                <a16:creationId xmlns:a16="http://schemas.microsoft.com/office/drawing/2014/main" id="{5CF1FAA2-1466-DF33-5409-1076E03CECE4}"/>
              </a:ext>
            </a:extLst>
          </p:cNvPr>
          <p:cNvSpPr/>
          <p:nvPr/>
        </p:nvSpPr>
        <p:spPr>
          <a:xfrm>
            <a:off x="6471134" y="2846391"/>
            <a:ext cx="2245794" cy="1412240"/>
          </a:xfrm>
          <a:prstGeom prst="roundRect">
            <a:avLst/>
          </a:prstGeom>
          <a:solidFill>
            <a:srgbClr val="D4336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buNone/>
            </a:pPr>
            <a:r>
              <a:rPr lang="en-GB" sz="2000" b="1" dirty="0">
                <a:latin typeface="Source Sans Pro" panose="020B0503030403020204" pitchFamily="34" charset="0"/>
                <a:ea typeface="Source Sans Pro" panose="020B0503030403020204" pitchFamily="34" charset="0"/>
                <a:cs typeface="Times New Roman" panose="02020603050405020304" pitchFamily="18" charset="0"/>
              </a:rPr>
              <a:t>U</a:t>
            </a:r>
            <a:r>
              <a:rPr lang="en-GB" sz="2000" b="1" dirty="0">
                <a:effectLst/>
                <a:latin typeface="Source Sans Pro" panose="020B0503030403020204" pitchFamily="34" charset="0"/>
                <a:ea typeface="Source Sans Pro" panose="020B0503030403020204" pitchFamily="34" charset="0"/>
                <a:cs typeface="Times New Roman" panose="02020603050405020304" pitchFamily="18" charset="0"/>
              </a:rPr>
              <a:t>rgency</a:t>
            </a:r>
            <a:r>
              <a:rPr lang="en-GB" sz="1200" dirty="0">
                <a:effectLst/>
                <a:latin typeface="Source Sans Pro" panose="020B0503030403020204" pitchFamily="34" charset="0"/>
                <a:ea typeface="Source Sans Pro" panose="020B0503030403020204" pitchFamily="34" charset="0"/>
                <a:cs typeface="Times New Roman" panose="02020603050405020304" pitchFamily="18" charset="0"/>
              </a:rPr>
              <a:t> </a:t>
            </a:r>
          </a:p>
          <a:p>
            <a:pPr>
              <a:buNone/>
            </a:pPr>
            <a:r>
              <a:rPr lang="en-GB" sz="1400" dirty="0">
                <a:latin typeface="Source Sans Pro" panose="020B0503030403020204" pitchFamily="34" charset="0"/>
                <a:ea typeface="Source Sans Pro" panose="020B0503030403020204" pitchFamily="34" charset="0"/>
                <a:cs typeface="Times New Roman" panose="02020603050405020304" pitchFamily="18" charset="0"/>
              </a:rPr>
              <a:t>T</a:t>
            </a:r>
            <a:r>
              <a:rPr lang="en-GB" sz="1400" dirty="0">
                <a:effectLst/>
                <a:latin typeface="Source Sans Pro" panose="020B0503030403020204" pitchFamily="34" charset="0"/>
                <a:ea typeface="Source Sans Pro" panose="020B0503030403020204" pitchFamily="34" charset="0"/>
                <a:cs typeface="Times New Roman" panose="02020603050405020304" pitchFamily="18" charset="0"/>
              </a:rPr>
              <a:t>emporal dimension of hazard</a:t>
            </a:r>
          </a:p>
        </p:txBody>
      </p:sp>
      <p:sp>
        <p:nvSpPr>
          <p:cNvPr id="16" name="Rectangle: Rounded Corners 15">
            <a:extLst>
              <a:ext uri="{FF2B5EF4-FFF2-40B4-BE49-F238E27FC236}">
                <a16:creationId xmlns:a16="http://schemas.microsoft.com/office/drawing/2014/main" id="{B3D2002F-B3B8-6523-D0B4-A45FE28DBFB4}"/>
              </a:ext>
            </a:extLst>
          </p:cNvPr>
          <p:cNvSpPr/>
          <p:nvPr/>
        </p:nvSpPr>
        <p:spPr>
          <a:xfrm>
            <a:off x="6471134" y="4310846"/>
            <a:ext cx="2245793" cy="1827825"/>
          </a:xfrm>
          <a:prstGeom prst="roundRect">
            <a:avLst/>
          </a:prstGeom>
          <a:solidFill>
            <a:srgbClr val="3B4A8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lvl="0" algn="just">
              <a:lnSpc>
                <a:spcPct val="115000"/>
              </a:lnSpc>
            </a:pPr>
            <a:r>
              <a:rPr lang="en-GB" sz="2000" b="1" dirty="0">
                <a:latin typeface="Source Sans Pro" panose="020B0503030403020204" pitchFamily="34" charset="0"/>
                <a:ea typeface="Source Sans Pro" panose="020B0503030403020204" pitchFamily="34" charset="0"/>
                <a:cs typeface="Times New Roman" panose="02020603050405020304" pitchFamily="18" charset="0"/>
              </a:rPr>
              <a:t>C</a:t>
            </a:r>
            <a:r>
              <a:rPr lang="en-GB" sz="2000" b="1" dirty="0">
                <a:effectLst/>
                <a:latin typeface="Source Sans Pro" panose="020B0503030403020204" pitchFamily="34" charset="0"/>
                <a:ea typeface="Source Sans Pro" panose="020B0503030403020204" pitchFamily="34" charset="0"/>
                <a:cs typeface="Times New Roman" panose="02020603050405020304" pitchFamily="18" charset="0"/>
              </a:rPr>
              <a:t>apacity</a:t>
            </a:r>
            <a:r>
              <a:rPr lang="en-GB" sz="800" dirty="0">
                <a:effectLst/>
                <a:latin typeface="Source Sans Pro" panose="020B0503030403020204" pitchFamily="34" charset="0"/>
                <a:ea typeface="Source Sans Pro" panose="020B0503030403020204" pitchFamily="34" charset="0"/>
                <a:cs typeface="Times New Roman" panose="02020603050405020304" pitchFamily="18" charset="0"/>
              </a:rPr>
              <a:t> </a:t>
            </a:r>
          </a:p>
          <a:p>
            <a:pPr lvl="0">
              <a:lnSpc>
                <a:spcPct val="115000"/>
              </a:lnSpc>
            </a:pPr>
            <a:r>
              <a:rPr lang="en-GB" sz="1400" dirty="0">
                <a:latin typeface="Source Sans Pro" panose="020B0503030403020204" pitchFamily="34" charset="0"/>
                <a:ea typeface="Source Sans Pro" panose="020B0503030403020204" pitchFamily="34" charset="0"/>
                <a:cs typeface="Times New Roman" panose="02020603050405020304" pitchFamily="18" charset="0"/>
              </a:rPr>
              <a:t>Physical, social, financial, human, and natural capacity to respond to risk</a:t>
            </a:r>
          </a:p>
        </p:txBody>
      </p:sp>
      <p:sp>
        <p:nvSpPr>
          <p:cNvPr id="17" name="Rectangle: Rounded Corners 16">
            <a:extLst>
              <a:ext uri="{FF2B5EF4-FFF2-40B4-BE49-F238E27FC236}">
                <a16:creationId xmlns:a16="http://schemas.microsoft.com/office/drawing/2014/main" id="{F7788D41-D038-A932-BED0-A1288804F9FF}"/>
              </a:ext>
            </a:extLst>
          </p:cNvPr>
          <p:cNvSpPr/>
          <p:nvPr/>
        </p:nvSpPr>
        <p:spPr>
          <a:xfrm>
            <a:off x="10729531" y="1397501"/>
            <a:ext cx="1209826" cy="1412240"/>
          </a:xfrm>
          <a:prstGeom prst="roundRect">
            <a:avLst/>
          </a:prstGeom>
          <a:solidFill>
            <a:srgbClr val="F6953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900" dirty="0">
                <a:latin typeface="Source Sans Pro" panose="020B0503030403020204" pitchFamily="34" charset="0"/>
                <a:ea typeface="Source Sans Pro" panose="020B0503030403020204" pitchFamily="34" charset="0"/>
              </a:rPr>
              <a:t>O’Neill et al., 2022; Magnan, O’Neill and </a:t>
            </a:r>
            <a:r>
              <a:rPr lang="en-GB" sz="900" dirty="0" err="1">
                <a:latin typeface="Source Sans Pro" panose="020B0503030403020204" pitchFamily="34" charset="0"/>
                <a:ea typeface="Source Sans Pro" panose="020B0503030403020204" pitchFamily="34" charset="0"/>
              </a:rPr>
              <a:t>Garschagen</a:t>
            </a:r>
            <a:r>
              <a:rPr lang="en-GB" sz="900" dirty="0">
                <a:latin typeface="Source Sans Pro" panose="020B0503030403020204" pitchFamily="34" charset="0"/>
                <a:ea typeface="Source Sans Pro" panose="020B0503030403020204" pitchFamily="34" charset="0"/>
              </a:rPr>
              <a:t>, 2023; Renn and Klinke, 2015.</a:t>
            </a:r>
            <a:endParaRPr lang="en-US" sz="900" dirty="0">
              <a:latin typeface="Source Sans Pro" panose="020B0503030403020204" pitchFamily="34" charset="0"/>
              <a:ea typeface="Source Sans Pro" panose="020B0503030403020204" pitchFamily="34" charset="0"/>
            </a:endParaRPr>
          </a:p>
        </p:txBody>
      </p:sp>
      <mc:AlternateContent xmlns:mc="http://schemas.openxmlformats.org/markup-compatibility/2006">
        <mc:Choice xmlns:am3d="http://schemas.microsoft.com/office/drawing/2017/model3d" Requires="am3d">
          <p:graphicFrame>
            <p:nvGraphicFramePr>
              <p:cNvPr id="18" name="3D Model 17" descr="Group">
                <a:extLst>
                  <a:ext uri="{FF2B5EF4-FFF2-40B4-BE49-F238E27FC236}">
                    <a16:creationId xmlns:a16="http://schemas.microsoft.com/office/drawing/2014/main" id="{97CCA0CB-C439-EFBB-DE76-E5539D57E6A0}"/>
                  </a:ext>
                </a:extLst>
              </p:cNvPr>
              <p:cNvGraphicFramePr>
                <a:graphicFrameLocks noChangeAspect="1"/>
              </p:cNvGraphicFramePr>
              <p:nvPr>
                <p:extLst>
                  <p:ext uri="{D42A27DB-BD31-4B8C-83A1-F6EECF244321}">
                    <p14:modId xmlns:p14="http://schemas.microsoft.com/office/powerpoint/2010/main" val="3299727443"/>
                  </p:ext>
                </p:extLst>
              </p:nvPr>
            </p:nvGraphicFramePr>
            <p:xfrm>
              <a:off x="1071377" y="941780"/>
              <a:ext cx="4351793" cy="3899660"/>
            </p:xfrm>
            <a:graphic>
              <a:graphicData uri="http://schemas.microsoft.com/office/drawing/2017/model3d">
                <am3d:model3d r:embed="rId4">
                  <am3d:spPr>
                    <a:xfrm>
                      <a:off x="0" y="0"/>
                      <a:ext cx="4351793" cy="3899660"/>
                    </a:xfrm>
                    <a:prstGeom prst="rect">
                      <a:avLst/>
                    </a:prstGeom>
                  </am3d:spPr>
                  <am3d:camera>
                    <am3d:pos x="0" y="0" z="67562836"/>
                    <am3d:up dx="0" dy="36000000" dz="0"/>
                    <am3d:lookAt x="0" y="0" z="0"/>
                    <am3d:perspective fov="2700000"/>
                  </am3d:camera>
                  <am3d:trans>
                    <am3d:meterPerModelUnit n="117406" d="1000000"/>
                    <am3d:preTrans dx="0" dy="-4526626" dz="0"/>
                    <am3d:scale>
                      <am3d:sx n="1000000" d="1000000"/>
                      <am3d:sy n="1000000" d="1000000"/>
                      <am3d:sz n="1000000" d="1000000"/>
                    </am3d:scale>
                    <am3d:rot ax="2942657" ay="-1942041" az="-1899989"/>
                    <am3d:postTrans dx="0" dy="0" dz="0"/>
                  </am3d:trans>
                  <am3d:raster rName="Office3DRenderer" rVer="16.0.8326">
                    <am3d:blip r:embed="rId5"/>
                  </am3d:raster>
                  <am3d:objViewport viewportSz="6318577"/>
                  <am3d:ambientLight>
                    <am3d:clr>
                      <a:scrgbClr r="50000" g="50000" b="50000"/>
                    </am3d:clr>
                    <am3d:illuminance n="500000" d="1000000"/>
                  </am3d:ambientLight>
                  <am3d:ptLight rad="0">
                    <am3d:clr>
                      <a:scrgbClr r="100000" g="75000" b="50000"/>
                    </am3d:clr>
                    <am3d:intensity n="9765625" d="1000000"/>
                    <am3d:pos x="21959998" y="70920001" z="16344003"/>
                  </am3d:ptLight>
                  <am3d:ptLight rad="0">
                    <am3d:clr>
                      <a:scrgbClr r="40000" g="60000" b="95000"/>
                    </am3d:clr>
                    <am3d:intensity n="12250000" d="1000000"/>
                    <am3d:pos x="-37964106" y="51130435" z="57631972"/>
                  </am3d:ptLight>
                  <am3d:ptLight rad="0">
                    <am3d:clr>
                      <a:scrgbClr r="86837" g="72700" b="100000"/>
                    </am3d:clr>
                    <am3d:intensity n="3125000" d="1000000"/>
                    <am3d:pos x="-37739122" y="58056624" z="-34769649"/>
                  </am3d:ptLight>
                </am3d:model3d>
              </a:graphicData>
            </a:graphic>
          </p:graphicFrame>
        </mc:Choice>
        <mc:Fallback>
          <p:pic>
            <p:nvPicPr>
              <p:cNvPr id="18" name="3D Model 17" descr="Group">
                <a:extLst>
                  <a:ext uri="{FF2B5EF4-FFF2-40B4-BE49-F238E27FC236}">
                    <a16:creationId xmlns:a16="http://schemas.microsoft.com/office/drawing/2014/main" id="{97CCA0CB-C439-EFBB-DE76-E5539D57E6A0}"/>
                  </a:ext>
                </a:extLst>
              </p:cNvPr>
              <p:cNvPicPr>
                <a:picLocks noGrp="1" noRot="1" noChangeAspect="1" noMove="1" noResize="1" noEditPoints="1" noAdjustHandles="1" noChangeArrowheads="1" noChangeShapeType="1" noCrop="1"/>
              </p:cNvPicPr>
              <p:nvPr/>
            </p:nvPicPr>
            <p:blipFill>
              <a:blip r:embed="rId5"/>
              <a:stretch>
                <a:fillRect/>
              </a:stretch>
            </p:blipFill>
            <p:spPr>
              <a:xfrm>
                <a:off x="1071377" y="941780"/>
                <a:ext cx="4351793" cy="3899660"/>
              </a:xfrm>
              <a:prstGeom prst="rect">
                <a:avLst/>
              </a:prstGeom>
            </p:spPr>
          </p:pic>
        </mc:Fallback>
      </mc:AlternateContent>
      <p:pic>
        <p:nvPicPr>
          <p:cNvPr id="20" name="Graphic 19" descr="Thought bubble outline">
            <a:extLst>
              <a:ext uri="{FF2B5EF4-FFF2-40B4-BE49-F238E27FC236}">
                <a16:creationId xmlns:a16="http://schemas.microsoft.com/office/drawing/2014/main" id="{4BA477EA-E057-0A1D-653C-2CE2DF2610B0}"/>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3956507" y="866793"/>
            <a:ext cx="914400" cy="914400"/>
          </a:xfrm>
          <a:prstGeom prst="rect">
            <a:avLst/>
          </a:prstGeom>
        </p:spPr>
      </p:pic>
      <p:pic>
        <p:nvPicPr>
          <p:cNvPr id="22" name="Graphic 21" descr="Lightbulb outline">
            <a:extLst>
              <a:ext uri="{FF2B5EF4-FFF2-40B4-BE49-F238E27FC236}">
                <a16:creationId xmlns:a16="http://schemas.microsoft.com/office/drawing/2014/main" id="{C952C769-5372-A52B-A0AF-A5A3461C728D}"/>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4244267" y="1068215"/>
            <a:ext cx="301740" cy="301740"/>
          </a:xfrm>
          <a:prstGeom prst="rect">
            <a:avLst/>
          </a:prstGeom>
        </p:spPr>
      </p:pic>
      <p:pic>
        <p:nvPicPr>
          <p:cNvPr id="27" name="Graphic 26" descr="Thought bubble outline">
            <a:extLst>
              <a:ext uri="{FF2B5EF4-FFF2-40B4-BE49-F238E27FC236}">
                <a16:creationId xmlns:a16="http://schemas.microsoft.com/office/drawing/2014/main" id="{81C28C01-6A65-EB0C-8DF6-8E957B4F7308}"/>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5331600" y="1959745"/>
            <a:ext cx="914400" cy="914400"/>
          </a:xfrm>
          <a:prstGeom prst="rect">
            <a:avLst/>
          </a:prstGeom>
        </p:spPr>
      </p:pic>
      <p:pic>
        <p:nvPicPr>
          <p:cNvPr id="29" name="Graphic 28" descr="Thought bubble outline">
            <a:extLst>
              <a:ext uri="{FF2B5EF4-FFF2-40B4-BE49-F238E27FC236}">
                <a16:creationId xmlns:a16="http://schemas.microsoft.com/office/drawing/2014/main" id="{C5745F65-9CC5-4BF9-D9E7-E08511E9727C}"/>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flipH="1">
            <a:off x="518682" y="1289994"/>
            <a:ext cx="914399" cy="914400"/>
          </a:xfrm>
          <a:prstGeom prst="rect">
            <a:avLst/>
          </a:prstGeom>
        </p:spPr>
      </p:pic>
      <p:pic>
        <p:nvPicPr>
          <p:cNvPr id="30" name="Graphic 29" descr="Thought bubble outline">
            <a:extLst>
              <a:ext uri="{FF2B5EF4-FFF2-40B4-BE49-F238E27FC236}">
                <a16:creationId xmlns:a16="http://schemas.microsoft.com/office/drawing/2014/main" id="{6D20C9EC-682E-B59E-5828-105EC9FD1859}"/>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flipH="1">
            <a:off x="217239" y="2291420"/>
            <a:ext cx="914399" cy="914400"/>
          </a:xfrm>
          <a:prstGeom prst="rect">
            <a:avLst/>
          </a:prstGeom>
        </p:spPr>
      </p:pic>
      <p:sp>
        <p:nvSpPr>
          <p:cNvPr id="32" name="Rectangle: Rounded Corners 31">
            <a:extLst>
              <a:ext uri="{FF2B5EF4-FFF2-40B4-BE49-F238E27FC236}">
                <a16:creationId xmlns:a16="http://schemas.microsoft.com/office/drawing/2014/main" id="{AA981DEA-63AF-A7F8-4753-AEF22B9E535A}"/>
              </a:ext>
            </a:extLst>
          </p:cNvPr>
          <p:cNvSpPr/>
          <p:nvPr/>
        </p:nvSpPr>
        <p:spPr>
          <a:xfrm>
            <a:off x="10729531" y="2846391"/>
            <a:ext cx="1209826" cy="1412240"/>
          </a:xfrm>
          <a:prstGeom prst="roundRect">
            <a:avLst/>
          </a:prstGeom>
          <a:solidFill>
            <a:srgbClr val="D4336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800" dirty="0">
                <a:latin typeface="Source Sans Pro" panose="020B0503030403020204" pitchFamily="34" charset="0"/>
                <a:ea typeface="Source Sans Pro" panose="020B0503030403020204" pitchFamily="34" charset="0"/>
              </a:rPr>
              <a:t>Renn and Klinke, 2015; Magnan et al., 2021; O’Neill et al., 2022; Zebisch et al., 2023; European Environment Agency, 2024.</a:t>
            </a:r>
            <a:endParaRPr lang="en-US" sz="800" dirty="0">
              <a:latin typeface="Source Sans Pro" panose="020B0503030403020204" pitchFamily="34" charset="0"/>
              <a:ea typeface="Source Sans Pro" panose="020B0503030403020204" pitchFamily="34" charset="0"/>
            </a:endParaRPr>
          </a:p>
        </p:txBody>
      </p:sp>
      <p:sp>
        <p:nvSpPr>
          <p:cNvPr id="33" name="Rectangle: Rounded Corners 32">
            <a:extLst>
              <a:ext uri="{FF2B5EF4-FFF2-40B4-BE49-F238E27FC236}">
                <a16:creationId xmlns:a16="http://schemas.microsoft.com/office/drawing/2014/main" id="{AD1642BE-46E0-A061-F96D-1306292A2614}"/>
              </a:ext>
            </a:extLst>
          </p:cNvPr>
          <p:cNvSpPr/>
          <p:nvPr/>
        </p:nvSpPr>
        <p:spPr>
          <a:xfrm>
            <a:off x="10729531" y="4313735"/>
            <a:ext cx="1209826" cy="1808279"/>
          </a:xfrm>
          <a:prstGeom prst="roundRect">
            <a:avLst/>
          </a:prstGeom>
          <a:solidFill>
            <a:srgbClr val="3B4A8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900" dirty="0">
                <a:latin typeface="Source Sans Pro" panose="020B0503030403020204" pitchFamily="34" charset="0"/>
                <a:ea typeface="Source Sans Pro" panose="020B0503030403020204" pitchFamily="34" charset="0"/>
              </a:rPr>
              <a:t>DFID, 1999; Ara Begum et al., 2022; Folke et al., 2010.</a:t>
            </a:r>
            <a:endParaRPr lang="en-US" sz="900" dirty="0">
              <a:latin typeface="Source Sans Pro" panose="020B0503030403020204" pitchFamily="34" charset="0"/>
              <a:ea typeface="Source Sans Pro" panose="020B0503030403020204" pitchFamily="34" charset="0"/>
            </a:endParaRPr>
          </a:p>
        </p:txBody>
      </p:sp>
      <p:pic>
        <p:nvPicPr>
          <p:cNvPr id="35" name="Graphic 34" descr="Medical outline">
            <a:extLst>
              <a:ext uri="{FF2B5EF4-FFF2-40B4-BE49-F238E27FC236}">
                <a16:creationId xmlns:a16="http://schemas.microsoft.com/office/drawing/2014/main" id="{5BC1A83E-29C8-FBA6-E2F4-2760152D4F80}"/>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5633043" y="2165101"/>
            <a:ext cx="302001" cy="302001"/>
          </a:xfrm>
          <a:prstGeom prst="rect">
            <a:avLst/>
          </a:prstGeom>
        </p:spPr>
      </p:pic>
      <p:pic>
        <p:nvPicPr>
          <p:cNvPr id="37" name="Graphic 36" descr="Coins outline">
            <a:extLst>
              <a:ext uri="{FF2B5EF4-FFF2-40B4-BE49-F238E27FC236}">
                <a16:creationId xmlns:a16="http://schemas.microsoft.com/office/drawing/2014/main" id="{A287AFEB-D011-C0CD-8F65-D35D1614FC15}"/>
              </a:ext>
            </a:extLst>
          </p:cNvPr>
          <p:cNvPicPr>
            <a:picLocks noChangeAspect="1"/>
          </p:cNvPicPr>
          <p:nvPr/>
        </p:nvPicPr>
        <p:blipFill>
          <a:blip r:embed="rId12">
            <a:extLst>
              <a:ext uri="{96DAC541-7B7A-43D3-8B79-37D633B846F1}">
                <asvg:svgBlip xmlns:asvg="http://schemas.microsoft.com/office/drawing/2016/SVG/main" r:embed="rId13"/>
              </a:ext>
            </a:extLst>
          </a:blip>
          <a:stretch>
            <a:fillRect/>
          </a:stretch>
        </p:blipFill>
        <p:spPr>
          <a:xfrm>
            <a:off x="786718" y="1485545"/>
            <a:ext cx="344920" cy="344920"/>
          </a:xfrm>
          <a:prstGeom prst="rect">
            <a:avLst/>
          </a:prstGeom>
        </p:spPr>
      </p:pic>
      <p:pic>
        <p:nvPicPr>
          <p:cNvPr id="39" name="Graphic 38" descr="Open hand with plant outline">
            <a:extLst>
              <a:ext uri="{FF2B5EF4-FFF2-40B4-BE49-F238E27FC236}">
                <a16:creationId xmlns:a16="http://schemas.microsoft.com/office/drawing/2014/main" id="{AEF012F9-613C-9062-D4D1-CB94AC3AE802}"/>
              </a:ext>
            </a:extLst>
          </p:cNvPr>
          <p:cNvPicPr>
            <a:picLocks noChangeAspect="1"/>
          </p:cNvPicPr>
          <p:nvPr/>
        </p:nvPicPr>
        <p:blipFill>
          <a:blip r:embed="rId14">
            <a:extLst>
              <a:ext uri="{96DAC541-7B7A-43D3-8B79-37D633B846F1}">
                <asvg:svgBlip xmlns:asvg="http://schemas.microsoft.com/office/drawing/2016/SVG/main" r:embed="rId15"/>
              </a:ext>
            </a:extLst>
          </a:blip>
          <a:stretch>
            <a:fillRect/>
          </a:stretch>
        </p:blipFill>
        <p:spPr>
          <a:xfrm>
            <a:off x="471848" y="2434575"/>
            <a:ext cx="457200" cy="457200"/>
          </a:xfrm>
          <a:prstGeom prst="rect">
            <a:avLst/>
          </a:prstGeom>
        </p:spPr>
      </p:pic>
      <p:sp>
        <p:nvSpPr>
          <p:cNvPr id="41" name="Rectangle: Rounded Corners 40">
            <a:extLst>
              <a:ext uri="{FF2B5EF4-FFF2-40B4-BE49-F238E27FC236}">
                <a16:creationId xmlns:a16="http://schemas.microsoft.com/office/drawing/2014/main" id="{62564C8C-AAC1-7EEB-B8AD-6CA76BCFCC30}"/>
              </a:ext>
            </a:extLst>
          </p:cNvPr>
          <p:cNvSpPr/>
          <p:nvPr/>
        </p:nvSpPr>
        <p:spPr>
          <a:xfrm>
            <a:off x="8816158" y="1398701"/>
            <a:ext cx="1783074" cy="1412240"/>
          </a:xfrm>
          <a:prstGeom prst="roundRect">
            <a:avLst/>
          </a:prstGeom>
          <a:solidFill>
            <a:srgbClr val="F6953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GB" sz="1400" dirty="0">
                <a:latin typeface="Source Sans Pro" panose="020B0503030403020204" pitchFamily="34" charset="0"/>
                <a:ea typeface="Source Sans Pro" panose="020B0503030403020204" pitchFamily="34" charset="0"/>
                <a:cs typeface="Times New Roman" panose="02020603050405020304" pitchFamily="18" charset="0"/>
              </a:rPr>
              <a:t>M</a:t>
            </a:r>
            <a:r>
              <a:rPr lang="en-GB" sz="1400" dirty="0">
                <a:effectLst/>
                <a:latin typeface="Source Sans Pro" panose="020B0503030403020204" pitchFamily="34" charset="0"/>
                <a:ea typeface="Source Sans Pro" panose="020B0503030403020204" pitchFamily="34" charset="0"/>
                <a:cs typeface="Times New Roman" panose="02020603050405020304" pitchFamily="18" charset="0"/>
              </a:rPr>
              <a:t>agnitude, thresholds</a:t>
            </a:r>
            <a:r>
              <a:rPr lang="en-GB" sz="1400" dirty="0">
                <a:latin typeface="Source Sans Pro" panose="020B0503030403020204" pitchFamily="34" charset="0"/>
                <a:ea typeface="Source Sans Pro" panose="020B0503030403020204" pitchFamily="34" charset="0"/>
                <a:cs typeface="Times New Roman" panose="02020603050405020304" pitchFamily="18" charset="0"/>
              </a:rPr>
              <a:t>,</a:t>
            </a:r>
            <a:r>
              <a:rPr lang="en-GB" sz="1400" dirty="0">
                <a:effectLst/>
                <a:latin typeface="Source Sans Pro" panose="020B0503030403020204" pitchFamily="34" charset="0"/>
                <a:ea typeface="Source Sans Pro" panose="020B0503030403020204" pitchFamily="34" charset="0"/>
                <a:cs typeface="Times New Roman" panose="02020603050405020304" pitchFamily="18" charset="0"/>
              </a:rPr>
              <a:t> irreversibility, cascading </a:t>
            </a:r>
            <a:r>
              <a:rPr lang="en-GB" sz="1400" dirty="0">
                <a:latin typeface="Source Sans Pro" panose="020B0503030403020204" pitchFamily="34" charset="0"/>
                <a:ea typeface="Source Sans Pro" panose="020B0503030403020204" pitchFamily="34" charset="0"/>
                <a:cs typeface="Times New Roman" panose="02020603050405020304" pitchFamily="18" charset="0"/>
              </a:rPr>
              <a:t>or</a:t>
            </a:r>
            <a:r>
              <a:rPr lang="en-GB" sz="1400" dirty="0">
                <a:effectLst/>
                <a:latin typeface="Source Sans Pro" panose="020B0503030403020204" pitchFamily="34" charset="0"/>
                <a:ea typeface="Source Sans Pro" panose="020B0503030403020204" pitchFamily="34" charset="0"/>
                <a:cs typeface="Times New Roman" panose="02020603050405020304" pitchFamily="18" charset="0"/>
              </a:rPr>
              <a:t> delay effects</a:t>
            </a:r>
            <a:endParaRPr lang="en-US" sz="1400" dirty="0">
              <a:latin typeface="Source Sans Pro" panose="020B0503030403020204" pitchFamily="34" charset="0"/>
              <a:ea typeface="Source Sans Pro" panose="020B0503030403020204" pitchFamily="34" charset="0"/>
            </a:endParaRPr>
          </a:p>
        </p:txBody>
      </p:sp>
      <p:sp>
        <p:nvSpPr>
          <p:cNvPr id="42" name="Rectangle: Rounded Corners 41">
            <a:extLst>
              <a:ext uri="{FF2B5EF4-FFF2-40B4-BE49-F238E27FC236}">
                <a16:creationId xmlns:a16="http://schemas.microsoft.com/office/drawing/2014/main" id="{3256CDA9-568C-15A2-6DBA-DA8EFC0C2127}"/>
              </a:ext>
            </a:extLst>
          </p:cNvPr>
          <p:cNvSpPr/>
          <p:nvPr/>
        </p:nvSpPr>
        <p:spPr>
          <a:xfrm>
            <a:off x="8816156" y="2846391"/>
            <a:ext cx="1783074" cy="1412240"/>
          </a:xfrm>
          <a:prstGeom prst="roundRect">
            <a:avLst/>
          </a:prstGeom>
          <a:solidFill>
            <a:srgbClr val="D4336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GB" sz="1400" dirty="0">
                <a:effectLst/>
                <a:latin typeface="Source Sans Pro" panose="020B0503030403020204" pitchFamily="34" charset="0"/>
                <a:ea typeface="Source Sans Pro" panose="020B0503030403020204" pitchFamily="34" charset="0"/>
                <a:cs typeface="Times New Roman" panose="02020603050405020304" pitchFamily="18" charset="0"/>
              </a:rPr>
              <a:t>Severity; </a:t>
            </a:r>
            <a:r>
              <a:rPr lang="en-GB" sz="1400" dirty="0" err="1">
                <a:effectLst/>
                <a:latin typeface="Source Sans Pro" panose="020B0503030403020204" pitchFamily="34" charset="0"/>
                <a:ea typeface="Source Sans Pro" panose="020B0503030403020204" pitchFamily="34" charset="0"/>
                <a:cs typeface="Times New Roman" panose="02020603050405020304" pitchFamily="18" charset="0"/>
              </a:rPr>
              <a:t>persis-tence</a:t>
            </a:r>
            <a:r>
              <a:rPr lang="en-GB" sz="1400" dirty="0">
                <a:effectLst/>
                <a:latin typeface="Source Sans Pro" panose="020B0503030403020204" pitchFamily="34" charset="0"/>
                <a:ea typeface="Source Sans Pro" panose="020B0503030403020204" pitchFamily="34" charset="0"/>
                <a:cs typeface="Times New Roman" panose="02020603050405020304" pitchFamily="18" charset="0"/>
              </a:rPr>
              <a:t>; timing of hazard occurrence; hazard </a:t>
            </a:r>
            <a:r>
              <a:rPr lang="en-GB" sz="1400" dirty="0" err="1">
                <a:effectLst/>
                <a:latin typeface="Source Sans Pro" panose="020B0503030403020204" pitchFamily="34" charset="0"/>
                <a:ea typeface="Source Sans Pro" panose="020B0503030403020204" pitchFamily="34" charset="0"/>
                <a:cs typeface="Times New Roman" panose="02020603050405020304" pitchFamily="18" charset="0"/>
              </a:rPr>
              <a:t>accelera-tion</a:t>
            </a:r>
            <a:r>
              <a:rPr lang="en-GB" sz="1400" dirty="0">
                <a:effectLst/>
                <a:latin typeface="Source Sans Pro" panose="020B0503030403020204" pitchFamily="34" charset="0"/>
                <a:ea typeface="Source Sans Pro" panose="020B0503030403020204" pitchFamily="34" charset="0"/>
                <a:cs typeface="Times New Roman" panose="02020603050405020304" pitchFamily="18" charset="0"/>
              </a:rPr>
              <a:t> trends</a:t>
            </a:r>
            <a:endParaRPr lang="en-US" sz="1400" dirty="0">
              <a:effectLst/>
              <a:latin typeface="Source Sans Pro" panose="020B0503030403020204" pitchFamily="34" charset="0"/>
              <a:ea typeface="Source Sans Pro" panose="020B0503030403020204" pitchFamily="34" charset="0"/>
              <a:cs typeface="Times New Roman" panose="02020603050405020304" pitchFamily="18" charset="0"/>
            </a:endParaRPr>
          </a:p>
        </p:txBody>
      </p:sp>
      <p:sp>
        <p:nvSpPr>
          <p:cNvPr id="45" name="Rectangle: Rounded Corners 44">
            <a:extLst>
              <a:ext uri="{FF2B5EF4-FFF2-40B4-BE49-F238E27FC236}">
                <a16:creationId xmlns:a16="http://schemas.microsoft.com/office/drawing/2014/main" id="{78211F97-BAB3-9795-9E2E-625DB4311692}"/>
              </a:ext>
            </a:extLst>
          </p:cNvPr>
          <p:cNvSpPr/>
          <p:nvPr/>
        </p:nvSpPr>
        <p:spPr>
          <a:xfrm>
            <a:off x="8816156" y="4310846"/>
            <a:ext cx="1783073" cy="1794511"/>
          </a:xfrm>
          <a:prstGeom prst="roundRect">
            <a:avLst/>
          </a:prstGeom>
          <a:solidFill>
            <a:srgbClr val="3B4A8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lvl="0">
              <a:lnSpc>
                <a:spcPct val="115000"/>
              </a:lnSpc>
            </a:pPr>
            <a:r>
              <a:rPr lang="en-GB" sz="1400" dirty="0">
                <a:latin typeface="Source Sans Pro" panose="020B0503030403020204" pitchFamily="34" charset="0"/>
                <a:ea typeface="Source Sans Pro" panose="020B0503030403020204" pitchFamily="34" charset="0"/>
                <a:cs typeface="Times New Roman" panose="02020603050405020304" pitchFamily="18" charset="0"/>
              </a:rPr>
              <a:t>Generic and specific capacities to respond to risk</a:t>
            </a:r>
            <a:endParaRPr lang="en-US" sz="1400" dirty="0">
              <a:latin typeface="Source Sans Pro" panose="020B0503030403020204" pitchFamily="34" charset="0"/>
              <a:ea typeface="Source Sans Pro" panose="020B0503030403020204" pitchFamily="34" charset="0"/>
              <a:cs typeface="Times New Roman" panose="02020603050405020304" pitchFamily="18" charset="0"/>
            </a:endParaRPr>
          </a:p>
          <a:p>
            <a:endParaRPr lang="en-US" sz="1400" dirty="0">
              <a:latin typeface="Source Sans Pro" panose="020B0503030403020204" pitchFamily="34" charset="0"/>
              <a:ea typeface="Source Sans Pro" panose="020B0503030403020204" pitchFamily="34" charset="0"/>
            </a:endParaRPr>
          </a:p>
        </p:txBody>
      </p:sp>
      <p:sp>
        <p:nvSpPr>
          <p:cNvPr id="9" name="TextBox 8">
            <a:extLst>
              <a:ext uri="{FF2B5EF4-FFF2-40B4-BE49-F238E27FC236}">
                <a16:creationId xmlns:a16="http://schemas.microsoft.com/office/drawing/2014/main" id="{6A196420-85AE-19E9-0A8F-98F407BFE3A8}"/>
              </a:ext>
            </a:extLst>
          </p:cNvPr>
          <p:cNvSpPr txBox="1"/>
          <p:nvPr/>
        </p:nvSpPr>
        <p:spPr>
          <a:xfrm>
            <a:off x="6526627" y="1024622"/>
            <a:ext cx="1099981" cy="307777"/>
          </a:xfrm>
          <a:prstGeom prst="rect">
            <a:avLst/>
          </a:prstGeom>
          <a:noFill/>
        </p:spPr>
        <p:txBody>
          <a:bodyPr wrap="none" rtlCol="0">
            <a:spAutoFit/>
          </a:bodyPr>
          <a:lstStyle/>
          <a:p>
            <a:r>
              <a:rPr lang="en-GB" sz="1400" b="1" dirty="0">
                <a:latin typeface="Source Sans Pro" panose="020B0503030403020204" pitchFamily="34" charset="0"/>
                <a:ea typeface="Source Sans Pro" panose="020B0503030403020204" pitchFamily="34" charset="0"/>
              </a:rPr>
              <a:t>Description</a:t>
            </a:r>
            <a:endParaRPr lang="en-US" sz="1600" b="1" dirty="0">
              <a:latin typeface="Source Sans Pro" panose="020B0503030403020204" pitchFamily="34" charset="0"/>
              <a:ea typeface="Source Sans Pro" panose="020B0503030403020204" pitchFamily="34" charset="0"/>
            </a:endParaRPr>
          </a:p>
        </p:txBody>
      </p:sp>
      <p:sp>
        <p:nvSpPr>
          <p:cNvPr id="11" name="TextBox 10">
            <a:extLst>
              <a:ext uri="{FF2B5EF4-FFF2-40B4-BE49-F238E27FC236}">
                <a16:creationId xmlns:a16="http://schemas.microsoft.com/office/drawing/2014/main" id="{9F384CF4-B00C-304F-A760-4301BE81FDC8}"/>
              </a:ext>
            </a:extLst>
          </p:cNvPr>
          <p:cNvSpPr txBox="1"/>
          <p:nvPr/>
        </p:nvSpPr>
        <p:spPr>
          <a:xfrm>
            <a:off x="8905293" y="1024622"/>
            <a:ext cx="1383712" cy="307777"/>
          </a:xfrm>
          <a:prstGeom prst="rect">
            <a:avLst/>
          </a:prstGeom>
          <a:noFill/>
        </p:spPr>
        <p:txBody>
          <a:bodyPr wrap="none" rtlCol="0">
            <a:spAutoFit/>
          </a:bodyPr>
          <a:lstStyle/>
          <a:p>
            <a:r>
              <a:rPr lang="en-GB" sz="1400" b="1" dirty="0">
                <a:latin typeface="Source Sans Pro" panose="020B0503030403020204" pitchFamily="34" charset="0"/>
                <a:ea typeface="Source Sans Pro" panose="020B0503030403020204" pitchFamily="34" charset="0"/>
              </a:rPr>
              <a:t>Considerations</a:t>
            </a:r>
            <a:endParaRPr lang="en-US" sz="1400" b="1" dirty="0">
              <a:latin typeface="Source Sans Pro" panose="020B0503030403020204" pitchFamily="34" charset="0"/>
              <a:ea typeface="Source Sans Pro" panose="020B0503030403020204" pitchFamily="34" charset="0"/>
            </a:endParaRPr>
          </a:p>
        </p:txBody>
      </p:sp>
      <p:sp>
        <p:nvSpPr>
          <p:cNvPr id="12" name="TextBox 11">
            <a:extLst>
              <a:ext uri="{FF2B5EF4-FFF2-40B4-BE49-F238E27FC236}">
                <a16:creationId xmlns:a16="http://schemas.microsoft.com/office/drawing/2014/main" id="{03AB2AAD-98F0-34FF-6BD6-CD0784E90918}"/>
              </a:ext>
            </a:extLst>
          </p:cNvPr>
          <p:cNvSpPr txBox="1"/>
          <p:nvPr/>
        </p:nvSpPr>
        <p:spPr>
          <a:xfrm>
            <a:off x="10823667" y="1024622"/>
            <a:ext cx="734496" cy="307777"/>
          </a:xfrm>
          <a:prstGeom prst="rect">
            <a:avLst/>
          </a:prstGeom>
          <a:noFill/>
        </p:spPr>
        <p:txBody>
          <a:bodyPr wrap="none" rtlCol="0">
            <a:spAutoFit/>
          </a:bodyPr>
          <a:lstStyle/>
          <a:p>
            <a:r>
              <a:rPr lang="en-GB" sz="1400" b="1" dirty="0">
                <a:latin typeface="Source Sans Pro" panose="020B0503030403020204" pitchFamily="34" charset="0"/>
                <a:ea typeface="Source Sans Pro" panose="020B0503030403020204" pitchFamily="34" charset="0"/>
              </a:rPr>
              <a:t>Source</a:t>
            </a:r>
            <a:endParaRPr lang="en-US" sz="1400" b="1" dirty="0">
              <a:latin typeface="Source Sans Pro" panose="020B0503030403020204" pitchFamily="34" charset="0"/>
              <a:ea typeface="Source Sans Pro" panose="020B0503030403020204" pitchFamily="34" charset="0"/>
            </a:endParaRPr>
          </a:p>
        </p:txBody>
      </p:sp>
    </p:spTree>
    <p:extLst>
      <p:ext uri="{BB962C8B-B14F-4D97-AF65-F5344CB8AC3E}">
        <p14:creationId xmlns:p14="http://schemas.microsoft.com/office/powerpoint/2010/main" val="10248003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1"/>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13"/>
                                        </p:tgtEl>
                                        <p:attrNameLst>
                                          <p:attrName>style.visibility</p:attrName>
                                        </p:attrNameLst>
                                      </p:cBhvr>
                                      <p:to>
                                        <p:strVal val="visible"/>
                                      </p:to>
                                    </p:set>
                                    <p:animEffect transition="in" filter="fade">
                                      <p:cBhvr>
                                        <p:cTn id="15" dur="500"/>
                                        <p:tgtEl>
                                          <p:spTgt spid="13"/>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24"/>
                                        </p:tgtEl>
                                        <p:attrNameLst>
                                          <p:attrName>style.visibility</p:attrName>
                                        </p:attrNameLst>
                                      </p:cBhvr>
                                      <p:to>
                                        <p:strVal val="visible"/>
                                      </p:to>
                                    </p:set>
                                    <p:animEffect transition="in" filter="fade">
                                      <p:cBhvr>
                                        <p:cTn id="18" dur="500"/>
                                        <p:tgtEl>
                                          <p:spTgt spid="24"/>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19"/>
                                        </p:tgtEl>
                                        <p:attrNameLst>
                                          <p:attrName>style.visibility</p:attrName>
                                        </p:attrNameLst>
                                      </p:cBhvr>
                                      <p:to>
                                        <p:strVal val="visible"/>
                                      </p:to>
                                    </p:set>
                                    <p:animEffect transition="in" filter="fade">
                                      <p:cBhvr>
                                        <p:cTn id="21" dur="500"/>
                                        <p:tgtEl>
                                          <p:spTgt spid="19"/>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14"/>
                                        </p:tgtEl>
                                        <p:attrNameLst>
                                          <p:attrName>style.visibility</p:attrName>
                                        </p:attrNameLst>
                                      </p:cBhvr>
                                      <p:to>
                                        <p:strVal val="visible"/>
                                      </p:to>
                                    </p:set>
                                    <p:animEffect transition="in" filter="fade">
                                      <p:cBhvr>
                                        <p:cTn id="24" dur="500"/>
                                        <p:tgtEl>
                                          <p:spTgt spid="14"/>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25"/>
                                        </p:tgtEl>
                                        <p:attrNameLst>
                                          <p:attrName>style.visibility</p:attrName>
                                        </p:attrNameLst>
                                      </p:cBhvr>
                                      <p:to>
                                        <p:strVal val="visible"/>
                                      </p:to>
                                    </p:set>
                                    <p:animEffect transition="in" filter="fade">
                                      <p:cBhvr>
                                        <p:cTn id="27" dur="500"/>
                                        <p:tgtEl>
                                          <p:spTgt spid="25"/>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21"/>
                                        </p:tgtEl>
                                        <p:attrNameLst>
                                          <p:attrName>style.visibility</p:attrName>
                                        </p:attrNameLst>
                                      </p:cBhvr>
                                      <p:to>
                                        <p:strVal val="visible"/>
                                      </p:to>
                                    </p:set>
                                    <p:animEffect transition="in" filter="fade">
                                      <p:cBhvr>
                                        <p:cTn id="30" dur="500"/>
                                        <p:tgtEl>
                                          <p:spTgt spid="21"/>
                                        </p:tgtEl>
                                      </p:cBhvr>
                                    </p:animEffect>
                                  </p:childTnLst>
                                </p:cTn>
                              </p:par>
                              <p:par>
                                <p:cTn id="31" presetID="10" presetClass="entr" presetSubtype="0" fill="hold" grpId="0" nodeType="withEffect">
                                  <p:stCondLst>
                                    <p:cond delay="0"/>
                                  </p:stCondLst>
                                  <p:childTnLst>
                                    <p:set>
                                      <p:cBhvr>
                                        <p:cTn id="32" dur="1" fill="hold">
                                          <p:stCondLst>
                                            <p:cond delay="0"/>
                                          </p:stCondLst>
                                        </p:cTn>
                                        <p:tgtEl>
                                          <p:spTgt spid="15"/>
                                        </p:tgtEl>
                                        <p:attrNameLst>
                                          <p:attrName>style.visibility</p:attrName>
                                        </p:attrNameLst>
                                      </p:cBhvr>
                                      <p:to>
                                        <p:strVal val="visible"/>
                                      </p:to>
                                    </p:set>
                                    <p:animEffect transition="in" filter="fade">
                                      <p:cBhvr>
                                        <p:cTn id="33" dur="500"/>
                                        <p:tgtEl>
                                          <p:spTgt spid="15"/>
                                        </p:tgtEl>
                                      </p:cBhvr>
                                    </p:animEffect>
                                  </p:childTnLst>
                                </p:cTn>
                              </p:par>
                              <p:par>
                                <p:cTn id="34" presetID="10" presetClass="entr" presetSubtype="0" fill="hold" grpId="0" nodeType="withEffect">
                                  <p:stCondLst>
                                    <p:cond delay="0"/>
                                  </p:stCondLst>
                                  <p:childTnLst>
                                    <p:set>
                                      <p:cBhvr>
                                        <p:cTn id="35" dur="1" fill="hold">
                                          <p:stCondLst>
                                            <p:cond delay="0"/>
                                          </p:stCondLst>
                                        </p:cTn>
                                        <p:tgtEl>
                                          <p:spTgt spid="26"/>
                                        </p:tgtEl>
                                        <p:attrNameLst>
                                          <p:attrName>style.visibility</p:attrName>
                                        </p:attrNameLst>
                                      </p:cBhvr>
                                      <p:to>
                                        <p:strVal val="visible"/>
                                      </p:to>
                                    </p:set>
                                    <p:animEffect transition="in" filter="fade">
                                      <p:cBhvr>
                                        <p:cTn id="36" dur="500"/>
                                        <p:tgtEl>
                                          <p:spTgt spid="26"/>
                                        </p:tgtEl>
                                      </p:cBhvr>
                                    </p:animEffect>
                                  </p:childTnLst>
                                </p:cTn>
                              </p:par>
                              <p:par>
                                <p:cTn id="37" presetID="10" presetClass="entr" presetSubtype="0" fill="hold" grpId="0" nodeType="withEffect">
                                  <p:stCondLst>
                                    <p:cond delay="0"/>
                                  </p:stCondLst>
                                  <p:childTnLst>
                                    <p:set>
                                      <p:cBhvr>
                                        <p:cTn id="38" dur="1" fill="hold">
                                          <p:stCondLst>
                                            <p:cond delay="0"/>
                                          </p:stCondLst>
                                        </p:cTn>
                                        <p:tgtEl>
                                          <p:spTgt spid="23"/>
                                        </p:tgtEl>
                                        <p:attrNameLst>
                                          <p:attrName>style.visibility</p:attrName>
                                        </p:attrNameLst>
                                      </p:cBhvr>
                                      <p:to>
                                        <p:strVal val="visible"/>
                                      </p:to>
                                    </p:set>
                                    <p:animEffect transition="in" filter="fade">
                                      <p:cBhvr>
                                        <p:cTn id="39" dur="500"/>
                                        <p:tgtEl>
                                          <p:spTgt spid="23"/>
                                        </p:tgtEl>
                                      </p:cBhvr>
                                    </p:animEffect>
                                  </p:childTnLst>
                                </p:cTn>
                              </p:par>
                            </p:childTnLst>
                          </p:cTn>
                        </p:par>
                      </p:childTnLst>
                    </p:cTn>
                  </p:par>
                  <p:par>
                    <p:cTn id="40" fill="hold">
                      <p:stCondLst>
                        <p:cond delay="indefinite"/>
                      </p:stCondLst>
                      <p:childTnLst>
                        <p:par>
                          <p:cTn id="41" fill="hold">
                            <p:stCondLst>
                              <p:cond delay="0"/>
                            </p:stCondLst>
                            <p:childTnLst>
                              <p:par>
                                <p:cTn id="42" presetID="10" presetClass="entr" presetSubtype="0" fill="hold" grpId="0" nodeType="clickEffect">
                                  <p:stCondLst>
                                    <p:cond delay="0"/>
                                  </p:stCondLst>
                                  <p:childTnLst>
                                    <p:set>
                                      <p:cBhvr>
                                        <p:cTn id="43" dur="1" fill="hold">
                                          <p:stCondLst>
                                            <p:cond delay="0"/>
                                          </p:stCondLst>
                                        </p:cTn>
                                        <p:tgtEl>
                                          <p:spTgt spid="6"/>
                                        </p:tgtEl>
                                        <p:attrNameLst>
                                          <p:attrName>style.visibility</p:attrName>
                                        </p:attrNameLst>
                                      </p:cBhvr>
                                      <p:to>
                                        <p:strVal val="visible"/>
                                      </p:to>
                                    </p:set>
                                    <p:animEffect transition="in" filter="fade">
                                      <p:cBhvr>
                                        <p:cTn id="44" dur="500"/>
                                        <p:tgtEl>
                                          <p:spTgt spid="6"/>
                                        </p:tgtEl>
                                      </p:cBhvr>
                                    </p:animEffect>
                                  </p:childTnLst>
                                </p:cTn>
                              </p:par>
                            </p:childTnLst>
                          </p:cTn>
                        </p:par>
                        <p:par>
                          <p:cTn id="45" fill="hold">
                            <p:stCondLst>
                              <p:cond delay="500"/>
                            </p:stCondLst>
                            <p:childTnLst>
                              <p:par>
                                <p:cTn id="46" presetID="10" presetClass="entr" presetSubtype="0" fill="hold" grpId="0" nodeType="afterEffect">
                                  <p:stCondLst>
                                    <p:cond delay="250"/>
                                  </p:stCondLst>
                                  <p:childTnLst>
                                    <p:set>
                                      <p:cBhvr>
                                        <p:cTn id="47" dur="1" fill="hold">
                                          <p:stCondLst>
                                            <p:cond delay="0"/>
                                          </p:stCondLst>
                                        </p:cTn>
                                        <p:tgtEl>
                                          <p:spTgt spid="41"/>
                                        </p:tgtEl>
                                        <p:attrNameLst>
                                          <p:attrName>style.visibility</p:attrName>
                                        </p:attrNameLst>
                                      </p:cBhvr>
                                      <p:to>
                                        <p:strVal val="visible"/>
                                      </p:to>
                                    </p:set>
                                    <p:animEffect transition="in" filter="fade">
                                      <p:cBhvr>
                                        <p:cTn id="48" dur="500"/>
                                        <p:tgtEl>
                                          <p:spTgt spid="41"/>
                                        </p:tgtEl>
                                      </p:cBhvr>
                                    </p:animEffect>
                                  </p:childTnLst>
                                </p:cTn>
                              </p:par>
                            </p:childTnLst>
                          </p:cTn>
                        </p:par>
                        <p:par>
                          <p:cTn id="49" fill="hold">
                            <p:stCondLst>
                              <p:cond delay="1250"/>
                            </p:stCondLst>
                            <p:childTnLst>
                              <p:par>
                                <p:cTn id="50" presetID="10" presetClass="entr" presetSubtype="0" fill="hold" grpId="0" nodeType="afterEffect">
                                  <p:stCondLst>
                                    <p:cond delay="250"/>
                                  </p:stCondLst>
                                  <p:childTnLst>
                                    <p:set>
                                      <p:cBhvr>
                                        <p:cTn id="51" dur="1" fill="hold">
                                          <p:stCondLst>
                                            <p:cond delay="0"/>
                                          </p:stCondLst>
                                        </p:cTn>
                                        <p:tgtEl>
                                          <p:spTgt spid="17"/>
                                        </p:tgtEl>
                                        <p:attrNameLst>
                                          <p:attrName>style.visibility</p:attrName>
                                        </p:attrNameLst>
                                      </p:cBhvr>
                                      <p:to>
                                        <p:strVal val="visible"/>
                                      </p:to>
                                    </p:set>
                                    <p:animEffect transition="in" filter="fade">
                                      <p:cBhvr>
                                        <p:cTn id="52" dur="500"/>
                                        <p:tgtEl>
                                          <p:spTgt spid="17"/>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grpId="0" nodeType="clickEffect">
                                  <p:stCondLst>
                                    <p:cond delay="0"/>
                                  </p:stCondLst>
                                  <p:childTnLst>
                                    <p:set>
                                      <p:cBhvr>
                                        <p:cTn id="56" dur="1" fill="hold">
                                          <p:stCondLst>
                                            <p:cond delay="0"/>
                                          </p:stCondLst>
                                        </p:cTn>
                                        <p:tgtEl>
                                          <p:spTgt spid="8"/>
                                        </p:tgtEl>
                                        <p:attrNameLst>
                                          <p:attrName>style.visibility</p:attrName>
                                        </p:attrNameLst>
                                      </p:cBhvr>
                                      <p:to>
                                        <p:strVal val="visible"/>
                                      </p:to>
                                    </p:set>
                                    <p:animEffect transition="in" filter="fade">
                                      <p:cBhvr>
                                        <p:cTn id="57" dur="500"/>
                                        <p:tgtEl>
                                          <p:spTgt spid="8"/>
                                        </p:tgtEl>
                                      </p:cBhvr>
                                    </p:animEffect>
                                  </p:childTnLst>
                                </p:cTn>
                              </p:par>
                            </p:childTnLst>
                          </p:cTn>
                        </p:par>
                        <p:par>
                          <p:cTn id="58" fill="hold">
                            <p:stCondLst>
                              <p:cond delay="500"/>
                            </p:stCondLst>
                            <p:childTnLst>
                              <p:par>
                                <p:cTn id="59" presetID="10" presetClass="entr" presetSubtype="0" fill="hold" grpId="0" nodeType="afterEffect">
                                  <p:stCondLst>
                                    <p:cond delay="250"/>
                                  </p:stCondLst>
                                  <p:childTnLst>
                                    <p:set>
                                      <p:cBhvr>
                                        <p:cTn id="60" dur="1" fill="hold">
                                          <p:stCondLst>
                                            <p:cond delay="0"/>
                                          </p:stCondLst>
                                        </p:cTn>
                                        <p:tgtEl>
                                          <p:spTgt spid="42"/>
                                        </p:tgtEl>
                                        <p:attrNameLst>
                                          <p:attrName>style.visibility</p:attrName>
                                        </p:attrNameLst>
                                      </p:cBhvr>
                                      <p:to>
                                        <p:strVal val="visible"/>
                                      </p:to>
                                    </p:set>
                                    <p:animEffect transition="in" filter="fade">
                                      <p:cBhvr>
                                        <p:cTn id="61" dur="500"/>
                                        <p:tgtEl>
                                          <p:spTgt spid="42"/>
                                        </p:tgtEl>
                                      </p:cBhvr>
                                    </p:animEffect>
                                  </p:childTnLst>
                                </p:cTn>
                              </p:par>
                            </p:childTnLst>
                          </p:cTn>
                        </p:par>
                        <p:par>
                          <p:cTn id="62" fill="hold">
                            <p:stCondLst>
                              <p:cond delay="1250"/>
                            </p:stCondLst>
                            <p:childTnLst>
                              <p:par>
                                <p:cTn id="63" presetID="10" presetClass="entr" presetSubtype="0" fill="hold" grpId="0" nodeType="afterEffect">
                                  <p:stCondLst>
                                    <p:cond delay="250"/>
                                  </p:stCondLst>
                                  <p:childTnLst>
                                    <p:set>
                                      <p:cBhvr>
                                        <p:cTn id="64" dur="1" fill="hold">
                                          <p:stCondLst>
                                            <p:cond delay="0"/>
                                          </p:stCondLst>
                                        </p:cTn>
                                        <p:tgtEl>
                                          <p:spTgt spid="32"/>
                                        </p:tgtEl>
                                        <p:attrNameLst>
                                          <p:attrName>style.visibility</p:attrName>
                                        </p:attrNameLst>
                                      </p:cBhvr>
                                      <p:to>
                                        <p:strVal val="visible"/>
                                      </p:to>
                                    </p:set>
                                    <p:animEffect transition="in" filter="fade">
                                      <p:cBhvr>
                                        <p:cTn id="65" dur="500"/>
                                        <p:tgtEl>
                                          <p:spTgt spid="32"/>
                                        </p:tgtEl>
                                      </p:cBhvr>
                                    </p:animEffect>
                                  </p:childTnLst>
                                </p:cTn>
                              </p:par>
                            </p:childTnLst>
                          </p:cTn>
                        </p:par>
                      </p:childTnLst>
                    </p:cTn>
                  </p:par>
                  <p:par>
                    <p:cTn id="66" fill="hold">
                      <p:stCondLst>
                        <p:cond delay="indefinite"/>
                      </p:stCondLst>
                      <p:childTnLst>
                        <p:par>
                          <p:cTn id="67" fill="hold">
                            <p:stCondLst>
                              <p:cond delay="0"/>
                            </p:stCondLst>
                            <p:childTnLst>
                              <p:par>
                                <p:cTn id="68" presetID="10" presetClass="entr" presetSubtype="0" fill="hold" grpId="0" nodeType="clickEffect">
                                  <p:stCondLst>
                                    <p:cond delay="0"/>
                                  </p:stCondLst>
                                  <p:childTnLst>
                                    <p:set>
                                      <p:cBhvr>
                                        <p:cTn id="69" dur="1" fill="hold">
                                          <p:stCondLst>
                                            <p:cond delay="0"/>
                                          </p:stCondLst>
                                        </p:cTn>
                                        <p:tgtEl>
                                          <p:spTgt spid="16"/>
                                        </p:tgtEl>
                                        <p:attrNameLst>
                                          <p:attrName>style.visibility</p:attrName>
                                        </p:attrNameLst>
                                      </p:cBhvr>
                                      <p:to>
                                        <p:strVal val="visible"/>
                                      </p:to>
                                    </p:set>
                                    <p:animEffect transition="in" filter="fade">
                                      <p:cBhvr>
                                        <p:cTn id="70" dur="500"/>
                                        <p:tgtEl>
                                          <p:spTgt spid="16"/>
                                        </p:tgtEl>
                                      </p:cBhvr>
                                    </p:animEffect>
                                  </p:childTnLst>
                                </p:cTn>
                              </p:par>
                            </p:childTnLst>
                          </p:cTn>
                        </p:par>
                        <p:par>
                          <p:cTn id="71" fill="hold">
                            <p:stCondLst>
                              <p:cond delay="500"/>
                            </p:stCondLst>
                            <p:childTnLst>
                              <p:par>
                                <p:cTn id="72" presetID="10" presetClass="entr" presetSubtype="0" fill="hold" grpId="0" nodeType="afterEffect">
                                  <p:stCondLst>
                                    <p:cond delay="250"/>
                                  </p:stCondLst>
                                  <p:childTnLst>
                                    <p:set>
                                      <p:cBhvr>
                                        <p:cTn id="73" dur="1" fill="hold">
                                          <p:stCondLst>
                                            <p:cond delay="0"/>
                                          </p:stCondLst>
                                        </p:cTn>
                                        <p:tgtEl>
                                          <p:spTgt spid="45"/>
                                        </p:tgtEl>
                                        <p:attrNameLst>
                                          <p:attrName>style.visibility</p:attrName>
                                        </p:attrNameLst>
                                      </p:cBhvr>
                                      <p:to>
                                        <p:strVal val="visible"/>
                                      </p:to>
                                    </p:set>
                                    <p:animEffect transition="in" filter="fade">
                                      <p:cBhvr>
                                        <p:cTn id="74" dur="500"/>
                                        <p:tgtEl>
                                          <p:spTgt spid="45"/>
                                        </p:tgtEl>
                                      </p:cBhvr>
                                    </p:animEffect>
                                  </p:childTnLst>
                                </p:cTn>
                              </p:par>
                            </p:childTnLst>
                          </p:cTn>
                        </p:par>
                        <p:par>
                          <p:cTn id="75" fill="hold">
                            <p:stCondLst>
                              <p:cond delay="1250"/>
                            </p:stCondLst>
                            <p:childTnLst>
                              <p:par>
                                <p:cTn id="76" presetID="10" presetClass="entr" presetSubtype="0" fill="hold" grpId="0" nodeType="afterEffect">
                                  <p:stCondLst>
                                    <p:cond delay="250"/>
                                  </p:stCondLst>
                                  <p:childTnLst>
                                    <p:set>
                                      <p:cBhvr>
                                        <p:cTn id="77" dur="1" fill="hold">
                                          <p:stCondLst>
                                            <p:cond delay="0"/>
                                          </p:stCondLst>
                                        </p:cTn>
                                        <p:tgtEl>
                                          <p:spTgt spid="33"/>
                                        </p:tgtEl>
                                        <p:attrNameLst>
                                          <p:attrName>style.visibility</p:attrName>
                                        </p:attrNameLst>
                                      </p:cBhvr>
                                      <p:to>
                                        <p:strVal val="visible"/>
                                      </p:to>
                                    </p:set>
                                    <p:animEffect transition="in" filter="fade">
                                      <p:cBhvr>
                                        <p:cTn id="78"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4" grpId="0" animBg="1"/>
      <p:bldP spid="15" grpId="0" animBg="1"/>
      <p:bldP spid="19" grpId="0" animBg="1"/>
      <p:bldP spid="21" grpId="0" animBg="1"/>
      <p:bldP spid="23" grpId="0" animBg="1"/>
      <p:bldP spid="24" grpId="0" animBg="1"/>
      <p:bldP spid="25" grpId="0" animBg="1"/>
      <p:bldP spid="26" grpId="0" animBg="1"/>
      <p:bldP spid="6" grpId="0" animBg="1"/>
      <p:bldP spid="8" grpId="0" animBg="1"/>
      <p:bldP spid="16" grpId="0" animBg="1"/>
      <p:bldP spid="17" grpId="0" animBg="1"/>
      <p:bldP spid="32" grpId="0" animBg="1"/>
      <p:bldP spid="33" grpId="0" animBg="1"/>
      <p:bldP spid="41" grpId="0" animBg="1"/>
      <p:bldP spid="42" grpId="0" animBg="1"/>
      <p:bldP spid="45" grpId="0" animBg="1"/>
      <p:bldP spid="9" grpId="0"/>
      <p:bldP spid="11" grpId="0"/>
      <p:bldP spid="12" grpId="0"/>
    </p:bldLst>
  </p:timing>
</p:sld>
</file>

<file path=ppt/slides/slide9.xml><?xml version="1.0" encoding="utf-8"?>
<p:sld xmlns:a="http://schemas.openxmlformats.org/drawingml/2006/main" xmlns:r="http://schemas.openxmlformats.org/officeDocument/2006/relationships" xmlns:p="http://schemas.openxmlformats.org/presentationml/2006/main" show="0">
  <p:cSld>
    <p:spTree>
      <p:nvGrpSpPr>
        <p:cNvPr id="1" name="">
          <a:extLst>
            <a:ext uri="{FF2B5EF4-FFF2-40B4-BE49-F238E27FC236}">
              <a16:creationId xmlns:a16="http://schemas.microsoft.com/office/drawing/2014/main" id="{EBA6682E-A79D-2C31-21FE-4CF830761679}"/>
            </a:ext>
          </a:extLst>
        </p:cNvPr>
        <p:cNvGrpSpPr/>
        <p:nvPr/>
      </p:nvGrpSpPr>
      <p:grpSpPr>
        <a:xfrm>
          <a:off x="0" y="0"/>
          <a:ext cx="0" cy="0"/>
          <a:chOff x="0" y="0"/>
          <a:chExt cx="0" cy="0"/>
        </a:xfrm>
      </p:grpSpPr>
      <p:graphicFrame>
        <p:nvGraphicFramePr>
          <p:cNvPr id="10" name="Table 9">
            <a:extLst>
              <a:ext uri="{FF2B5EF4-FFF2-40B4-BE49-F238E27FC236}">
                <a16:creationId xmlns:a16="http://schemas.microsoft.com/office/drawing/2014/main" id="{0243BE64-A6DB-54C0-93EC-21396EB9D19E}"/>
              </a:ext>
            </a:extLst>
          </p:cNvPr>
          <p:cNvGraphicFramePr>
            <a:graphicFrameLocks noGrp="1"/>
          </p:cNvGraphicFramePr>
          <p:nvPr/>
        </p:nvGraphicFramePr>
        <p:xfrm>
          <a:off x="711678" y="6360604"/>
          <a:ext cx="11023122" cy="377762"/>
        </p:xfrm>
        <a:graphic>
          <a:graphicData uri="http://schemas.openxmlformats.org/drawingml/2006/table">
            <a:tbl>
              <a:tblPr firstRow="1">
                <a:tableStyleId>{2D5ABB26-0587-4C30-8999-92F81FD0307C}</a:tableStyleId>
              </a:tblPr>
              <a:tblGrid>
                <a:gridCol w="7685873">
                  <a:extLst>
                    <a:ext uri="{9D8B030D-6E8A-4147-A177-3AD203B41FA5}">
                      <a16:colId xmlns:a16="http://schemas.microsoft.com/office/drawing/2014/main" val="1063476286"/>
                    </a:ext>
                  </a:extLst>
                </a:gridCol>
                <a:gridCol w="3337249">
                  <a:extLst>
                    <a:ext uri="{9D8B030D-6E8A-4147-A177-3AD203B41FA5}">
                      <a16:colId xmlns:a16="http://schemas.microsoft.com/office/drawing/2014/main" val="399418297"/>
                    </a:ext>
                  </a:extLst>
                </a:gridCol>
              </a:tblGrid>
              <a:tr h="308147">
                <a:tc>
                  <a:txBody>
                    <a:bodyPr/>
                    <a:lstStyle/>
                    <a:p>
                      <a:pPr marL="0" marR="0" lvl="0" indent="0" algn="l" defTabSz="914400" rtl="0" eaLnBrk="1" fontAlgn="auto" latinLnBrk="0" hangingPunct="1">
                        <a:lnSpc>
                          <a:spcPct val="150000"/>
                        </a:lnSpc>
                        <a:spcBef>
                          <a:spcPts val="0"/>
                        </a:spcBef>
                        <a:spcAft>
                          <a:spcPts val="0"/>
                        </a:spcAft>
                        <a:buClrTx/>
                        <a:buSzTx/>
                        <a:buFontTx/>
                        <a:buNone/>
                        <a:tabLst/>
                        <a:defRPr/>
                      </a:pPr>
                      <a:fld id="{229FD1DF-0BEC-4C4C-9542-85590A1EA79E}" type="slidenum">
                        <a:rPr lang="en-US" sz="1050" b="0" smtClean="0">
                          <a:solidFill>
                            <a:schemeClr val="bg1"/>
                          </a:solidFill>
                          <a:latin typeface="Source Sans Pro" panose="020B0503030403020204" pitchFamily="34" charset="0"/>
                          <a:ea typeface="Source Sans Pro" panose="020B0503030403020204" pitchFamily="34" charset="0"/>
                          <a:cs typeface="Tahoma" panose="020B0604030504040204" pitchFamily="34" charset="0"/>
                        </a:rPr>
                        <a:pPr marL="0" marR="0" lvl="0" indent="0" algn="l" defTabSz="914400" rtl="0" eaLnBrk="1" fontAlgn="auto" latinLnBrk="0" hangingPunct="1">
                          <a:lnSpc>
                            <a:spcPct val="150000"/>
                          </a:lnSpc>
                          <a:spcBef>
                            <a:spcPts val="0"/>
                          </a:spcBef>
                          <a:spcAft>
                            <a:spcPts val="0"/>
                          </a:spcAft>
                          <a:buClrTx/>
                          <a:buSzTx/>
                          <a:buFontTx/>
                          <a:buNone/>
                          <a:tabLst/>
                          <a:defRPr/>
                        </a:pPr>
                        <a:t>9</a:t>
                      </a:fld>
                      <a:r>
                        <a:rPr lang="en-US" sz="1050" b="0" dirty="0">
                          <a:solidFill>
                            <a:schemeClr val="bg1"/>
                          </a:solidFill>
                          <a:latin typeface="Source Sans Pro" panose="020B0503030403020204" pitchFamily="34" charset="0"/>
                          <a:ea typeface="Source Sans Pro" panose="020B0503030403020204" pitchFamily="34" charset="0"/>
                          <a:cs typeface="Tahoma" panose="020B0604030504040204" pitchFamily="34" charset="0"/>
                        </a:rPr>
                        <a:t>  </a:t>
                      </a:r>
                      <a:r>
                        <a:rPr lang="en-US" sz="1050" b="0" i="0" kern="1200" dirty="0">
                          <a:solidFill>
                            <a:schemeClr val="bg1"/>
                          </a:solidFill>
                          <a:effectLst/>
                          <a:latin typeface="Source Sans Pro" panose="020B0503030403020204" pitchFamily="34" charset="0"/>
                          <a:ea typeface="Source Sans Pro" panose="020B0503030403020204" pitchFamily="34" charset="0"/>
                          <a:cs typeface="Tahoma" panose="020B0604030504040204" pitchFamily="34" charset="0"/>
                        </a:rPr>
                        <a:t>|  Combining quantitative and qualitative risk aspects for adaptive and flexible climate risk assessment</a:t>
                      </a:r>
                      <a:endParaRPr lang="en-US" sz="1050" b="0" dirty="0">
                        <a:solidFill>
                          <a:schemeClr val="bg1"/>
                        </a:solidFill>
                        <a:latin typeface="Source Sans Pro" panose="020B0503030403020204" pitchFamily="34" charset="0"/>
                        <a:ea typeface="Source Sans Pro" panose="020B0503030403020204" pitchFamily="34" charset="0"/>
                        <a:cs typeface="Tahoma" panose="020B0604030504040204" pitchFamily="34" charset="0"/>
                      </a:endParaRPr>
                    </a:p>
                  </a:txBody>
                  <a:tcPr/>
                </a:tc>
                <a:tc>
                  <a:txBody>
                    <a:bodyPr/>
                    <a:lstStyle/>
                    <a:p>
                      <a:pPr marL="0" marR="0" lvl="0" indent="0" algn="r" defTabSz="914400" rtl="0" eaLnBrk="1" fontAlgn="auto" latinLnBrk="0" hangingPunct="1">
                        <a:lnSpc>
                          <a:spcPct val="150000"/>
                        </a:lnSpc>
                        <a:spcBef>
                          <a:spcPts val="0"/>
                        </a:spcBef>
                        <a:spcAft>
                          <a:spcPts val="0"/>
                        </a:spcAft>
                        <a:buClrTx/>
                        <a:buSzTx/>
                        <a:buFontTx/>
                        <a:buNone/>
                        <a:tabLst/>
                        <a:defRPr/>
                      </a:pPr>
                      <a:endParaRPr lang="en-US" sz="1400" b="1" dirty="0">
                        <a:solidFill>
                          <a:schemeClr val="tx1"/>
                        </a:solidFill>
                        <a:latin typeface="Source Sans Pro" panose="020B0503030403020204" pitchFamily="34" charset="0"/>
                        <a:ea typeface="Source Sans Pro" panose="020B0503030403020204" pitchFamily="34" charset="0"/>
                        <a:cs typeface="Arial" panose="020B0604020202020204" pitchFamily="34" charset="0"/>
                      </a:endParaRPr>
                    </a:p>
                  </a:txBody>
                  <a:tcPr/>
                </a:tc>
                <a:extLst>
                  <a:ext uri="{0D108BD9-81ED-4DB2-BD59-A6C34878D82A}">
                    <a16:rowId xmlns:a16="http://schemas.microsoft.com/office/drawing/2014/main" val="551670588"/>
                  </a:ext>
                </a:extLst>
              </a:tr>
            </a:tbl>
          </a:graphicData>
        </a:graphic>
      </p:graphicFrame>
      <p:pic>
        <p:nvPicPr>
          <p:cNvPr id="6" name="Picture 5" descr="A diagram of a process&#10;&#10;AI-generated content may be incorrect.">
            <a:extLst>
              <a:ext uri="{FF2B5EF4-FFF2-40B4-BE49-F238E27FC236}">
                <a16:creationId xmlns:a16="http://schemas.microsoft.com/office/drawing/2014/main" id="{1B81B4D4-CC77-39CB-17D7-9040E55FB1F0}"/>
              </a:ext>
            </a:extLst>
          </p:cNvPr>
          <p:cNvPicPr>
            <a:picLocks noChangeAspect="1"/>
          </p:cNvPicPr>
          <p:nvPr/>
        </p:nvPicPr>
        <p:blipFill>
          <a:blip r:embed="rId3"/>
          <a:stretch>
            <a:fillRect/>
          </a:stretch>
        </p:blipFill>
        <p:spPr>
          <a:xfrm>
            <a:off x="2015736" y="0"/>
            <a:ext cx="8160527" cy="6858000"/>
          </a:xfrm>
          <a:prstGeom prst="rect">
            <a:avLst/>
          </a:prstGeom>
        </p:spPr>
      </p:pic>
      <p:sp>
        <p:nvSpPr>
          <p:cNvPr id="8" name="Title 1">
            <a:extLst>
              <a:ext uri="{FF2B5EF4-FFF2-40B4-BE49-F238E27FC236}">
                <a16:creationId xmlns:a16="http://schemas.microsoft.com/office/drawing/2014/main" id="{3BFA5A59-5A85-BB00-0E1E-568FF5A9816E}"/>
              </a:ext>
            </a:extLst>
          </p:cNvPr>
          <p:cNvSpPr txBox="1">
            <a:spLocks/>
          </p:cNvSpPr>
          <p:nvPr/>
        </p:nvSpPr>
        <p:spPr>
          <a:xfrm>
            <a:off x="312391" y="332442"/>
            <a:ext cx="9786649" cy="1325563"/>
          </a:xfrm>
          <a:prstGeom prst="rect">
            <a:avLst/>
          </a:prstGeom>
        </p:spPr>
        <p:txBody>
          <a:bodyPr/>
          <a:lstStyle>
            <a:lvl1pPr algn="l" defTabSz="914400" rtl="0" eaLnBrk="1" latinLnBrk="0" hangingPunct="1">
              <a:lnSpc>
                <a:spcPct val="90000"/>
              </a:lnSpc>
              <a:spcBef>
                <a:spcPct val="0"/>
              </a:spcBef>
              <a:buNone/>
              <a:defRPr sz="4400" b="0" kern="1200">
                <a:solidFill>
                  <a:schemeClr val="tx1"/>
                </a:solidFill>
                <a:latin typeface="Source Sans Pro" panose="020B0503030403020204" pitchFamily="34" charset="0"/>
                <a:ea typeface="Source Sans Pro" panose="020B0503030403020204" pitchFamily="34" charset="0"/>
                <a:cs typeface="+mj-cs"/>
              </a:defRPr>
            </a:lvl1pPr>
          </a:lstStyle>
          <a:p>
            <a:r>
              <a:rPr lang="en-GB" b="1" dirty="0"/>
              <a:t>Towards Climate Risk Management</a:t>
            </a:r>
            <a:endParaRPr lang="en-AT" b="1" dirty="0"/>
          </a:p>
        </p:txBody>
      </p:sp>
    </p:spTree>
    <p:extLst>
      <p:ext uri="{BB962C8B-B14F-4D97-AF65-F5344CB8AC3E}">
        <p14:creationId xmlns:p14="http://schemas.microsoft.com/office/powerpoint/2010/main" val="3227021383"/>
      </p:ext>
    </p:extLst>
  </p:cSld>
  <p:clrMapOvr>
    <a:masterClrMapping/>
  </p:clrMapOvr>
</p:sld>
</file>

<file path=ppt/theme/theme1.xml><?xml version="1.0" encoding="utf-8"?>
<a:theme xmlns:a="http://schemas.openxmlformats.org/drawingml/2006/main" name="Office Theme">
  <a:themeElements>
    <a:clrScheme name="IIASA">
      <a:dk1>
        <a:srgbClr val="000000"/>
      </a:dk1>
      <a:lt1>
        <a:srgbClr val="FFFFFF"/>
      </a:lt1>
      <a:dk2>
        <a:srgbClr val="44546A"/>
      </a:dk2>
      <a:lt2>
        <a:srgbClr val="E7E6E6"/>
      </a:lt2>
      <a:accent1>
        <a:srgbClr val="2653A0"/>
      </a:accent1>
      <a:accent2>
        <a:srgbClr val="60C6BF"/>
      </a:accent2>
      <a:accent3>
        <a:srgbClr val="207E6E"/>
      </a:accent3>
      <a:accent4>
        <a:srgbClr val="FBBB40"/>
      </a:accent4>
      <a:accent5>
        <a:srgbClr val="EE696B"/>
      </a:accent5>
      <a:accent6>
        <a:srgbClr val="684B94"/>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PT Presentation 16-9" id="{E4B1391B-F790-3146-B6F1-06CD6794FFCF}" vid="{C093D794-FB83-3D4B-BD99-275720940BA6}"/>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Override1.xml><?xml version="1.0" encoding="utf-8"?>
<a:themeOverride xmlns:a="http://schemas.openxmlformats.org/drawingml/2006/main">
  <a:clrScheme name="IIASA">
    <a:dk1>
      <a:srgbClr val="000000"/>
    </a:dk1>
    <a:lt1>
      <a:srgbClr val="FFFFFF"/>
    </a:lt1>
    <a:dk2>
      <a:srgbClr val="44546A"/>
    </a:dk2>
    <a:lt2>
      <a:srgbClr val="E7E6E6"/>
    </a:lt2>
    <a:accent1>
      <a:srgbClr val="2653A0"/>
    </a:accent1>
    <a:accent2>
      <a:srgbClr val="60C6BF"/>
    </a:accent2>
    <a:accent3>
      <a:srgbClr val="207E6E"/>
    </a:accent3>
    <a:accent4>
      <a:srgbClr val="FBBB40"/>
    </a:accent4>
    <a:accent5>
      <a:srgbClr val="EE696B"/>
    </a:accent5>
    <a:accent6>
      <a:srgbClr val="684B94"/>
    </a:accent6>
    <a:hlink>
      <a:srgbClr val="0563C1"/>
    </a:hlink>
    <a:folHlink>
      <a:srgbClr val="954F72"/>
    </a:folHlink>
  </a:clr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EB6CD57C3DCF9F4D9AB296D5AC175E21" ma:contentTypeVersion="17" ma:contentTypeDescription="Create a new document." ma:contentTypeScope="" ma:versionID="b10213addd849e788e5fe68eb7f132f9">
  <xsd:schema xmlns:xsd="http://www.w3.org/2001/XMLSchema" xmlns:xs="http://www.w3.org/2001/XMLSchema" xmlns:p="http://schemas.microsoft.com/office/2006/metadata/properties" xmlns:ns2="f38ce291-8be8-47bc-906f-666cbd9b059a" xmlns:ns3="a273c416-5043-438d-98b6-5c37831c4f4b" targetNamespace="http://schemas.microsoft.com/office/2006/metadata/properties" ma:root="true" ma:fieldsID="133a767b7419081414303c3a0aef2ffe" ns2:_="" ns3:_="">
    <xsd:import namespace="f38ce291-8be8-47bc-906f-666cbd9b059a"/>
    <xsd:import namespace="a273c416-5043-438d-98b6-5c37831c4f4b"/>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3:SharedWithUsers" minOccurs="0"/>
                <xsd:element ref="ns3:SharedWithDetails" minOccurs="0"/>
                <xsd:element ref="ns2:lcf76f155ced4ddcb4097134ff3c332f" minOccurs="0"/>
                <xsd:element ref="ns3:TaxCatchAll" minOccurs="0"/>
                <xsd:element ref="ns2:MediaServiceOCR" minOccurs="0"/>
                <xsd:element ref="ns2:MediaServiceGenerationTime" minOccurs="0"/>
                <xsd:element ref="ns2:MediaServiceEventHashCode" minOccurs="0"/>
                <xsd:element ref="ns2:MediaLengthInSeconds" minOccurs="0"/>
                <xsd:element ref="ns2:MediaServiceDateTaken" minOccurs="0"/>
                <xsd:element ref="ns2:MediaServiceLocation"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38ce291-8be8-47bc-906f-666cbd9b059a"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lcf76f155ced4ddcb4097134ff3c332f" ma:index="15" nillable="true" ma:taxonomy="true" ma:internalName="lcf76f155ced4ddcb4097134ff3c332f" ma:taxonomyFieldName="MediaServiceImageTags" ma:displayName="Image Tags" ma:readOnly="false" ma:fieldId="{5cf76f15-5ced-4ddc-b409-7134ff3c332f}" ma:taxonomyMulti="true" ma:sspId="6b2b414a-4870-4b76-be62-ecc4760d58d4" ma:termSetId="09814cd3-568e-fe90-9814-8d621ff8fb84" ma:anchorId="fba54fb3-c3e1-fe81-a776-ca4b69148c4d" ma:open="true" ma:isKeyword="false">
      <xsd:complexType>
        <xsd:sequence>
          <xsd:element ref="pc:Terms" minOccurs="0" maxOccurs="1"/>
        </xsd:sequence>
      </xsd:complexType>
    </xsd:element>
    <xsd:element name="MediaServiceOCR" ma:index="17" nillable="true" ma:displayName="Extracted Text" ma:internalName="MediaServiceOCR" ma:readOnly="true">
      <xsd:simpleType>
        <xsd:restriction base="dms:Note">
          <xsd:maxLength value="255"/>
        </xsd:restriction>
      </xsd:simpleType>
    </xsd:element>
    <xsd:element name="MediaServiceGenerationTime" ma:index="18" nillable="true" ma:displayName="MediaServiceGenerationTime" ma:hidden="true" ma:internalName="MediaServiceGenerationTime" ma:readOnly="true">
      <xsd:simpleType>
        <xsd:restriction base="dms:Text"/>
      </xsd:simpleType>
    </xsd:element>
    <xsd:element name="MediaServiceEventHashCode" ma:index="19" nillable="true" ma:displayName="MediaServiceEventHashCode" ma:hidden="true" ma:internalName="MediaServiceEventHashCode" ma:readOnly="true">
      <xsd:simpleType>
        <xsd:restriction base="dms:Text"/>
      </xsd:simpleType>
    </xsd:element>
    <xsd:element name="MediaLengthInSeconds" ma:index="20" nillable="true" ma:displayName="MediaLengthInSeconds" ma:hidden="true" ma:internalName="MediaLengthInSeconds" ma:readOnly="true">
      <xsd:simpleType>
        <xsd:restriction base="dms:Unknown"/>
      </xsd:simpleType>
    </xsd:element>
    <xsd:element name="MediaServiceDateTaken" ma:index="21" nillable="true" ma:displayName="MediaServiceDateTaken" ma:hidden="true" ma:internalName="MediaServiceDateTaken" ma:readOnly="true">
      <xsd:simpleType>
        <xsd:restriction base="dms:Text"/>
      </xsd:simpleType>
    </xsd:element>
    <xsd:element name="MediaServiceLocation" ma:index="22" nillable="true" ma:displayName="Location" ma:internalName="MediaServiceLocation" ma:readOnly="true">
      <xsd:simpleType>
        <xsd:restriction base="dms:Text"/>
      </xsd:simpleType>
    </xsd:element>
    <xsd:element name="MediaServiceObjectDetectorVersions" ma:index="23" nillable="true" ma:displayName="MediaServiceObjectDetectorVersions" ma:hidden="true" ma:indexed="true" ma:internalName="MediaServiceObjectDetectorVersions" ma:readOnly="true">
      <xsd:simpleType>
        <xsd:restriction base="dms:Text"/>
      </xsd:simpleType>
    </xsd:element>
    <xsd:element name="MediaServiceSearchProperties" ma:index="24"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a273c416-5043-438d-98b6-5c37831c4f4b"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element name="TaxCatchAll" ma:index="16" nillable="true" ma:displayName="Taxonomy Catch All Column" ma:hidden="true" ma:list="{128bf96b-7cf3-4d08-a0c0-1c723436a640}" ma:internalName="TaxCatchAll" ma:showField="CatchAllData" ma:web="a273c416-5043-438d-98b6-5c37831c4f4b">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f38ce291-8be8-47bc-906f-666cbd9b059a">
      <Terms xmlns="http://schemas.microsoft.com/office/infopath/2007/PartnerControls"/>
    </lcf76f155ced4ddcb4097134ff3c332f>
    <TaxCatchAll xmlns="a273c416-5043-438d-98b6-5c37831c4f4b" xsi:nil="true"/>
  </documentManagement>
</p:properties>
</file>

<file path=customXml/itemProps1.xml><?xml version="1.0" encoding="utf-8"?>
<ds:datastoreItem xmlns:ds="http://schemas.openxmlformats.org/officeDocument/2006/customXml" ds:itemID="{A7990235-BFBF-45C9-B021-2C573005A7E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f38ce291-8be8-47bc-906f-666cbd9b059a"/>
    <ds:schemaRef ds:uri="a273c416-5043-438d-98b6-5c37831c4f4b"/>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3A9E216D-9286-4489-9664-EB55B105F3AB}">
  <ds:schemaRefs>
    <ds:schemaRef ds:uri="http://schemas.microsoft.com/sharepoint/v3/contenttype/forms"/>
  </ds:schemaRefs>
</ds:datastoreItem>
</file>

<file path=customXml/itemProps3.xml><?xml version="1.0" encoding="utf-8"?>
<ds:datastoreItem xmlns:ds="http://schemas.openxmlformats.org/officeDocument/2006/customXml" ds:itemID="{18F4E00B-AA03-46B3-93A6-B7CF3F96BAB6}">
  <ds:schemaRefs>
    <ds:schemaRef ds:uri="a273c416-5043-438d-98b6-5c37831c4f4b"/>
    <ds:schemaRef ds:uri="f38ce291-8be8-47bc-906f-666cbd9b059a"/>
    <ds:schemaRef ds:uri="http://purl.org/dc/dcmitype/"/>
    <ds:schemaRef ds:uri="http://schemas.microsoft.com/office/2006/metadata/properties"/>
    <ds:schemaRef ds:uri="http://purl.org/dc/terms/"/>
    <ds:schemaRef ds:uri="http://schemas.microsoft.com/office/2006/documentManagement/types"/>
    <ds:schemaRef ds:uri="http://www.w3.org/XML/1998/namespace"/>
    <ds:schemaRef ds:uri="http://schemas.microsoft.com/office/infopath/2007/PartnerControls"/>
    <ds:schemaRef ds:uri="http://schemas.openxmlformats.org/package/2006/metadata/core-properties"/>
    <ds:schemaRef ds:uri="http://purl.org/dc/elements/1.1/"/>
  </ds:schemaRefs>
</ds:datastoreItem>
</file>

<file path=docProps/app.xml><?xml version="1.0" encoding="utf-8"?>
<Properties xmlns="http://schemas.openxmlformats.org/officeDocument/2006/extended-properties" xmlns:vt="http://schemas.openxmlformats.org/officeDocument/2006/docPropsVTypes">
  <Template/>
  <TotalTime>0</TotalTime>
  <Words>1690</Words>
  <Application>Microsoft Office PowerPoint</Application>
  <PresentationFormat>Widescreen</PresentationFormat>
  <Paragraphs>134</Paragraphs>
  <Slides>13</Slides>
  <Notes>11</Notes>
  <HiddenSlides>1</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13</vt:i4>
      </vt:variant>
    </vt:vector>
  </HeadingPairs>
  <TitlesOfParts>
    <vt:vector size="19" baseType="lpstr">
      <vt:lpstr>Aptos</vt:lpstr>
      <vt:lpstr>Arial</vt:lpstr>
      <vt:lpstr>Calibri</vt:lpstr>
      <vt:lpstr>Segoe UI Emoji</vt:lpstr>
      <vt:lpstr>Source Sans Pro</vt:lpstr>
      <vt:lpstr>Office Theme</vt:lpstr>
      <vt:lpstr>PowerPoint Presentation</vt:lpstr>
      <vt:lpstr>PowerPoint Presentation</vt:lpstr>
      <vt:lpstr>The growing challenge of assessing Climate Risk</vt:lpstr>
      <vt:lpstr>The CLIMAAX Framework for  Climate Risk Assessment </vt:lpstr>
      <vt:lpstr>The CLIMAAX Framework for  Climate Risk Assessment </vt:lpstr>
      <vt:lpstr>Bridging the Gap between  Risk Quantification and  the Social Construction of Risk</vt:lpstr>
      <vt:lpstr>Integrating quantitative and qualitative risk insights</vt:lpstr>
      <vt:lpstr>Key Risk Assessment in practice</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BACHMANN Michaela</dc:creator>
  <cp:lastModifiedBy>BACHMANN Michaela</cp:lastModifiedBy>
  <cp:revision>18</cp:revision>
  <dcterms:created xsi:type="dcterms:W3CDTF">2025-03-31T14:37:07Z</dcterms:created>
  <dcterms:modified xsi:type="dcterms:W3CDTF">2025-05-01T06:58:15Z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0x010100EB6CD57C3DCF9F4D9AB296D5AC175E21</vt:lpwstr>
  </property>
  <property fmtid="{D5CDD505-2E9C-101B-9397-08002B2CF9AE}" pid="3" name="MediaServiceImageTags">
    <vt:lpwstr/>
  </property>
</Properties>
</file>