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3" r:id="rId5"/>
  </p:sldMasterIdLst>
  <p:notesMasterIdLst>
    <p:notesMasterId r:id="rId10"/>
  </p:notesMasterIdLst>
  <p:handoutMasterIdLst>
    <p:handoutMasterId r:id="rId11"/>
  </p:handoutMasterIdLst>
  <p:sldIdLst>
    <p:sldId id="256" r:id="rId6"/>
    <p:sldId id="3009" r:id="rId7"/>
    <p:sldId id="3011" r:id="rId8"/>
    <p:sldId id="3010"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5A3"/>
    <a:srgbClr val="00579C"/>
    <a:srgbClr val="00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6" autoAdjust="0"/>
    <p:restoredTop sz="76769" autoAdjust="0"/>
  </p:normalViewPr>
  <p:slideViewPr>
    <p:cSldViewPr snapToGrid="0" snapToObjects="1">
      <p:cViewPr varScale="1">
        <p:scale>
          <a:sx n="45" d="100"/>
          <a:sy n="45" d="100"/>
        </p:scale>
        <p:origin x="97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6/23/2025</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6/23/2025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a:p>
        </p:txBody>
      </p:sp>
    </p:spTree>
    <p:extLst>
      <p:ext uri="{BB962C8B-B14F-4D97-AF65-F5344CB8AC3E}">
        <p14:creationId xmlns:p14="http://schemas.microsoft.com/office/powerpoint/2010/main" val="44710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2</a:t>
            </a:fld>
            <a:endParaRPr lang="en-US"/>
          </a:p>
        </p:txBody>
      </p:sp>
    </p:spTree>
    <p:extLst>
      <p:ext uri="{BB962C8B-B14F-4D97-AF65-F5344CB8AC3E}">
        <p14:creationId xmlns:p14="http://schemas.microsoft.com/office/powerpoint/2010/main" val="390154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9C27-1D34-98F8-6EF8-075DD5462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F6A2B-BAB7-DEDF-FE30-CF97A1C2E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0A44F-64BC-C11F-BAD0-8FAAE839F2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CC9976-8E27-1F61-FB9B-E39B4146E49E}"/>
              </a:ext>
            </a:extLst>
          </p:cNvPr>
          <p:cNvSpPr>
            <a:spLocks noGrp="1"/>
          </p:cNvSpPr>
          <p:nvPr>
            <p:ph type="sldNum" sz="quarter" idx="5"/>
          </p:nvPr>
        </p:nvSpPr>
        <p:spPr/>
        <p:txBody>
          <a:bodyPr/>
          <a:lstStyle/>
          <a:p>
            <a:fld id="{0B17A1DD-B70C-B048-99CA-ED854228726D}" type="slidenum">
              <a:rPr lang="en-US" smtClean="0"/>
              <a:t>3</a:t>
            </a:fld>
            <a:endParaRPr lang="en-US"/>
          </a:p>
        </p:txBody>
      </p:sp>
    </p:spTree>
    <p:extLst>
      <p:ext uri="{BB962C8B-B14F-4D97-AF65-F5344CB8AC3E}">
        <p14:creationId xmlns:p14="http://schemas.microsoft.com/office/powerpoint/2010/main" val="1638166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emf"/><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 blue and purple background with circles and dots&#10;&#10;Description automatically generated">
            <a:extLst>
              <a:ext uri="{FF2B5EF4-FFF2-40B4-BE49-F238E27FC236}">
                <a16:creationId xmlns:a16="http://schemas.microsoft.com/office/drawing/2014/main" id="{0CFAD488-B35B-46DF-170F-8B2CAB34E9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10EAC21-63AD-76C5-B458-42DF918D730F}"/>
              </a:ext>
            </a:extLst>
          </p:cNvPr>
          <p:cNvPicPr>
            <a:picLocks noChangeAspect="1"/>
          </p:cNvPicPr>
          <p:nvPr userDrawn="1"/>
        </p:nvPicPr>
        <p:blipFill>
          <a:blip r:embed="rId3"/>
          <a:stretch>
            <a:fillRect/>
          </a:stretch>
        </p:blipFill>
        <p:spPr>
          <a:xfrm>
            <a:off x="625313" y="531551"/>
            <a:ext cx="2662678" cy="743631"/>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489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4" name="Picture 3" descr="A blue and purple background with circles and dots&#10;&#10;Description automatically generated">
            <a:extLst>
              <a:ext uri="{FF2B5EF4-FFF2-40B4-BE49-F238E27FC236}">
                <a16:creationId xmlns:a16="http://schemas.microsoft.com/office/drawing/2014/main" id="{94C4CA7B-BA72-E386-7FBC-19B1EC5416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866980C-C913-5E12-6241-DDEDFA3F45E9}"/>
              </a:ext>
            </a:extLst>
          </p:cNvPr>
          <p:cNvSpPr txBox="1"/>
          <p:nvPr userDrawn="1"/>
        </p:nvSpPr>
        <p:spPr>
          <a:xfrm>
            <a:off x="625313" y="4393914"/>
            <a:ext cx="6823276" cy="523220"/>
          </a:xfrm>
          <a:prstGeom prst="rect">
            <a:avLst/>
          </a:prstGeom>
          <a:noFill/>
        </p:spPr>
        <p:txBody>
          <a:bodyPr wrap="square">
            <a:spAutoFit/>
          </a:bodyPr>
          <a:lstStyle/>
          <a:p>
            <a:r>
              <a:rPr lang="en-GB" sz="1400" b="1" dirty="0">
                <a:solidFill>
                  <a:schemeClr val="bg1"/>
                </a:solidFill>
                <a:effectLst/>
                <a:latin typeface="Source Sans Pro" panose="020B0503030403020204" pitchFamily="34" charset="0"/>
                <a:ea typeface="Source Sans Pro" panose="020B0503030403020204" pitchFamily="34" charset="0"/>
              </a:rPr>
              <a:t>International Institute for Applied Systems Analysis (IIASA) </a:t>
            </a:r>
            <a:br>
              <a:rPr lang="en-GB" sz="1400" b="1" dirty="0">
                <a:solidFill>
                  <a:schemeClr val="bg1"/>
                </a:solidFill>
                <a:effectLst/>
                <a:latin typeface="Source Sans Pro" panose="020B0503030403020204" pitchFamily="34" charset="0"/>
                <a:ea typeface="Source Sans Pro" panose="020B0503030403020204" pitchFamily="34" charset="0"/>
              </a:rPr>
            </a:br>
            <a:r>
              <a:rPr lang="en-GB" sz="1400" dirty="0" err="1">
                <a:solidFill>
                  <a:schemeClr val="bg1"/>
                </a:solidFill>
                <a:effectLst/>
                <a:latin typeface="Source Sans Pro" panose="020B0503030403020204" pitchFamily="34" charset="0"/>
                <a:ea typeface="Source Sans Pro" panose="020B0503030403020204" pitchFamily="34" charset="0"/>
              </a:rPr>
              <a:t>Schlossplatz</a:t>
            </a:r>
            <a:r>
              <a:rPr lang="en-GB" sz="1400" dirty="0">
                <a:solidFill>
                  <a:schemeClr val="bg1"/>
                </a:solidFill>
                <a:effectLst/>
                <a:latin typeface="Source Sans Pro" panose="020B0503030403020204" pitchFamily="34" charset="0"/>
                <a:ea typeface="Source Sans Pro" panose="020B0503030403020204" pitchFamily="34" charset="0"/>
              </a:rPr>
              <a:t> 1, A‑2361 </a:t>
            </a:r>
            <a:r>
              <a:rPr lang="en-GB" sz="1400" dirty="0" err="1">
                <a:solidFill>
                  <a:schemeClr val="bg1"/>
                </a:solidFill>
                <a:effectLst/>
                <a:latin typeface="Source Sans Pro" panose="020B0503030403020204" pitchFamily="34" charset="0"/>
                <a:ea typeface="Source Sans Pro" panose="020B0503030403020204" pitchFamily="34" charset="0"/>
              </a:rPr>
              <a:t>Laxenburg</a:t>
            </a:r>
            <a:r>
              <a:rPr lang="en-GB" sz="1400" dirty="0">
                <a:solidFill>
                  <a:schemeClr val="bg1"/>
                </a:solidFill>
                <a:effectLst/>
                <a:latin typeface="Source Sans Pro" panose="020B0503030403020204" pitchFamily="34" charset="0"/>
                <a:ea typeface="Source Sans Pro" panose="020B0503030403020204" pitchFamily="34" charset="0"/>
              </a:rPr>
              <a:t>, Austria</a:t>
            </a:r>
          </a:p>
        </p:txBody>
      </p:sp>
      <p:graphicFrame>
        <p:nvGraphicFramePr>
          <p:cNvPr id="6" name="Table 8">
            <a:extLst>
              <a:ext uri="{FF2B5EF4-FFF2-40B4-BE49-F238E27FC236}">
                <a16:creationId xmlns:a16="http://schemas.microsoft.com/office/drawing/2014/main" id="{A25F503F-4721-C310-186B-90EBB60E1CBF}"/>
              </a:ext>
            </a:extLst>
          </p:cNvPr>
          <p:cNvGraphicFramePr>
            <a:graphicFrameLocks noGrp="1"/>
          </p:cNvGraphicFramePr>
          <p:nvPr userDrawn="1">
            <p:extLst>
              <p:ext uri="{D42A27DB-BD31-4B8C-83A1-F6EECF244321}">
                <p14:modId xmlns:p14="http://schemas.microsoft.com/office/powerpoint/2010/main" val="4181101936"/>
              </p:ext>
            </p:extLst>
          </p:nvPr>
        </p:nvGraphicFramePr>
        <p:xfrm>
          <a:off x="625313" y="5074276"/>
          <a:ext cx="4536996" cy="1320584"/>
        </p:xfrm>
        <a:graphic>
          <a:graphicData uri="http://schemas.openxmlformats.org/drawingml/2006/table">
            <a:tbl>
              <a:tblPr firstRow="1" bandRow="1">
                <a:tableStyleId>{5FD0F851-EC5A-4D38-B0AD-8093EC10F338}</a:tableStyleId>
              </a:tblPr>
              <a:tblGrid>
                <a:gridCol w="370110">
                  <a:extLst>
                    <a:ext uri="{9D8B030D-6E8A-4147-A177-3AD203B41FA5}">
                      <a16:colId xmlns:a16="http://schemas.microsoft.com/office/drawing/2014/main" val="1764525320"/>
                    </a:ext>
                  </a:extLst>
                </a:gridCol>
                <a:gridCol w="1439019">
                  <a:extLst>
                    <a:ext uri="{9D8B030D-6E8A-4147-A177-3AD203B41FA5}">
                      <a16:colId xmlns:a16="http://schemas.microsoft.com/office/drawing/2014/main" val="2052431680"/>
                    </a:ext>
                  </a:extLst>
                </a:gridCol>
                <a:gridCol w="415636">
                  <a:extLst>
                    <a:ext uri="{9D8B030D-6E8A-4147-A177-3AD203B41FA5}">
                      <a16:colId xmlns:a16="http://schemas.microsoft.com/office/drawing/2014/main" val="1376892571"/>
                    </a:ext>
                  </a:extLst>
                </a:gridCol>
                <a:gridCol w="2312231">
                  <a:extLst>
                    <a:ext uri="{9D8B030D-6E8A-4147-A177-3AD203B41FA5}">
                      <a16:colId xmlns:a16="http://schemas.microsoft.com/office/drawing/2014/main" val="3904172649"/>
                    </a:ext>
                  </a:extLst>
                </a:gridCol>
              </a:tblGrid>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iiasa.ac.at</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377140"/>
                  </a:ext>
                </a:extLst>
              </a:tr>
              <a:tr h="330146">
                <a:tc>
                  <a:txBody>
                    <a:bodyPr/>
                    <a:lstStyle/>
                    <a:p>
                      <a:endParaRPr lang="en-AT" sz="100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iiasa.ac.at</a:t>
                      </a:r>
                      <a:r>
                        <a:rPr lang="en-GB" sz="900" b="0" dirty="0">
                          <a:solidFill>
                            <a:srgbClr val="FFFFFF"/>
                          </a:solidFill>
                          <a:effectLst/>
                          <a:latin typeface="Source Sans Pro" panose="020B0503030403020204" pitchFamily="34" charset="0"/>
                          <a:ea typeface="Source Sans Pro" panose="020B0503030403020204" pitchFamily="34" charset="0"/>
                        </a:rPr>
                        <a:t>/contact</a:t>
                      </a: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IIASALive</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80741090"/>
                  </a:ext>
                </a:extLst>
              </a:tr>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r>
                        <a:rPr lang="en-GB" sz="900" b="0" dirty="0">
                          <a:solidFill>
                            <a:srgbClr val="FFFFFF"/>
                          </a:solidFill>
                          <a:effectLst/>
                          <a:latin typeface="Source Sans Pro" panose="020B0503030403020204" pitchFamily="34" charset="0"/>
                          <a:ea typeface="Source Sans Pro" panose="020B0503030403020204" pitchFamily="34" charset="0"/>
                        </a:rPr>
                        <a:t>IIASA</a:t>
                      </a:r>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90576483"/>
                  </a:ext>
                </a:extLst>
              </a:tr>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919575"/>
                  </a:ext>
                </a:extLst>
              </a:tr>
            </a:tbl>
          </a:graphicData>
        </a:graphic>
      </p:graphicFrame>
      <p:pic>
        <p:nvPicPr>
          <p:cNvPr id="7" name="Picture 6">
            <a:extLst>
              <a:ext uri="{FF2B5EF4-FFF2-40B4-BE49-F238E27FC236}">
                <a16:creationId xmlns:a16="http://schemas.microsoft.com/office/drawing/2014/main" id="{C33D3DA8-77C8-0CE6-4392-58B94702EFE2}"/>
              </a:ext>
            </a:extLst>
          </p:cNvPr>
          <p:cNvPicPr>
            <a:picLocks noChangeAspect="1"/>
          </p:cNvPicPr>
          <p:nvPr userDrawn="1"/>
        </p:nvPicPr>
        <p:blipFill>
          <a:blip r:embed="rId3"/>
          <a:stretch>
            <a:fillRect/>
          </a:stretch>
        </p:blipFill>
        <p:spPr>
          <a:xfrm>
            <a:off x="625313" y="531551"/>
            <a:ext cx="2662678" cy="743631"/>
          </a:xfrm>
          <a:prstGeom prst="rect">
            <a:avLst/>
          </a:prstGeom>
        </p:spPr>
      </p:pic>
      <p:sp>
        <p:nvSpPr>
          <p:cNvPr id="2" name="Title 1"/>
          <p:cNvSpPr>
            <a:spLocks noGrp="1"/>
          </p:cNvSpPr>
          <p:nvPr>
            <p:ph type="ctrTitle" hasCustomPrompt="1"/>
          </p:nvPr>
        </p:nvSpPr>
        <p:spPr>
          <a:xfrm>
            <a:off x="625313" y="1950636"/>
            <a:ext cx="9659112" cy="1254416"/>
          </a:xfrm>
          <a:prstGeom prst="rect">
            <a:avLst/>
          </a:prstGeom>
        </p:spPr>
        <p:txBody>
          <a:bodyPr anchor="b">
            <a:normAutofit/>
          </a:bodyPr>
          <a:lstStyle>
            <a:lvl1pPr algn="l">
              <a:defRPr sz="3600" b="0">
                <a:solidFill>
                  <a:schemeClr val="bg1"/>
                </a:solidFill>
              </a:defRPr>
            </a:lvl1pPr>
          </a:lstStyle>
          <a:p>
            <a:r>
              <a:rPr lang="en-US" dirty="0"/>
              <a:t>Thank you for your time.</a:t>
            </a:r>
          </a:p>
        </p:txBody>
      </p:sp>
      <p:sp>
        <p:nvSpPr>
          <p:cNvPr id="3" name="Subtitle 2"/>
          <p:cNvSpPr>
            <a:spLocks noGrp="1"/>
          </p:cNvSpPr>
          <p:nvPr>
            <p:ph type="subTitle" idx="1" hasCustomPrompt="1"/>
          </p:nvPr>
        </p:nvSpPr>
        <p:spPr>
          <a:xfrm>
            <a:off x="625313" y="3407554"/>
            <a:ext cx="8196072" cy="523220"/>
          </a:xfrm>
        </p:spPr>
        <p:txBody>
          <a:bodyPr>
            <a:normAutofit/>
          </a:bodyPr>
          <a:lstStyle>
            <a:lvl1pPr marL="0" indent="0" algn="l">
              <a:lnSpc>
                <a:spcPct val="110000"/>
              </a:lnSpc>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8" name="Picture 7">
            <a:extLst>
              <a:ext uri="{FF2B5EF4-FFF2-40B4-BE49-F238E27FC236}">
                <a16:creationId xmlns:a16="http://schemas.microsoft.com/office/drawing/2014/main" id="{7F42BB52-0F76-07AF-0852-A89312EEB5C8}"/>
              </a:ext>
            </a:extLst>
          </p:cNvPr>
          <p:cNvPicPr>
            <a:picLocks noChangeAspect="1"/>
          </p:cNvPicPr>
          <p:nvPr userDrawn="1"/>
        </p:nvPicPr>
        <p:blipFill>
          <a:blip r:embed="rId4"/>
          <a:stretch>
            <a:fillRect/>
          </a:stretch>
        </p:blipFill>
        <p:spPr>
          <a:xfrm>
            <a:off x="717469" y="5140607"/>
            <a:ext cx="177800" cy="177800"/>
          </a:xfrm>
          <a:prstGeom prst="rect">
            <a:avLst/>
          </a:prstGeom>
        </p:spPr>
      </p:pic>
      <p:pic>
        <p:nvPicPr>
          <p:cNvPr id="9" name="Picture 8">
            <a:extLst>
              <a:ext uri="{FF2B5EF4-FFF2-40B4-BE49-F238E27FC236}">
                <a16:creationId xmlns:a16="http://schemas.microsoft.com/office/drawing/2014/main" id="{7A69C23B-1930-CDCD-E8FC-0B640CD2DAB3}"/>
              </a:ext>
            </a:extLst>
          </p:cNvPr>
          <p:cNvPicPr>
            <a:picLocks noChangeAspect="1"/>
          </p:cNvPicPr>
          <p:nvPr userDrawn="1"/>
        </p:nvPicPr>
        <p:blipFill>
          <a:blip r:embed="rId5"/>
          <a:stretch>
            <a:fillRect/>
          </a:stretch>
        </p:blipFill>
        <p:spPr>
          <a:xfrm>
            <a:off x="717469" y="5449263"/>
            <a:ext cx="177800" cy="177800"/>
          </a:xfrm>
          <a:prstGeom prst="rect">
            <a:avLst/>
          </a:prstGeom>
        </p:spPr>
      </p:pic>
      <p:pic>
        <p:nvPicPr>
          <p:cNvPr id="10" name="Picture 9">
            <a:extLst>
              <a:ext uri="{FF2B5EF4-FFF2-40B4-BE49-F238E27FC236}">
                <a16:creationId xmlns:a16="http://schemas.microsoft.com/office/drawing/2014/main" id="{36A85D1D-8F22-506B-74CE-2B40654E37C7}"/>
              </a:ext>
            </a:extLst>
          </p:cNvPr>
          <p:cNvPicPr>
            <a:picLocks noChangeAspect="1"/>
          </p:cNvPicPr>
          <p:nvPr userDrawn="1"/>
        </p:nvPicPr>
        <p:blipFill>
          <a:blip r:embed="rId6"/>
          <a:stretch>
            <a:fillRect/>
          </a:stretch>
        </p:blipFill>
        <p:spPr>
          <a:xfrm>
            <a:off x="709592" y="5824842"/>
            <a:ext cx="177800" cy="177800"/>
          </a:xfrm>
          <a:prstGeom prst="rect">
            <a:avLst/>
          </a:prstGeom>
        </p:spPr>
      </p:pic>
      <p:pic>
        <p:nvPicPr>
          <p:cNvPr id="11" name="Picture 10">
            <a:extLst>
              <a:ext uri="{FF2B5EF4-FFF2-40B4-BE49-F238E27FC236}">
                <a16:creationId xmlns:a16="http://schemas.microsoft.com/office/drawing/2014/main" id="{AB27957E-1ACD-22F3-93CE-CB4A34038A19}"/>
              </a:ext>
            </a:extLst>
          </p:cNvPr>
          <p:cNvPicPr>
            <a:picLocks noChangeAspect="1"/>
          </p:cNvPicPr>
          <p:nvPr userDrawn="1"/>
        </p:nvPicPr>
        <p:blipFill>
          <a:blip r:embed="rId7"/>
          <a:stretch>
            <a:fillRect/>
          </a:stretch>
        </p:blipFill>
        <p:spPr>
          <a:xfrm>
            <a:off x="709592" y="6139482"/>
            <a:ext cx="177800" cy="177800"/>
          </a:xfrm>
          <a:prstGeom prst="rect">
            <a:avLst/>
          </a:prstGeom>
        </p:spPr>
      </p:pic>
      <p:pic>
        <p:nvPicPr>
          <p:cNvPr id="12" name="Picture 11">
            <a:extLst>
              <a:ext uri="{FF2B5EF4-FFF2-40B4-BE49-F238E27FC236}">
                <a16:creationId xmlns:a16="http://schemas.microsoft.com/office/drawing/2014/main" id="{B3DC30D1-684A-CF6C-A65B-3C4C6F4C7691}"/>
              </a:ext>
            </a:extLst>
          </p:cNvPr>
          <p:cNvPicPr>
            <a:picLocks noChangeAspect="1"/>
          </p:cNvPicPr>
          <p:nvPr userDrawn="1"/>
        </p:nvPicPr>
        <p:blipFill>
          <a:blip r:embed="rId8"/>
          <a:stretch>
            <a:fillRect/>
          </a:stretch>
        </p:blipFill>
        <p:spPr>
          <a:xfrm>
            <a:off x="2563928" y="5140607"/>
            <a:ext cx="177800" cy="177800"/>
          </a:xfrm>
          <a:prstGeom prst="rect">
            <a:avLst/>
          </a:prstGeom>
        </p:spPr>
      </p:pic>
      <p:pic>
        <p:nvPicPr>
          <p:cNvPr id="15" name="Picture 14">
            <a:extLst>
              <a:ext uri="{FF2B5EF4-FFF2-40B4-BE49-F238E27FC236}">
                <a16:creationId xmlns:a16="http://schemas.microsoft.com/office/drawing/2014/main" id="{38D6884D-7CCB-C46B-C53D-3E3A7AC062DC}"/>
              </a:ext>
            </a:extLst>
          </p:cNvPr>
          <p:cNvPicPr>
            <a:picLocks noChangeAspect="1"/>
          </p:cNvPicPr>
          <p:nvPr userDrawn="1"/>
        </p:nvPicPr>
        <p:blipFill>
          <a:blip r:embed="rId9"/>
          <a:stretch>
            <a:fillRect/>
          </a:stretch>
        </p:blipFill>
        <p:spPr>
          <a:xfrm>
            <a:off x="2563928" y="5449263"/>
            <a:ext cx="177800" cy="177800"/>
          </a:xfrm>
          <a:prstGeom prst="rect">
            <a:avLst/>
          </a:prstGeom>
        </p:spPr>
      </p:pic>
      <p:pic>
        <p:nvPicPr>
          <p:cNvPr id="17" name="Picture 16">
            <a:extLst>
              <a:ext uri="{FF2B5EF4-FFF2-40B4-BE49-F238E27FC236}">
                <a16:creationId xmlns:a16="http://schemas.microsoft.com/office/drawing/2014/main" id="{BF152A05-4B11-1060-E898-EB8BD04B1868}"/>
              </a:ext>
            </a:extLst>
          </p:cNvPr>
          <p:cNvPicPr>
            <a:picLocks noChangeAspect="1"/>
          </p:cNvPicPr>
          <p:nvPr userDrawn="1"/>
        </p:nvPicPr>
        <p:blipFill>
          <a:blip r:embed="rId10"/>
          <a:stretch>
            <a:fillRect/>
          </a:stretch>
        </p:blipFill>
        <p:spPr>
          <a:xfrm>
            <a:off x="2563928" y="5824842"/>
            <a:ext cx="177800" cy="177800"/>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07900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81864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chemeClr val="bg1"/>
        </a:solidFill>
        <a:effectLst/>
      </p:bgPr>
    </p:bg>
    <p:spTree>
      <p:nvGrpSpPr>
        <p:cNvPr id="1" name=""/>
        <p:cNvGrpSpPr/>
        <p:nvPr/>
      </p:nvGrpSpPr>
      <p:grpSpPr>
        <a:xfrm>
          <a:off x="0" y="0"/>
          <a:ext cx="0" cy="0"/>
          <a:chOff x="0" y="0"/>
          <a:chExt cx="0" cy="0"/>
        </a:xfrm>
      </p:grpSpPr>
      <p:pic>
        <p:nvPicPr>
          <p:cNvPr id="5" name="Picture 4" descr="A blue and purple background with circles and dots&#10;&#10;Description automatically generated">
            <a:extLst>
              <a:ext uri="{FF2B5EF4-FFF2-40B4-BE49-F238E27FC236}">
                <a16:creationId xmlns:a16="http://schemas.microsoft.com/office/drawing/2014/main" id="{35E133CC-9378-91FA-08A3-FC2F7982C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1" name="Picture 10">
            <a:extLst>
              <a:ext uri="{FF2B5EF4-FFF2-40B4-BE49-F238E27FC236}">
                <a16:creationId xmlns:a16="http://schemas.microsoft.com/office/drawing/2014/main" id="{80732E99-48FB-AE24-3F85-33939BC44936}"/>
              </a:ext>
            </a:extLst>
          </p:cNvPr>
          <p:cNvPicPr>
            <a:picLocks noChangeAspect="1"/>
          </p:cNvPicPr>
          <p:nvPr userDrawn="1"/>
        </p:nvPicPr>
        <p:blipFill>
          <a:blip r:embed="rId3"/>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351523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17604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_White logos">
    <p:spTree>
      <p:nvGrpSpPr>
        <p:cNvPr id="1" name=""/>
        <p:cNvGrpSpPr/>
        <p:nvPr/>
      </p:nvGrpSpPr>
      <p:grpSpPr>
        <a:xfrm>
          <a:off x="0" y="0"/>
          <a:ext cx="0" cy="0"/>
          <a:chOff x="0" y="0"/>
          <a:chExt cx="0" cy="0"/>
        </a:xfrm>
      </p:grpSpPr>
      <p:pic>
        <p:nvPicPr>
          <p:cNvPr id="4" name="Picture 3" descr="A blue and purple background with circles and dots&#10;&#10;Description automatically generated">
            <a:extLst>
              <a:ext uri="{FF2B5EF4-FFF2-40B4-BE49-F238E27FC236}">
                <a16:creationId xmlns:a16="http://schemas.microsoft.com/office/drawing/2014/main" id="{0CFAD488-B35B-46DF-170F-8B2CAB34E9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10EAC21-63AD-76C5-B458-42DF918D730F}"/>
              </a:ext>
            </a:extLst>
          </p:cNvPr>
          <p:cNvPicPr>
            <a:picLocks noChangeAspect="1"/>
          </p:cNvPicPr>
          <p:nvPr userDrawn="1"/>
        </p:nvPicPr>
        <p:blipFill>
          <a:blip r:embed="rId3"/>
          <a:stretch>
            <a:fillRect/>
          </a:stretch>
        </p:blipFill>
        <p:spPr>
          <a:xfrm>
            <a:off x="625313" y="531551"/>
            <a:ext cx="2662678" cy="743631"/>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81B9E65A-E259-5EA1-D7B0-9CB9D020F6B1}"/>
              </a:ext>
            </a:extLst>
          </p:cNvPr>
          <p:cNvSpPr/>
          <p:nvPr userDrawn="1"/>
        </p:nvSpPr>
        <p:spPr>
          <a:xfrm>
            <a:off x="0" y="5971822"/>
            <a:ext cx="12192000" cy="886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ln>
                <a:noFill/>
              </a:ln>
            </a:endParaRPr>
          </a:p>
        </p:txBody>
      </p:sp>
    </p:spTree>
    <p:extLst>
      <p:ext uri="{BB962C8B-B14F-4D97-AF65-F5344CB8AC3E}">
        <p14:creationId xmlns:p14="http://schemas.microsoft.com/office/powerpoint/2010/main" val="32507388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bg1"/>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95607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chemeClr val="accent6"/>
                </a:solidFill>
              </a:defRPr>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FOOTER - </a:t>
            </a:r>
            <a:r>
              <a:rPr lang="en-US" dirty="0" err="1"/>
              <a:t>Goto</a:t>
            </a:r>
            <a:r>
              <a:rPr lang="en-US" dirty="0"/>
              <a:t>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820303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76120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713340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4" name="Picture 3">
            <a:extLst>
              <a:ext uri="{FF2B5EF4-FFF2-40B4-BE49-F238E27FC236}">
                <a16:creationId xmlns:a16="http://schemas.microsoft.com/office/drawing/2014/main" id="{E38E42FE-DE83-0941-9540-20EEB49185B5}"/>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6964397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9" name="Picture 8">
            <a:extLst>
              <a:ext uri="{FF2B5EF4-FFF2-40B4-BE49-F238E27FC236}">
                <a16:creationId xmlns:a16="http://schemas.microsoft.com/office/drawing/2014/main" id="{0E63F04A-47D7-6D44-AF92-CB4F029D3D8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1656307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0" name="Picture 9">
            <a:extLst>
              <a:ext uri="{FF2B5EF4-FFF2-40B4-BE49-F238E27FC236}">
                <a16:creationId xmlns:a16="http://schemas.microsoft.com/office/drawing/2014/main" id="{3320A26F-514F-5A42-ACE3-70A01C87296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3149247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chemeClr val="accent6"/>
                </a:solidFill>
              </a:defRPr>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2" name="Picture 11">
            <a:extLst>
              <a:ext uri="{FF2B5EF4-FFF2-40B4-BE49-F238E27FC236}">
                <a16:creationId xmlns:a16="http://schemas.microsoft.com/office/drawing/2014/main" id="{F06BA4D8-F3B1-6640-9CB5-BB9AE0CA8677}"/>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8797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4" name="Picture 3">
            <a:extLst>
              <a:ext uri="{FF2B5EF4-FFF2-40B4-BE49-F238E27FC236}">
                <a16:creationId xmlns:a16="http://schemas.microsoft.com/office/drawing/2014/main" id="{DE697EA0-D0C6-A253-A18D-7919EFBFD709}"/>
              </a:ext>
            </a:extLst>
          </p:cNvPr>
          <p:cNvPicPr>
            <a:picLocks noChangeAspect="1"/>
          </p:cNvPicPr>
          <p:nvPr userDrawn="1"/>
        </p:nvPicPr>
        <p:blipFill>
          <a:blip r:embed="rId2"/>
          <a:stretch>
            <a:fillRect/>
          </a:stretch>
        </p:blipFill>
        <p:spPr>
          <a:xfrm>
            <a:off x="625313" y="531551"/>
            <a:ext cx="2662678" cy="743631"/>
          </a:xfrm>
          <a:prstGeom prst="rect">
            <a:avLst/>
          </a:prstGeom>
        </p:spPr>
      </p:pic>
    </p:spTree>
    <p:extLst>
      <p:ext uri="{BB962C8B-B14F-4D97-AF65-F5344CB8AC3E}">
        <p14:creationId xmlns:p14="http://schemas.microsoft.com/office/powerpoint/2010/main" val="159371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FOOTER - </a:t>
            </a:r>
            <a:r>
              <a:rPr lang="en-US" dirty="0" err="1"/>
              <a:t>Goto</a:t>
            </a:r>
            <a:r>
              <a:rPr lang="en-US" dirty="0"/>
              <a:t> 'Insert &gt; Header and </a:t>
            </a:r>
            <a:r>
              <a:rPr lang="en-US" dirty="0">
                <a:solidFill>
                  <a:schemeClr val="bg1"/>
                </a:solidFill>
              </a:rPr>
              <a:t>footer</a:t>
            </a:r>
            <a:r>
              <a:rPr lang="en-US" dirty="0"/>
              <a:t>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3.emf"/><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black and purple background&#10;&#10;Description automatically generated">
            <a:extLst>
              <a:ext uri="{FF2B5EF4-FFF2-40B4-BE49-F238E27FC236}">
                <a16:creationId xmlns:a16="http://schemas.microsoft.com/office/drawing/2014/main" id="{C1A1048A-9311-ED75-C86E-1B54CDA5554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7" name="Picture 16" descr="A black and purple background&#10;&#10;Description automatically generated">
            <a:extLst>
              <a:ext uri="{FF2B5EF4-FFF2-40B4-BE49-F238E27FC236}">
                <a16:creationId xmlns:a16="http://schemas.microsoft.com/office/drawing/2014/main" id="{9D636B88-D25D-95BD-544B-9D3EA807C383}"/>
              </a:ext>
            </a:extLst>
          </p:cNvPr>
          <p:cNvPicPr>
            <a:picLocks noChangeAspect="1"/>
          </p:cNvPicPr>
          <p:nvPr userDrawn="1"/>
        </p:nvPicPr>
        <p:blipFill>
          <a:blip r:embed="rId19"/>
          <a:stretch>
            <a:fillRect/>
          </a:stretch>
        </p:blipFill>
        <p:spPr>
          <a:xfrm flipH="1">
            <a:off x="7083946" y="0"/>
            <a:ext cx="5108054" cy="1853174"/>
          </a:xfrm>
          <a:prstGeom prst="rect">
            <a:avLst/>
          </a:prstGeom>
        </p:spPr>
      </p:pic>
      <p:pic>
        <p:nvPicPr>
          <p:cNvPr id="18" name="Picture 17">
            <a:extLst>
              <a:ext uri="{FF2B5EF4-FFF2-40B4-BE49-F238E27FC236}">
                <a16:creationId xmlns:a16="http://schemas.microsoft.com/office/drawing/2014/main" id="{2B45DA93-FBAA-4E83-F1C8-02178FFFE909}"/>
              </a:ext>
            </a:extLst>
          </p:cNvPr>
          <p:cNvPicPr>
            <a:picLocks noChangeAspect="1"/>
          </p:cNvPicPr>
          <p:nvPr userDrawn="1"/>
        </p:nvPicPr>
        <p:blipFill>
          <a:blip r:embed="rId20"/>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63" r:id="rId3"/>
    <p:sldLayoutId id="2147483662" r:id="rId4"/>
    <p:sldLayoutId id="2147483664" r:id="rId5"/>
    <p:sldLayoutId id="2147483672" r:id="rId6"/>
    <p:sldLayoutId id="2147483665" r:id="rId7"/>
    <p:sldLayoutId id="2147483666" r:id="rId8"/>
    <p:sldLayoutId id="2147483667" r:id="rId9"/>
    <p:sldLayoutId id="2147483668" r:id="rId10"/>
    <p:sldLayoutId id="2147483669" r:id="rId11"/>
    <p:sldLayoutId id="2147483670" r:id="rId12"/>
    <p:sldLayoutId id="2147483671" r:id="rId13"/>
    <p:sldLayoutId id="2147483684" r:id="rId14"/>
    <p:sldLayoutId id="2147483685" r:id="rId15"/>
    <p:sldLayoutId id="2147483691" r:id="rId16"/>
  </p:sldLayoutIdLst>
  <p:hf hdr="0"/>
  <p:txStyles>
    <p:titleStyle>
      <a:lvl1pPr algn="l" defTabSz="914400" rtl="0" eaLnBrk="1" latinLnBrk="0" hangingPunct="1">
        <a:lnSpc>
          <a:spcPct val="90000"/>
        </a:lnSpc>
        <a:spcBef>
          <a:spcPct val="0"/>
        </a:spcBef>
        <a:buNone/>
        <a:defRPr sz="3600" kern="1200">
          <a:solidFill>
            <a:srgbClr val="7030A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ack and purple background&#10;&#10;Description automatically generated">
            <a:extLst>
              <a:ext uri="{FF2B5EF4-FFF2-40B4-BE49-F238E27FC236}">
                <a16:creationId xmlns:a16="http://schemas.microsoft.com/office/drawing/2014/main" id="{99750996-252E-B996-EBD3-9C14687A197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6" name="Picture 5" descr="A black and purple background&#10;&#10;Description automatically generated">
            <a:extLst>
              <a:ext uri="{FF2B5EF4-FFF2-40B4-BE49-F238E27FC236}">
                <a16:creationId xmlns:a16="http://schemas.microsoft.com/office/drawing/2014/main" id="{FBAF44C1-399E-99FB-672D-AD6FA19E5F60}"/>
              </a:ext>
            </a:extLst>
          </p:cNvPr>
          <p:cNvPicPr>
            <a:picLocks noChangeAspect="1"/>
          </p:cNvPicPr>
          <p:nvPr userDrawn="1"/>
        </p:nvPicPr>
        <p:blipFill>
          <a:blip r:embed="rId16"/>
          <a:stretch>
            <a:fillRect/>
          </a:stretch>
        </p:blipFill>
        <p:spPr>
          <a:xfrm flipH="1">
            <a:off x="7083946" y="0"/>
            <a:ext cx="5108054" cy="1853174"/>
          </a:xfrm>
          <a:prstGeom prst="rect">
            <a:avLst/>
          </a:prstGeom>
        </p:spPr>
      </p:pic>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17"/>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6" r:id="rId10"/>
    <p:sldLayoutId id="2147483687" r:id="rId11"/>
    <p:sldLayoutId id="2147483688" r:id="rId12"/>
    <p:sldLayoutId id="2147483689" r:id="rId13"/>
  </p:sldLayoutIdLst>
  <p:hf hdr="0"/>
  <p:txStyles>
    <p:titleStyle>
      <a:lvl1pPr algn="l" defTabSz="914400" rtl="0" eaLnBrk="1" latinLnBrk="0" hangingPunct="1">
        <a:lnSpc>
          <a:spcPct val="90000"/>
        </a:lnSpc>
        <a:spcBef>
          <a:spcPct val="0"/>
        </a:spcBef>
        <a:buNone/>
        <a:defRPr sz="3200" kern="1200">
          <a:solidFill>
            <a:srgbClr val="7030A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isl@iiasa.ac.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iasa.ac.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a:xfrm>
            <a:off x="362712" y="2063366"/>
            <a:ext cx="9659112" cy="1654139"/>
          </a:xfrm>
        </p:spPr>
        <p:txBody>
          <a:bodyPr>
            <a:normAutofit/>
          </a:bodyPr>
          <a:lstStyle/>
          <a:p>
            <a:r>
              <a:rPr lang="en-US" sz="5400" b="1" dirty="0">
                <a:latin typeface="Open Sans" panose="020B0606030504020204" pitchFamily="34" charset="0"/>
              </a:rPr>
              <a:t>The c</a:t>
            </a:r>
            <a:r>
              <a:rPr lang="en-US" sz="5400" b="1" i="0" dirty="0">
                <a:effectLst/>
                <a:latin typeface="Open Sans" panose="020B0606030504020204" pitchFamily="34" charset="0"/>
              </a:rPr>
              <a:t>ontributions of citizen science to</a:t>
            </a:r>
            <a:r>
              <a:rPr lang="en-US" sz="5400" b="1" dirty="0">
                <a:latin typeface="Open Sans" panose="020B0606030504020204" pitchFamily="34" charset="0"/>
              </a:rPr>
              <a:t> </a:t>
            </a:r>
            <a:r>
              <a:rPr lang="en-US" sz="5400" b="1" i="0" dirty="0">
                <a:effectLst/>
                <a:latin typeface="Open Sans" panose="020B0606030504020204" pitchFamily="34" charset="0"/>
              </a:rPr>
              <a:t>SDG monitoring</a:t>
            </a:r>
            <a:endParaRPr lang="en-US" sz="5400" b="1" dirty="0"/>
          </a:p>
        </p:txBody>
      </p:sp>
      <p:sp>
        <p:nvSpPr>
          <p:cNvPr id="7" name="Subtitle 8">
            <a:extLst>
              <a:ext uri="{FF2B5EF4-FFF2-40B4-BE49-F238E27FC236}">
                <a16:creationId xmlns:a16="http://schemas.microsoft.com/office/drawing/2014/main" id="{06E111D1-989C-7718-DFE8-518EDDE40499}"/>
              </a:ext>
            </a:extLst>
          </p:cNvPr>
          <p:cNvSpPr txBox="1">
            <a:spLocks/>
          </p:cNvSpPr>
          <p:nvPr/>
        </p:nvSpPr>
        <p:spPr>
          <a:xfrm>
            <a:off x="444905" y="3967564"/>
            <a:ext cx="9659112" cy="122818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600" dirty="0"/>
              <a:t>Dr. Dilek Fraisl</a:t>
            </a:r>
          </a:p>
          <a:p>
            <a:pPr>
              <a:lnSpc>
                <a:spcPct val="120000"/>
              </a:lnSpc>
              <a:spcBef>
                <a:spcPts val="0"/>
              </a:spcBef>
            </a:pPr>
            <a:r>
              <a:rPr lang="en-US" sz="1600" dirty="0"/>
              <a:t>Senior Research Scholar</a:t>
            </a:r>
          </a:p>
          <a:p>
            <a:pPr marL="0" indent="0">
              <a:lnSpc>
                <a:spcPct val="100000"/>
              </a:lnSpc>
              <a:spcBef>
                <a:spcPts val="0"/>
              </a:spcBef>
              <a:buNone/>
            </a:pPr>
            <a:r>
              <a:rPr lang="en-AT" sz="1600" dirty="0">
                <a:latin typeface="Tahoma" panose="020B0604030504040204" pitchFamily="34" charset="0"/>
                <a:ea typeface="Tahoma" panose="020B0604030504040204" pitchFamily="34" charset="0"/>
                <a:cs typeface="Tahoma" panose="020B0604030504040204" pitchFamily="34" charset="0"/>
              </a:rPr>
              <a:t>International Institute for Applied Systems Analysis (IIASA)</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endParaRPr lang="en-US" sz="1600" dirty="0"/>
          </a:p>
          <a:p>
            <a:pPr marL="0" indent="0">
              <a:lnSpc>
                <a:spcPct val="100000"/>
              </a:lnSpc>
              <a:spcBef>
                <a:spcPts val="0"/>
              </a:spcBef>
              <a:buNone/>
            </a:pPr>
            <a:r>
              <a:rPr lang="en-US" sz="1600" dirty="0">
                <a:latin typeface="Tahoma" panose="020B0604030504040204" pitchFamily="34" charset="0"/>
                <a:ea typeface="Tahoma" panose="020B0604030504040204" pitchFamily="34" charset="0"/>
                <a:cs typeface="Tahoma" panose="020B0604030504040204" pitchFamily="34" charset="0"/>
              </a:rPr>
              <a:t>Managing Director</a:t>
            </a:r>
          </a:p>
          <a:p>
            <a:pPr marL="0" indent="0">
              <a:lnSpc>
                <a:spcPct val="100000"/>
              </a:lnSpc>
              <a:spcBef>
                <a:spcPts val="0"/>
              </a:spcBef>
              <a:buNone/>
            </a:pPr>
            <a:r>
              <a:rPr lang="en-US" sz="1600" dirty="0"/>
              <a:t>Citizen Science Global Partnership</a:t>
            </a:r>
            <a:endParaRPr lang="en-AT"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endParaRPr lang="en-US" dirty="0">
              <a:solidFill>
                <a:schemeClr val="dk2"/>
              </a:solidFill>
            </a:endParaRPr>
          </a:p>
          <a:p>
            <a:pPr marL="0" indent="0" algn="ctr">
              <a:lnSpc>
                <a:spcPct val="100000"/>
              </a:lnSpc>
              <a:spcBef>
                <a:spcPts val="0"/>
              </a:spcBef>
              <a:buNone/>
            </a:pPr>
            <a:endParaRPr lang="en-US" dirty="0"/>
          </a:p>
          <a:p>
            <a:pPr algn="just"/>
            <a:endParaRPr lang="en-US" dirty="0"/>
          </a:p>
        </p:txBody>
      </p:sp>
      <p:sp>
        <p:nvSpPr>
          <p:cNvPr id="10" name="TextBox 9">
            <a:extLst>
              <a:ext uri="{FF2B5EF4-FFF2-40B4-BE49-F238E27FC236}">
                <a16:creationId xmlns:a16="http://schemas.microsoft.com/office/drawing/2014/main" id="{9F5B65E4-2259-6931-AB93-55ECA79F65DB}"/>
              </a:ext>
            </a:extLst>
          </p:cNvPr>
          <p:cNvSpPr txBox="1"/>
          <p:nvPr/>
        </p:nvSpPr>
        <p:spPr>
          <a:xfrm>
            <a:off x="444905" y="5305974"/>
            <a:ext cx="2349391" cy="830997"/>
          </a:xfrm>
          <a:prstGeom prst="rect">
            <a:avLst/>
          </a:prstGeom>
          <a:noFill/>
        </p:spPr>
        <p:txBody>
          <a:bodyPr wrap="square">
            <a:spAutoFit/>
          </a:bodyPr>
          <a:lstStyle/>
          <a:p>
            <a:pPr>
              <a:spcBef>
                <a:spcPts val="0"/>
              </a:spcBef>
              <a:spcAft>
                <a:spcPts val="0"/>
              </a:spcAft>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Email: </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hlinkClick r:id="rId3">
                  <a:extLst>
                    <a:ext uri="{A12FA001-AC4F-418D-AE19-62706E023703}">
                      <ahyp:hlinkClr xmlns:ahyp="http://schemas.microsoft.com/office/drawing/2018/hyperlinkcolor" val="tx"/>
                    </a:ext>
                  </a:extLst>
                </a:hlinkClick>
              </a:rPr>
              <a:t>fraisl@iiasa.ac.at</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 </a:t>
            </a:r>
          </a:p>
          <a:p>
            <a:pPr>
              <a:spcBef>
                <a:spcPts val="0"/>
              </a:spcBef>
              <a:spcAft>
                <a:spcPts val="0"/>
              </a:spcAft>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Twitter: dilekfraisl1 </a:t>
            </a:r>
          </a:p>
          <a:p>
            <a:pPr>
              <a:spcBef>
                <a:spcPts val="0"/>
              </a:spcBef>
              <a:spcAft>
                <a:spcPts val="0"/>
              </a:spcAft>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LinkedIn: dilekfraisl</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Web: </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hlinkClick r:id="rId4">
                  <a:extLst>
                    <a:ext uri="{A12FA001-AC4F-418D-AE19-62706E023703}">
                      <ahyp:hlinkClr xmlns:ahyp="http://schemas.microsoft.com/office/drawing/2018/hyperlinkcolor" val="tx"/>
                    </a:ext>
                  </a:extLst>
                </a:hlinkClick>
              </a:rPr>
              <a:t>www.iiasa.ac.at</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 </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867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6">
            <a:extLst>
              <a:ext uri="{FF2B5EF4-FFF2-40B4-BE49-F238E27FC236}">
                <a16:creationId xmlns:a16="http://schemas.microsoft.com/office/drawing/2014/main" id="{61918732-87E4-211E-0E78-84EF23C877CE}"/>
              </a:ext>
            </a:extLst>
          </p:cNvPr>
          <p:cNvSpPr>
            <a:spLocks noGrp="1"/>
          </p:cNvSpPr>
          <p:nvPr>
            <p:ph sz="half" idx="13"/>
          </p:nvPr>
        </p:nvSpPr>
        <p:spPr>
          <a:xfrm>
            <a:off x="5779008" y="1761617"/>
            <a:ext cx="5574792" cy="4351338"/>
          </a:xfrm>
        </p:spPr>
        <p:txBody>
          <a:bodyPr>
            <a:normAutofit fontScale="92500" lnSpcReduction="20000"/>
          </a:bodyPr>
          <a:lstStyle/>
          <a:p>
            <a:pPr marL="285750" indent="-285750" algn="just" rtl="0" fontAlgn="base">
              <a:lnSpc>
                <a:spcPct val="100000"/>
              </a:lnSpc>
              <a:spcBef>
                <a:spcPts val="0"/>
              </a:spcBef>
              <a:spcAft>
                <a:spcPts val="600"/>
              </a:spcAft>
              <a:buFont typeface="Arial" panose="020B0604020202020204" pitchFamily="34" charset="0"/>
              <a:buChar char="•"/>
            </a:pPr>
            <a:r>
              <a:rPr lang="en-US" sz="1600" b="0" i="0" u="none" strike="noStrike" dirty="0">
                <a:effectLst/>
              </a:rPr>
              <a:t>Ghana has become the first country to integrate existing citizen science data on marine plastic litter into their official statistics, as well as SDG monitoring and reporting </a:t>
            </a:r>
          </a:p>
          <a:p>
            <a:pPr marL="285750" indent="-285750" algn="just" rtl="0" fontAlgn="base">
              <a:lnSpc>
                <a:spcPct val="100000"/>
              </a:lnSpc>
              <a:spcBef>
                <a:spcPts val="0"/>
              </a:spcBef>
              <a:spcAft>
                <a:spcPts val="600"/>
              </a:spcAft>
              <a:buFont typeface="Arial" panose="020B0604020202020204" pitchFamily="34" charset="0"/>
              <a:buChar char="•"/>
            </a:pPr>
            <a:r>
              <a:rPr lang="en-US" sz="1600" b="0" i="0" u="none" strike="noStrike" dirty="0">
                <a:effectLst/>
              </a:rPr>
              <a:t>The results have been used in Ghana’s Voluntary National Review of the SDGs, and reported on the UN SDG Global Database </a:t>
            </a:r>
          </a:p>
          <a:p>
            <a:pPr marL="285750" indent="-285750" algn="just" rtl="0" fontAlgn="base">
              <a:lnSpc>
                <a:spcPct val="100000"/>
              </a:lnSpc>
              <a:spcBef>
                <a:spcPts val="0"/>
              </a:spcBef>
              <a:spcAft>
                <a:spcPts val="600"/>
              </a:spcAft>
              <a:buFont typeface="Arial" panose="020B0604020202020204" pitchFamily="34" charset="0"/>
              <a:buChar char="•"/>
            </a:pPr>
            <a:r>
              <a:rPr lang="en-US" sz="1600" b="0" i="0" u="none" strike="noStrike" dirty="0">
                <a:effectLst/>
              </a:rPr>
              <a:t>The results are also informing the integrated coastal and marine management policy in Ghana, currently under development</a:t>
            </a:r>
          </a:p>
          <a:p>
            <a:pPr marL="285750" indent="-285750" algn="just" fontAlgn="base">
              <a:lnSpc>
                <a:spcPct val="100000"/>
              </a:lnSpc>
              <a:spcBef>
                <a:spcPts val="0"/>
              </a:spcBef>
              <a:spcAft>
                <a:spcPts val="600"/>
              </a:spcAft>
              <a:buFont typeface="Arial" panose="020B0604020202020204" pitchFamily="34" charset="0"/>
              <a:buChar char="•"/>
            </a:pPr>
            <a:r>
              <a:rPr lang="en-US" sz="1600" b="0" i="0" u="none" strike="noStrike" dirty="0">
                <a:effectLst/>
              </a:rPr>
              <a:t>The initiative has helped to bridge local data collection efforts with global monitoring processes and policy agendas by leveraging the SDG framework</a:t>
            </a:r>
          </a:p>
          <a:p>
            <a:pPr marL="285750" indent="-285750" algn="just" rtl="0" fontAlgn="base">
              <a:lnSpc>
                <a:spcPct val="100000"/>
              </a:lnSpc>
              <a:spcBef>
                <a:spcPts val="0"/>
              </a:spcBef>
              <a:spcAft>
                <a:spcPts val="600"/>
              </a:spcAft>
              <a:buFont typeface="Arial" panose="020B0604020202020204" pitchFamily="34" charset="0"/>
              <a:buChar char="•"/>
            </a:pPr>
            <a:r>
              <a:rPr lang="en-US" sz="1600" dirty="0"/>
              <a:t>Partnerships with citizen science networks that are gathering these data in Ghana have been built to ensure sustainability of data and the approach, led by the Ghana Statistical Service (GSS)</a:t>
            </a:r>
          </a:p>
          <a:p>
            <a:pPr marL="285750" indent="-285750" algn="just" rtl="0" fontAlgn="base">
              <a:lnSpc>
                <a:spcPct val="100000"/>
              </a:lnSpc>
              <a:spcBef>
                <a:spcPts val="0"/>
              </a:spcBef>
              <a:spcAft>
                <a:spcPts val="600"/>
              </a:spcAft>
              <a:buFont typeface="Arial" panose="020B0604020202020204" pitchFamily="34" charset="0"/>
              <a:buChar char="•"/>
            </a:pPr>
            <a:r>
              <a:rPr lang="en-US" sz="1600" b="0" i="0" u="none" strike="noStrike" dirty="0">
                <a:effectLst/>
              </a:rPr>
              <a:t>Other countries, such as Siera Leone and Colombia, are also learning from Ghana and have engaged in knowledge exchange workshops with the </a:t>
            </a:r>
            <a:r>
              <a:rPr lang="en-US" sz="1600" dirty="0"/>
              <a:t>(GSS)</a:t>
            </a:r>
            <a:endParaRPr lang="en-US" sz="1600" b="0" i="0" u="none" strike="noStrike" dirty="0">
              <a:effectLst/>
            </a:endParaRPr>
          </a:p>
        </p:txBody>
      </p:sp>
      <p:sp>
        <p:nvSpPr>
          <p:cNvPr id="3" name="Slide Number Placeholder 2">
            <a:extLst>
              <a:ext uri="{FF2B5EF4-FFF2-40B4-BE49-F238E27FC236}">
                <a16:creationId xmlns:a16="http://schemas.microsoft.com/office/drawing/2014/main" id="{BF7CD7B7-EC15-4BB5-713C-1B40B180C6E9}"/>
              </a:ext>
            </a:extLst>
          </p:cNvPr>
          <p:cNvSpPr>
            <a:spLocks noGrp="1"/>
          </p:cNvSpPr>
          <p:nvPr>
            <p:ph type="sldNum" sz="quarter" idx="16"/>
          </p:nvPr>
        </p:nvSpPr>
        <p:spPr>
          <a:xfrm>
            <a:off x="258748" y="6352806"/>
            <a:ext cx="2743200" cy="365125"/>
          </a:xfrm>
        </p:spPr>
        <p:txBody>
          <a:bodyPr anchor="b">
            <a:normAutofit/>
          </a:bodyPr>
          <a:lstStyle/>
          <a:p>
            <a:pPr>
              <a:spcAft>
                <a:spcPts val="600"/>
              </a:spcAft>
            </a:pPr>
            <a:fld id="{838B0777-827F-8D42-90B1-61394C340E65}" type="slidenum">
              <a:rPr lang="en-US" smtClean="0"/>
              <a:pPr>
                <a:spcAft>
                  <a:spcPts val="600"/>
                </a:spcAft>
              </a:pPr>
              <a:t>2</a:t>
            </a:fld>
            <a:endParaRPr lang="en-US"/>
          </a:p>
        </p:txBody>
      </p:sp>
      <p:sp>
        <p:nvSpPr>
          <p:cNvPr id="6" name="Title 5">
            <a:extLst>
              <a:ext uri="{FF2B5EF4-FFF2-40B4-BE49-F238E27FC236}">
                <a16:creationId xmlns:a16="http://schemas.microsoft.com/office/drawing/2014/main" id="{B9992BF3-49F1-4356-3DCB-20E591118779}"/>
              </a:ext>
            </a:extLst>
          </p:cNvPr>
          <p:cNvSpPr>
            <a:spLocks noGrp="1"/>
          </p:cNvSpPr>
          <p:nvPr>
            <p:ph type="title"/>
          </p:nvPr>
        </p:nvSpPr>
        <p:spPr>
          <a:xfrm>
            <a:off x="362712" y="365127"/>
            <a:ext cx="10991088" cy="1198498"/>
          </a:xfrm>
        </p:spPr>
        <p:txBody>
          <a:bodyPr anchor="ctr">
            <a:normAutofit/>
          </a:bodyPr>
          <a:lstStyle/>
          <a:p>
            <a:pPr algn="ctr"/>
            <a:r>
              <a:rPr lang="en-US" sz="3000" b="1" dirty="0"/>
              <a:t>GLOBAL RECOGNITION AND IMPACT</a:t>
            </a:r>
          </a:p>
        </p:txBody>
      </p:sp>
      <p:sp>
        <p:nvSpPr>
          <p:cNvPr id="10" name="Google Shape;116;p15">
            <a:extLst>
              <a:ext uri="{FF2B5EF4-FFF2-40B4-BE49-F238E27FC236}">
                <a16:creationId xmlns:a16="http://schemas.microsoft.com/office/drawing/2014/main" id="{CC785D92-CDB4-E0C3-FB52-D725C99462A5}"/>
              </a:ext>
            </a:extLst>
          </p:cNvPr>
          <p:cNvSpPr txBox="1"/>
          <p:nvPr/>
        </p:nvSpPr>
        <p:spPr>
          <a:xfrm>
            <a:off x="1552028" y="6172002"/>
            <a:ext cx="3147294" cy="361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000" dirty="0">
                <a:solidFill>
                  <a:schemeClr val="dk1"/>
                </a:solidFill>
                <a:latin typeface="Tahoma" panose="020B0604030504040204" pitchFamily="34" charset="0"/>
                <a:ea typeface="Tahoma" panose="020B0604030504040204" pitchFamily="34" charset="0"/>
                <a:cs typeface="Tahoma" panose="020B0604030504040204" pitchFamily="34" charset="0"/>
              </a:rPr>
              <a:t>@Smart Nature Freaks Youth Volunteers Foundation</a:t>
            </a:r>
            <a:endParaRPr sz="10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pic>
        <p:nvPicPr>
          <p:cNvPr id="4" name="Google Shape;114;p15">
            <a:extLst>
              <a:ext uri="{FF2B5EF4-FFF2-40B4-BE49-F238E27FC236}">
                <a16:creationId xmlns:a16="http://schemas.microsoft.com/office/drawing/2014/main" id="{CD6E57A5-E8C1-037A-426A-024AD9A11D17}"/>
              </a:ext>
            </a:extLst>
          </p:cNvPr>
          <p:cNvPicPr preferRelativeResize="0"/>
          <p:nvPr/>
        </p:nvPicPr>
        <p:blipFill>
          <a:blip r:embed="rId3">
            <a:alphaModFix/>
          </a:blip>
          <a:stretch>
            <a:fillRect/>
          </a:stretch>
        </p:blipFill>
        <p:spPr>
          <a:xfrm>
            <a:off x="511592" y="1677126"/>
            <a:ext cx="4980711" cy="4310554"/>
          </a:xfrm>
          <a:prstGeom prst="rect">
            <a:avLst/>
          </a:prstGeom>
          <a:noFill/>
          <a:ln>
            <a:noFill/>
          </a:ln>
        </p:spPr>
      </p:pic>
      <p:pic>
        <p:nvPicPr>
          <p:cNvPr id="2" name="Picture 2" descr="Dissemination material - weobserve">
            <a:extLst>
              <a:ext uri="{FF2B5EF4-FFF2-40B4-BE49-F238E27FC236}">
                <a16:creationId xmlns:a16="http://schemas.microsoft.com/office/drawing/2014/main" id="{E69DF43D-A677-A72B-8300-2FC509569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
            <a:ext cx="2394856" cy="82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6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767C9A-2A55-D532-BBE3-A4DAAA276CC5}"/>
            </a:ext>
          </a:extLst>
        </p:cNvPr>
        <p:cNvGrpSpPr/>
        <p:nvPr/>
      </p:nvGrpSpPr>
      <p:grpSpPr>
        <a:xfrm>
          <a:off x="0" y="0"/>
          <a:ext cx="0" cy="0"/>
          <a:chOff x="0" y="0"/>
          <a:chExt cx="0" cy="0"/>
        </a:xfrm>
      </p:grpSpPr>
      <p:sp>
        <p:nvSpPr>
          <p:cNvPr id="20" name="Content Placeholder 6">
            <a:extLst>
              <a:ext uri="{FF2B5EF4-FFF2-40B4-BE49-F238E27FC236}">
                <a16:creationId xmlns:a16="http://schemas.microsoft.com/office/drawing/2014/main" id="{E4FE6A3E-086A-2F40-FE2F-E7FEDCD9C1BC}"/>
              </a:ext>
            </a:extLst>
          </p:cNvPr>
          <p:cNvSpPr>
            <a:spLocks noGrp="1"/>
          </p:cNvSpPr>
          <p:nvPr>
            <p:ph sz="half" idx="1"/>
          </p:nvPr>
        </p:nvSpPr>
        <p:spPr>
          <a:xfrm>
            <a:off x="352670" y="1437750"/>
            <a:ext cx="6854518" cy="4971680"/>
          </a:xfrm>
        </p:spPr>
        <p:txBody>
          <a:bodyPr>
            <a:noAutofit/>
          </a:bodyPr>
          <a:lstStyle/>
          <a:p>
            <a:pPr marL="285750" indent="-285750" algn="just" fontAlgn="base">
              <a:lnSpc>
                <a:spcPct val="100000"/>
              </a:lnSpc>
              <a:spcBef>
                <a:spcPts val="0"/>
              </a:spcBef>
              <a:spcAft>
                <a:spcPts val="600"/>
              </a:spcAft>
              <a:buFont typeface="Arial" panose="020B0604020202020204" pitchFamily="34" charset="0"/>
              <a:buChar char="•"/>
            </a:pPr>
            <a:r>
              <a:rPr lang="en-US" sz="1500" dirty="0"/>
              <a:t>Mentioned in the UN SDG Reports published by the UN Statistics Division (UNSD) (both in 2023 &amp; 2024 editions) </a:t>
            </a:r>
          </a:p>
          <a:p>
            <a:pPr marL="285750" indent="-285750" algn="just" rtl="0" fontAlgn="base">
              <a:lnSpc>
                <a:spcPct val="100000"/>
              </a:lnSpc>
              <a:spcBef>
                <a:spcPts val="0"/>
              </a:spcBef>
              <a:spcAft>
                <a:spcPts val="600"/>
              </a:spcAft>
              <a:buFont typeface="Arial" panose="020B0604020202020204" pitchFamily="34" charset="0"/>
              <a:buChar char="•"/>
            </a:pPr>
            <a:r>
              <a:rPr lang="en-US" sz="1500" dirty="0"/>
              <a:t>Showcased on the UNSD website as a best practice model</a:t>
            </a:r>
          </a:p>
          <a:p>
            <a:pPr marL="285750" indent="-285750" algn="just" rtl="0" fontAlgn="base">
              <a:lnSpc>
                <a:spcPct val="100000"/>
              </a:lnSpc>
              <a:spcBef>
                <a:spcPts val="0"/>
              </a:spcBef>
              <a:spcAft>
                <a:spcPts val="600"/>
              </a:spcAft>
              <a:buFont typeface="Arial" panose="020B0604020202020204" pitchFamily="34" charset="0"/>
              <a:buChar char="•"/>
            </a:pPr>
            <a:r>
              <a:rPr lang="en-US" sz="1500" dirty="0"/>
              <a:t>Mentioned in the UN Statistical Commission - Secretary General’s Report (Statistical Commission Fifty-sixth session, 2025)</a:t>
            </a:r>
          </a:p>
          <a:p>
            <a:pPr marL="285750" indent="-285750" algn="just" fontAlgn="base">
              <a:lnSpc>
                <a:spcPct val="100000"/>
              </a:lnSpc>
              <a:spcBef>
                <a:spcPts val="0"/>
              </a:spcBef>
              <a:spcAft>
                <a:spcPts val="600"/>
              </a:spcAft>
              <a:buFont typeface="Arial" panose="020B0604020202020204" pitchFamily="34" charset="0"/>
              <a:buChar char="•"/>
            </a:pPr>
            <a:r>
              <a:rPr lang="en-US" sz="1500" dirty="0"/>
              <a:t>Influenced other UN agencies (e.g., UNDP’s work on SDG 16 citizen satisfaction indicator</a:t>
            </a:r>
          </a:p>
          <a:p>
            <a:pPr marL="285750" indent="-285750" algn="just" fontAlgn="base">
              <a:lnSpc>
                <a:spcPct val="100000"/>
              </a:lnSpc>
              <a:spcBef>
                <a:spcPts val="0"/>
              </a:spcBef>
              <a:spcAft>
                <a:spcPts val="600"/>
              </a:spcAft>
              <a:buFont typeface="Arial" panose="020B0604020202020204" pitchFamily="34" charset="0"/>
              <a:buChar char="•"/>
            </a:pPr>
            <a:r>
              <a:rPr lang="en-US" sz="1500" dirty="0"/>
              <a:t>Won the Group on Earth Observations (GEO) SDG Award, including its second phase (drones, citizen science and AI integration to produce litter density maps)</a:t>
            </a:r>
          </a:p>
          <a:p>
            <a:pPr marL="285750" indent="-285750" algn="just" rtl="0" fontAlgn="base">
              <a:lnSpc>
                <a:spcPct val="100000"/>
              </a:lnSpc>
              <a:spcBef>
                <a:spcPts val="0"/>
              </a:spcBef>
              <a:spcAft>
                <a:spcPts val="600"/>
              </a:spcAft>
              <a:buFont typeface="Arial" panose="020B0604020202020204" pitchFamily="34" charset="0"/>
              <a:buChar char="•"/>
            </a:pPr>
            <a:r>
              <a:rPr lang="en-US" sz="1500" dirty="0"/>
              <a:t>Featured by the UNSD Citizen Data Collaborative across sessions, publications, and best practice platforms</a:t>
            </a:r>
          </a:p>
          <a:p>
            <a:pPr marL="285750" indent="-285750" algn="just" rtl="0" fontAlgn="base">
              <a:lnSpc>
                <a:spcPct val="100000"/>
              </a:lnSpc>
              <a:spcBef>
                <a:spcPts val="0"/>
              </a:spcBef>
              <a:spcAft>
                <a:spcPts val="600"/>
              </a:spcAft>
              <a:buFont typeface="Arial" panose="020B0604020202020204" pitchFamily="34" charset="0"/>
              <a:buChar char="•"/>
            </a:pPr>
            <a:r>
              <a:rPr lang="en-US" sz="1500" dirty="0"/>
              <a:t>Featured in a recent Nature Sustainability perspective piece, which was then highlighted in a Nature editorial</a:t>
            </a:r>
          </a:p>
          <a:p>
            <a:pPr marL="285750" indent="-285750" algn="just" fontAlgn="base">
              <a:lnSpc>
                <a:spcPct val="100000"/>
              </a:lnSpc>
              <a:spcBef>
                <a:spcPts val="0"/>
              </a:spcBef>
              <a:spcAft>
                <a:spcPts val="600"/>
              </a:spcAft>
              <a:buFont typeface="Arial" panose="020B0604020202020204" pitchFamily="34" charset="0"/>
              <a:buChar char="•"/>
            </a:pPr>
            <a:r>
              <a:rPr lang="en-US" sz="1500" dirty="0"/>
              <a:t>Presented at the UN World Data Forum, UN Statistical Commission, UN Environment Assembly, UN Big Data and Data Science for Official Statistics Conference, and other major UN events, and scientific conferences; published on the World Bank blog </a:t>
            </a:r>
          </a:p>
        </p:txBody>
      </p:sp>
      <p:pic>
        <p:nvPicPr>
          <p:cNvPr id="25" name="Google Shape;115;p15">
            <a:extLst>
              <a:ext uri="{FF2B5EF4-FFF2-40B4-BE49-F238E27FC236}">
                <a16:creationId xmlns:a16="http://schemas.microsoft.com/office/drawing/2014/main" id="{71DC1E23-526A-1D9C-99C6-592B7B0C8BEE}"/>
              </a:ext>
            </a:extLst>
          </p:cNvPr>
          <p:cNvPicPr preferRelativeResize="0"/>
          <p:nvPr/>
        </p:nvPicPr>
        <p:blipFill>
          <a:blip r:embed="rId3"/>
          <a:stretch>
            <a:fillRect/>
          </a:stretch>
        </p:blipFill>
        <p:spPr>
          <a:xfrm>
            <a:off x="7728133" y="1563625"/>
            <a:ext cx="2851128" cy="4549330"/>
          </a:xfrm>
          <a:prstGeom prst="rect">
            <a:avLst/>
          </a:prstGeom>
          <a:noFill/>
          <a:ln>
            <a:solidFill>
              <a:schemeClr val="bg2"/>
            </a:solidFill>
          </a:ln>
        </p:spPr>
      </p:pic>
      <p:sp>
        <p:nvSpPr>
          <p:cNvPr id="2" name="Google Shape;116;p15">
            <a:extLst>
              <a:ext uri="{FF2B5EF4-FFF2-40B4-BE49-F238E27FC236}">
                <a16:creationId xmlns:a16="http://schemas.microsoft.com/office/drawing/2014/main" id="{0F26A5E4-3789-D788-696C-DB00A0AC6C46}"/>
              </a:ext>
            </a:extLst>
          </p:cNvPr>
          <p:cNvSpPr txBox="1"/>
          <p:nvPr/>
        </p:nvSpPr>
        <p:spPr>
          <a:xfrm>
            <a:off x="7463020" y="6173761"/>
            <a:ext cx="3381354" cy="361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000" dirty="0">
                <a:solidFill>
                  <a:schemeClr val="dk1"/>
                </a:solidFill>
                <a:latin typeface="Tahoma" panose="020B0604030504040204" pitchFamily="34" charset="0"/>
                <a:ea typeface="Tahoma" panose="020B0604030504040204" pitchFamily="34" charset="0"/>
                <a:cs typeface="Tahoma" panose="020B0604030504040204" pitchFamily="34" charset="0"/>
              </a:rPr>
              <a:t>@Smart Nature Freaks Youth Volunteers Foundation</a:t>
            </a:r>
            <a:endParaRPr sz="10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5">
            <a:extLst>
              <a:ext uri="{FF2B5EF4-FFF2-40B4-BE49-F238E27FC236}">
                <a16:creationId xmlns:a16="http://schemas.microsoft.com/office/drawing/2014/main" id="{ECE68C31-D634-A2E9-3EA0-EC3355791680}"/>
              </a:ext>
            </a:extLst>
          </p:cNvPr>
          <p:cNvSpPr>
            <a:spLocks noGrp="1"/>
          </p:cNvSpPr>
          <p:nvPr>
            <p:ph type="title"/>
          </p:nvPr>
        </p:nvSpPr>
        <p:spPr>
          <a:xfrm>
            <a:off x="361950" y="365125"/>
            <a:ext cx="10991850" cy="1198563"/>
          </a:xfrm>
        </p:spPr>
        <p:txBody>
          <a:bodyPr anchor="ctr">
            <a:normAutofit/>
          </a:bodyPr>
          <a:lstStyle/>
          <a:p>
            <a:pPr algn="ctr"/>
            <a:r>
              <a:rPr lang="en-US" sz="3000" b="1" dirty="0"/>
              <a:t>GLOBAL RECOGNITION AND IMPACT</a:t>
            </a:r>
          </a:p>
        </p:txBody>
      </p:sp>
      <p:pic>
        <p:nvPicPr>
          <p:cNvPr id="3" name="Picture 2" descr="Dissemination material - weobserve">
            <a:extLst>
              <a:ext uri="{FF2B5EF4-FFF2-40B4-BE49-F238E27FC236}">
                <a16:creationId xmlns:a16="http://schemas.microsoft.com/office/drawing/2014/main" id="{1F12D854-C86C-D224-ACAA-8BDFF1019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6920" y="1"/>
            <a:ext cx="2349136" cy="80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11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9EE4F-92E9-C8B5-E203-8F6334680F04}"/>
              </a:ext>
            </a:extLst>
          </p:cNvPr>
          <p:cNvSpPr>
            <a:spLocks noGrp="1"/>
          </p:cNvSpPr>
          <p:nvPr>
            <p:ph type="sldNum" sz="quarter" idx="11"/>
          </p:nvPr>
        </p:nvSpPr>
        <p:spPr/>
        <p:txBody>
          <a:bodyPr/>
          <a:lstStyle/>
          <a:p>
            <a:fld id="{838B0777-827F-8D42-90B1-61394C340E65}" type="slidenum">
              <a:rPr lang="en-US" smtClean="0"/>
              <a:pPr/>
              <a:t>4</a:t>
            </a:fld>
            <a:endParaRPr lang="en-US" dirty="0"/>
          </a:p>
        </p:txBody>
      </p:sp>
      <p:sp>
        <p:nvSpPr>
          <p:cNvPr id="9" name="TextBox 8">
            <a:extLst>
              <a:ext uri="{FF2B5EF4-FFF2-40B4-BE49-F238E27FC236}">
                <a16:creationId xmlns:a16="http://schemas.microsoft.com/office/drawing/2014/main" id="{3DA25C94-7200-BA5A-875A-4CB2D704AB95}"/>
              </a:ext>
            </a:extLst>
          </p:cNvPr>
          <p:cNvSpPr txBox="1"/>
          <p:nvPr/>
        </p:nvSpPr>
        <p:spPr>
          <a:xfrm>
            <a:off x="457355" y="5301960"/>
            <a:ext cx="10725142" cy="584775"/>
          </a:xfrm>
          <a:prstGeom prst="rect">
            <a:avLst/>
          </a:prstGeom>
          <a:noFill/>
        </p:spPr>
        <p:txBody>
          <a:bodyPr wrap="square">
            <a:spAutoFit/>
          </a:bodyPr>
          <a:lstStyle/>
          <a:p>
            <a:pPr algn="just" fontAlgn="base">
              <a:lnSpc>
                <a:spcPct val="100000"/>
              </a:lnSpc>
              <a:spcBef>
                <a:spcPts val="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If you want to learn more, here is the scientific paper, which won the Best Paper Award 2024 among 144 papers published in the journal </a:t>
            </a:r>
            <a:r>
              <a:rPr lang="en-US" sz="1600">
                <a:latin typeface="Tahoma" panose="020B0604030504040204" pitchFamily="34" charset="0"/>
                <a:ea typeface="Tahoma" panose="020B0604030504040204" pitchFamily="34" charset="0"/>
                <a:cs typeface="Tahoma" panose="020B0604030504040204" pitchFamily="34" charset="0"/>
              </a:rPr>
              <a:t>Sustainability Science!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descr="A qr code on a white background&#10;&#10;AI-generated content may be incorrect.">
            <a:extLst>
              <a:ext uri="{FF2B5EF4-FFF2-40B4-BE49-F238E27FC236}">
                <a16:creationId xmlns:a16="http://schemas.microsoft.com/office/drawing/2014/main" id="{DA1156AD-D2D6-5F07-1FCE-BBB6F39E6E22}"/>
              </a:ext>
            </a:extLst>
          </p:cNvPr>
          <p:cNvPicPr>
            <a:picLocks noChangeAspect="1"/>
          </p:cNvPicPr>
          <p:nvPr/>
        </p:nvPicPr>
        <p:blipFill>
          <a:blip r:embed="rId2"/>
          <a:stretch>
            <a:fillRect/>
          </a:stretch>
        </p:blipFill>
        <p:spPr>
          <a:xfrm>
            <a:off x="7137533" y="753606"/>
            <a:ext cx="4044964" cy="4097027"/>
          </a:xfrm>
          <a:prstGeom prst="rect">
            <a:avLst/>
          </a:prstGeom>
          <a:ln>
            <a:solidFill>
              <a:schemeClr val="accent1"/>
            </a:solidFill>
          </a:ln>
        </p:spPr>
      </p:pic>
      <p:pic>
        <p:nvPicPr>
          <p:cNvPr id="4" name="Picture 3" descr="A screenshot of a computer&#10;&#10;AI-generated content may be incorrect.">
            <a:extLst>
              <a:ext uri="{FF2B5EF4-FFF2-40B4-BE49-F238E27FC236}">
                <a16:creationId xmlns:a16="http://schemas.microsoft.com/office/drawing/2014/main" id="{10253793-B1B7-4900-3BFE-349E779A6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55" y="753606"/>
            <a:ext cx="6376671" cy="4087883"/>
          </a:xfrm>
          <a:prstGeom prst="rect">
            <a:avLst/>
          </a:prstGeom>
          <a:ln>
            <a:solidFill>
              <a:schemeClr val="tx1"/>
            </a:solidFill>
          </a:ln>
        </p:spPr>
      </p:pic>
    </p:spTree>
    <p:extLst>
      <p:ext uri="{BB962C8B-B14F-4D97-AF65-F5344CB8AC3E}">
        <p14:creationId xmlns:p14="http://schemas.microsoft.com/office/powerpoint/2010/main" val="2061458201"/>
      </p:ext>
    </p:extLst>
  </p:cSld>
  <p:clrMapOvr>
    <a:masterClrMapping/>
  </p:clrMapOvr>
</p:sld>
</file>

<file path=ppt/theme/theme1.xml><?xml version="1.0" encoding="utf-8"?>
<a:theme xmlns:a="http://schemas.openxmlformats.org/drawingml/2006/main" name="Office Theme">
  <a:themeElements>
    <a:clrScheme name="IIASA">
      <a:dk1>
        <a:srgbClr val="000000"/>
      </a:dk1>
      <a:lt1>
        <a:srgbClr val="FFFFFF"/>
      </a:lt1>
      <a:dk2>
        <a:srgbClr val="44546A"/>
      </a:dk2>
      <a:lt2>
        <a:srgbClr val="E7E6E6"/>
      </a:lt2>
      <a:accent1>
        <a:srgbClr val="2653A0"/>
      </a:accent1>
      <a:accent2>
        <a:srgbClr val="60C6BF"/>
      </a:accent2>
      <a:accent3>
        <a:srgbClr val="207E6E"/>
      </a:accent3>
      <a:accent4>
        <a:srgbClr val="FBBB40"/>
      </a:accent4>
      <a:accent5>
        <a:srgbClr val="EE696B"/>
      </a:accent5>
      <a:accent6>
        <a:srgbClr val="684B9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 Template Old but NEW" id="{9246D6C3-268A-2744-ACF8-43068FFB17A5}" vid="{B2C6A768-165A-584D-88A6-2CB877225D2D}"/>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 Template Old but NEW" id="{9246D6C3-268A-2744-ACF8-43068FFB17A5}" vid="{9AF9885F-5631-4D4B-B918-0650DB50B1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69ffb4-414b-42f3-84ec-4bfffff9958c">
      <Terms xmlns="http://schemas.microsoft.com/office/infopath/2007/PartnerControls"/>
    </lcf76f155ced4ddcb4097134ff3c332f>
    <TaxCatchAll xmlns="b32a2a97-3533-4d73-9cf8-e2926f34c4f5" xsi:nil="true"/>
    <Author0 xmlns="7869ffb4-414b-42f3-84ec-4bfffff9958c">
      <UserInfo>
        <DisplayName/>
        <AccountId xsi:nil="true"/>
        <AccountType/>
      </UserInfo>
    </Author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D6799BF753054CBC72297D8C1619E5" ma:contentTypeVersion="17" ma:contentTypeDescription="Create a new document." ma:contentTypeScope="" ma:versionID="cd7488e5fc4a3068ddeeb7157647a580">
  <xsd:schema xmlns:xsd="http://www.w3.org/2001/XMLSchema" xmlns:xs="http://www.w3.org/2001/XMLSchema" xmlns:p="http://schemas.microsoft.com/office/2006/metadata/properties" xmlns:ns2="7869ffb4-414b-42f3-84ec-4bfffff9958c" xmlns:ns3="b32a2a97-3533-4d73-9cf8-e2926f34c4f5" targetNamespace="http://schemas.microsoft.com/office/2006/metadata/properties" ma:root="true" ma:fieldsID="07ab6afd50d25090c364e8aa4b69456b" ns2:_="" ns3:_="">
    <xsd:import namespace="7869ffb4-414b-42f3-84ec-4bfffff9958c"/>
    <xsd:import namespace="b32a2a97-3533-4d73-9cf8-e2926f34c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Author0"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9ffb4-414b-42f3-84ec-4bfffff99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2b414a-4870-4b76-be62-ecc4760d58d4" ma:termSetId="09814cd3-568e-fe90-9814-8d621ff8fb84" ma:anchorId="fba54fb3-c3e1-fe81-a776-ca4b69148c4d" ma:open="true" ma:isKeyword="false">
      <xsd:complexType>
        <xsd:sequence>
          <xsd:element ref="pc:Terms" minOccurs="0" maxOccurs="1"/>
        </xsd:sequence>
      </xsd:complexType>
    </xsd:element>
    <xsd:element name="Author0" ma:index="20"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2a2a97-3533-4d73-9cf8-e2926f34c4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d382321-a983-4d44-978d-c390d0aed7ea}" ma:internalName="TaxCatchAll" ma:showField="CatchAllData" ma:web="b32a2a97-3533-4d73-9cf8-e2926f34c4f5">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93C57-A7ED-44E6-88BF-DA3984EE19E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6814371-4dd9-40ea-9cc7-40b39613c6ae"/>
    <ds:schemaRef ds:uri="http://purl.org/dc/terms/"/>
    <ds:schemaRef ds:uri="http://schemas.openxmlformats.org/package/2006/metadata/core-properties"/>
    <ds:schemaRef ds:uri="749ef8e9-4186-4c55-b2d4-b1c3f2fa9400"/>
    <ds:schemaRef ds:uri="0689c177-5e19-464b-8532-40aa8fde3a94"/>
    <ds:schemaRef ds:uri="http://www.w3.org/XML/1998/namespace"/>
    <ds:schemaRef ds:uri="http://purl.org/dc/dcmitype/"/>
    <ds:schemaRef ds:uri="bbfa92de-a750-4870-8137-aa2c2361bcb8"/>
    <ds:schemaRef ds:uri="df053816-7f52-4fff-95c7-0bf99e9226cd"/>
    <ds:schemaRef ds:uri="http://schemas.microsoft.com/sharepoint/v3"/>
    <ds:schemaRef ds:uri="7869ffb4-414b-42f3-84ec-4bfffff9958c"/>
    <ds:schemaRef ds:uri="b32a2a97-3533-4d73-9cf8-e2926f34c4f5"/>
  </ds:schemaRefs>
</ds:datastoreItem>
</file>

<file path=customXml/itemProps2.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3.xml><?xml version="1.0" encoding="utf-8"?>
<ds:datastoreItem xmlns:ds="http://schemas.openxmlformats.org/officeDocument/2006/customXml" ds:itemID="{CADCA8E9-6E47-424D-B2E0-153BF50E4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9ffb4-414b-42f3-84ec-4bfffff9958c"/>
    <ds:schemaRef ds:uri="b32a2a97-3533-4d73-9cf8-e2926f34c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IIASA PPT presentation template (09.2024)</Template>
  <TotalTime>953</TotalTime>
  <Words>435</Words>
  <Application>Microsoft Office PowerPoint</Application>
  <PresentationFormat>Widescreen</PresentationFormat>
  <Paragraphs>36</Paragraphs>
  <Slides>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Courier New</vt:lpstr>
      <vt:lpstr>Open Sans</vt:lpstr>
      <vt:lpstr>Source Sans Pro</vt:lpstr>
      <vt:lpstr>Tahoma</vt:lpstr>
      <vt:lpstr>Wingdings</vt:lpstr>
      <vt:lpstr>Office Theme</vt:lpstr>
      <vt:lpstr>IIASA alternatives</vt:lpstr>
      <vt:lpstr>The contributions of citizen science to SDG monitoring</vt:lpstr>
      <vt:lpstr>GLOBAL RECOGNITION AND IMPACT</vt:lpstr>
      <vt:lpstr>GLOBAL RECOGNITION AND IMPACT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FRAISL Dilek</dc:creator>
  <cp:lastModifiedBy>FRAISL Dilek</cp:lastModifiedBy>
  <cp:revision>47</cp:revision>
  <cp:lastPrinted>2018-09-04T06:30:47Z</cp:lastPrinted>
  <dcterms:created xsi:type="dcterms:W3CDTF">2025-04-25T11:17:00Z</dcterms:created>
  <dcterms:modified xsi:type="dcterms:W3CDTF">2025-06-23T15:07:18Z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0x010100C3D6799BF753054CBC72297D8C1619E5</vt:lpwstr>
  </property>
  <property fmtid="{D5CDD505-2E9C-101B-9397-08002B2CF9AE}" pid="3" name="_dlc_DocIdItemGuid">
    <vt:lpwstr>21d70297-cd61-47d2-9611-414a1fcff47b</vt:lpwstr>
  </property>
  <property fmtid="{D5CDD505-2E9C-101B-9397-08002B2CF9AE}" pid="4" name="MediaServiceImageTags">
    <vt:lpwstr/>
  </property>
</Properties>
</file>