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6"/>
  </p:notesMasterIdLst>
  <p:sldIdLst>
    <p:sldId id="256" r:id="rId3"/>
    <p:sldId id="275" r:id="rId4"/>
    <p:sldId id="276" r:id="rId5"/>
    <p:sldId id="289" r:id="rId6"/>
    <p:sldId id="277" r:id="rId7"/>
    <p:sldId id="268" r:id="rId8"/>
    <p:sldId id="271" r:id="rId9"/>
    <p:sldId id="257" r:id="rId10"/>
    <p:sldId id="258" r:id="rId11"/>
    <p:sldId id="259" r:id="rId12"/>
    <p:sldId id="260" r:id="rId13"/>
    <p:sldId id="261" r:id="rId14"/>
    <p:sldId id="263" r:id="rId15"/>
    <p:sldId id="294" r:id="rId16"/>
    <p:sldId id="264" r:id="rId17"/>
    <p:sldId id="272" r:id="rId18"/>
    <p:sldId id="273" r:id="rId19"/>
    <p:sldId id="274" r:id="rId20"/>
    <p:sldId id="279" r:id="rId21"/>
    <p:sldId id="270" r:id="rId22"/>
    <p:sldId id="292" r:id="rId23"/>
    <p:sldId id="280" r:id="rId24"/>
    <p:sldId id="284" r:id="rId25"/>
    <p:sldId id="281" r:id="rId26"/>
    <p:sldId id="282" r:id="rId27"/>
    <p:sldId id="285" r:id="rId28"/>
    <p:sldId id="286" r:id="rId29"/>
    <p:sldId id="295" r:id="rId30"/>
    <p:sldId id="290" r:id="rId31"/>
    <p:sldId id="287" r:id="rId32"/>
    <p:sldId id="293" r:id="rId33"/>
    <p:sldId id="288"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60"/>
  </p:normalViewPr>
  <p:slideViewPr>
    <p:cSldViewPr snapToGrid="0">
      <p:cViewPr varScale="1">
        <p:scale>
          <a:sx n="59" d="100"/>
          <a:sy n="59" d="100"/>
        </p:scale>
        <p:origin x="9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9AF11-C3F4-4943-9043-E79F7D1C344F}" type="datetimeFigureOut">
              <a:rPr lang="en-US" smtClean="0"/>
              <a:t>7/11/2025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D8305-A09D-4DEA-B525-686A99639F4F}" type="slidenum">
              <a:rPr lang="en-US" smtClean="0"/>
              <a:t>‹Nr.›</a:t>
            </a:fld>
            <a:endParaRPr lang="en-US"/>
          </a:p>
        </p:txBody>
      </p:sp>
    </p:spTree>
    <p:extLst>
      <p:ext uri="{BB962C8B-B14F-4D97-AF65-F5344CB8AC3E}">
        <p14:creationId xmlns:p14="http://schemas.microsoft.com/office/powerpoint/2010/main" val="167828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4D8305-A09D-4DEA-B525-686A99639F4F}" type="slidenum">
              <a:rPr lang="en-US" smtClean="0"/>
              <a:t>6</a:t>
            </a:fld>
            <a:endParaRPr lang="en-US"/>
          </a:p>
        </p:txBody>
      </p:sp>
    </p:spTree>
    <p:extLst>
      <p:ext uri="{BB962C8B-B14F-4D97-AF65-F5344CB8AC3E}">
        <p14:creationId xmlns:p14="http://schemas.microsoft.com/office/powerpoint/2010/main" val="799458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5.emf"/><Relationship Id="rId7"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A blue and purple background with circles and dots&#10;&#10;Description automatically generated">
            <a:extLst>
              <a:ext uri="{FF2B5EF4-FFF2-40B4-BE49-F238E27FC236}">
                <a16:creationId xmlns:a16="http://schemas.microsoft.com/office/drawing/2014/main" id="{0CFAD488-B35B-46DF-170F-8B2CAB34E9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10EAC21-63AD-76C5-B458-42DF918D730F}"/>
              </a:ext>
            </a:extLst>
          </p:cNvPr>
          <p:cNvPicPr>
            <a:picLocks noChangeAspect="1"/>
          </p:cNvPicPr>
          <p:nvPr/>
        </p:nvPicPr>
        <p:blipFill>
          <a:blip r:embed="rId3"/>
          <a:stretch>
            <a:fillRect/>
          </a:stretch>
        </p:blipFill>
        <p:spPr>
          <a:xfrm>
            <a:off x="625313" y="531551"/>
            <a:ext cx="2662678" cy="743631"/>
          </a:xfrm>
          <a:prstGeom prst="rect">
            <a:avLst/>
          </a:prstGeom>
        </p:spPr>
      </p:pic>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874956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2400"/>
            </a:lvl1pPr>
            <a:lvl2pPr>
              <a:defRPr sz="2000" b="0">
                <a:solidFill>
                  <a:schemeClr val="tx1"/>
                </a:solidFill>
              </a:defRPr>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Slide Number Placeholder 3">
            <a:extLst>
              <a:ext uri="{FF2B5EF4-FFF2-40B4-BE49-F238E27FC236}">
                <a16:creationId xmlns:a16="http://schemas.microsoft.com/office/drawing/2014/main" id="{6D64C3DC-0931-ED45-859D-7DC2E02D5807}"/>
              </a:ext>
            </a:extLst>
          </p:cNvPr>
          <p:cNvSpPr>
            <a:spLocks noGrp="1"/>
          </p:cNvSpPr>
          <p:nvPr>
            <p:ph type="sldNum" sz="quarter" idx="11"/>
          </p:nvPr>
        </p:nvSpPr>
        <p:spPr/>
        <p:txBody>
          <a:bodyPr/>
          <a:lstStyle/>
          <a:p>
            <a:fld id="{5A7E1791-B021-491E-88B7-2ADE0B38B131}" type="slidenum">
              <a:rPr lang="en-US" smtClean="0"/>
              <a:t>‹Nr.›</a:t>
            </a:fld>
            <a:endParaRPr lang="en-US"/>
          </a:p>
        </p:txBody>
      </p:sp>
      <p:sp>
        <p:nvSpPr>
          <p:cNvPr id="10" name="Footer Placeholder 7">
            <a:extLst>
              <a:ext uri="{FF2B5EF4-FFF2-40B4-BE49-F238E27FC236}">
                <a16:creationId xmlns:a16="http://schemas.microsoft.com/office/drawing/2014/main" id="{E3CEEAF4-4B04-7F42-81A2-3D6474988D4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2" name="Date Placeholder 3">
            <a:extLst>
              <a:ext uri="{FF2B5EF4-FFF2-40B4-BE49-F238E27FC236}">
                <a16:creationId xmlns:a16="http://schemas.microsoft.com/office/drawing/2014/main" id="{C89A40C2-EB4C-F849-86CB-ACD53C9F5BDB}"/>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fld id="{EC9C8FB0-81CF-4B1A-9227-A321F11907DC}" type="datetimeFigureOut">
              <a:rPr lang="en-US" smtClean="0"/>
              <a:t>7/11/2025</a:t>
            </a:fld>
            <a:endParaRPr lang="en-US"/>
          </a:p>
        </p:txBody>
      </p:sp>
    </p:spTree>
    <p:extLst>
      <p:ext uri="{BB962C8B-B14F-4D97-AF65-F5344CB8AC3E}">
        <p14:creationId xmlns:p14="http://schemas.microsoft.com/office/powerpoint/2010/main" val="54578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06113" y="987427"/>
            <a:ext cx="7485887"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3258DE6F-BC6E-364C-91D6-6B9C603C2F3D}"/>
              </a:ext>
            </a:extLst>
          </p:cNvPr>
          <p:cNvSpPr>
            <a:spLocks noGrp="1"/>
          </p:cNvSpPr>
          <p:nvPr>
            <p:ph type="sldNum" sz="quarter" idx="11"/>
          </p:nvPr>
        </p:nvSpPr>
        <p:spPr/>
        <p:txBody>
          <a:bodyPr/>
          <a:lstStyle/>
          <a:p>
            <a:fld id="{5A7E1791-B021-491E-88B7-2ADE0B38B131}" type="slidenum">
              <a:rPr lang="en-US" smtClean="0"/>
              <a:t>‹Nr.›</a:t>
            </a:fld>
            <a:endParaRPr lang="en-US"/>
          </a:p>
        </p:txBody>
      </p:sp>
      <p:sp>
        <p:nvSpPr>
          <p:cNvPr id="10" name="Footer Placeholder 7">
            <a:extLst>
              <a:ext uri="{FF2B5EF4-FFF2-40B4-BE49-F238E27FC236}">
                <a16:creationId xmlns:a16="http://schemas.microsoft.com/office/drawing/2014/main" id="{49228810-255C-0747-AA61-5D5198D3E57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2" name="Date Placeholder 3">
            <a:extLst>
              <a:ext uri="{FF2B5EF4-FFF2-40B4-BE49-F238E27FC236}">
                <a16:creationId xmlns:a16="http://schemas.microsoft.com/office/drawing/2014/main" id="{19AD2DE6-E43E-6044-9983-6D2115FA619E}"/>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fld id="{EC9C8FB0-81CF-4B1A-9227-A321F11907DC}" type="datetimeFigureOut">
              <a:rPr lang="en-US" smtClean="0"/>
              <a:t>7/11/2025</a:t>
            </a:fld>
            <a:endParaRPr lang="en-US"/>
          </a:p>
        </p:txBody>
      </p:sp>
    </p:spTree>
    <p:extLst>
      <p:ext uri="{BB962C8B-B14F-4D97-AF65-F5344CB8AC3E}">
        <p14:creationId xmlns:p14="http://schemas.microsoft.com/office/powerpoint/2010/main" val="19918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7"/>
            <a:ext cx="10988040" cy="1325563"/>
          </a:xfrm>
          <a:prstGeom prst="rect">
            <a:avLst/>
          </a:prstGeom>
        </p:spPr>
        <p:txBody>
          <a:bodyPr>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4BCE835-694B-EC4D-AD29-A3BF23C073E9}"/>
              </a:ext>
            </a:extLst>
          </p:cNvPr>
          <p:cNvSpPr>
            <a:spLocks noGrp="1"/>
          </p:cNvSpPr>
          <p:nvPr>
            <p:ph type="sldNum" sz="quarter" idx="11"/>
          </p:nvPr>
        </p:nvSpPr>
        <p:spPr/>
        <p:txBody>
          <a:bodyPr/>
          <a:lstStyle/>
          <a:p>
            <a:fld id="{5A7E1791-B021-491E-88B7-2ADE0B38B131}" type="slidenum">
              <a:rPr lang="en-US" smtClean="0"/>
              <a:t>‹Nr.›</a:t>
            </a:fld>
            <a:endParaRPr lang="en-US"/>
          </a:p>
        </p:txBody>
      </p:sp>
      <p:sp>
        <p:nvSpPr>
          <p:cNvPr id="9" name="Footer Placeholder 7">
            <a:extLst>
              <a:ext uri="{FF2B5EF4-FFF2-40B4-BE49-F238E27FC236}">
                <a16:creationId xmlns:a16="http://schemas.microsoft.com/office/drawing/2014/main" id="{A58B064A-C26D-E948-B1F9-58944195EEA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1" name="Date Placeholder 3">
            <a:extLst>
              <a:ext uri="{FF2B5EF4-FFF2-40B4-BE49-F238E27FC236}">
                <a16:creationId xmlns:a16="http://schemas.microsoft.com/office/drawing/2014/main" id="{12031FA7-02D1-0645-9048-0AAD35E9044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fld id="{EC9C8FB0-81CF-4B1A-9227-A321F11907DC}" type="datetimeFigureOut">
              <a:rPr lang="en-US" smtClean="0"/>
              <a:t>7/11/2025</a:t>
            </a:fld>
            <a:endParaRPr lang="en-US"/>
          </a:p>
        </p:txBody>
      </p:sp>
    </p:spTree>
    <p:extLst>
      <p:ext uri="{BB962C8B-B14F-4D97-AF65-F5344CB8AC3E}">
        <p14:creationId xmlns:p14="http://schemas.microsoft.com/office/powerpoint/2010/main" val="3920725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23777"/>
            <a:ext cx="2628900" cy="5553186"/>
          </a:xfrm>
          <a:prstGeom prst="rect">
            <a:avLst/>
          </a:prstGeom>
        </p:spPr>
        <p:txBody>
          <a:bodyPr vert="eaVert">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00FA3B52-24C6-BC49-B1FB-EF1DE3CE3927}"/>
              </a:ext>
            </a:extLst>
          </p:cNvPr>
          <p:cNvSpPr>
            <a:spLocks noGrp="1"/>
          </p:cNvSpPr>
          <p:nvPr>
            <p:ph type="sldNum" sz="quarter" idx="11"/>
          </p:nvPr>
        </p:nvSpPr>
        <p:spPr/>
        <p:txBody>
          <a:bodyPr/>
          <a:lstStyle/>
          <a:p>
            <a:fld id="{5A7E1791-B021-491E-88B7-2ADE0B38B131}" type="slidenum">
              <a:rPr lang="en-US" smtClean="0"/>
              <a:t>‹Nr.›</a:t>
            </a:fld>
            <a:endParaRPr lang="en-US"/>
          </a:p>
        </p:txBody>
      </p:sp>
      <p:sp>
        <p:nvSpPr>
          <p:cNvPr id="9" name="Footer Placeholder 7">
            <a:extLst>
              <a:ext uri="{FF2B5EF4-FFF2-40B4-BE49-F238E27FC236}">
                <a16:creationId xmlns:a16="http://schemas.microsoft.com/office/drawing/2014/main" id="{A7668D43-9CA0-B748-8221-47607963463B}"/>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1" name="Date Placeholder 3">
            <a:extLst>
              <a:ext uri="{FF2B5EF4-FFF2-40B4-BE49-F238E27FC236}">
                <a16:creationId xmlns:a16="http://schemas.microsoft.com/office/drawing/2014/main" id="{D57BDEB2-5457-E84E-8E88-F426D3C1035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fld id="{EC9C8FB0-81CF-4B1A-9227-A321F11907DC}" type="datetimeFigureOut">
              <a:rPr lang="en-US" smtClean="0"/>
              <a:t>7/11/2025</a:t>
            </a:fld>
            <a:endParaRPr lang="en-US"/>
          </a:p>
        </p:txBody>
      </p:sp>
    </p:spTree>
    <p:extLst>
      <p:ext uri="{BB962C8B-B14F-4D97-AF65-F5344CB8AC3E}">
        <p14:creationId xmlns:p14="http://schemas.microsoft.com/office/powerpoint/2010/main" val="410344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Final page">
    <p:spTree>
      <p:nvGrpSpPr>
        <p:cNvPr id="1" name=""/>
        <p:cNvGrpSpPr/>
        <p:nvPr/>
      </p:nvGrpSpPr>
      <p:grpSpPr>
        <a:xfrm>
          <a:off x="0" y="0"/>
          <a:ext cx="0" cy="0"/>
          <a:chOff x="0" y="0"/>
          <a:chExt cx="0" cy="0"/>
        </a:xfrm>
      </p:grpSpPr>
      <p:pic>
        <p:nvPicPr>
          <p:cNvPr id="4" name="Picture 3" descr="A blue and purple background with circles and dots&#10;&#10;Description automatically generated">
            <a:extLst>
              <a:ext uri="{FF2B5EF4-FFF2-40B4-BE49-F238E27FC236}">
                <a16:creationId xmlns:a16="http://schemas.microsoft.com/office/drawing/2014/main" id="{94C4CA7B-BA72-E386-7FBC-19B1EC5416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866980C-C913-5E12-6241-DDEDFA3F45E9}"/>
              </a:ext>
            </a:extLst>
          </p:cNvPr>
          <p:cNvSpPr txBox="1"/>
          <p:nvPr/>
        </p:nvSpPr>
        <p:spPr>
          <a:xfrm>
            <a:off x="625313" y="4393914"/>
            <a:ext cx="6823276" cy="523220"/>
          </a:xfrm>
          <a:prstGeom prst="rect">
            <a:avLst/>
          </a:prstGeom>
          <a:noFill/>
        </p:spPr>
        <p:txBody>
          <a:bodyPr wrap="square">
            <a:spAutoFit/>
          </a:bodyPr>
          <a:lstStyle/>
          <a:p>
            <a:r>
              <a:rPr lang="en-GB" sz="1400" b="1" dirty="0">
                <a:solidFill>
                  <a:schemeClr val="bg1"/>
                </a:solidFill>
                <a:effectLst/>
                <a:latin typeface="Source Sans Pro" panose="020B0503030403020204" pitchFamily="34" charset="0"/>
                <a:ea typeface="Source Sans Pro" panose="020B0503030403020204" pitchFamily="34" charset="0"/>
              </a:rPr>
              <a:t>International Institute for Applied Systems Analysis (IIASA) </a:t>
            </a:r>
            <a:br>
              <a:rPr lang="en-GB" sz="1400" b="1" dirty="0">
                <a:solidFill>
                  <a:schemeClr val="bg1"/>
                </a:solidFill>
                <a:effectLst/>
                <a:latin typeface="Source Sans Pro" panose="020B0503030403020204" pitchFamily="34" charset="0"/>
                <a:ea typeface="Source Sans Pro" panose="020B0503030403020204" pitchFamily="34" charset="0"/>
              </a:rPr>
            </a:br>
            <a:r>
              <a:rPr lang="en-GB" sz="1400" dirty="0" err="1">
                <a:solidFill>
                  <a:schemeClr val="bg1"/>
                </a:solidFill>
                <a:effectLst/>
                <a:latin typeface="Source Sans Pro" panose="020B0503030403020204" pitchFamily="34" charset="0"/>
                <a:ea typeface="Source Sans Pro" panose="020B0503030403020204" pitchFamily="34" charset="0"/>
              </a:rPr>
              <a:t>Schlossplatz</a:t>
            </a:r>
            <a:r>
              <a:rPr lang="en-GB" sz="1400" dirty="0">
                <a:solidFill>
                  <a:schemeClr val="bg1"/>
                </a:solidFill>
                <a:effectLst/>
                <a:latin typeface="Source Sans Pro" panose="020B0503030403020204" pitchFamily="34" charset="0"/>
                <a:ea typeface="Source Sans Pro" panose="020B0503030403020204" pitchFamily="34" charset="0"/>
              </a:rPr>
              <a:t> 1, A‑2361 </a:t>
            </a:r>
            <a:r>
              <a:rPr lang="en-GB" sz="1400" dirty="0" err="1">
                <a:solidFill>
                  <a:schemeClr val="bg1"/>
                </a:solidFill>
                <a:effectLst/>
                <a:latin typeface="Source Sans Pro" panose="020B0503030403020204" pitchFamily="34" charset="0"/>
                <a:ea typeface="Source Sans Pro" panose="020B0503030403020204" pitchFamily="34" charset="0"/>
              </a:rPr>
              <a:t>Laxenburg</a:t>
            </a:r>
            <a:r>
              <a:rPr lang="en-GB" sz="1400" dirty="0">
                <a:solidFill>
                  <a:schemeClr val="bg1"/>
                </a:solidFill>
                <a:effectLst/>
                <a:latin typeface="Source Sans Pro" panose="020B0503030403020204" pitchFamily="34" charset="0"/>
                <a:ea typeface="Source Sans Pro" panose="020B0503030403020204" pitchFamily="34" charset="0"/>
              </a:rPr>
              <a:t>, Austria</a:t>
            </a:r>
          </a:p>
        </p:txBody>
      </p:sp>
      <p:graphicFrame>
        <p:nvGraphicFramePr>
          <p:cNvPr id="6" name="Table 8">
            <a:extLst>
              <a:ext uri="{FF2B5EF4-FFF2-40B4-BE49-F238E27FC236}">
                <a16:creationId xmlns:a16="http://schemas.microsoft.com/office/drawing/2014/main" id="{A25F503F-4721-C310-186B-90EBB60E1CBF}"/>
              </a:ext>
            </a:extLst>
          </p:cNvPr>
          <p:cNvGraphicFramePr>
            <a:graphicFrameLocks noGrp="1"/>
          </p:cNvGraphicFramePr>
          <p:nvPr>
            <p:extLst>
              <p:ext uri="{D42A27DB-BD31-4B8C-83A1-F6EECF244321}">
                <p14:modId xmlns:p14="http://schemas.microsoft.com/office/powerpoint/2010/main" val="4181101936"/>
              </p:ext>
            </p:extLst>
          </p:nvPr>
        </p:nvGraphicFramePr>
        <p:xfrm>
          <a:off x="625313" y="5074276"/>
          <a:ext cx="4536996" cy="1320584"/>
        </p:xfrm>
        <a:graphic>
          <a:graphicData uri="http://schemas.openxmlformats.org/drawingml/2006/table">
            <a:tbl>
              <a:tblPr firstRow="1" bandRow="1">
                <a:tableStyleId>{5FD0F851-EC5A-4D38-B0AD-8093EC10F338}</a:tableStyleId>
              </a:tblPr>
              <a:tblGrid>
                <a:gridCol w="370110">
                  <a:extLst>
                    <a:ext uri="{9D8B030D-6E8A-4147-A177-3AD203B41FA5}">
                      <a16:colId xmlns:a16="http://schemas.microsoft.com/office/drawing/2014/main" val="1764525320"/>
                    </a:ext>
                  </a:extLst>
                </a:gridCol>
                <a:gridCol w="1439019">
                  <a:extLst>
                    <a:ext uri="{9D8B030D-6E8A-4147-A177-3AD203B41FA5}">
                      <a16:colId xmlns:a16="http://schemas.microsoft.com/office/drawing/2014/main" val="2052431680"/>
                    </a:ext>
                  </a:extLst>
                </a:gridCol>
                <a:gridCol w="415636">
                  <a:extLst>
                    <a:ext uri="{9D8B030D-6E8A-4147-A177-3AD203B41FA5}">
                      <a16:colId xmlns:a16="http://schemas.microsoft.com/office/drawing/2014/main" val="1376892571"/>
                    </a:ext>
                  </a:extLst>
                </a:gridCol>
                <a:gridCol w="2312231">
                  <a:extLst>
                    <a:ext uri="{9D8B030D-6E8A-4147-A177-3AD203B41FA5}">
                      <a16:colId xmlns:a16="http://schemas.microsoft.com/office/drawing/2014/main" val="3904172649"/>
                    </a:ext>
                  </a:extLst>
                </a:gridCol>
              </a:tblGrid>
              <a:tr h="330146">
                <a:tc>
                  <a:txBody>
                    <a:bodyPr/>
                    <a:lstStyle/>
                    <a:p>
                      <a:endParaRPr lang="en-AT" sz="1000" dirty="0">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err="1">
                          <a:solidFill>
                            <a:srgbClr val="FFFFFF"/>
                          </a:solidFill>
                          <a:effectLst/>
                          <a:latin typeface="Source Sans Pro" panose="020B0503030403020204" pitchFamily="34" charset="0"/>
                          <a:ea typeface="Source Sans Pro" panose="020B0503030403020204" pitchFamily="34" charset="0"/>
                        </a:rPr>
                        <a:t>iiasa.ac.at</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rgbClr val="FFFFFF"/>
                          </a:solidFill>
                          <a:effectLst/>
                          <a:latin typeface="Source Sans Pro" panose="020B0503030403020204" pitchFamily="34" charset="0"/>
                          <a:ea typeface="Source Sans Pro" panose="020B0503030403020204" pitchFamily="34" charset="0"/>
                        </a:rPr>
                        <a:t>@</a:t>
                      </a:r>
                      <a:r>
                        <a:rPr lang="en-GB" sz="900" b="0" dirty="0" err="1">
                          <a:solidFill>
                            <a:srgbClr val="FFFFFF"/>
                          </a:solidFill>
                          <a:effectLst/>
                          <a:latin typeface="Source Sans Pro" panose="020B0503030403020204" pitchFamily="34" charset="0"/>
                          <a:ea typeface="Source Sans Pro" panose="020B0503030403020204" pitchFamily="34" charset="0"/>
                        </a:rPr>
                        <a:t>IIASAVienna</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377140"/>
                  </a:ext>
                </a:extLst>
              </a:tr>
              <a:tr h="330146">
                <a:tc>
                  <a:txBody>
                    <a:bodyPr/>
                    <a:lstStyle/>
                    <a:p>
                      <a:endParaRPr lang="en-AT" sz="1000">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err="1">
                          <a:solidFill>
                            <a:srgbClr val="FFFFFF"/>
                          </a:solidFill>
                          <a:effectLst/>
                          <a:latin typeface="Source Sans Pro" panose="020B0503030403020204" pitchFamily="34" charset="0"/>
                          <a:ea typeface="Source Sans Pro" panose="020B0503030403020204" pitchFamily="34" charset="0"/>
                        </a:rPr>
                        <a:t>iiasa.ac.at</a:t>
                      </a:r>
                      <a:r>
                        <a:rPr lang="en-GB" sz="900" b="0" dirty="0">
                          <a:solidFill>
                            <a:srgbClr val="FFFFFF"/>
                          </a:solidFill>
                          <a:effectLst/>
                          <a:latin typeface="Source Sans Pro" panose="020B0503030403020204" pitchFamily="34" charset="0"/>
                          <a:ea typeface="Source Sans Pro" panose="020B0503030403020204" pitchFamily="34" charset="0"/>
                        </a:rPr>
                        <a:t>/contact</a:t>
                      </a:r>
                    </a:p>
                  </a:txBody>
                  <a:tcPr marL="45720" marR="45720" anchor="ctr">
                    <a:lnL>
                      <a:noFill/>
                    </a:lnL>
                    <a:lnR>
                      <a:noFill/>
                    </a:lnR>
                    <a:lnT w="12700" cmpd="sng">
                      <a:noFill/>
                    </a:lnT>
                    <a:lnB>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rgbClr val="FFFFFF"/>
                          </a:solidFill>
                          <a:effectLst/>
                          <a:latin typeface="Source Sans Pro" panose="020B0503030403020204" pitchFamily="34" charset="0"/>
                          <a:ea typeface="Source Sans Pro" panose="020B0503030403020204" pitchFamily="34" charset="0"/>
                        </a:rPr>
                        <a:t>@</a:t>
                      </a:r>
                      <a:r>
                        <a:rPr lang="en-GB" sz="900" b="0" dirty="0" err="1">
                          <a:solidFill>
                            <a:srgbClr val="FFFFFF"/>
                          </a:solidFill>
                          <a:effectLst/>
                          <a:latin typeface="Source Sans Pro" panose="020B0503030403020204" pitchFamily="34" charset="0"/>
                          <a:ea typeface="Source Sans Pro" panose="020B0503030403020204" pitchFamily="34" charset="0"/>
                        </a:rPr>
                        <a:t>IIASALive</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80741090"/>
                  </a:ext>
                </a:extLst>
              </a:tr>
              <a:tr h="330146">
                <a:tc>
                  <a:txBody>
                    <a:bodyPr/>
                    <a:lstStyle/>
                    <a:p>
                      <a:endParaRPr lang="en-AT" sz="100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r>
                        <a:rPr lang="en-GB" sz="900" b="0" dirty="0">
                          <a:solidFill>
                            <a:srgbClr val="FFFFFF"/>
                          </a:solidFill>
                          <a:effectLst/>
                          <a:latin typeface="Source Sans Pro" panose="020B0503030403020204" pitchFamily="34" charset="0"/>
                          <a:ea typeface="Source Sans Pro" panose="020B0503030403020204" pitchFamily="34" charset="0"/>
                        </a:rPr>
                        <a:t>IIASA</a:t>
                      </a:r>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rgbClr val="FFFFFF"/>
                          </a:solidFill>
                          <a:effectLst/>
                          <a:latin typeface="Source Sans Pro" panose="020B0503030403020204" pitchFamily="34" charset="0"/>
                          <a:ea typeface="Source Sans Pro" panose="020B0503030403020204" pitchFamily="34" charset="0"/>
                        </a:rPr>
                        <a:t>@</a:t>
                      </a:r>
                      <a:r>
                        <a:rPr lang="en-GB" sz="900" b="0" dirty="0" err="1">
                          <a:solidFill>
                            <a:srgbClr val="FFFFFF"/>
                          </a:solidFill>
                          <a:effectLst/>
                          <a:latin typeface="Source Sans Pro" panose="020B0503030403020204" pitchFamily="34" charset="0"/>
                          <a:ea typeface="Source Sans Pro" panose="020B0503030403020204" pitchFamily="34" charset="0"/>
                        </a:rPr>
                        <a:t>iiasavienna</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90576483"/>
                  </a:ext>
                </a:extLst>
              </a:tr>
              <a:tr h="330146">
                <a:tc>
                  <a:txBody>
                    <a:bodyPr/>
                    <a:lstStyle/>
                    <a:p>
                      <a:endParaRPr lang="en-AT" sz="100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err="1">
                          <a:solidFill>
                            <a:srgbClr val="FFFFFF"/>
                          </a:solidFill>
                          <a:effectLst/>
                          <a:latin typeface="Source Sans Pro" panose="020B0503030403020204" pitchFamily="34" charset="0"/>
                          <a:ea typeface="Source Sans Pro" panose="020B0503030403020204" pitchFamily="34" charset="0"/>
                        </a:rPr>
                        <a:t>iiasa-vienna</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1919575"/>
                  </a:ext>
                </a:extLst>
              </a:tr>
            </a:tbl>
          </a:graphicData>
        </a:graphic>
      </p:graphicFrame>
      <p:pic>
        <p:nvPicPr>
          <p:cNvPr id="7" name="Picture 6">
            <a:extLst>
              <a:ext uri="{FF2B5EF4-FFF2-40B4-BE49-F238E27FC236}">
                <a16:creationId xmlns:a16="http://schemas.microsoft.com/office/drawing/2014/main" id="{C33D3DA8-77C8-0CE6-4392-58B94702EFE2}"/>
              </a:ext>
            </a:extLst>
          </p:cNvPr>
          <p:cNvPicPr>
            <a:picLocks noChangeAspect="1"/>
          </p:cNvPicPr>
          <p:nvPr/>
        </p:nvPicPr>
        <p:blipFill>
          <a:blip r:embed="rId3"/>
          <a:stretch>
            <a:fillRect/>
          </a:stretch>
        </p:blipFill>
        <p:spPr>
          <a:xfrm>
            <a:off x="625313" y="531551"/>
            <a:ext cx="2662678" cy="743631"/>
          </a:xfrm>
          <a:prstGeom prst="rect">
            <a:avLst/>
          </a:prstGeom>
        </p:spPr>
      </p:pic>
      <p:sp>
        <p:nvSpPr>
          <p:cNvPr id="2" name="Title 1"/>
          <p:cNvSpPr>
            <a:spLocks noGrp="1"/>
          </p:cNvSpPr>
          <p:nvPr>
            <p:ph type="ctrTitle" hasCustomPrompt="1"/>
          </p:nvPr>
        </p:nvSpPr>
        <p:spPr>
          <a:xfrm>
            <a:off x="625313" y="1950636"/>
            <a:ext cx="9659112" cy="1254416"/>
          </a:xfrm>
          <a:prstGeom prst="rect">
            <a:avLst/>
          </a:prstGeom>
        </p:spPr>
        <p:txBody>
          <a:bodyPr anchor="b">
            <a:normAutofit/>
          </a:bodyPr>
          <a:lstStyle>
            <a:lvl1pPr algn="l">
              <a:defRPr sz="3600" b="0">
                <a:solidFill>
                  <a:schemeClr val="bg1"/>
                </a:solidFill>
              </a:defRPr>
            </a:lvl1pPr>
          </a:lstStyle>
          <a:p>
            <a:r>
              <a:rPr lang="en-US" dirty="0"/>
              <a:t>Thank you for your time.</a:t>
            </a:r>
          </a:p>
        </p:txBody>
      </p:sp>
      <p:sp>
        <p:nvSpPr>
          <p:cNvPr id="3" name="Subtitle 2"/>
          <p:cNvSpPr>
            <a:spLocks noGrp="1"/>
          </p:cNvSpPr>
          <p:nvPr>
            <p:ph type="subTitle" idx="1" hasCustomPrompt="1"/>
          </p:nvPr>
        </p:nvSpPr>
        <p:spPr>
          <a:xfrm>
            <a:off x="625313" y="3407554"/>
            <a:ext cx="8196072" cy="523220"/>
          </a:xfrm>
        </p:spPr>
        <p:txBody>
          <a:bodyPr>
            <a:normAutofit/>
          </a:bodyPr>
          <a:lstStyle>
            <a:lvl1pPr marL="0" indent="0" algn="l">
              <a:lnSpc>
                <a:spcPct val="110000"/>
              </a:lnSpc>
              <a:buNone/>
              <a:defRPr lang="en-US" sz="24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Questions.</a:t>
            </a:r>
          </a:p>
        </p:txBody>
      </p:sp>
      <p:pic>
        <p:nvPicPr>
          <p:cNvPr id="8" name="Picture 7">
            <a:extLst>
              <a:ext uri="{FF2B5EF4-FFF2-40B4-BE49-F238E27FC236}">
                <a16:creationId xmlns:a16="http://schemas.microsoft.com/office/drawing/2014/main" id="{7F42BB52-0F76-07AF-0852-A89312EEB5C8}"/>
              </a:ext>
            </a:extLst>
          </p:cNvPr>
          <p:cNvPicPr>
            <a:picLocks noChangeAspect="1"/>
          </p:cNvPicPr>
          <p:nvPr/>
        </p:nvPicPr>
        <p:blipFill>
          <a:blip r:embed="rId4"/>
          <a:stretch>
            <a:fillRect/>
          </a:stretch>
        </p:blipFill>
        <p:spPr>
          <a:xfrm>
            <a:off x="717469" y="5140607"/>
            <a:ext cx="177800" cy="177800"/>
          </a:xfrm>
          <a:prstGeom prst="rect">
            <a:avLst/>
          </a:prstGeom>
        </p:spPr>
      </p:pic>
      <p:pic>
        <p:nvPicPr>
          <p:cNvPr id="9" name="Picture 8">
            <a:extLst>
              <a:ext uri="{FF2B5EF4-FFF2-40B4-BE49-F238E27FC236}">
                <a16:creationId xmlns:a16="http://schemas.microsoft.com/office/drawing/2014/main" id="{7A69C23B-1930-CDCD-E8FC-0B640CD2DAB3}"/>
              </a:ext>
            </a:extLst>
          </p:cNvPr>
          <p:cNvPicPr>
            <a:picLocks noChangeAspect="1"/>
          </p:cNvPicPr>
          <p:nvPr/>
        </p:nvPicPr>
        <p:blipFill>
          <a:blip r:embed="rId5"/>
          <a:stretch>
            <a:fillRect/>
          </a:stretch>
        </p:blipFill>
        <p:spPr>
          <a:xfrm>
            <a:off x="717469" y="5449263"/>
            <a:ext cx="177800" cy="177800"/>
          </a:xfrm>
          <a:prstGeom prst="rect">
            <a:avLst/>
          </a:prstGeom>
        </p:spPr>
      </p:pic>
      <p:pic>
        <p:nvPicPr>
          <p:cNvPr id="10" name="Picture 9">
            <a:extLst>
              <a:ext uri="{FF2B5EF4-FFF2-40B4-BE49-F238E27FC236}">
                <a16:creationId xmlns:a16="http://schemas.microsoft.com/office/drawing/2014/main" id="{36A85D1D-8F22-506B-74CE-2B40654E37C7}"/>
              </a:ext>
            </a:extLst>
          </p:cNvPr>
          <p:cNvPicPr>
            <a:picLocks noChangeAspect="1"/>
          </p:cNvPicPr>
          <p:nvPr/>
        </p:nvPicPr>
        <p:blipFill>
          <a:blip r:embed="rId6"/>
          <a:stretch>
            <a:fillRect/>
          </a:stretch>
        </p:blipFill>
        <p:spPr>
          <a:xfrm>
            <a:off x="709592" y="5824842"/>
            <a:ext cx="177800" cy="177800"/>
          </a:xfrm>
          <a:prstGeom prst="rect">
            <a:avLst/>
          </a:prstGeom>
        </p:spPr>
      </p:pic>
      <p:pic>
        <p:nvPicPr>
          <p:cNvPr id="11" name="Picture 10">
            <a:extLst>
              <a:ext uri="{FF2B5EF4-FFF2-40B4-BE49-F238E27FC236}">
                <a16:creationId xmlns:a16="http://schemas.microsoft.com/office/drawing/2014/main" id="{AB27957E-1ACD-22F3-93CE-CB4A34038A19}"/>
              </a:ext>
            </a:extLst>
          </p:cNvPr>
          <p:cNvPicPr>
            <a:picLocks noChangeAspect="1"/>
          </p:cNvPicPr>
          <p:nvPr/>
        </p:nvPicPr>
        <p:blipFill>
          <a:blip r:embed="rId7"/>
          <a:stretch>
            <a:fillRect/>
          </a:stretch>
        </p:blipFill>
        <p:spPr>
          <a:xfrm>
            <a:off x="709592" y="6139482"/>
            <a:ext cx="177800" cy="177800"/>
          </a:xfrm>
          <a:prstGeom prst="rect">
            <a:avLst/>
          </a:prstGeom>
        </p:spPr>
      </p:pic>
      <p:pic>
        <p:nvPicPr>
          <p:cNvPr id="12" name="Picture 11">
            <a:extLst>
              <a:ext uri="{FF2B5EF4-FFF2-40B4-BE49-F238E27FC236}">
                <a16:creationId xmlns:a16="http://schemas.microsoft.com/office/drawing/2014/main" id="{B3DC30D1-684A-CF6C-A65B-3C4C6F4C7691}"/>
              </a:ext>
            </a:extLst>
          </p:cNvPr>
          <p:cNvPicPr>
            <a:picLocks noChangeAspect="1"/>
          </p:cNvPicPr>
          <p:nvPr/>
        </p:nvPicPr>
        <p:blipFill>
          <a:blip r:embed="rId8"/>
          <a:stretch>
            <a:fillRect/>
          </a:stretch>
        </p:blipFill>
        <p:spPr>
          <a:xfrm>
            <a:off x="2563928" y="5140607"/>
            <a:ext cx="177800" cy="177800"/>
          </a:xfrm>
          <a:prstGeom prst="rect">
            <a:avLst/>
          </a:prstGeom>
        </p:spPr>
      </p:pic>
      <p:pic>
        <p:nvPicPr>
          <p:cNvPr id="15" name="Picture 14">
            <a:extLst>
              <a:ext uri="{FF2B5EF4-FFF2-40B4-BE49-F238E27FC236}">
                <a16:creationId xmlns:a16="http://schemas.microsoft.com/office/drawing/2014/main" id="{38D6884D-7CCB-C46B-C53D-3E3A7AC062DC}"/>
              </a:ext>
            </a:extLst>
          </p:cNvPr>
          <p:cNvPicPr>
            <a:picLocks noChangeAspect="1"/>
          </p:cNvPicPr>
          <p:nvPr/>
        </p:nvPicPr>
        <p:blipFill>
          <a:blip r:embed="rId9"/>
          <a:stretch>
            <a:fillRect/>
          </a:stretch>
        </p:blipFill>
        <p:spPr>
          <a:xfrm>
            <a:off x="2563928" y="5449263"/>
            <a:ext cx="177800" cy="177800"/>
          </a:xfrm>
          <a:prstGeom prst="rect">
            <a:avLst/>
          </a:prstGeom>
        </p:spPr>
      </p:pic>
      <p:pic>
        <p:nvPicPr>
          <p:cNvPr id="17" name="Picture 16">
            <a:extLst>
              <a:ext uri="{FF2B5EF4-FFF2-40B4-BE49-F238E27FC236}">
                <a16:creationId xmlns:a16="http://schemas.microsoft.com/office/drawing/2014/main" id="{BF152A05-4B11-1060-E898-EB8BD04B1868}"/>
              </a:ext>
            </a:extLst>
          </p:cNvPr>
          <p:cNvPicPr>
            <a:picLocks noChangeAspect="1"/>
          </p:cNvPicPr>
          <p:nvPr/>
        </p:nvPicPr>
        <p:blipFill>
          <a:blip r:embed="rId10"/>
          <a:stretch>
            <a:fillRect/>
          </a:stretch>
        </p:blipFill>
        <p:spPr>
          <a:xfrm>
            <a:off x="2563928" y="5824842"/>
            <a:ext cx="177800" cy="177800"/>
          </a:xfrm>
          <a:prstGeom prst="rect">
            <a:avLst/>
          </a:prstGeom>
        </p:spPr>
      </p:pic>
    </p:spTree>
    <p:extLst>
      <p:ext uri="{BB962C8B-B14F-4D97-AF65-F5344CB8AC3E}">
        <p14:creationId xmlns:p14="http://schemas.microsoft.com/office/powerpoint/2010/main" val="3357625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 column - Top">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bg1"/>
                </a:solidFill>
              </a:defRPr>
            </a:lvl1pPr>
          </a:lstStyle>
          <a:p>
            <a:fld id="{5A7E1791-B021-491E-88B7-2ADE0B38B131}" type="slidenum">
              <a:rPr lang="en-US" smtClean="0"/>
              <a:t>‹Nr.›</a:t>
            </a:fld>
            <a:endParaRPr lang="en-US"/>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fld id="{EC9C8FB0-81CF-4B1A-9227-A321F11907DC}" type="datetimeFigureOut">
              <a:rPr lang="en-US" smtClean="0"/>
              <a:t>7/11/2025</a:t>
            </a:fld>
            <a:endParaRPr lang="en-US"/>
          </a:p>
        </p:txBody>
      </p:sp>
    </p:spTree>
    <p:extLst>
      <p:ext uri="{BB962C8B-B14F-4D97-AF65-F5344CB8AC3E}">
        <p14:creationId xmlns:p14="http://schemas.microsoft.com/office/powerpoint/2010/main" val="1249549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A78A-1FDD-2BC2-8E3D-A97FACFC7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07A98C-953D-89DD-39CC-72D9BF9F5C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4BBCC-1511-33CE-5AB0-556FBF8F8D51}"/>
              </a:ext>
            </a:extLst>
          </p:cNvPr>
          <p:cNvSpPr>
            <a:spLocks noGrp="1"/>
          </p:cNvSpPr>
          <p:nvPr>
            <p:ph type="dt" sz="half" idx="10"/>
          </p:nvPr>
        </p:nvSpPr>
        <p:spPr/>
        <p:txBody>
          <a:bodyPr/>
          <a:lstStyle/>
          <a:p>
            <a:fld id="{EC9C8FB0-81CF-4B1A-9227-A321F11907DC}" type="datetimeFigureOut">
              <a:rPr lang="en-US" smtClean="0"/>
              <a:t>7/11/2025</a:t>
            </a:fld>
            <a:endParaRPr lang="en-US"/>
          </a:p>
        </p:txBody>
      </p:sp>
      <p:sp>
        <p:nvSpPr>
          <p:cNvPr id="5" name="Footer Placeholder 4">
            <a:extLst>
              <a:ext uri="{FF2B5EF4-FFF2-40B4-BE49-F238E27FC236}">
                <a16:creationId xmlns:a16="http://schemas.microsoft.com/office/drawing/2014/main" id="{BD02645C-0147-A6C6-9AD9-B7285D5BF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8799C-9AA3-1F2B-A63C-F376096D8BE1}"/>
              </a:ext>
            </a:extLst>
          </p:cNvPr>
          <p:cNvSpPr>
            <a:spLocks noGrp="1"/>
          </p:cNvSpPr>
          <p:nvPr>
            <p:ph type="sldNum" sz="quarter" idx="12"/>
          </p:nvPr>
        </p:nvSpPr>
        <p:spPr/>
        <p:txBody>
          <a:bodyPr/>
          <a:lstStyle/>
          <a:p>
            <a:fld id="{5A7E1791-B021-491E-88B7-2ADE0B38B131}" type="slidenum">
              <a:rPr lang="en-US" smtClean="0"/>
              <a:t>‹Nr.›</a:t>
            </a:fld>
            <a:endParaRPr lang="en-US"/>
          </a:p>
        </p:txBody>
      </p:sp>
    </p:spTree>
    <p:extLst>
      <p:ext uri="{BB962C8B-B14F-4D97-AF65-F5344CB8AC3E}">
        <p14:creationId xmlns:p14="http://schemas.microsoft.com/office/powerpoint/2010/main" val="1953813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 blue">
    <p:bg>
      <p:bgPr>
        <a:solidFill>
          <a:schemeClr val="bg1"/>
        </a:solidFill>
        <a:effectLst/>
      </p:bgPr>
    </p:bg>
    <p:spTree>
      <p:nvGrpSpPr>
        <p:cNvPr id="1" name=""/>
        <p:cNvGrpSpPr/>
        <p:nvPr/>
      </p:nvGrpSpPr>
      <p:grpSpPr>
        <a:xfrm>
          <a:off x="0" y="0"/>
          <a:ext cx="0" cy="0"/>
          <a:chOff x="0" y="0"/>
          <a:chExt cx="0" cy="0"/>
        </a:xfrm>
      </p:grpSpPr>
      <p:pic>
        <p:nvPicPr>
          <p:cNvPr id="5" name="Picture 4" descr="A blue and purple background with circles and dots&#10;&#10;Description automatically generated">
            <a:extLst>
              <a:ext uri="{FF2B5EF4-FFF2-40B4-BE49-F238E27FC236}">
                <a16:creationId xmlns:a16="http://schemas.microsoft.com/office/drawing/2014/main" id="{35E133CC-9378-91FA-08A3-FC2F7982C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62712" y="658179"/>
            <a:ext cx="9610344" cy="2852737"/>
          </a:xfrm>
          <a:prstGeom prst="rect">
            <a:avLst/>
          </a:prstGeo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85FD36E0-C784-AE4E-B42C-F7764C6BD308}"/>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‹Nr.›</a:t>
            </a:fld>
            <a:endParaRPr lang="en-US" dirty="0"/>
          </a:p>
        </p:txBody>
      </p:sp>
      <p:sp>
        <p:nvSpPr>
          <p:cNvPr id="8" name="Footer Placeholder 7">
            <a:extLst>
              <a:ext uri="{FF2B5EF4-FFF2-40B4-BE49-F238E27FC236}">
                <a16:creationId xmlns:a16="http://schemas.microsoft.com/office/drawing/2014/main" id="{74383D7C-0821-A040-BE0C-B5DB8952DD5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AE69E957-E916-EA41-8D86-9462424C7666}"/>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1" name="Picture 10">
            <a:extLst>
              <a:ext uri="{FF2B5EF4-FFF2-40B4-BE49-F238E27FC236}">
                <a16:creationId xmlns:a16="http://schemas.microsoft.com/office/drawing/2014/main" id="{80732E99-48FB-AE24-3F85-33939BC44936}"/>
              </a:ext>
            </a:extLst>
          </p:cNvPr>
          <p:cNvPicPr>
            <a:picLocks noChangeAspect="1"/>
          </p:cNvPicPr>
          <p:nvPr userDrawn="1"/>
        </p:nvPicPr>
        <p:blipFill>
          <a:blip r:embed="rId3"/>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326882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Top">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‹Nr.›</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414016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s - Top">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bg1"/>
                </a:solidFill>
              </a:defRPr>
            </a:lvl1pPr>
          </a:lstStyle>
          <a:p>
            <a:fld id="{838B0777-827F-8D42-90B1-61394C340E65}" type="slidenum">
              <a:rPr lang="en-US" smtClean="0"/>
              <a:pPr/>
              <a:t>‹Nr.›</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a:t>Click to edit Master title style</a:t>
            </a:r>
            <a:endParaRPr lang="en-US" dirty="0"/>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42950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_White logos">
    <p:spTree>
      <p:nvGrpSpPr>
        <p:cNvPr id="1" name=""/>
        <p:cNvGrpSpPr/>
        <p:nvPr/>
      </p:nvGrpSpPr>
      <p:grpSpPr>
        <a:xfrm>
          <a:off x="0" y="0"/>
          <a:ext cx="0" cy="0"/>
          <a:chOff x="0" y="0"/>
          <a:chExt cx="0" cy="0"/>
        </a:xfrm>
      </p:grpSpPr>
      <p:pic>
        <p:nvPicPr>
          <p:cNvPr id="4" name="Picture 3" descr="A blue and purple background with circles and dots&#10;&#10;Description automatically generated">
            <a:extLst>
              <a:ext uri="{FF2B5EF4-FFF2-40B4-BE49-F238E27FC236}">
                <a16:creationId xmlns:a16="http://schemas.microsoft.com/office/drawing/2014/main" id="{0CFAD488-B35B-46DF-170F-8B2CAB34E9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10EAC21-63AD-76C5-B458-42DF918D730F}"/>
              </a:ext>
            </a:extLst>
          </p:cNvPr>
          <p:cNvPicPr>
            <a:picLocks noChangeAspect="1"/>
          </p:cNvPicPr>
          <p:nvPr/>
        </p:nvPicPr>
        <p:blipFill>
          <a:blip r:embed="rId3"/>
          <a:stretch>
            <a:fillRect/>
          </a:stretch>
        </p:blipFill>
        <p:spPr>
          <a:xfrm>
            <a:off x="625313" y="531551"/>
            <a:ext cx="2662678" cy="743631"/>
          </a:xfrm>
          <a:prstGeom prst="rect">
            <a:avLst/>
          </a:prstGeom>
        </p:spPr>
      </p:pic>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Rectangle 5">
            <a:extLst>
              <a:ext uri="{FF2B5EF4-FFF2-40B4-BE49-F238E27FC236}">
                <a16:creationId xmlns:a16="http://schemas.microsoft.com/office/drawing/2014/main" id="{81B9E65A-E259-5EA1-D7B0-9CB9D020F6B1}"/>
              </a:ext>
            </a:extLst>
          </p:cNvPr>
          <p:cNvSpPr/>
          <p:nvPr/>
        </p:nvSpPr>
        <p:spPr>
          <a:xfrm>
            <a:off x="0" y="5971822"/>
            <a:ext cx="12192000" cy="8861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ln>
                <a:noFill/>
              </a:ln>
            </a:endParaRPr>
          </a:p>
        </p:txBody>
      </p:sp>
    </p:spTree>
    <p:extLst>
      <p:ext uri="{BB962C8B-B14F-4D97-AF65-F5344CB8AC3E}">
        <p14:creationId xmlns:p14="http://schemas.microsoft.com/office/powerpoint/2010/main" val="3366738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 Top">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bg1"/>
                </a:solidFill>
              </a:defRPr>
            </a:lvl1pPr>
          </a:lstStyle>
          <a:p>
            <a:fld id="{838B0777-827F-8D42-90B1-61394C340E65}" type="slidenum">
              <a:rPr lang="en-US" smtClean="0"/>
              <a:pPr/>
              <a:t>‹Nr.›</a:t>
            </a:fld>
            <a:endParaRPr lang="en-US" dirty="0"/>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a:t>Click to edit Master title style</a:t>
            </a:r>
            <a:endParaRPr lang="en-US" dirty="0"/>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217225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Top">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bg1"/>
                </a:solidFill>
              </a:defRPr>
            </a:lvl1pPr>
          </a:lstStyle>
          <a:p>
            <a:fld id="{838B0777-827F-8D42-90B1-61394C340E65}" type="slidenum">
              <a:rPr lang="en-US" smtClean="0"/>
              <a:pPr/>
              <a:t>‹Nr.›</a:t>
            </a:fld>
            <a:endParaRPr lang="en-US" dirty="0"/>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a:t>Click to edit Master title style</a:t>
            </a:r>
            <a:endParaRPr lang="en-US" dirty="0"/>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501862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 Bottom">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000"/>
            </a:lvl1pPr>
          </a:lstStyle>
          <a:p>
            <a:pPr lvl="0"/>
            <a:r>
              <a:rPr lang="en-US" dirty="0"/>
              <a:t>Enter text here</a:t>
            </a:r>
          </a:p>
        </p:txBody>
      </p:sp>
      <p:sp>
        <p:nvSpPr>
          <p:cNvPr id="3" name="Slide Number Placeholder 2">
            <a:extLst>
              <a:ext uri="{FF2B5EF4-FFF2-40B4-BE49-F238E27FC236}">
                <a16:creationId xmlns:a16="http://schemas.microsoft.com/office/drawing/2014/main" id="{474F5CED-483C-A348-8E33-D2AA0F23C538}"/>
              </a:ext>
            </a:extLst>
          </p:cNvPr>
          <p:cNvSpPr>
            <a:spLocks noGrp="1"/>
          </p:cNvSpPr>
          <p:nvPr>
            <p:ph type="sldNum" sz="quarter" idx="11"/>
          </p:nvPr>
        </p:nvSpPr>
        <p:spPr/>
        <p:txBody>
          <a:bodyPr/>
          <a:lstStyle/>
          <a:p>
            <a:fld id="{838B0777-827F-8D42-90B1-61394C340E65}" type="slidenum">
              <a:rPr lang="en-US" smtClean="0"/>
              <a:pPr/>
              <a:t>‹Nr.›</a:t>
            </a:fld>
            <a:endParaRPr lang="en-US" dirty="0"/>
          </a:p>
        </p:txBody>
      </p:sp>
      <p:sp>
        <p:nvSpPr>
          <p:cNvPr id="10" name="Title 1">
            <a:extLst>
              <a:ext uri="{FF2B5EF4-FFF2-40B4-BE49-F238E27FC236}">
                <a16:creationId xmlns:a16="http://schemas.microsoft.com/office/drawing/2014/main" id="{0D53A157-7BBA-5749-8237-8C9901613C0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a:t>Click to edit Master title style</a:t>
            </a:r>
            <a:endParaRPr lang="en-US" dirty="0"/>
          </a:p>
        </p:txBody>
      </p:sp>
      <p:sp>
        <p:nvSpPr>
          <p:cNvPr id="11" name="Footer Placeholder 7">
            <a:extLst>
              <a:ext uri="{FF2B5EF4-FFF2-40B4-BE49-F238E27FC236}">
                <a16:creationId xmlns:a16="http://schemas.microsoft.com/office/drawing/2014/main" id="{3953BB51-3F9C-E747-ACA8-03C6016EBBC8}"/>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A9247E92-8FF0-A341-9976-E6095D27EFA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679148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34238B-024D-294E-AD4C-68C413D97E1A}"/>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85572D3F-74B7-B64C-800D-13CA52163CD4}"/>
              </a:ext>
            </a:extLst>
          </p:cNvPr>
          <p:cNvSpPr>
            <a:spLocks noGrp="1"/>
          </p:cNvSpPr>
          <p:nvPr>
            <p:ph type="sldNum" sz="quarter" idx="15"/>
          </p:nvPr>
        </p:nvSpPr>
        <p:spPr/>
        <p:txBody>
          <a:bodyPr/>
          <a:lstStyle/>
          <a:p>
            <a:fld id="{838B0777-827F-8D42-90B1-61394C340E65}" type="slidenum">
              <a:rPr lang="en-US" smtClean="0"/>
              <a:pPr/>
              <a:t>‹Nr.›</a:t>
            </a:fld>
            <a:endParaRPr lang="en-US" dirty="0"/>
          </a:p>
        </p:txBody>
      </p:sp>
      <p:sp>
        <p:nvSpPr>
          <p:cNvPr id="11" name="Title 1">
            <a:extLst>
              <a:ext uri="{FF2B5EF4-FFF2-40B4-BE49-F238E27FC236}">
                <a16:creationId xmlns:a16="http://schemas.microsoft.com/office/drawing/2014/main" id="{1D7F9956-5A00-5A40-8899-32D1F87962F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chemeClr val="accent6"/>
                </a:solidFill>
              </a:defRPr>
            </a:lvl1pPr>
          </a:lstStyle>
          <a:p>
            <a:r>
              <a:rPr lang="en-US"/>
              <a:t>Click to edit Master title style</a:t>
            </a:r>
            <a:endParaRPr lang="en-US" dirty="0"/>
          </a:p>
        </p:txBody>
      </p:sp>
      <p:sp>
        <p:nvSpPr>
          <p:cNvPr id="12" name="Footer Placeholder 7">
            <a:extLst>
              <a:ext uri="{FF2B5EF4-FFF2-40B4-BE49-F238E27FC236}">
                <a16:creationId xmlns:a16="http://schemas.microsoft.com/office/drawing/2014/main" id="{0031E1D5-F0A3-EF45-84AA-C0225E109AEC}"/>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FOOTER - </a:t>
            </a:r>
            <a:r>
              <a:rPr lang="en-US" dirty="0" err="1"/>
              <a:t>Goto</a:t>
            </a:r>
            <a:r>
              <a:rPr lang="en-US" dirty="0"/>
              <a:t> 'Insert &gt; Header and footer &gt; Footer'</a:t>
            </a:r>
            <a:endParaRPr lang="en-GB" dirty="0"/>
          </a:p>
        </p:txBody>
      </p:sp>
      <p:sp>
        <p:nvSpPr>
          <p:cNvPr id="14" name="Date Placeholder 3">
            <a:extLst>
              <a:ext uri="{FF2B5EF4-FFF2-40B4-BE49-F238E27FC236}">
                <a16:creationId xmlns:a16="http://schemas.microsoft.com/office/drawing/2014/main" id="{0305433C-0038-FC49-AAE7-4AE15259F89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495747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 Bottom">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92FE64-D177-274B-901F-D336A79314A8}"/>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9CB989F8-C842-5E4D-A070-A6209E35FC73}"/>
              </a:ext>
            </a:extLst>
          </p:cNvPr>
          <p:cNvSpPr>
            <a:spLocks noGrp="1"/>
          </p:cNvSpPr>
          <p:nvPr>
            <p:ph type="sldNum" sz="quarter" idx="16"/>
          </p:nvPr>
        </p:nvSpPr>
        <p:spPr/>
        <p:txBody>
          <a:bodyPr/>
          <a:lstStyle/>
          <a:p>
            <a:fld id="{838B0777-827F-8D42-90B1-61394C340E65}" type="slidenum">
              <a:rPr lang="en-US" smtClean="0"/>
              <a:pPr/>
              <a:t>‹Nr.›</a:t>
            </a:fld>
            <a:endParaRPr lang="en-US" dirty="0"/>
          </a:p>
        </p:txBody>
      </p:sp>
      <p:sp>
        <p:nvSpPr>
          <p:cNvPr id="14" name="Title 1">
            <a:extLst>
              <a:ext uri="{FF2B5EF4-FFF2-40B4-BE49-F238E27FC236}">
                <a16:creationId xmlns:a16="http://schemas.microsoft.com/office/drawing/2014/main" id="{849E4815-2057-AE40-A83C-99001B97A08B}"/>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a:t>Click to edit Master title style</a:t>
            </a:r>
            <a:endParaRPr lang="en-US" dirty="0"/>
          </a:p>
        </p:txBody>
      </p:sp>
      <p:sp>
        <p:nvSpPr>
          <p:cNvPr id="15" name="Footer Placeholder 7">
            <a:extLst>
              <a:ext uri="{FF2B5EF4-FFF2-40B4-BE49-F238E27FC236}">
                <a16:creationId xmlns:a16="http://schemas.microsoft.com/office/drawing/2014/main" id="{2E2EF048-87C8-2B43-AA12-7E550A2A45E3}"/>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40068E4E-9680-554C-B740-1BBB27554682}"/>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303599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 Botto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0DF604-D9D6-5045-B588-839447328165}"/>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C6C0CE20-2FA8-D441-A594-2E5923EEB93C}"/>
              </a:ext>
            </a:extLst>
          </p:cNvPr>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19AD1BB0-F11D-AB4E-A5C2-D6877E27F067}"/>
              </a:ext>
            </a:extLst>
          </p:cNvPr>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82982180-1554-0149-9361-2E4524F2E5A5}"/>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7" name="Content Placeholder 2">
            <a:extLst>
              <a:ext uri="{FF2B5EF4-FFF2-40B4-BE49-F238E27FC236}">
                <a16:creationId xmlns:a16="http://schemas.microsoft.com/office/drawing/2014/main" id="{D075AC00-972C-AE42-811E-B2A50B01A5A4}"/>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083EDE99-ADAF-CC49-8A11-DA767186ACD5}"/>
              </a:ext>
            </a:extLst>
          </p:cNvPr>
          <p:cNvSpPr>
            <a:spLocks noGrp="1"/>
          </p:cNvSpPr>
          <p:nvPr>
            <p:ph type="sldNum" sz="quarter" idx="16"/>
          </p:nvPr>
        </p:nvSpPr>
        <p:spPr/>
        <p:txBody>
          <a:bodyPr/>
          <a:lstStyle/>
          <a:p>
            <a:fld id="{838B0777-827F-8D42-90B1-61394C340E65}" type="slidenum">
              <a:rPr lang="en-US" smtClean="0"/>
              <a:pPr/>
              <a:t>‹Nr.›</a:t>
            </a:fld>
            <a:endParaRPr lang="en-US" dirty="0"/>
          </a:p>
        </p:txBody>
      </p:sp>
      <p:sp>
        <p:nvSpPr>
          <p:cNvPr id="19" name="Title 1">
            <a:extLst>
              <a:ext uri="{FF2B5EF4-FFF2-40B4-BE49-F238E27FC236}">
                <a16:creationId xmlns:a16="http://schemas.microsoft.com/office/drawing/2014/main" id="{BFAC88BB-6435-5741-AECC-C64CD1B8AC1C}"/>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a:t>Click to edit Master title style</a:t>
            </a:r>
            <a:endParaRPr lang="en-US" dirty="0"/>
          </a:p>
        </p:txBody>
      </p:sp>
      <p:sp>
        <p:nvSpPr>
          <p:cNvPr id="20" name="Footer Placeholder 7">
            <a:extLst>
              <a:ext uri="{FF2B5EF4-FFF2-40B4-BE49-F238E27FC236}">
                <a16:creationId xmlns:a16="http://schemas.microsoft.com/office/drawing/2014/main" id="{470C4FCD-395E-D94C-AECA-9EC451BFD0A8}"/>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22" name="Date Placeholder 3">
            <a:extLst>
              <a:ext uri="{FF2B5EF4-FFF2-40B4-BE49-F238E27FC236}">
                <a16:creationId xmlns:a16="http://schemas.microsoft.com/office/drawing/2014/main" id="{46DBF9A0-D8B4-7745-ACB6-B5E35D85370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4188906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 column - Blank">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‹Nr.›</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4" name="Picture 3">
            <a:extLst>
              <a:ext uri="{FF2B5EF4-FFF2-40B4-BE49-F238E27FC236}">
                <a16:creationId xmlns:a16="http://schemas.microsoft.com/office/drawing/2014/main" id="{E38E42FE-DE83-0941-9540-20EEB49185B5}"/>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74693415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 columns - Blank">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‹Nr.›</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a:t>Click to edit Master title style</a:t>
            </a:r>
            <a:endParaRPr lang="en-US" dirty="0"/>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9" name="Picture 8">
            <a:extLst>
              <a:ext uri="{FF2B5EF4-FFF2-40B4-BE49-F238E27FC236}">
                <a16:creationId xmlns:a16="http://schemas.microsoft.com/office/drawing/2014/main" id="{0E63F04A-47D7-6D44-AF92-CB4F029D3D82}"/>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1339932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columns - Blank">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‹Nr.›</a:t>
            </a:fld>
            <a:endParaRPr lang="en-US" dirty="0"/>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a:t>Click to edit Master title style</a:t>
            </a:r>
            <a:endParaRPr lang="en-US" dirty="0"/>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0" name="Picture 9">
            <a:extLst>
              <a:ext uri="{FF2B5EF4-FFF2-40B4-BE49-F238E27FC236}">
                <a16:creationId xmlns:a16="http://schemas.microsoft.com/office/drawing/2014/main" id="{3320A26F-514F-5A42-ACE3-70A01C872962}"/>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1552407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mparison - Blan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‹Nr.›</a:t>
            </a:fld>
            <a:endParaRPr lang="en-US" dirty="0"/>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chemeClr val="accent6"/>
                </a:solidFill>
              </a:defRPr>
            </a:lvl1pPr>
          </a:lstStyle>
          <a:p>
            <a:r>
              <a:rPr lang="en-US"/>
              <a:t>Click to edit Master title style</a:t>
            </a:r>
            <a:endParaRPr lang="en-US" dirty="0"/>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2" name="Picture 11">
            <a:extLst>
              <a:ext uri="{FF2B5EF4-FFF2-40B4-BE49-F238E27FC236}">
                <a16:creationId xmlns:a16="http://schemas.microsoft.com/office/drawing/2014/main" id="{F06BA4D8-F3B1-6640-9CB5-BB9AE0CA8677}"/>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243277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712" y="2919986"/>
            <a:ext cx="9610344" cy="590931"/>
          </a:xfrm>
          <a:prstGeom prst="rect">
            <a:avLst/>
          </a:prstGeom>
        </p:spPr>
        <p:txBody>
          <a:bodyPr anchor="b">
            <a:sp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7">
            <a:extLst>
              <a:ext uri="{FF2B5EF4-FFF2-40B4-BE49-F238E27FC236}">
                <a16:creationId xmlns:a16="http://schemas.microsoft.com/office/drawing/2014/main" id="{E054AF39-23DB-0740-938A-1A583332BFB0}"/>
              </a:ext>
            </a:extLst>
          </p:cNvPr>
          <p:cNvSpPr>
            <a:spLocks noGrp="1"/>
          </p:cNvSpPr>
          <p:nvPr>
            <p:ph type="sldNum" sz="quarter" idx="11"/>
          </p:nvPr>
        </p:nvSpPr>
        <p:spPr>
          <a:xfrm>
            <a:off x="258748" y="6352806"/>
            <a:ext cx="2743200" cy="365125"/>
          </a:xfrm>
        </p:spPr>
        <p:txBody>
          <a:bodyPr/>
          <a:lstStyle/>
          <a:p>
            <a:fld id="{5A7E1791-B021-491E-88B7-2ADE0B38B131}" type="slidenum">
              <a:rPr lang="en-US" smtClean="0"/>
              <a:t>‹Nr.›</a:t>
            </a:fld>
            <a:endParaRPr lang="en-US"/>
          </a:p>
        </p:txBody>
      </p:sp>
      <p:sp>
        <p:nvSpPr>
          <p:cNvPr id="11" name="Footer Placeholder 7">
            <a:extLst>
              <a:ext uri="{FF2B5EF4-FFF2-40B4-BE49-F238E27FC236}">
                <a16:creationId xmlns:a16="http://schemas.microsoft.com/office/drawing/2014/main" id="{7748E00D-B3B4-FE4D-A3E5-E8C8A25CA2E0}"/>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2" name="Date Placeholder 3">
            <a:extLst>
              <a:ext uri="{FF2B5EF4-FFF2-40B4-BE49-F238E27FC236}">
                <a16:creationId xmlns:a16="http://schemas.microsoft.com/office/drawing/2014/main" id="{614E4032-E757-2144-A88B-ABFF9C43B77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fld id="{EC9C8FB0-81CF-4B1A-9227-A321F11907DC}" type="datetimeFigureOut">
              <a:rPr lang="en-US" smtClean="0"/>
              <a:t>7/11/2025</a:t>
            </a:fld>
            <a:endParaRPr lang="en-US"/>
          </a:p>
        </p:txBody>
      </p:sp>
      <p:pic>
        <p:nvPicPr>
          <p:cNvPr id="4" name="Picture 3">
            <a:extLst>
              <a:ext uri="{FF2B5EF4-FFF2-40B4-BE49-F238E27FC236}">
                <a16:creationId xmlns:a16="http://schemas.microsoft.com/office/drawing/2014/main" id="{DE697EA0-D0C6-A253-A18D-7919EFBFD709}"/>
              </a:ext>
            </a:extLst>
          </p:cNvPr>
          <p:cNvPicPr>
            <a:picLocks noChangeAspect="1"/>
          </p:cNvPicPr>
          <p:nvPr/>
        </p:nvPicPr>
        <p:blipFill>
          <a:blip r:embed="rId2"/>
          <a:stretch>
            <a:fillRect/>
          </a:stretch>
        </p:blipFill>
        <p:spPr>
          <a:xfrm>
            <a:off x="625313" y="531551"/>
            <a:ext cx="2662678" cy="743631"/>
          </a:xfrm>
          <a:prstGeom prst="rect">
            <a:avLst/>
          </a:prstGeom>
        </p:spPr>
      </p:pic>
    </p:spTree>
    <p:extLst>
      <p:ext uri="{BB962C8B-B14F-4D97-AF65-F5344CB8AC3E}">
        <p14:creationId xmlns:p14="http://schemas.microsoft.com/office/powerpoint/2010/main" val="97675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5A7E1791-B021-491E-88B7-2ADE0B38B131}" type="slidenum">
              <a:rPr lang="en-US" smtClean="0"/>
              <a:t>‹Nr.›</a:t>
            </a:fld>
            <a:endParaRPr lang="en-US"/>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dirty="0"/>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fld id="{EC9C8FB0-81CF-4B1A-9227-A321F11907DC}" type="datetimeFigureOut">
              <a:rPr lang="en-US" smtClean="0"/>
              <a:t>7/11/2025</a:t>
            </a:fld>
            <a:endParaRPr lang="en-US"/>
          </a:p>
        </p:txBody>
      </p:sp>
    </p:spTree>
    <p:extLst>
      <p:ext uri="{BB962C8B-B14F-4D97-AF65-F5344CB8AC3E}">
        <p14:creationId xmlns:p14="http://schemas.microsoft.com/office/powerpoint/2010/main" val="184513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7D4E4AF7-5B90-4A4A-9190-EF7AF1E8A750}"/>
              </a:ext>
            </a:extLst>
          </p:cNvPr>
          <p:cNvSpPr>
            <a:spLocks noGrp="1"/>
          </p:cNvSpPr>
          <p:nvPr>
            <p:ph type="sldNum" sz="quarter" idx="15"/>
          </p:nvPr>
        </p:nvSpPr>
        <p:spPr/>
        <p:txBody>
          <a:bodyPr/>
          <a:lstStyle/>
          <a:p>
            <a:fld id="{5A7E1791-B021-491E-88B7-2ADE0B38B131}" type="slidenum">
              <a:rPr lang="en-US" smtClean="0"/>
              <a:t>‹Nr.›</a:t>
            </a:fld>
            <a:endParaRPr lang="en-US"/>
          </a:p>
        </p:txBody>
      </p:sp>
      <p:sp>
        <p:nvSpPr>
          <p:cNvPr id="11" name="Title 1">
            <a:extLst>
              <a:ext uri="{FF2B5EF4-FFF2-40B4-BE49-F238E27FC236}">
                <a16:creationId xmlns:a16="http://schemas.microsoft.com/office/drawing/2014/main" id="{0B1DBDDF-7B8D-E049-BE5A-2AC650B235B2}"/>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2" name="Footer Placeholder 7">
            <a:extLst>
              <a:ext uri="{FF2B5EF4-FFF2-40B4-BE49-F238E27FC236}">
                <a16:creationId xmlns:a16="http://schemas.microsoft.com/office/drawing/2014/main" id="{27FBAFA6-39D8-1045-BD48-582B3322516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4" name="Date Placeholder 3">
            <a:extLst>
              <a:ext uri="{FF2B5EF4-FFF2-40B4-BE49-F238E27FC236}">
                <a16:creationId xmlns:a16="http://schemas.microsoft.com/office/drawing/2014/main" id="{27990A56-77DE-384E-846A-6EC50569154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fld id="{EC9C8FB0-81CF-4B1A-9227-A321F11907DC}" type="datetimeFigureOut">
              <a:rPr lang="en-US" smtClean="0"/>
              <a:t>7/11/2025</a:t>
            </a:fld>
            <a:endParaRPr lang="en-US"/>
          </a:p>
        </p:txBody>
      </p:sp>
    </p:spTree>
    <p:extLst>
      <p:ext uri="{BB962C8B-B14F-4D97-AF65-F5344CB8AC3E}">
        <p14:creationId xmlns:p14="http://schemas.microsoft.com/office/powerpoint/2010/main" val="298853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596321"/>
            <a:ext cx="3675889" cy="4539336"/>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48FC52E0-46F2-2443-B309-D4A67BCEE768}"/>
              </a:ext>
            </a:extLst>
          </p:cNvPr>
          <p:cNvSpPr>
            <a:spLocks noGrp="1"/>
          </p:cNvSpPr>
          <p:nvPr>
            <p:ph type="sldNum" sz="quarter" idx="16"/>
          </p:nvPr>
        </p:nvSpPr>
        <p:spPr/>
        <p:txBody>
          <a:bodyPr/>
          <a:lstStyle/>
          <a:p>
            <a:fld id="{5A7E1791-B021-491E-88B7-2ADE0B38B131}" type="slidenum">
              <a:rPr lang="en-US" smtClean="0"/>
              <a:t>‹Nr.›</a:t>
            </a:fld>
            <a:endParaRPr lang="en-US"/>
          </a:p>
        </p:txBody>
      </p:sp>
      <p:sp>
        <p:nvSpPr>
          <p:cNvPr id="11" name="Title 1">
            <a:extLst>
              <a:ext uri="{FF2B5EF4-FFF2-40B4-BE49-F238E27FC236}">
                <a16:creationId xmlns:a16="http://schemas.microsoft.com/office/drawing/2014/main" id="{22B7B320-CA87-A342-9115-47E9E4F9B68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4" name="Footer Placeholder 7">
            <a:extLst>
              <a:ext uri="{FF2B5EF4-FFF2-40B4-BE49-F238E27FC236}">
                <a16:creationId xmlns:a16="http://schemas.microsoft.com/office/drawing/2014/main" id="{58D14D24-78FD-A045-8D62-111F0EEE42F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6" name="Date Placeholder 3">
            <a:extLst>
              <a:ext uri="{FF2B5EF4-FFF2-40B4-BE49-F238E27FC236}">
                <a16:creationId xmlns:a16="http://schemas.microsoft.com/office/drawing/2014/main" id="{FB93BEA1-60BB-9942-B17D-B28C034417F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fld id="{EC9C8FB0-81CF-4B1A-9227-A321F11907DC}" type="datetimeFigureOut">
              <a:rPr lang="en-US" smtClean="0"/>
              <a:t>7/11/2025</a:t>
            </a:fld>
            <a:endParaRPr lang="en-US"/>
          </a:p>
        </p:txBody>
      </p:sp>
    </p:spTree>
    <p:extLst>
      <p:ext uri="{BB962C8B-B14F-4D97-AF65-F5344CB8AC3E}">
        <p14:creationId xmlns:p14="http://schemas.microsoft.com/office/powerpoint/2010/main" val="382449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482692"/>
            <a:ext cx="5634864"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482692"/>
            <a:ext cx="5620512"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2E390E8D-9016-4C42-8F5F-E450B003ABB8}"/>
              </a:ext>
            </a:extLst>
          </p:cNvPr>
          <p:cNvSpPr>
            <a:spLocks noGrp="1"/>
          </p:cNvSpPr>
          <p:nvPr>
            <p:ph type="sldNum" sz="quarter" idx="16"/>
          </p:nvPr>
        </p:nvSpPr>
        <p:spPr/>
        <p:txBody>
          <a:bodyPr/>
          <a:lstStyle/>
          <a:p>
            <a:fld id="{5A7E1791-B021-491E-88B7-2ADE0B38B131}" type="slidenum">
              <a:rPr lang="en-US" smtClean="0"/>
              <a:t>‹Nr.›</a:t>
            </a:fld>
            <a:endParaRPr lang="en-US"/>
          </a:p>
        </p:txBody>
      </p:sp>
      <p:sp>
        <p:nvSpPr>
          <p:cNvPr id="13" name="Footer Placeholder 7">
            <a:extLst>
              <a:ext uri="{FF2B5EF4-FFF2-40B4-BE49-F238E27FC236}">
                <a16:creationId xmlns:a16="http://schemas.microsoft.com/office/drawing/2014/main" id="{9CBCAFA1-511A-EE41-B15A-62ABD068967E}"/>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5" name="Date Placeholder 3">
            <a:extLst>
              <a:ext uri="{FF2B5EF4-FFF2-40B4-BE49-F238E27FC236}">
                <a16:creationId xmlns:a16="http://schemas.microsoft.com/office/drawing/2014/main" id="{CABEB7C4-26A5-2A49-A685-3101218971E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fld id="{EC9C8FB0-81CF-4B1A-9227-A321F11907DC}" type="datetimeFigureOut">
              <a:rPr lang="en-US" smtClean="0"/>
              <a:t>7/11/2025</a:t>
            </a:fld>
            <a:endParaRPr lang="en-US"/>
          </a:p>
        </p:txBody>
      </p:sp>
    </p:spTree>
    <p:extLst>
      <p:ext uri="{BB962C8B-B14F-4D97-AF65-F5344CB8AC3E}">
        <p14:creationId xmlns:p14="http://schemas.microsoft.com/office/powerpoint/2010/main" val="862747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BEB4071B-8956-1F45-8413-D77E45140982}"/>
              </a:ext>
            </a:extLst>
          </p:cNvPr>
          <p:cNvSpPr>
            <a:spLocks noGrp="1"/>
          </p:cNvSpPr>
          <p:nvPr>
            <p:ph type="sldNum" sz="quarter" idx="11"/>
          </p:nvPr>
        </p:nvSpPr>
        <p:spPr/>
        <p:txBody>
          <a:bodyPr/>
          <a:lstStyle/>
          <a:p>
            <a:fld id="{5A7E1791-B021-491E-88B7-2ADE0B38B131}" type="slidenum">
              <a:rPr lang="en-US" smtClean="0"/>
              <a:t>‹Nr.›</a:t>
            </a:fld>
            <a:endParaRPr lang="en-US"/>
          </a:p>
        </p:txBody>
      </p:sp>
      <p:sp>
        <p:nvSpPr>
          <p:cNvPr id="8" name="Footer Placeholder 7">
            <a:extLst>
              <a:ext uri="{FF2B5EF4-FFF2-40B4-BE49-F238E27FC236}">
                <a16:creationId xmlns:a16="http://schemas.microsoft.com/office/drawing/2014/main" id="{A237A5CF-4029-5441-9751-E360C7BA0059}"/>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0" name="Date Placeholder 3">
            <a:extLst>
              <a:ext uri="{FF2B5EF4-FFF2-40B4-BE49-F238E27FC236}">
                <a16:creationId xmlns:a16="http://schemas.microsoft.com/office/drawing/2014/main" id="{FCA39AD3-F023-5741-9EB7-A0EBA453024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fld id="{EC9C8FB0-81CF-4B1A-9227-A321F11907DC}" type="datetimeFigureOut">
              <a:rPr lang="en-US" smtClean="0"/>
              <a:t>7/11/2025</a:t>
            </a:fld>
            <a:endParaRPr lang="en-US"/>
          </a:p>
        </p:txBody>
      </p:sp>
    </p:spTree>
    <p:extLst>
      <p:ext uri="{BB962C8B-B14F-4D97-AF65-F5344CB8AC3E}">
        <p14:creationId xmlns:p14="http://schemas.microsoft.com/office/powerpoint/2010/main" val="312780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205F8A-53F2-9A4F-89B7-679F5D96ABD6}"/>
              </a:ext>
            </a:extLst>
          </p:cNvPr>
          <p:cNvSpPr>
            <a:spLocks noGrp="1"/>
          </p:cNvSpPr>
          <p:nvPr>
            <p:ph type="sldNum" sz="quarter" idx="11"/>
          </p:nvPr>
        </p:nvSpPr>
        <p:spPr/>
        <p:txBody>
          <a:bodyPr/>
          <a:lstStyle/>
          <a:p>
            <a:fld id="{5A7E1791-B021-491E-88B7-2ADE0B38B131}" type="slidenum">
              <a:rPr lang="en-US" smtClean="0"/>
              <a:t>‹Nr.›</a:t>
            </a:fld>
            <a:endParaRPr lang="en-US"/>
          </a:p>
        </p:txBody>
      </p:sp>
      <p:sp>
        <p:nvSpPr>
          <p:cNvPr id="7" name="Footer Placeholder 7">
            <a:extLst>
              <a:ext uri="{FF2B5EF4-FFF2-40B4-BE49-F238E27FC236}">
                <a16:creationId xmlns:a16="http://schemas.microsoft.com/office/drawing/2014/main" id="{89F830C8-3B22-4D44-AD5B-EAC20E22F95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9" name="Date Placeholder 3">
            <a:extLst>
              <a:ext uri="{FF2B5EF4-FFF2-40B4-BE49-F238E27FC236}">
                <a16:creationId xmlns:a16="http://schemas.microsoft.com/office/drawing/2014/main" id="{C81969A2-10C2-C546-977D-603DF985EB04}"/>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fld id="{EC9C8FB0-81CF-4B1A-9227-A321F11907DC}" type="datetimeFigureOut">
              <a:rPr lang="en-US" smtClean="0"/>
              <a:t>7/11/2025</a:t>
            </a:fld>
            <a:endParaRPr lang="en-US"/>
          </a:p>
        </p:txBody>
      </p:sp>
    </p:spTree>
    <p:extLst>
      <p:ext uri="{BB962C8B-B14F-4D97-AF65-F5344CB8AC3E}">
        <p14:creationId xmlns:p14="http://schemas.microsoft.com/office/powerpoint/2010/main" val="399752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3.emf"/><Relationship Id="rId2" Type="http://schemas.openxmlformats.org/officeDocument/2006/relationships/slideLayout" Target="../slideLayouts/slideLayout18.xml"/><Relationship Id="rId16"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black and purple background&#10;&#10;Description automatically generated">
            <a:extLst>
              <a:ext uri="{FF2B5EF4-FFF2-40B4-BE49-F238E27FC236}">
                <a16:creationId xmlns:a16="http://schemas.microsoft.com/office/drawing/2014/main" id="{C1A1048A-9311-ED75-C86E-1B54CDA5554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677042"/>
            <a:ext cx="10658856" cy="7017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5A7E1791-B021-491E-88B7-2ADE0B38B131}" type="slidenum">
              <a:rPr lang="en-US" smtClean="0"/>
              <a:t>‹Nr.›</a:t>
            </a:fld>
            <a:endParaRPr lang="en-US"/>
          </a:p>
        </p:txBody>
      </p:sp>
      <p:sp>
        <p:nvSpPr>
          <p:cNvPr id="13" name="Date Placeholder 3">
            <a:extLst>
              <a:ext uri="{FF2B5EF4-FFF2-40B4-BE49-F238E27FC236}">
                <a16:creationId xmlns:a16="http://schemas.microsoft.com/office/drawing/2014/main" id="{A14BBBCD-90CB-2F47-9BDE-CEED80DD9B4B}"/>
              </a:ext>
            </a:extLst>
          </p:cNvPr>
          <p:cNvSpPr>
            <a:spLocks noGrp="1"/>
          </p:cNvSpPr>
          <p:nvPr>
            <p:ph type="dt" sz="half" idx="2"/>
          </p:nvPr>
        </p:nvSpPr>
        <p:spPr>
          <a:xfrm>
            <a:off x="2850338" y="6294169"/>
            <a:ext cx="9084295" cy="230400"/>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fld id="{EC9C8FB0-81CF-4B1A-9227-A321F11907DC}" type="datetimeFigureOut">
              <a:rPr lang="en-US" smtClean="0"/>
              <a:t>7/11/2025</a:t>
            </a:fld>
            <a:endParaRPr lang="en-US"/>
          </a:p>
        </p:txBody>
      </p:sp>
      <p:pic>
        <p:nvPicPr>
          <p:cNvPr id="17" name="Picture 16" descr="A black and purple background&#10;&#10;Description automatically generated">
            <a:extLst>
              <a:ext uri="{FF2B5EF4-FFF2-40B4-BE49-F238E27FC236}">
                <a16:creationId xmlns:a16="http://schemas.microsoft.com/office/drawing/2014/main" id="{9D636B88-D25D-95BD-544B-9D3EA807C383}"/>
              </a:ext>
            </a:extLst>
          </p:cNvPr>
          <p:cNvPicPr>
            <a:picLocks noChangeAspect="1"/>
          </p:cNvPicPr>
          <p:nvPr/>
        </p:nvPicPr>
        <p:blipFill>
          <a:blip r:embed="rId19"/>
          <a:stretch>
            <a:fillRect/>
          </a:stretch>
        </p:blipFill>
        <p:spPr>
          <a:xfrm flipH="1">
            <a:off x="7083946" y="0"/>
            <a:ext cx="5108054" cy="1853174"/>
          </a:xfrm>
          <a:prstGeom prst="rect">
            <a:avLst/>
          </a:prstGeom>
        </p:spPr>
      </p:pic>
      <p:pic>
        <p:nvPicPr>
          <p:cNvPr id="18" name="Picture 17">
            <a:extLst>
              <a:ext uri="{FF2B5EF4-FFF2-40B4-BE49-F238E27FC236}">
                <a16:creationId xmlns:a16="http://schemas.microsoft.com/office/drawing/2014/main" id="{2B45DA93-FBAA-4E83-F1C8-02178FFFE909}"/>
              </a:ext>
            </a:extLst>
          </p:cNvPr>
          <p:cNvPicPr>
            <a:picLocks noChangeAspect="1"/>
          </p:cNvPicPr>
          <p:nvPr/>
        </p:nvPicPr>
        <p:blipFill>
          <a:blip r:embed="rId20"/>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2519633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600" kern="1200">
          <a:solidFill>
            <a:srgbClr val="7030A0"/>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ack and purple background&#10;&#10;Description automatically generated">
            <a:extLst>
              <a:ext uri="{FF2B5EF4-FFF2-40B4-BE49-F238E27FC236}">
                <a16:creationId xmlns:a16="http://schemas.microsoft.com/office/drawing/2014/main" id="{99750996-252E-B996-EBD3-9C14687A197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365126"/>
            <a:ext cx="1065885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AD8510D3-7480-FA40-B714-28425739DA25}"/>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‹Nr.›</a:t>
            </a:fld>
            <a:endParaRPr lang="en-US" dirty="0"/>
          </a:p>
        </p:txBody>
      </p:sp>
      <p:sp>
        <p:nvSpPr>
          <p:cNvPr id="17" name="Footer Placeholder 7">
            <a:extLst>
              <a:ext uri="{FF2B5EF4-FFF2-40B4-BE49-F238E27FC236}">
                <a16:creationId xmlns:a16="http://schemas.microsoft.com/office/drawing/2014/main" id="{8C025A19-EC4F-5D46-BAED-915B844A750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9" name="Date Placeholder 3">
            <a:extLst>
              <a:ext uri="{FF2B5EF4-FFF2-40B4-BE49-F238E27FC236}">
                <a16:creationId xmlns:a16="http://schemas.microsoft.com/office/drawing/2014/main" id="{D01290F5-EF9B-6848-BD94-0DC63C61473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6" name="Picture 5" descr="A black and purple background&#10;&#10;Description automatically generated">
            <a:extLst>
              <a:ext uri="{FF2B5EF4-FFF2-40B4-BE49-F238E27FC236}">
                <a16:creationId xmlns:a16="http://schemas.microsoft.com/office/drawing/2014/main" id="{FBAF44C1-399E-99FB-672D-AD6FA19E5F60}"/>
              </a:ext>
            </a:extLst>
          </p:cNvPr>
          <p:cNvPicPr>
            <a:picLocks noChangeAspect="1"/>
          </p:cNvPicPr>
          <p:nvPr/>
        </p:nvPicPr>
        <p:blipFill>
          <a:blip r:embed="rId16"/>
          <a:stretch>
            <a:fillRect/>
          </a:stretch>
        </p:blipFill>
        <p:spPr>
          <a:xfrm flipH="1">
            <a:off x="7083946" y="0"/>
            <a:ext cx="5108054" cy="1853174"/>
          </a:xfrm>
          <a:prstGeom prst="rect">
            <a:avLst/>
          </a:prstGeom>
        </p:spPr>
      </p:pic>
      <p:pic>
        <p:nvPicPr>
          <p:cNvPr id="20" name="Picture 19">
            <a:extLst>
              <a:ext uri="{FF2B5EF4-FFF2-40B4-BE49-F238E27FC236}">
                <a16:creationId xmlns:a16="http://schemas.microsoft.com/office/drawing/2014/main" id="{4A73F24A-72E1-514B-A669-66B08B94475A}"/>
              </a:ext>
            </a:extLst>
          </p:cNvPr>
          <p:cNvPicPr>
            <a:picLocks noChangeAspect="1"/>
          </p:cNvPicPr>
          <p:nvPr/>
        </p:nvPicPr>
        <p:blipFill>
          <a:blip r:embed="rId17"/>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340975027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p:txStyles>
    <p:titleStyle>
      <a:lvl1pPr algn="l" defTabSz="914400" rtl="0" eaLnBrk="1" latinLnBrk="0" hangingPunct="1">
        <a:lnSpc>
          <a:spcPct val="90000"/>
        </a:lnSpc>
        <a:spcBef>
          <a:spcPct val="0"/>
        </a:spcBef>
        <a:buNone/>
        <a:defRPr sz="3200" kern="1200">
          <a:solidFill>
            <a:srgbClr val="7030A0"/>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1032" descr="A world map made of pins and strings">
            <a:extLst>
              <a:ext uri="{FF2B5EF4-FFF2-40B4-BE49-F238E27FC236}">
                <a16:creationId xmlns:a16="http://schemas.microsoft.com/office/drawing/2014/main" id="{F5AC3A99-C496-EBB5-B2DB-F1230BE66FBA}"/>
              </a:ext>
            </a:extLst>
          </p:cNvPr>
          <p:cNvPicPr>
            <a:picLocks noChangeAspect="1"/>
          </p:cNvPicPr>
          <p:nvPr/>
        </p:nvPicPr>
        <p:blipFill>
          <a:blip r:embed="rId2"/>
          <a:srcRect t="15730"/>
          <a:stretch>
            <a:fillRect/>
          </a:stretch>
        </p:blipFill>
        <p:spPr>
          <a:xfrm>
            <a:off x="20" y="-1"/>
            <a:ext cx="12191980" cy="6858001"/>
          </a:xfrm>
          <a:prstGeom prst="rect">
            <a:avLst/>
          </a:prstGeom>
        </p:spPr>
      </p:pic>
      <p:sp>
        <p:nvSpPr>
          <p:cNvPr id="2" name="Title 1">
            <a:extLst>
              <a:ext uri="{FF2B5EF4-FFF2-40B4-BE49-F238E27FC236}">
                <a16:creationId xmlns:a16="http://schemas.microsoft.com/office/drawing/2014/main" id="{CB7AEFB0-E8B1-15B4-74ED-08E074BFCA31}"/>
              </a:ext>
            </a:extLst>
          </p:cNvPr>
          <p:cNvSpPr>
            <a:spLocks noGrp="1"/>
          </p:cNvSpPr>
          <p:nvPr>
            <p:ph type="ctrTitle"/>
          </p:nvPr>
        </p:nvSpPr>
        <p:spPr>
          <a:xfrm>
            <a:off x="624506" y="2595319"/>
            <a:ext cx="8837546" cy="1870483"/>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l"/>
            <a:r>
              <a:rPr lang="en-US" sz="4200" dirty="0">
                <a:solidFill>
                  <a:srgbClr val="FFFFFF"/>
                </a:solidFill>
              </a:rPr>
              <a:t>Transatlantic Digital</a:t>
            </a:r>
            <a:br>
              <a:rPr lang="en-US" sz="4200" dirty="0">
                <a:solidFill>
                  <a:srgbClr val="FFFFFF"/>
                </a:solidFill>
              </a:rPr>
            </a:br>
            <a:r>
              <a:rPr lang="en-US" sz="4200" dirty="0">
                <a:solidFill>
                  <a:srgbClr val="FFFFFF"/>
                </a:solidFill>
              </a:rPr>
              <a:t>Engagement: Mapping US-EU Public Interest through Google Trends</a:t>
            </a:r>
          </a:p>
        </p:txBody>
      </p:sp>
      <p:sp>
        <p:nvSpPr>
          <p:cNvPr id="3" name="Subtitle 2">
            <a:extLst>
              <a:ext uri="{FF2B5EF4-FFF2-40B4-BE49-F238E27FC236}">
                <a16:creationId xmlns:a16="http://schemas.microsoft.com/office/drawing/2014/main" id="{461041AF-7FCA-40EC-349A-463C2664258F}"/>
              </a:ext>
            </a:extLst>
          </p:cNvPr>
          <p:cNvSpPr>
            <a:spLocks noGrp="1"/>
          </p:cNvSpPr>
          <p:nvPr>
            <p:ph type="subTitle" idx="1"/>
          </p:nvPr>
        </p:nvSpPr>
        <p:spPr>
          <a:xfrm>
            <a:off x="624506" y="4595191"/>
            <a:ext cx="8837546" cy="1870482"/>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en-US" sz="3000" dirty="0">
                <a:solidFill>
                  <a:srgbClr val="FFFFFF"/>
                </a:solidFill>
              </a:rPr>
              <a:t>Dmitry Erokhin, PhD; Nadejda Komendantova, PhD</a:t>
            </a:r>
          </a:p>
          <a:p>
            <a:pPr algn="l"/>
            <a:r>
              <a:rPr lang="en-US" sz="3000" dirty="0">
                <a:solidFill>
                  <a:srgbClr val="FFFFFF"/>
                </a:solidFill>
              </a:rPr>
              <a:t>International Institute for Applied Systems Analysis</a:t>
            </a:r>
          </a:p>
          <a:p>
            <a:pPr algn="l"/>
            <a:r>
              <a:rPr lang="en-US" sz="3000" dirty="0">
                <a:solidFill>
                  <a:srgbClr val="FFFFFF"/>
                </a:solidFill>
              </a:rPr>
              <a:t>Laxenburg, Austria</a:t>
            </a:r>
          </a:p>
        </p:txBody>
      </p:sp>
    </p:spTree>
    <p:extLst>
      <p:ext uri="{BB962C8B-B14F-4D97-AF65-F5344CB8AC3E}">
        <p14:creationId xmlns:p14="http://schemas.microsoft.com/office/powerpoint/2010/main" val="22171215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38DE2-8D52-E654-9CC1-55ED253C5DC2}"/>
              </a:ext>
            </a:extLst>
          </p:cNvPr>
          <p:cNvPicPr>
            <a:picLocks noChangeAspect="1"/>
          </p:cNvPicPr>
          <p:nvPr/>
        </p:nvPicPr>
        <p:blipFill>
          <a:blip r:embed="rId2"/>
          <a:stretch>
            <a:fillRect/>
          </a:stretch>
        </p:blipFill>
        <p:spPr>
          <a:xfrm>
            <a:off x="1613909" y="0"/>
            <a:ext cx="8964181" cy="6858000"/>
          </a:xfrm>
          <a:prstGeom prst="rect">
            <a:avLst/>
          </a:prstGeom>
        </p:spPr>
      </p:pic>
    </p:spTree>
    <p:extLst>
      <p:ext uri="{BB962C8B-B14F-4D97-AF65-F5344CB8AC3E}">
        <p14:creationId xmlns:p14="http://schemas.microsoft.com/office/powerpoint/2010/main" val="399982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40B38-F044-22F4-D7DF-91173F7E9D6E}"/>
              </a:ext>
            </a:extLst>
          </p:cNvPr>
          <p:cNvPicPr>
            <a:picLocks noChangeAspect="1"/>
          </p:cNvPicPr>
          <p:nvPr/>
        </p:nvPicPr>
        <p:blipFill>
          <a:blip r:embed="rId2"/>
          <a:stretch>
            <a:fillRect/>
          </a:stretch>
        </p:blipFill>
        <p:spPr>
          <a:xfrm>
            <a:off x="1608171" y="0"/>
            <a:ext cx="8975658" cy="6858000"/>
          </a:xfrm>
          <a:prstGeom prst="rect">
            <a:avLst/>
          </a:prstGeom>
        </p:spPr>
      </p:pic>
    </p:spTree>
    <p:extLst>
      <p:ext uri="{BB962C8B-B14F-4D97-AF65-F5344CB8AC3E}">
        <p14:creationId xmlns:p14="http://schemas.microsoft.com/office/powerpoint/2010/main" val="4222338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0777F7-F1A7-90E0-73D9-E72526E9C4C9}"/>
              </a:ext>
            </a:extLst>
          </p:cNvPr>
          <p:cNvPicPr>
            <a:picLocks noChangeAspect="1"/>
          </p:cNvPicPr>
          <p:nvPr/>
        </p:nvPicPr>
        <p:blipFill>
          <a:blip r:embed="rId2"/>
          <a:stretch>
            <a:fillRect/>
          </a:stretch>
        </p:blipFill>
        <p:spPr>
          <a:xfrm>
            <a:off x="1769588" y="0"/>
            <a:ext cx="8652824" cy="6858000"/>
          </a:xfrm>
          <a:prstGeom prst="rect">
            <a:avLst/>
          </a:prstGeom>
        </p:spPr>
      </p:pic>
    </p:spTree>
    <p:extLst>
      <p:ext uri="{BB962C8B-B14F-4D97-AF65-F5344CB8AC3E}">
        <p14:creationId xmlns:p14="http://schemas.microsoft.com/office/powerpoint/2010/main" val="2055387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EEA234-973B-A63B-56D4-6009C354955F}"/>
              </a:ext>
            </a:extLst>
          </p:cNvPr>
          <p:cNvPicPr>
            <a:picLocks noChangeAspect="1"/>
          </p:cNvPicPr>
          <p:nvPr/>
        </p:nvPicPr>
        <p:blipFill>
          <a:blip r:embed="rId2"/>
          <a:stretch>
            <a:fillRect/>
          </a:stretch>
        </p:blipFill>
        <p:spPr>
          <a:xfrm>
            <a:off x="1608171" y="0"/>
            <a:ext cx="8975658" cy="6858000"/>
          </a:xfrm>
          <a:prstGeom prst="rect">
            <a:avLst/>
          </a:prstGeom>
        </p:spPr>
      </p:pic>
    </p:spTree>
    <p:extLst>
      <p:ext uri="{BB962C8B-B14F-4D97-AF65-F5344CB8AC3E}">
        <p14:creationId xmlns:p14="http://schemas.microsoft.com/office/powerpoint/2010/main" val="348937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9A52B-44BA-DAAD-F510-D2FDE232F26C}"/>
              </a:ext>
            </a:extLst>
          </p:cNvPr>
          <p:cNvPicPr>
            <a:picLocks noChangeAspect="1"/>
          </p:cNvPicPr>
          <p:nvPr/>
        </p:nvPicPr>
        <p:blipFill>
          <a:blip r:embed="rId2"/>
          <a:stretch>
            <a:fillRect/>
          </a:stretch>
        </p:blipFill>
        <p:spPr>
          <a:xfrm>
            <a:off x="0" y="1761293"/>
            <a:ext cx="12192000" cy="3335413"/>
          </a:xfrm>
          <a:prstGeom prst="rect">
            <a:avLst/>
          </a:prstGeom>
        </p:spPr>
      </p:pic>
    </p:spTree>
    <p:extLst>
      <p:ext uri="{BB962C8B-B14F-4D97-AF65-F5344CB8AC3E}">
        <p14:creationId xmlns:p14="http://schemas.microsoft.com/office/powerpoint/2010/main" val="305036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7340DF-6231-755F-932D-334941933713}"/>
              </a:ext>
            </a:extLst>
          </p:cNvPr>
          <p:cNvSpPr txBox="1"/>
          <p:nvPr/>
        </p:nvSpPr>
        <p:spPr>
          <a:xfrm>
            <a:off x="0" y="0"/>
            <a:ext cx="6096000"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800" b="1" i="0" u="none" strike="noStrike" dirty="0">
                <a:solidFill>
                  <a:srgbClr val="000000"/>
                </a:solidFill>
                <a:effectLst/>
                <a:latin typeface="Aptos Narrow" panose="020B0004020202020204" pitchFamily="34" charset="0"/>
              </a:rPr>
              <a:t>USA interest in Austria </a:t>
            </a:r>
            <a:r>
              <a:rPr lang="en-US" sz="1800" b="0" i="0" u="none" strike="noStrike" dirty="0">
                <a:solidFill>
                  <a:srgbClr val="000000"/>
                </a:solidFill>
                <a:effectLst/>
                <a:latin typeface="Aptos Narrow" panose="020B0004020202020204" pitchFamily="34" charset="0"/>
              </a:rPr>
              <a:t>encompasses a wide range of topics, with a significant focus on its capital, Vienna, and notable cities like Salzburg. Queries often include geographical and cultural aspects, such as maps, tourism, and comparisons with neighboring countries like Germany and Italy. Additionally, searches related to COVID-19 and the German language highlight contemporary concerns and cultural connections. </a:t>
            </a:r>
            <a:endParaRPr lang="en-US" dirty="0"/>
          </a:p>
        </p:txBody>
      </p:sp>
      <p:sp>
        <p:nvSpPr>
          <p:cNvPr id="7" name="TextBox 6">
            <a:extLst>
              <a:ext uri="{FF2B5EF4-FFF2-40B4-BE49-F238E27FC236}">
                <a16:creationId xmlns:a16="http://schemas.microsoft.com/office/drawing/2014/main" id="{4FF7D8DF-EC81-5AD9-852F-9A79518C53BE}"/>
              </a:ext>
            </a:extLst>
          </p:cNvPr>
          <p:cNvSpPr txBox="1"/>
          <p:nvPr/>
        </p:nvSpPr>
        <p:spPr>
          <a:xfrm>
            <a:off x="0" y="3643412"/>
            <a:ext cx="612058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800" b="1" i="0" u="none" strike="noStrike" dirty="0">
                <a:solidFill>
                  <a:srgbClr val="000000"/>
                </a:solidFill>
                <a:effectLst/>
                <a:latin typeface="Aptos Narrow" panose="020B0004020202020204" pitchFamily="34" charset="0"/>
              </a:rPr>
              <a:t>USA interest in Portugal </a:t>
            </a:r>
            <a:r>
              <a:rPr lang="en-US" sz="1800" b="0" i="0" u="none" strike="noStrike" dirty="0">
                <a:solidFill>
                  <a:srgbClr val="000000"/>
                </a:solidFill>
                <a:effectLst/>
                <a:latin typeface="Aptos Narrow" panose="020B0004020202020204" pitchFamily="34" charset="0"/>
              </a:rPr>
              <a:t>has been marked by a focus on its cultural and geographical aspects, with significant searches related to cities like Lisbon and Porto, as well as the Portuguese language and cuisine. The 2018 World Cup and comparisons with neighboring Spain also drew attention, alongside queries about travel, weather, and visa information. Additionally, the popularity of the Portuguese Water Dog reflects interest in the country's unique dog breed. </a:t>
            </a:r>
            <a:endParaRPr lang="en-US" dirty="0"/>
          </a:p>
        </p:txBody>
      </p:sp>
      <p:sp>
        <p:nvSpPr>
          <p:cNvPr id="9" name="TextBox 8">
            <a:extLst>
              <a:ext uri="{FF2B5EF4-FFF2-40B4-BE49-F238E27FC236}">
                <a16:creationId xmlns:a16="http://schemas.microsoft.com/office/drawing/2014/main" id="{32DC8D7E-0C1B-61B6-585B-78FFEC49AEDF}"/>
              </a:ext>
            </a:extLst>
          </p:cNvPr>
          <p:cNvSpPr txBox="1"/>
          <p:nvPr/>
        </p:nvSpPr>
        <p:spPr>
          <a:xfrm>
            <a:off x="6233652" y="890947"/>
            <a:ext cx="5970638"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800" b="1" i="0" u="none" strike="noStrike" dirty="0">
                <a:solidFill>
                  <a:srgbClr val="000000"/>
                </a:solidFill>
                <a:effectLst/>
                <a:latin typeface="Aptos Narrow" panose="020B0004020202020204" pitchFamily="34" charset="0"/>
              </a:rPr>
              <a:t>USA searches related to the UK </a:t>
            </a:r>
            <a:r>
              <a:rPr lang="en-US" sz="1800" b="0" i="0" u="none" strike="noStrike" dirty="0">
                <a:solidFill>
                  <a:srgbClr val="000000"/>
                </a:solidFill>
                <a:effectLst/>
                <a:latin typeface="Aptos Narrow" panose="020B0004020202020204" pitchFamily="34" charset="0"/>
              </a:rPr>
              <a:t>reveal a strong interest in various aspects of British culture, governance, and geography. Key entities include the British royal family, major news outlets like the BBC and The Guardian, and significant historical references such as the British Empire. Popular queries often focus on specific locations like London and England, as well as current events like COVID-19 in the UK, indicating a blend of cultural curiosity and practical information-seeking.</a:t>
            </a:r>
            <a:r>
              <a:rPr lang="en-US" dirty="0"/>
              <a:t> </a:t>
            </a:r>
          </a:p>
        </p:txBody>
      </p:sp>
      <p:sp>
        <p:nvSpPr>
          <p:cNvPr id="11" name="TextBox 10">
            <a:extLst>
              <a:ext uri="{FF2B5EF4-FFF2-40B4-BE49-F238E27FC236}">
                <a16:creationId xmlns:a16="http://schemas.microsoft.com/office/drawing/2014/main" id="{0D033668-8827-5A54-3AE0-E88C0C03B93E}"/>
              </a:ext>
            </a:extLst>
          </p:cNvPr>
          <p:cNvSpPr txBox="1"/>
          <p:nvPr/>
        </p:nvSpPr>
        <p:spPr>
          <a:xfrm>
            <a:off x="6233652" y="4041338"/>
            <a:ext cx="5958348"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800" b="1" i="0" u="none" strike="noStrike" dirty="0">
                <a:solidFill>
                  <a:srgbClr val="000000"/>
                </a:solidFill>
                <a:effectLst/>
                <a:latin typeface="Aptos Narrow" panose="020B0004020202020204" pitchFamily="34" charset="0"/>
              </a:rPr>
              <a:t>USA interest in Germany </a:t>
            </a:r>
            <a:r>
              <a:rPr lang="en-US" sz="1800" b="0" i="0" u="none" strike="noStrike" dirty="0">
                <a:solidFill>
                  <a:srgbClr val="000000"/>
                </a:solidFill>
                <a:effectLst/>
                <a:latin typeface="Aptos Narrow" panose="020B0004020202020204" pitchFamily="34" charset="0"/>
              </a:rPr>
              <a:t>encompasses a wide range of topics, prominently including its capital, Berlin, and major cities like Munich and Frankfurt. The country is frequently associated with its national football team and historic events such as World War I and World War II. Queries reflect a curiosity about the German language, culture, and geography, alongside significant sporting events like the World Cup, particularly in relation to Brazil. Overall, Germany's cultural, historical, and sporting significance resonates strongly with American search interests.</a:t>
            </a:r>
            <a:r>
              <a:rPr lang="en-US" dirty="0"/>
              <a:t> </a:t>
            </a:r>
          </a:p>
        </p:txBody>
      </p:sp>
    </p:spTree>
    <p:extLst>
      <p:ext uri="{BB962C8B-B14F-4D97-AF65-F5344CB8AC3E}">
        <p14:creationId xmlns:p14="http://schemas.microsoft.com/office/powerpoint/2010/main" val="271264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6857-CE73-D60F-3B4D-326365BBD0B4}"/>
              </a:ext>
            </a:extLst>
          </p:cNvPr>
          <p:cNvSpPr>
            <a:spLocks noGrp="1"/>
          </p:cNvSpPr>
          <p:nvPr>
            <p:ph type="title"/>
          </p:nvPr>
        </p:nvSpPr>
        <p:spPr/>
        <p:txBody>
          <a:bodyPr/>
          <a:lstStyle/>
          <a:p>
            <a:r>
              <a:rPr lang="en-US" dirty="0"/>
              <a:t>Portugal over years</a:t>
            </a:r>
          </a:p>
        </p:txBody>
      </p:sp>
      <p:sp>
        <p:nvSpPr>
          <p:cNvPr id="3" name="Content Placeholder 2">
            <a:extLst>
              <a:ext uri="{FF2B5EF4-FFF2-40B4-BE49-F238E27FC236}">
                <a16:creationId xmlns:a16="http://schemas.microsoft.com/office/drawing/2014/main" id="{084B92E6-DC13-B005-9C6E-D95B157B544E}"/>
              </a:ext>
            </a:extLst>
          </p:cNvPr>
          <p:cNvSpPr>
            <a:spLocks noGrp="1"/>
          </p:cNvSpPr>
          <p:nvPr>
            <p:ph idx="1"/>
          </p:nvPr>
        </p:nvSpPr>
        <p:spPr/>
        <p:txBody>
          <a:bodyPr>
            <a:normAutofit fontScale="55000" lnSpcReduction="20000"/>
          </a:bodyPr>
          <a:lstStyle/>
          <a:p>
            <a:r>
              <a:rPr lang="en-US" b="1" dirty="0"/>
              <a:t>Consistent themes</a:t>
            </a:r>
            <a:r>
              <a:rPr lang="en-US" dirty="0"/>
              <a:t>: Throughout the years, certain themes remained consistently popular, including interest in Portuguese culture, geography, the capital city Lisbon, and the Portuguese Water Dog. The connection to Spain and Brazil also persisted as a recurring topic.</a:t>
            </a:r>
          </a:p>
          <a:p>
            <a:r>
              <a:rPr lang="en-US" b="1" dirty="0"/>
              <a:t>Cultural and linguistic focus</a:t>
            </a:r>
            <a:r>
              <a:rPr lang="en-US" dirty="0"/>
              <a:t>: Interest in Portuguese culture and language has been a constant, but it appears to have gained more prominence over the years, especially in the later years (2010-2025). Searches increasingly reflect a curiosity about Portuguese cuisine, travel opportunities, and the Portuguese national football team.</a:t>
            </a:r>
          </a:p>
          <a:p>
            <a:r>
              <a:rPr lang="en-US" b="1" dirty="0"/>
              <a:t>Travel interest</a:t>
            </a:r>
            <a:r>
              <a:rPr lang="en-US" dirty="0"/>
              <a:t>: There is a noticeable increase in travel-related queries from around 2019 onward. This shift indicates a growing interest in Portugal as a travel destination, with specific inquiries about travel logistics, weather, and tourism-related topics becoming more prevalent in 2020 to 2025.</a:t>
            </a:r>
          </a:p>
          <a:p>
            <a:r>
              <a:rPr lang="en-US" b="1" dirty="0"/>
              <a:t>Impact of sports</a:t>
            </a:r>
            <a:r>
              <a:rPr lang="en-US" dirty="0"/>
              <a:t>: The prominence of the Portuguese national football team was particularly highlighted during years of major tournaments, such as 2014 (World Cup) and 2018, reflecting how international sporting events can spike interest in the country. This sports-related interest appears to be more pronounced in the later years compared to the earlier ones.</a:t>
            </a:r>
          </a:p>
          <a:p>
            <a:r>
              <a:rPr lang="en-US" b="1" dirty="0"/>
              <a:t>Comparative interest</a:t>
            </a:r>
            <a:r>
              <a:rPr lang="en-US" dirty="0"/>
              <a:t>: The comparisons with Spain have been a consistent feature, but the frequency and context of these comparisons seem to have evolved. While earlier years (2004-2010) focused more on general regional curiosity, later years (2012-2025) often contextualize these comparisons within travel and cultural exploration.</a:t>
            </a:r>
          </a:p>
          <a:p>
            <a:r>
              <a:rPr lang="en-US" b="1" dirty="0"/>
              <a:t>Geographical focus</a:t>
            </a:r>
            <a:r>
              <a:rPr lang="en-US" dirty="0"/>
              <a:t>: The focus on specific cities, particularly Lisbon and Porto, became more pronounced in the latter years (2017 onward), indicating a shift towards a more detailed exploration of urban centers rather than just the country as a whole.</a:t>
            </a:r>
          </a:p>
          <a:p>
            <a:r>
              <a:rPr lang="en-US" b="1" dirty="0"/>
              <a:t>Emerging trends</a:t>
            </a:r>
            <a:r>
              <a:rPr lang="en-US" dirty="0"/>
              <a:t>: By 2020 and beyond, there is a notable increase in practical inquiries related to travel logistics, reflecting a response to global events such as the COVID-19 pandemic. This suggests that search behavior adapted to include more practical considerations for potential travelers.</a:t>
            </a:r>
          </a:p>
        </p:txBody>
      </p:sp>
    </p:spTree>
    <p:extLst>
      <p:ext uri="{BB962C8B-B14F-4D97-AF65-F5344CB8AC3E}">
        <p14:creationId xmlns:p14="http://schemas.microsoft.com/office/powerpoint/2010/main" val="855152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514A-0C0A-5938-269B-5D19609B6A2D}"/>
              </a:ext>
            </a:extLst>
          </p:cNvPr>
          <p:cNvSpPr>
            <a:spLocks noGrp="1"/>
          </p:cNvSpPr>
          <p:nvPr>
            <p:ph type="title"/>
          </p:nvPr>
        </p:nvSpPr>
        <p:spPr/>
        <p:txBody>
          <a:bodyPr/>
          <a:lstStyle/>
          <a:p>
            <a:r>
              <a:rPr lang="en-US" dirty="0"/>
              <a:t>Country comparison (I/II)</a:t>
            </a:r>
          </a:p>
        </p:txBody>
      </p:sp>
      <p:sp>
        <p:nvSpPr>
          <p:cNvPr id="3" name="Content Placeholder 2">
            <a:extLst>
              <a:ext uri="{FF2B5EF4-FFF2-40B4-BE49-F238E27FC236}">
                <a16:creationId xmlns:a16="http://schemas.microsoft.com/office/drawing/2014/main" id="{3DDDFA49-1C77-AEF3-BE9C-BF157634EEE2}"/>
              </a:ext>
            </a:extLst>
          </p:cNvPr>
          <p:cNvSpPr>
            <a:spLocks noGrp="1"/>
          </p:cNvSpPr>
          <p:nvPr>
            <p:ph idx="1"/>
          </p:nvPr>
        </p:nvSpPr>
        <p:spPr/>
        <p:txBody>
          <a:bodyPr>
            <a:normAutofit fontScale="62500" lnSpcReduction="20000"/>
          </a:bodyPr>
          <a:lstStyle/>
          <a:p>
            <a:pPr marL="0" indent="0">
              <a:buNone/>
            </a:pPr>
            <a:r>
              <a:rPr lang="en-US" b="1" dirty="0"/>
              <a:t>Cultural vs. geographical focus</a:t>
            </a:r>
            <a:endParaRPr lang="en-US" dirty="0"/>
          </a:p>
          <a:p>
            <a:r>
              <a:rPr lang="en-US" b="1" dirty="0"/>
              <a:t>Cultural interests</a:t>
            </a:r>
            <a:r>
              <a:rPr lang="en-US" dirty="0"/>
              <a:t>: Countries like Italy, Spain, and Greece show a strong emphasis on cultural aspects, including cuisine, historical landmarks, and national identities. For example, searches for Italy often revolve around major cities and culinary traditions, while Greece is heavily associated with its mythology and ancient history.</a:t>
            </a:r>
          </a:p>
          <a:p>
            <a:r>
              <a:rPr lang="en-US" b="1" dirty="0"/>
              <a:t>Geographical interests</a:t>
            </a:r>
            <a:r>
              <a:rPr lang="en-US" dirty="0"/>
              <a:t>: Countries like Austria, Bulgaria, and Slovakia reflect a more pronounced interest in geographical context, with searches frequently including maps and inquiries about their locations within Europe. </a:t>
            </a:r>
          </a:p>
          <a:p>
            <a:pPr marL="0" indent="0">
              <a:buNone/>
            </a:pPr>
            <a:r>
              <a:rPr lang="en-US" b="1" dirty="0"/>
              <a:t>Historical context</a:t>
            </a:r>
          </a:p>
          <a:p>
            <a:r>
              <a:rPr lang="en-US" b="1" dirty="0"/>
              <a:t>Historical events</a:t>
            </a:r>
            <a:r>
              <a:rPr lang="en-US" dirty="0"/>
              <a:t>: Countries like Germany, Poland, and Romania have a significant focus on historical events, particularly related to World War II. Searches often include references to specific historical events, such as the Invasion of Poland or the impact of the war on these nations. </a:t>
            </a:r>
          </a:p>
          <a:p>
            <a:r>
              <a:rPr lang="en-US" b="1" dirty="0"/>
              <a:t>Cultural heritage</a:t>
            </a:r>
            <a:r>
              <a:rPr lang="en-US" dirty="0"/>
              <a:t>: In contrast, countries like Portugal and Malta emphasize their cultural symbols (e.g., the Portuguese Water Dog, the Maltese cross) and tourism, indicating a focus on contemporary cultural identity rather than historical events.</a:t>
            </a:r>
          </a:p>
          <a:p>
            <a:pPr marL="0" indent="0">
              <a:buNone/>
            </a:pPr>
            <a:r>
              <a:rPr lang="en-US" b="1" dirty="0"/>
              <a:t>Sports influence</a:t>
            </a:r>
          </a:p>
          <a:p>
            <a:r>
              <a:rPr lang="en-US" b="1" dirty="0"/>
              <a:t>Sports as a cultural connector</a:t>
            </a:r>
            <a:r>
              <a:rPr lang="en-US" dirty="0"/>
              <a:t>: Countries like Spain, Italy, and Lithuania prominently feature sports, particularly football (soccer) and basketball. The interest in national teams and major sporting events (e.g., FIFA World Cup) reflects how sports can enhance cultural identity and international interest.</a:t>
            </a:r>
          </a:p>
          <a:p>
            <a:r>
              <a:rPr lang="en-US" b="1" dirty="0"/>
              <a:t>Less emphasis on sports</a:t>
            </a:r>
            <a:r>
              <a:rPr lang="en-US" dirty="0"/>
              <a:t>: Conversely, countries like Austria and Bulgaria mention skiing and winter sports, but do not exhibit the same level of sports-related searches as seen in Mediterranean countries.</a:t>
            </a:r>
          </a:p>
          <a:p>
            <a:endParaRPr lang="en-US" dirty="0"/>
          </a:p>
        </p:txBody>
      </p:sp>
    </p:spTree>
    <p:extLst>
      <p:ext uri="{BB962C8B-B14F-4D97-AF65-F5344CB8AC3E}">
        <p14:creationId xmlns:p14="http://schemas.microsoft.com/office/powerpoint/2010/main" val="433002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8335-4A78-5967-9F7F-0F6FF447639D}"/>
              </a:ext>
            </a:extLst>
          </p:cNvPr>
          <p:cNvSpPr>
            <a:spLocks noGrp="1"/>
          </p:cNvSpPr>
          <p:nvPr>
            <p:ph type="title"/>
          </p:nvPr>
        </p:nvSpPr>
        <p:spPr/>
        <p:txBody>
          <a:bodyPr/>
          <a:lstStyle/>
          <a:p>
            <a:r>
              <a:rPr lang="en-US" dirty="0"/>
              <a:t>Country comparison (II/II)</a:t>
            </a:r>
          </a:p>
        </p:txBody>
      </p:sp>
      <p:sp>
        <p:nvSpPr>
          <p:cNvPr id="3" name="Content Placeholder 2">
            <a:extLst>
              <a:ext uri="{FF2B5EF4-FFF2-40B4-BE49-F238E27FC236}">
                <a16:creationId xmlns:a16="http://schemas.microsoft.com/office/drawing/2014/main" id="{0C2B4B4B-C65D-A002-C5ED-19BC3F134330}"/>
              </a:ext>
            </a:extLst>
          </p:cNvPr>
          <p:cNvSpPr>
            <a:spLocks noGrp="1"/>
          </p:cNvSpPr>
          <p:nvPr>
            <p:ph idx="1"/>
          </p:nvPr>
        </p:nvSpPr>
        <p:spPr/>
        <p:txBody>
          <a:bodyPr>
            <a:normAutofit fontScale="62500" lnSpcReduction="20000"/>
          </a:bodyPr>
          <a:lstStyle/>
          <a:p>
            <a:pPr marL="0" indent="0">
              <a:buNone/>
            </a:pPr>
            <a:r>
              <a:rPr lang="en-US" b="1" dirty="0"/>
              <a:t>Regional context</a:t>
            </a:r>
          </a:p>
          <a:p>
            <a:r>
              <a:rPr lang="en-US" b="1" dirty="0"/>
              <a:t>Neighboring countries</a:t>
            </a:r>
            <a:r>
              <a:rPr lang="en-US" dirty="0"/>
              <a:t>: Many countries, such as Hungary, Slovakia, and Romania, show a clear interest in their neighboring countries, indicating a regional curiosity that influences search behavior. For instance, searches for Slovakia often include comparisons with Czechia and Hungary.</a:t>
            </a:r>
          </a:p>
          <a:p>
            <a:r>
              <a:rPr lang="en-US" b="1" dirty="0"/>
              <a:t>Isolation in searches</a:t>
            </a:r>
            <a:r>
              <a:rPr lang="en-US" dirty="0"/>
              <a:t>: In contrast, countries like Austria and Belgium maintain a more standalone focus, with less emphasis on their neighbors.</a:t>
            </a:r>
          </a:p>
          <a:p>
            <a:pPr marL="0" indent="0">
              <a:buNone/>
            </a:pPr>
            <a:r>
              <a:rPr lang="en-US" b="1" dirty="0"/>
              <a:t>Language and identity</a:t>
            </a:r>
          </a:p>
          <a:p>
            <a:r>
              <a:rPr lang="en-US" b="1" dirty="0"/>
              <a:t>Language searches</a:t>
            </a:r>
            <a:r>
              <a:rPr lang="en-US" dirty="0"/>
              <a:t>: Countries like Sweden, Finland, and Estonia show significant interest in their languages, with searches often including terms like Swedish, Finnish, and Estonian.</a:t>
            </a:r>
          </a:p>
          <a:p>
            <a:r>
              <a:rPr lang="en-US" b="1" dirty="0"/>
              <a:t>Cultural symbols</a:t>
            </a:r>
            <a:r>
              <a:rPr lang="en-US" dirty="0"/>
              <a:t>: Countries such as Malta and Portugal exhibit a fascination with cultural symbols and heritage (e.g., the Maltese cross, Portuguese cuisine), indicating a focus on national identity rather than linguistic aspects.</a:t>
            </a:r>
          </a:p>
          <a:p>
            <a:pPr marL="0" indent="0">
              <a:buNone/>
            </a:pPr>
            <a:r>
              <a:rPr lang="en-US" b="1" dirty="0"/>
              <a:t>Current events and geopolitical context</a:t>
            </a:r>
          </a:p>
          <a:p>
            <a:r>
              <a:rPr lang="en-US" b="1" dirty="0"/>
              <a:t>Geopolitical awareness</a:t>
            </a:r>
            <a:r>
              <a:rPr lang="en-US" dirty="0"/>
              <a:t>: Recent years show a heightened interest in geopolitical contexts, particularly for countries like Ukraine, Poland, and the Baltic states due to ongoing conflicts and historical tensions with Russia. This reflects a contemporary awareness influencing search behavior.</a:t>
            </a:r>
          </a:p>
          <a:p>
            <a:r>
              <a:rPr lang="en-US" b="1" dirty="0"/>
              <a:t>Less political focus</a:t>
            </a:r>
            <a:r>
              <a:rPr lang="en-US" dirty="0"/>
              <a:t>: In contrast, countries like Italy and Spain maintain a more cultural and historical focus, with fewer searches related to current political events.</a:t>
            </a:r>
          </a:p>
          <a:p>
            <a:endParaRPr lang="en-US" dirty="0"/>
          </a:p>
        </p:txBody>
      </p:sp>
    </p:spTree>
    <p:extLst>
      <p:ext uri="{BB962C8B-B14F-4D97-AF65-F5344CB8AC3E}">
        <p14:creationId xmlns:p14="http://schemas.microsoft.com/office/powerpoint/2010/main" val="354363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CABB4F-22A0-951A-E205-FB9E2AC46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8C47F-8876-EC32-64E4-6F104B702A1B}"/>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dirty="0">
                <a:solidFill>
                  <a:schemeClr val="tx1"/>
                </a:solidFill>
                <a:latin typeface="+mj-lt"/>
                <a:ea typeface="+mj-ea"/>
                <a:cs typeface="+mj-cs"/>
              </a:rPr>
              <a:t>European search for the US</a:t>
            </a:r>
          </a:p>
        </p:txBody>
      </p:sp>
      <p:pic>
        <p:nvPicPr>
          <p:cNvPr id="6" name="Graphic 5" descr="Magnifying glass">
            <a:extLst>
              <a:ext uri="{FF2B5EF4-FFF2-40B4-BE49-F238E27FC236}">
                <a16:creationId xmlns:a16="http://schemas.microsoft.com/office/drawing/2014/main" id="{A794AF58-4EB8-4BD4-6A19-7C2E927918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spTree>
    <p:extLst>
      <p:ext uri="{BB962C8B-B14F-4D97-AF65-F5344CB8AC3E}">
        <p14:creationId xmlns:p14="http://schemas.microsoft.com/office/powerpoint/2010/main" val="394885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516F-1AE9-6309-E8F2-BC1380A4732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A6E25F9-0F7D-09E8-1597-10FBD0C64050}"/>
              </a:ext>
            </a:extLst>
          </p:cNvPr>
          <p:cNvSpPr>
            <a:spLocks noGrp="1"/>
          </p:cNvSpPr>
          <p:nvPr>
            <p:ph idx="1"/>
          </p:nvPr>
        </p:nvSpPr>
        <p:spPr/>
        <p:txBody>
          <a:bodyPr>
            <a:normAutofit/>
          </a:bodyPr>
          <a:lstStyle/>
          <a:p>
            <a:r>
              <a:rPr lang="en-US" b="1" dirty="0"/>
              <a:t>Overview: </a:t>
            </a:r>
            <a:r>
              <a:rPr lang="en-US" dirty="0"/>
              <a:t>This project explores how online search behaviors reflect transatlantic relations from 2004 to 2025.</a:t>
            </a:r>
          </a:p>
          <a:p>
            <a:r>
              <a:rPr lang="en-US" b="1" dirty="0"/>
              <a:t>Focus: </a:t>
            </a:r>
            <a:r>
              <a:rPr lang="en-US" dirty="0"/>
              <a:t>Examining the most relevant and trending search topics between the United States, 27 EU countries, and the UK, as observed through Google Trends data.</a:t>
            </a:r>
          </a:p>
          <a:p>
            <a:r>
              <a:rPr lang="en-US" b="1" dirty="0"/>
              <a:t>Purpose: </a:t>
            </a:r>
            <a:r>
              <a:rPr lang="en-US" dirty="0"/>
              <a:t>To uncover patterns, shared interests, and cultural distinctions in digital engagement, offering valuable perspectives for transatlantic studies.</a:t>
            </a:r>
          </a:p>
          <a:p>
            <a:r>
              <a:rPr lang="en-US" b="1" dirty="0"/>
              <a:t>Relevance: </a:t>
            </a:r>
            <a:r>
              <a:rPr lang="en-US" dirty="0"/>
              <a:t>By systematically analyzing cross-continental search data and leveraging AI-driven topic grouping, this research provides nuanced insights into the evolving dynamics between the US and Europe.</a:t>
            </a:r>
          </a:p>
        </p:txBody>
      </p:sp>
    </p:spTree>
    <p:extLst>
      <p:ext uri="{BB962C8B-B14F-4D97-AF65-F5344CB8AC3E}">
        <p14:creationId xmlns:p14="http://schemas.microsoft.com/office/powerpoint/2010/main" val="2347203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1E5115-9B04-0EA4-3C62-027C4277DFBB}"/>
              </a:ext>
            </a:extLst>
          </p:cNvPr>
          <p:cNvPicPr>
            <a:picLocks noChangeAspect="1"/>
          </p:cNvPicPr>
          <p:nvPr/>
        </p:nvPicPr>
        <p:blipFill>
          <a:blip r:embed="rId2"/>
          <a:stretch>
            <a:fillRect/>
          </a:stretch>
        </p:blipFill>
        <p:spPr>
          <a:xfrm>
            <a:off x="944960" y="0"/>
            <a:ext cx="10302079" cy="6858000"/>
          </a:xfrm>
          <a:prstGeom prst="rect">
            <a:avLst/>
          </a:prstGeom>
        </p:spPr>
      </p:pic>
    </p:spTree>
    <p:extLst>
      <p:ext uri="{BB962C8B-B14F-4D97-AF65-F5344CB8AC3E}">
        <p14:creationId xmlns:p14="http://schemas.microsoft.com/office/powerpoint/2010/main" val="113897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the world&#10;&#10;AI-generated content may be incorrect.">
            <a:extLst>
              <a:ext uri="{FF2B5EF4-FFF2-40B4-BE49-F238E27FC236}">
                <a16:creationId xmlns:a16="http://schemas.microsoft.com/office/drawing/2014/main" id="{452415C5-9C67-53E3-592A-C537980E4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830"/>
            <a:ext cx="12192000" cy="5414339"/>
          </a:xfrm>
          <a:prstGeom prst="rect">
            <a:avLst/>
          </a:prstGeom>
        </p:spPr>
      </p:pic>
    </p:spTree>
    <p:extLst>
      <p:ext uri="{BB962C8B-B14F-4D97-AF65-F5344CB8AC3E}">
        <p14:creationId xmlns:p14="http://schemas.microsoft.com/office/powerpoint/2010/main" val="1527233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B22E2F-BD16-BEDE-CFF6-377ABE9D6DF7}"/>
              </a:ext>
            </a:extLst>
          </p:cNvPr>
          <p:cNvPicPr>
            <a:picLocks noChangeAspect="1"/>
          </p:cNvPicPr>
          <p:nvPr/>
        </p:nvPicPr>
        <p:blipFill>
          <a:blip r:embed="rId2"/>
          <a:stretch>
            <a:fillRect/>
          </a:stretch>
        </p:blipFill>
        <p:spPr>
          <a:xfrm>
            <a:off x="1611040" y="0"/>
            <a:ext cx="8969920" cy="6858000"/>
          </a:xfrm>
          <a:prstGeom prst="rect">
            <a:avLst/>
          </a:prstGeom>
        </p:spPr>
      </p:pic>
    </p:spTree>
    <p:extLst>
      <p:ext uri="{BB962C8B-B14F-4D97-AF65-F5344CB8AC3E}">
        <p14:creationId xmlns:p14="http://schemas.microsoft.com/office/powerpoint/2010/main" val="298038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486642-290A-14E8-A10B-0DB34B9AB05A}"/>
              </a:ext>
            </a:extLst>
          </p:cNvPr>
          <p:cNvPicPr>
            <a:picLocks noChangeAspect="1"/>
          </p:cNvPicPr>
          <p:nvPr/>
        </p:nvPicPr>
        <p:blipFill>
          <a:blip r:embed="rId2"/>
          <a:stretch>
            <a:fillRect/>
          </a:stretch>
        </p:blipFill>
        <p:spPr>
          <a:xfrm>
            <a:off x="1605301" y="0"/>
            <a:ext cx="8981398" cy="6858000"/>
          </a:xfrm>
          <a:prstGeom prst="rect">
            <a:avLst/>
          </a:prstGeom>
        </p:spPr>
      </p:pic>
    </p:spTree>
    <p:extLst>
      <p:ext uri="{BB962C8B-B14F-4D97-AF65-F5344CB8AC3E}">
        <p14:creationId xmlns:p14="http://schemas.microsoft.com/office/powerpoint/2010/main" val="2441711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7C747A-B287-301C-9CA2-8ECC711F667F}"/>
              </a:ext>
            </a:extLst>
          </p:cNvPr>
          <p:cNvPicPr>
            <a:picLocks noChangeAspect="1"/>
          </p:cNvPicPr>
          <p:nvPr/>
        </p:nvPicPr>
        <p:blipFill>
          <a:blip r:embed="rId2"/>
          <a:stretch>
            <a:fillRect/>
          </a:stretch>
        </p:blipFill>
        <p:spPr>
          <a:xfrm>
            <a:off x="1611040" y="0"/>
            <a:ext cx="8969920" cy="6858000"/>
          </a:xfrm>
          <a:prstGeom prst="rect">
            <a:avLst/>
          </a:prstGeom>
        </p:spPr>
      </p:pic>
    </p:spTree>
    <p:extLst>
      <p:ext uri="{BB962C8B-B14F-4D97-AF65-F5344CB8AC3E}">
        <p14:creationId xmlns:p14="http://schemas.microsoft.com/office/powerpoint/2010/main" val="709293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422EB5-258F-219D-C0E3-D37F9E5B5601}"/>
              </a:ext>
            </a:extLst>
          </p:cNvPr>
          <p:cNvPicPr>
            <a:picLocks noChangeAspect="1"/>
          </p:cNvPicPr>
          <p:nvPr/>
        </p:nvPicPr>
        <p:blipFill>
          <a:blip r:embed="rId2"/>
          <a:stretch>
            <a:fillRect/>
          </a:stretch>
        </p:blipFill>
        <p:spPr>
          <a:xfrm>
            <a:off x="1611040" y="0"/>
            <a:ext cx="8969920" cy="6858000"/>
          </a:xfrm>
          <a:prstGeom prst="rect">
            <a:avLst/>
          </a:prstGeom>
        </p:spPr>
      </p:pic>
    </p:spTree>
    <p:extLst>
      <p:ext uri="{BB962C8B-B14F-4D97-AF65-F5344CB8AC3E}">
        <p14:creationId xmlns:p14="http://schemas.microsoft.com/office/powerpoint/2010/main" val="2471162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AB5DFE-8FE0-32CD-533E-1BDCA842F26E}"/>
              </a:ext>
            </a:extLst>
          </p:cNvPr>
          <p:cNvPicPr>
            <a:picLocks noChangeAspect="1"/>
          </p:cNvPicPr>
          <p:nvPr/>
        </p:nvPicPr>
        <p:blipFill>
          <a:blip r:embed="rId2"/>
          <a:stretch>
            <a:fillRect/>
          </a:stretch>
        </p:blipFill>
        <p:spPr>
          <a:xfrm>
            <a:off x="1465663" y="0"/>
            <a:ext cx="9260673" cy="6858000"/>
          </a:xfrm>
          <a:prstGeom prst="rect">
            <a:avLst/>
          </a:prstGeom>
        </p:spPr>
      </p:pic>
    </p:spTree>
    <p:extLst>
      <p:ext uri="{BB962C8B-B14F-4D97-AF65-F5344CB8AC3E}">
        <p14:creationId xmlns:p14="http://schemas.microsoft.com/office/powerpoint/2010/main" val="929729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87C61-C541-6D98-E1C5-8CD7541A12EA}"/>
              </a:ext>
            </a:extLst>
          </p:cNvPr>
          <p:cNvPicPr>
            <a:picLocks noChangeAspect="1"/>
          </p:cNvPicPr>
          <p:nvPr/>
        </p:nvPicPr>
        <p:blipFill>
          <a:blip r:embed="rId2"/>
          <a:stretch>
            <a:fillRect/>
          </a:stretch>
        </p:blipFill>
        <p:spPr>
          <a:xfrm>
            <a:off x="1608171" y="0"/>
            <a:ext cx="8975658" cy="6858000"/>
          </a:xfrm>
          <a:prstGeom prst="rect">
            <a:avLst/>
          </a:prstGeom>
        </p:spPr>
      </p:pic>
    </p:spTree>
    <p:extLst>
      <p:ext uri="{BB962C8B-B14F-4D97-AF65-F5344CB8AC3E}">
        <p14:creationId xmlns:p14="http://schemas.microsoft.com/office/powerpoint/2010/main" val="3960102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77ECAF-E838-DC33-4AEB-92BD40E263F5}"/>
              </a:ext>
            </a:extLst>
          </p:cNvPr>
          <p:cNvPicPr>
            <a:picLocks noChangeAspect="1"/>
          </p:cNvPicPr>
          <p:nvPr/>
        </p:nvPicPr>
        <p:blipFill>
          <a:blip r:embed="rId2"/>
          <a:stretch>
            <a:fillRect/>
          </a:stretch>
        </p:blipFill>
        <p:spPr>
          <a:xfrm>
            <a:off x="0" y="1761293"/>
            <a:ext cx="12192000" cy="3335413"/>
          </a:xfrm>
          <a:prstGeom prst="rect">
            <a:avLst/>
          </a:prstGeom>
        </p:spPr>
      </p:pic>
    </p:spTree>
    <p:extLst>
      <p:ext uri="{BB962C8B-B14F-4D97-AF65-F5344CB8AC3E}">
        <p14:creationId xmlns:p14="http://schemas.microsoft.com/office/powerpoint/2010/main" val="2472336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31FD8-D936-488E-2C39-6700020309E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3C3F574-BC47-3D3D-DEC0-DC6CC5FD8BC5}"/>
              </a:ext>
            </a:extLst>
          </p:cNvPr>
          <p:cNvSpPr txBox="1"/>
          <p:nvPr/>
        </p:nvSpPr>
        <p:spPr>
          <a:xfrm>
            <a:off x="0" y="0"/>
            <a:ext cx="6096000"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b="1" dirty="0">
                <a:solidFill>
                  <a:srgbClr val="000000"/>
                </a:solidFill>
                <a:latin typeface="Aptos Narrow" panose="020B0004020202020204" pitchFamily="34" charset="0"/>
              </a:rPr>
              <a:t>Austria's interest in the USA </a:t>
            </a:r>
            <a:r>
              <a:rPr lang="en-US" dirty="0">
                <a:solidFill>
                  <a:srgbClr val="000000"/>
                </a:solidFill>
                <a:latin typeface="Aptos Narrow" panose="020B0004020202020204" pitchFamily="34" charset="0"/>
              </a:rPr>
              <a:t>spans a variety of topics, prominently featuring political events such as the presidential elections, particularly the 2020 and 2024 elections, and figures like Donald Trump. Economic concerns are reflected in queries about the U.S. dollar and tariffs, while cultural interests include American sports, particularly through ESPN. Additionally, there is a significant focus on international relations, with searches related to countries like China, Iran, and North Korea, as well as health issues such as COVID-19.</a:t>
            </a:r>
            <a:endParaRPr lang="en-US" dirty="0"/>
          </a:p>
        </p:txBody>
      </p:sp>
      <p:sp>
        <p:nvSpPr>
          <p:cNvPr id="7" name="TextBox 6">
            <a:extLst>
              <a:ext uri="{FF2B5EF4-FFF2-40B4-BE49-F238E27FC236}">
                <a16:creationId xmlns:a16="http://schemas.microsoft.com/office/drawing/2014/main" id="{52EB8A3A-E852-38DB-5BB6-FB9117BBA6E1}"/>
              </a:ext>
            </a:extLst>
          </p:cNvPr>
          <p:cNvSpPr txBox="1"/>
          <p:nvPr/>
        </p:nvSpPr>
        <p:spPr>
          <a:xfrm>
            <a:off x="0" y="3643412"/>
            <a:ext cx="6120580"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b="1" dirty="0">
                <a:solidFill>
                  <a:srgbClr val="000000"/>
                </a:solidFill>
                <a:latin typeface="Aptos Narrow" panose="020B0004020202020204" pitchFamily="34" charset="0"/>
              </a:rPr>
              <a:t>Portugal's interest in the USA </a:t>
            </a:r>
            <a:r>
              <a:rPr lang="en-US" dirty="0">
                <a:solidFill>
                  <a:srgbClr val="000000"/>
                </a:solidFill>
                <a:latin typeface="Aptos Narrow" panose="020B0004020202020204" pitchFamily="34" charset="0"/>
              </a:rPr>
              <a:t>encompasses a range of topics, prominently including the political landscape, particularly the presidential elections, with significant searches related to the 2024 and 2016 elections. Other notable entities include cultural references to Americans and American life, as well as geographical queries about the United States and its states. Additionally, there is a keen interest in international relations, as seen through searches related to the U.S. Embassy and diplomatic ties.</a:t>
            </a:r>
            <a:endParaRPr lang="en-US" dirty="0"/>
          </a:p>
        </p:txBody>
      </p:sp>
      <p:sp>
        <p:nvSpPr>
          <p:cNvPr id="9" name="TextBox 8">
            <a:extLst>
              <a:ext uri="{FF2B5EF4-FFF2-40B4-BE49-F238E27FC236}">
                <a16:creationId xmlns:a16="http://schemas.microsoft.com/office/drawing/2014/main" id="{C9F047D4-D36A-0C61-D29D-974E2B211401}"/>
              </a:ext>
            </a:extLst>
          </p:cNvPr>
          <p:cNvSpPr txBox="1"/>
          <p:nvPr/>
        </p:nvSpPr>
        <p:spPr>
          <a:xfrm>
            <a:off x="6233652" y="890947"/>
            <a:ext cx="5970638"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solidFill>
                  <a:srgbClr val="000000"/>
                </a:solidFill>
                <a:latin typeface="Aptos Narrow" panose="020B0004020202020204" pitchFamily="34" charset="0"/>
              </a:rPr>
              <a:t>The </a:t>
            </a:r>
            <a:r>
              <a:rPr lang="en-US" b="1" dirty="0">
                <a:solidFill>
                  <a:srgbClr val="000000"/>
                </a:solidFill>
                <a:latin typeface="Aptos Narrow" panose="020B0004020202020204" pitchFamily="34" charset="0"/>
              </a:rPr>
              <a:t>UK's interest in the USA </a:t>
            </a:r>
            <a:r>
              <a:rPr lang="en-US" dirty="0">
                <a:solidFill>
                  <a:srgbClr val="000000"/>
                </a:solidFill>
                <a:latin typeface="Aptos Narrow" panose="020B0004020202020204" pitchFamily="34" charset="0"/>
              </a:rPr>
              <a:t>spans a variety of topics, prominently featuring political events such as the 2016 and 2024 United States elections. Popular cultural references include American football and Netflix, while practical concerns revolve around travel, visas, and the economy, particularly the US dollar. Queries often reflect a desire for geographical information and current news related to the USA, indicating a broad engagement with American society and politics.</a:t>
            </a:r>
            <a:endParaRPr lang="en-US" dirty="0"/>
          </a:p>
        </p:txBody>
      </p:sp>
      <p:sp>
        <p:nvSpPr>
          <p:cNvPr id="11" name="TextBox 10">
            <a:extLst>
              <a:ext uri="{FF2B5EF4-FFF2-40B4-BE49-F238E27FC236}">
                <a16:creationId xmlns:a16="http://schemas.microsoft.com/office/drawing/2014/main" id="{69113216-95DB-976C-13FD-9E36F1532EE5}"/>
              </a:ext>
            </a:extLst>
          </p:cNvPr>
          <p:cNvSpPr txBox="1"/>
          <p:nvPr/>
        </p:nvSpPr>
        <p:spPr>
          <a:xfrm>
            <a:off x="6233652" y="4041338"/>
            <a:ext cx="5958348"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b="1" dirty="0">
                <a:solidFill>
                  <a:srgbClr val="000000"/>
                </a:solidFill>
                <a:latin typeface="Aptos Narrow" panose="020B0004020202020204" pitchFamily="34" charset="0"/>
              </a:rPr>
              <a:t>Germany's interest in the USA </a:t>
            </a:r>
            <a:r>
              <a:rPr lang="en-US" dirty="0">
                <a:solidFill>
                  <a:srgbClr val="000000"/>
                </a:solidFill>
                <a:latin typeface="Aptos Narrow" panose="020B0004020202020204" pitchFamily="34" charset="0"/>
              </a:rPr>
              <a:t>spans a variety of topics, prominently featuring political events such as the presidential elections, particularly the 2024, 2016, and 2020 elections. Economic concerns are also significant, with searches related to the U.S. dollar and tariffs, alongside cultural interests like American football and poker. Additionally, queries reflect a focus on international relations, notably with China, Iran, and North Korea, as well as practical matters such as travel visas and entry requirements.</a:t>
            </a:r>
            <a:endParaRPr lang="en-US" dirty="0"/>
          </a:p>
        </p:txBody>
      </p:sp>
    </p:spTree>
    <p:extLst>
      <p:ext uri="{BB962C8B-B14F-4D97-AF65-F5344CB8AC3E}">
        <p14:creationId xmlns:p14="http://schemas.microsoft.com/office/powerpoint/2010/main" val="276338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B5D70-3E1B-10B5-6C87-DE88E474798C}"/>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20A2CD54-A8E1-89F2-86A4-53CC7FB8D898}"/>
              </a:ext>
            </a:extLst>
          </p:cNvPr>
          <p:cNvSpPr>
            <a:spLocks noGrp="1"/>
          </p:cNvSpPr>
          <p:nvPr>
            <p:ph idx="1"/>
          </p:nvPr>
        </p:nvSpPr>
        <p:spPr/>
        <p:txBody>
          <a:bodyPr>
            <a:normAutofit/>
          </a:bodyPr>
          <a:lstStyle/>
          <a:p>
            <a:r>
              <a:rPr lang="en-US" b="1" dirty="0"/>
              <a:t>Data extraction: </a:t>
            </a:r>
            <a:r>
              <a:rPr lang="en-US" dirty="0"/>
              <a:t>Collected related search queries and entities (numeric, breakout, %) for the USA from all 27 EU countries and the UK, and vice versa, covering 2004-2025.</a:t>
            </a:r>
          </a:p>
          <a:p>
            <a:r>
              <a:rPr lang="en-US" b="1" dirty="0"/>
              <a:t>AI-powered topic grouping: </a:t>
            </a:r>
            <a:r>
              <a:rPr lang="en-US" dirty="0"/>
              <a:t>Utilized OpenAI API (gpt-4o-mini) to group extracted queries and entities into broader, meaningful topics.</a:t>
            </a:r>
          </a:p>
          <a:p>
            <a:r>
              <a:rPr lang="en-US" b="1" dirty="0"/>
              <a:t>Temporal and geographic analysis: </a:t>
            </a:r>
            <a:r>
              <a:rPr lang="en-US" dirty="0"/>
              <a:t>Analyzed search trends across time and compared patterns between different countries.</a:t>
            </a:r>
          </a:p>
          <a:p>
            <a:r>
              <a:rPr lang="en-US" b="1" dirty="0"/>
              <a:t>AI-assisted country descriptions: </a:t>
            </a:r>
            <a:r>
              <a:rPr lang="en-US" dirty="0"/>
              <a:t>Used GPT-4o-mini to generate annual and longitudinal country-specific descriptions, and to create cross-country and within-country comparisons.</a:t>
            </a:r>
          </a:p>
        </p:txBody>
      </p:sp>
    </p:spTree>
    <p:extLst>
      <p:ext uri="{BB962C8B-B14F-4D97-AF65-F5344CB8AC3E}">
        <p14:creationId xmlns:p14="http://schemas.microsoft.com/office/powerpoint/2010/main" val="3878452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68C4-55D8-00EC-7F94-DCBF70087FC5}"/>
              </a:ext>
            </a:extLst>
          </p:cNvPr>
          <p:cNvSpPr>
            <a:spLocks noGrp="1"/>
          </p:cNvSpPr>
          <p:nvPr>
            <p:ph type="title"/>
          </p:nvPr>
        </p:nvSpPr>
        <p:spPr/>
        <p:txBody>
          <a:bodyPr/>
          <a:lstStyle/>
          <a:p>
            <a:r>
              <a:rPr lang="en-US" dirty="0"/>
              <a:t>Similarities across countries</a:t>
            </a:r>
          </a:p>
        </p:txBody>
      </p:sp>
      <p:sp>
        <p:nvSpPr>
          <p:cNvPr id="3" name="Content Placeholder 2">
            <a:extLst>
              <a:ext uri="{FF2B5EF4-FFF2-40B4-BE49-F238E27FC236}">
                <a16:creationId xmlns:a16="http://schemas.microsoft.com/office/drawing/2014/main" id="{1AC5503D-8D6E-272E-54BD-AFF58897C666}"/>
              </a:ext>
            </a:extLst>
          </p:cNvPr>
          <p:cNvSpPr>
            <a:spLocks noGrp="1"/>
          </p:cNvSpPr>
          <p:nvPr>
            <p:ph idx="1"/>
          </p:nvPr>
        </p:nvSpPr>
        <p:spPr/>
        <p:txBody>
          <a:bodyPr numCol="2">
            <a:normAutofit fontScale="55000" lnSpcReduction="20000"/>
          </a:bodyPr>
          <a:lstStyle/>
          <a:p>
            <a:pPr marL="0" indent="0">
              <a:buNone/>
            </a:pPr>
            <a:r>
              <a:rPr lang="en-US" b="1" dirty="0"/>
              <a:t>Political focus</a:t>
            </a:r>
          </a:p>
          <a:p>
            <a:r>
              <a:rPr lang="en-US" b="1" dirty="0"/>
              <a:t>Presidential elections:</a:t>
            </a:r>
            <a:r>
              <a:rPr lang="en-US" dirty="0"/>
              <a:t> Virtually all countries show strong interest in US presidential elections, especially the </a:t>
            </a:r>
            <a:r>
              <a:rPr lang="en-US" b="1" dirty="0"/>
              <a:t>2024 election</a:t>
            </a:r>
            <a:r>
              <a:rPr lang="en-US" dirty="0"/>
              <a:t> and past elections (notably 2016 and 2020). </a:t>
            </a:r>
            <a:r>
              <a:rPr lang="en-US" b="1" dirty="0"/>
              <a:t>Donald Trump</a:t>
            </a:r>
            <a:r>
              <a:rPr lang="en-US" dirty="0"/>
              <a:t> is the most commonly mentioned political figure, with </a:t>
            </a:r>
            <a:r>
              <a:rPr lang="en-US" b="1" dirty="0"/>
              <a:t>Joe Biden</a:t>
            </a:r>
            <a:r>
              <a:rPr lang="en-US" dirty="0"/>
              <a:t> occasionally highlighted.</a:t>
            </a:r>
          </a:p>
          <a:p>
            <a:r>
              <a:rPr lang="en-US" b="1" dirty="0"/>
              <a:t>Broader political landscape:</a:t>
            </a:r>
            <a:r>
              <a:rPr lang="en-US" dirty="0"/>
              <a:t> Many countries are interested in US domestic politics, including governance, policy changes, and political controversies.</a:t>
            </a:r>
          </a:p>
          <a:p>
            <a:pPr marL="0" indent="0">
              <a:buNone/>
            </a:pPr>
            <a:r>
              <a:rPr lang="en-US" b="1" dirty="0"/>
              <a:t>Cultural curiosity</a:t>
            </a:r>
          </a:p>
          <a:p>
            <a:r>
              <a:rPr lang="en-US" b="1" dirty="0"/>
              <a:t>American sports:</a:t>
            </a:r>
            <a:r>
              <a:rPr lang="en-US" dirty="0"/>
              <a:t> There’s broad engagement with American sports, especially </a:t>
            </a:r>
            <a:r>
              <a:rPr lang="en-US" b="1" dirty="0"/>
              <a:t>basketball</a:t>
            </a:r>
            <a:r>
              <a:rPr lang="en-US" dirty="0"/>
              <a:t> (Belgium, Croatia, Slovenia), </a:t>
            </a:r>
            <a:r>
              <a:rPr lang="en-US" b="1" dirty="0"/>
              <a:t>American football</a:t>
            </a:r>
            <a:r>
              <a:rPr lang="en-US" dirty="0"/>
              <a:t> (France, Hungary, Luxembourg, Ireland, UK), and high-profile athletes (Conor McGregor, Floyd Mayweather Jr.).</a:t>
            </a:r>
          </a:p>
          <a:p>
            <a:r>
              <a:rPr lang="en-US" b="1" dirty="0"/>
              <a:t>Entertainment:</a:t>
            </a:r>
            <a:r>
              <a:rPr lang="en-US" dirty="0"/>
              <a:t> Reality TV (e.g., "America’s Next Top Model" in Estonia and the Netherlands), American movies, actors, and music are common cultural touchpoints.</a:t>
            </a:r>
          </a:p>
          <a:p>
            <a:r>
              <a:rPr lang="en-US" b="1" dirty="0"/>
              <a:t>Cuisine:</a:t>
            </a:r>
            <a:r>
              <a:rPr lang="en-US" dirty="0"/>
              <a:t> Several countries (Denmark, Bulgaria) search for American food or culinary traditions.</a:t>
            </a:r>
          </a:p>
          <a:p>
            <a:pPr marL="0" indent="0">
              <a:buNone/>
            </a:pPr>
            <a:r>
              <a:rPr lang="en-US" b="1" dirty="0"/>
              <a:t>Travel and practical concerns</a:t>
            </a:r>
          </a:p>
          <a:p>
            <a:r>
              <a:rPr lang="en-US" b="1" dirty="0"/>
              <a:t>Visas and embassies:</a:t>
            </a:r>
            <a:r>
              <a:rPr lang="en-US" dirty="0"/>
              <a:t> Almost every country has practical queries about US visas, embassies, travel requirements, and airline tickets.</a:t>
            </a:r>
          </a:p>
          <a:p>
            <a:r>
              <a:rPr lang="en-US" b="1" dirty="0"/>
              <a:t>Currency and economy:</a:t>
            </a:r>
            <a:r>
              <a:rPr lang="en-US" dirty="0"/>
              <a:t> The </a:t>
            </a:r>
            <a:r>
              <a:rPr lang="en-US" b="1" dirty="0"/>
              <a:t>US dollar</a:t>
            </a:r>
            <a:r>
              <a:rPr lang="en-US" dirty="0"/>
              <a:t> is a frequent topic, with searches about exchange rates and economic trends.</a:t>
            </a:r>
          </a:p>
          <a:p>
            <a:pPr marL="0" indent="0">
              <a:buNone/>
            </a:pPr>
            <a:r>
              <a:rPr lang="en-US" b="1" dirty="0"/>
              <a:t>International relations and security</a:t>
            </a:r>
          </a:p>
          <a:p>
            <a:r>
              <a:rPr lang="en-US" b="1" dirty="0"/>
              <a:t>Geopolitics:</a:t>
            </a:r>
            <a:r>
              <a:rPr lang="en-US" dirty="0"/>
              <a:t> Many countries (Austria, Germany, Italy, Spain, Greece) show interest in America’s relations with major global powers like </a:t>
            </a:r>
            <a:r>
              <a:rPr lang="en-US" b="1" dirty="0"/>
              <a:t>China, Russia, Iran, and North Korea</a:t>
            </a:r>
            <a:r>
              <a:rPr lang="en-US" dirty="0"/>
              <a:t>.</a:t>
            </a:r>
          </a:p>
          <a:p>
            <a:r>
              <a:rPr lang="en-US" b="1" dirty="0"/>
              <a:t>Military:</a:t>
            </a:r>
            <a:r>
              <a:rPr lang="en-US" dirty="0"/>
              <a:t> Some countries (Croatia, Slovenia) mention US military presence or engagement.</a:t>
            </a:r>
          </a:p>
          <a:p>
            <a:pPr marL="0" indent="0">
              <a:buNone/>
            </a:pPr>
            <a:r>
              <a:rPr lang="en-US" b="1" dirty="0"/>
              <a:t>COVID-19 and health</a:t>
            </a:r>
          </a:p>
          <a:p>
            <a:r>
              <a:rPr lang="en-US" dirty="0"/>
              <a:t>The </a:t>
            </a:r>
            <a:r>
              <a:rPr lang="en-US" b="1" dirty="0"/>
              <a:t>COVID-19 pandemic</a:t>
            </a:r>
            <a:r>
              <a:rPr lang="en-US" dirty="0"/>
              <a:t> features in searches, reflecting interest in the US response or impact (Finland, Denmark, France, Ireland).</a:t>
            </a:r>
          </a:p>
          <a:p>
            <a:pPr marL="0" indent="0">
              <a:buNone/>
            </a:pPr>
            <a:r>
              <a:rPr lang="en-US" b="1" dirty="0"/>
              <a:t>Geography and demographics</a:t>
            </a:r>
          </a:p>
          <a:p>
            <a:r>
              <a:rPr lang="en-US" dirty="0"/>
              <a:t>Many are interested in the </a:t>
            </a:r>
            <a:r>
              <a:rPr lang="en-US" b="1" dirty="0"/>
              <a:t>geography of the US like </a:t>
            </a:r>
            <a:r>
              <a:rPr lang="en-US" dirty="0"/>
              <a:t>maps, states, cities (Estonia, Czechia, Latvia, Greece, Spain).</a:t>
            </a:r>
          </a:p>
        </p:txBody>
      </p:sp>
    </p:spTree>
    <p:extLst>
      <p:ext uri="{BB962C8B-B14F-4D97-AF65-F5344CB8AC3E}">
        <p14:creationId xmlns:p14="http://schemas.microsoft.com/office/powerpoint/2010/main" val="1552676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025B-2157-628E-891B-2C1E05882B90}"/>
              </a:ext>
            </a:extLst>
          </p:cNvPr>
          <p:cNvSpPr>
            <a:spLocks noGrp="1"/>
          </p:cNvSpPr>
          <p:nvPr>
            <p:ph type="title"/>
          </p:nvPr>
        </p:nvSpPr>
        <p:spPr/>
        <p:txBody>
          <a:bodyPr/>
          <a:lstStyle/>
          <a:p>
            <a:r>
              <a:rPr lang="en-US" dirty="0"/>
              <a:t>Differences across countries</a:t>
            </a:r>
          </a:p>
        </p:txBody>
      </p:sp>
      <p:sp>
        <p:nvSpPr>
          <p:cNvPr id="3" name="Content Placeholder 2">
            <a:extLst>
              <a:ext uri="{FF2B5EF4-FFF2-40B4-BE49-F238E27FC236}">
                <a16:creationId xmlns:a16="http://schemas.microsoft.com/office/drawing/2014/main" id="{4F7A326C-6369-DE53-C7CB-1BCA27C0AD1F}"/>
              </a:ext>
            </a:extLst>
          </p:cNvPr>
          <p:cNvSpPr>
            <a:spLocks noGrp="1"/>
          </p:cNvSpPr>
          <p:nvPr>
            <p:ph idx="1"/>
          </p:nvPr>
        </p:nvSpPr>
        <p:spPr/>
        <p:txBody>
          <a:bodyPr numCol="2">
            <a:noAutofit/>
          </a:bodyPr>
          <a:lstStyle/>
          <a:p>
            <a:pPr marL="0" indent="0">
              <a:buNone/>
            </a:pPr>
            <a:r>
              <a:rPr lang="en-US" sz="1300" b="1" dirty="0"/>
              <a:t>Specific cultural interests</a:t>
            </a:r>
          </a:p>
          <a:p>
            <a:r>
              <a:rPr lang="en-US" sz="1300" b="1" dirty="0"/>
              <a:t>Unique sports or figures:</a:t>
            </a:r>
            <a:endParaRPr lang="en-US" sz="1300" dirty="0"/>
          </a:p>
          <a:p>
            <a:pPr lvl="1"/>
            <a:r>
              <a:rPr lang="en-US" sz="1300" i="1" dirty="0"/>
              <a:t>Belgium, Latvia, Lithuania, Slovenia, Netherlands</a:t>
            </a:r>
            <a:r>
              <a:rPr lang="en-US" sz="1300" dirty="0"/>
              <a:t> focus more on specific sports celebrities (McGregor, Mayweather).</a:t>
            </a:r>
          </a:p>
          <a:p>
            <a:pPr lvl="1"/>
            <a:r>
              <a:rPr lang="en-US" sz="1300" i="1" dirty="0"/>
              <a:t>Romania</a:t>
            </a:r>
            <a:r>
              <a:rPr lang="en-US" sz="1300" dirty="0"/>
              <a:t> is interested in American high school experiences and the “American Dream”.</a:t>
            </a:r>
          </a:p>
          <a:p>
            <a:r>
              <a:rPr lang="en-US" sz="1300" b="1" dirty="0"/>
              <a:t>Food and lifestyle:</a:t>
            </a:r>
            <a:r>
              <a:rPr lang="en-US" sz="1300" dirty="0"/>
              <a:t> Some countries are more curious about American cuisine (Denmark, Bulgaria) or lifestyle.</a:t>
            </a:r>
          </a:p>
          <a:p>
            <a:pPr marL="0" indent="0">
              <a:buNone/>
            </a:pPr>
            <a:r>
              <a:rPr lang="en-US" sz="1300" b="1" dirty="0"/>
              <a:t>Economic focus</a:t>
            </a:r>
          </a:p>
          <a:p>
            <a:r>
              <a:rPr lang="en-US" sz="1300" dirty="0"/>
              <a:t>Some countries (Austria, Germany, Luxembourg, Malta) show heightened interest in the </a:t>
            </a:r>
            <a:r>
              <a:rPr lang="en-US" sz="1300" b="1" dirty="0"/>
              <a:t>US economy, tariffs, and inflation</a:t>
            </a:r>
            <a:r>
              <a:rPr lang="en-US" sz="1300" dirty="0"/>
              <a:t>,</a:t>
            </a:r>
            <a:r>
              <a:rPr lang="en-US" sz="1300" b="1" dirty="0"/>
              <a:t> </a:t>
            </a:r>
            <a:r>
              <a:rPr lang="en-US" sz="1300" dirty="0"/>
              <a:t>sometimes more than cultural or political aspects.</a:t>
            </a:r>
          </a:p>
          <a:p>
            <a:pPr marL="0" indent="0">
              <a:buNone/>
            </a:pPr>
            <a:r>
              <a:rPr lang="en-US" sz="1300" b="1" dirty="0"/>
              <a:t>Education and work</a:t>
            </a:r>
          </a:p>
          <a:p>
            <a:r>
              <a:rPr lang="en-US" sz="1300" i="1" dirty="0"/>
              <a:t>Cyprus</a:t>
            </a:r>
            <a:r>
              <a:rPr lang="en-US" sz="1300" dirty="0"/>
              <a:t> searches for US universities and educational opportunities.</a:t>
            </a:r>
          </a:p>
          <a:p>
            <a:r>
              <a:rPr lang="en-US" sz="1300" i="1" dirty="0"/>
              <a:t>Lithuania</a:t>
            </a:r>
            <a:r>
              <a:rPr lang="en-US" sz="1300" dirty="0"/>
              <a:t> and </a:t>
            </a:r>
            <a:r>
              <a:rPr lang="en-US" sz="1300" i="1" dirty="0"/>
              <a:t>Romania</a:t>
            </a:r>
            <a:r>
              <a:rPr lang="en-US" sz="1300" dirty="0"/>
              <a:t> look for job opportunities in the US.</a:t>
            </a:r>
          </a:p>
          <a:p>
            <a:pPr marL="0" indent="0">
              <a:buNone/>
            </a:pPr>
            <a:endParaRPr lang="en-US" sz="1300" b="1" dirty="0"/>
          </a:p>
          <a:p>
            <a:pPr marL="0" indent="0">
              <a:buNone/>
            </a:pPr>
            <a:endParaRPr lang="en-US" sz="1300" b="1" dirty="0"/>
          </a:p>
          <a:p>
            <a:pPr marL="0" indent="0">
              <a:buNone/>
            </a:pPr>
            <a:endParaRPr lang="en-US" sz="1300" b="1" dirty="0"/>
          </a:p>
          <a:p>
            <a:pPr marL="0" indent="0">
              <a:buNone/>
            </a:pPr>
            <a:r>
              <a:rPr lang="en-US" sz="1300" b="1" dirty="0"/>
              <a:t>Social issues and laws</a:t>
            </a:r>
          </a:p>
          <a:p>
            <a:r>
              <a:rPr lang="en-US" sz="1300" i="1" dirty="0"/>
              <a:t>Sweden</a:t>
            </a:r>
            <a:r>
              <a:rPr lang="en-US" sz="1300" dirty="0"/>
              <a:t> stands out for interest in US social issues, like abortion, in addition to politics.</a:t>
            </a:r>
          </a:p>
          <a:p>
            <a:r>
              <a:rPr lang="en-US" sz="1300" i="1" dirty="0"/>
              <a:t>France</a:t>
            </a:r>
            <a:r>
              <a:rPr lang="en-US" sz="1300" dirty="0"/>
              <a:t> and </a:t>
            </a:r>
            <a:r>
              <a:rPr lang="en-US" sz="1300" i="1" dirty="0"/>
              <a:t>Italy</a:t>
            </a:r>
            <a:r>
              <a:rPr lang="en-US" sz="1300" dirty="0"/>
              <a:t> show special interest in comparisons between their country and the US.</a:t>
            </a:r>
          </a:p>
          <a:p>
            <a:pPr marL="0" indent="0">
              <a:buNone/>
            </a:pPr>
            <a:r>
              <a:rPr lang="en-US" sz="1300" b="1" dirty="0"/>
              <a:t>Geographical proximity &amp; diaspora</a:t>
            </a:r>
          </a:p>
          <a:p>
            <a:r>
              <a:rPr lang="en-US" sz="1300" i="1" dirty="0"/>
              <a:t>Ireland</a:t>
            </a:r>
            <a:r>
              <a:rPr lang="en-US" sz="1300" dirty="0"/>
              <a:t> shows a particular curiosity about American cities with strong Irish ties, like Boston and New York.</a:t>
            </a:r>
          </a:p>
          <a:p>
            <a:r>
              <a:rPr lang="en-US" sz="1300" i="1" dirty="0"/>
              <a:t>Portugal</a:t>
            </a:r>
            <a:r>
              <a:rPr lang="en-US" sz="1300" dirty="0"/>
              <a:t> and </a:t>
            </a:r>
            <a:r>
              <a:rPr lang="en-US" sz="1300" i="1" dirty="0"/>
              <a:t>Spain</a:t>
            </a:r>
            <a:r>
              <a:rPr lang="en-US" sz="1300" dirty="0"/>
              <a:t> focus on the US’s global role and diplomatic ties.</a:t>
            </a:r>
          </a:p>
          <a:p>
            <a:pPr marL="0" indent="0">
              <a:buNone/>
            </a:pPr>
            <a:r>
              <a:rPr lang="en-US" sz="1300" b="1" dirty="0"/>
              <a:t>Regional differences in focus</a:t>
            </a:r>
          </a:p>
          <a:p>
            <a:r>
              <a:rPr lang="en-US" sz="1300" b="1" dirty="0"/>
              <a:t>Central and Eastern Europe</a:t>
            </a:r>
            <a:r>
              <a:rPr lang="en-US" sz="1300" dirty="0"/>
              <a:t> (Bulgaria, Hungary, Slovakia, Romania, Poland): A bit more focused on practical engagement (visas, jobs, American cars) and US-Russia relations.</a:t>
            </a:r>
          </a:p>
          <a:p>
            <a:r>
              <a:rPr lang="en-US" sz="1300" b="1" dirty="0"/>
              <a:t>Nordic countries</a:t>
            </a:r>
            <a:r>
              <a:rPr lang="en-US" sz="1300" dirty="0"/>
              <a:t> (Finland, Sweden, Denmark): Broader coverage including politics, social issues, and American sports, often mentioning US relations with other Nordic countries (Finland-Canada).</a:t>
            </a:r>
          </a:p>
          <a:p>
            <a:endParaRPr lang="en-US" sz="1300" dirty="0"/>
          </a:p>
        </p:txBody>
      </p:sp>
    </p:spTree>
    <p:extLst>
      <p:ext uri="{BB962C8B-B14F-4D97-AF65-F5344CB8AC3E}">
        <p14:creationId xmlns:p14="http://schemas.microsoft.com/office/powerpoint/2010/main" val="2058788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5912-4E41-D568-63F1-66AC431A964C}"/>
              </a:ext>
            </a:extLst>
          </p:cNvPr>
          <p:cNvSpPr>
            <a:spLocks noGrp="1"/>
          </p:cNvSpPr>
          <p:nvPr>
            <p:ph type="title"/>
          </p:nvPr>
        </p:nvSpPr>
        <p:spPr/>
        <p:txBody>
          <a:bodyPr/>
          <a:lstStyle/>
          <a:p>
            <a:r>
              <a:rPr lang="en-US" dirty="0"/>
              <a:t>Conclusions and implications</a:t>
            </a:r>
          </a:p>
        </p:txBody>
      </p:sp>
      <p:sp>
        <p:nvSpPr>
          <p:cNvPr id="3" name="Content Placeholder 2">
            <a:extLst>
              <a:ext uri="{FF2B5EF4-FFF2-40B4-BE49-F238E27FC236}">
                <a16:creationId xmlns:a16="http://schemas.microsoft.com/office/drawing/2014/main" id="{A74FB189-5851-00B1-802D-2F9A0C0D8946}"/>
              </a:ext>
            </a:extLst>
          </p:cNvPr>
          <p:cNvSpPr>
            <a:spLocks noGrp="1"/>
          </p:cNvSpPr>
          <p:nvPr>
            <p:ph idx="1"/>
          </p:nvPr>
        </p:nvSpPr>
        <p:spPr/>
        <p:txBody>
          <a:bodyPr>
            <a:normAutofit/>
          </a:bodyPr>
          <a:lstStyle/>
          <a:p>
            <a:pPr lvl="0"/>
            <a:r>
              <a:rPr lang="en-US" b="1" dirty="0"/>
              <a:t>Understanding public interest: </a:t>
            </a:r>
            <a:r>
              <a:rPr lang="en-US" dirty="0"/>
              <a:t>Mapping search trends helps identify what captivates audiences on both sides of the Atlantic, revealing shared interests and unique national priorities.</a:t>
            </a:r>
          </a:p>
          <a:p>
            <a:pPr lvl="0"/>
            <a:r>
              <a:rPr lang="en-US" b="1" dirty="0"/>
              <a:t>Informing policy and diplomacy: </a:t>
            </a:r>
            <a:r>
              <a:rPr lang="en-US" dirty="0"/>
              <a:t>Insights can guide policymakers in addressing public concerns, targeting cultural diplomacy, and enhancing transatlantic cooperation.</a:t>
            </a:r>
          </a:p>
          <a:p>
            <a:pPr lvl="0"/>
            <a:r>
              <a:rPr lang="en-US" b="1" dirty="0"/>
              <a:t>Soft power &amp; cultural exchange: </a:t>
            </a:r>
            <a:r>
              <a:rPr lang="en-US" dirty="0"/>
              <a:t>Highlighting the importance of culture and events demonstrates potential for soft power initiatives and mutual understanding.</a:t>
            </a:r>
          </a:p>
        </p:txBody>
      </p:sp>
    </p:spTree>
    <p:extLst>
      <p:ext uri="{BB962C8B-B14F-4D97-AF65-F5344CB8AC3E}">
        <p14:creationId xmlns:p14="http://schemas.microsoft.com/office/powerpoint/2010/main" val="4206472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5166-9FEE-853B-7A1B-032593BD9609}"/>
              </a:ext>
            </a:extLst>
          </p:cNvPr>
          <p:cNvSpPr>
            <a:spLocks noGrp="1"/>
          </p:cNvSpPr>
          <p:nvPr>
            <p:ph type="title"/>
          </p:nvPr>
        </p:nvSpPr>
        <p:spPr>
          <a:xfrm>
            <a:off x="362712" y="2532255"/>
            <a:ext cx="10515600" cy="1325563"/>
          </a:xfrm>
        </p:spPr>
        <p:txBody>
          <a:bodyPr anchor="ctr">
            <a:normAutofit/>
          </a:bodyPr>
          <a:lstStyle/>
          <a:p>
            <a:r>
              <a:rPr lang="en-US" dirty="0"/>
              <a:t>Thank you!</a:t>
            </a:r>
          </a:p>
        </p:txBody>
      </p:sp>
    </p:spTree>
    <p:extLst>
      <p:ext uri="{BB962C8B-B14F-4D97-AF65-F5344CB8AC3E}">
        <p14:creationId xmlns:p14="http://schemas.microsoft.com/office/powerpoint/2010/main" val="337834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5A7F-1B20-2CFE-9691-7B03539EB2C2}"/>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193C543B-15FA-091F-24D6-8598A5338407}"/>
              </a:ext>
            </a:extLst>
          </p:cNvPr>
          <p:cNvSpPr>
            <a:spLocks noGrp="1"/>
          </p:cNvSpPr>
          <p:nvPr>
            <p:ph idx="1"/>
          </p:nvPr>
        </p:nvSpPr>
        <p:spPr/>
        <p:txBody>
          <a:bodyPr>
            <a:normAutofit/>
          </a:bodyPr>
          <a:lstStyle/>
          <a:p>
            <a:pPr lvl="0"/>
            <a:r>
              <a:rPr lang="en-US" b="1" dirty="0"/>
              <a:t>Search data bias: </a:t>
            </a:r>
            <a:r>
              <a:rPr lang="en-US" dirty="0"/>
              <a:t>Google Trends reflects only online searches, which may not capture the full scope of public sentiment or offline interests.</a:t>
            </a:r>
          </a:p>
          <a:p>
            <a:pPr lvl="0"/>
            <a:r>
              <a:rPr lang="en-US" b="1" dirty="0"/>
              <a:t>Language &amp; regional variations: </a:t>
            </a:r>
            <a:r>
              <a:rPr lang="en-US" dirty="0"/>
              <a:t>Differences in language and terminology may affect results and topic grouping accuracy.</a:t>
            </a:r>
          </a:p>
          <a:p>
            <a:pPr lvl="0"/>
            <a:r>
              <a:rPr lang="en-US" b="1" dirty="0"/>
              <a:t>Temporal dynamics: </a:t>
            </a:r>
            <a:r>
              <a:rPr lang="en-US" dirty="0"/>
              <a:t>Data may be influenced by short-term events or media cycles, potentially skewing long-term interpretations.</a:t>
            </a:r>
          </a:p>
          <a:p>
            <a:pPr lvl="0"/>
            <a:r>
              <a:rPr lang="en-US" b="1" dirty="0"/>
              <a:t>AI grouping constraints: </a:t>
            </a:r>
            <a:r>
              <a:rPr lang="en-US" dirty="0"/>
              <a:t>Automated topic grouping, while efficient, can introduce classification errors or miss nuanced context.</a:t>
            </a:r>
          </a:p>
          <a:p>
            <a:endParaRPr lang="en-US" dirty="0"/>
          </a:p>
        </p:txBody>
      </p:sp>
    </p:spTree>
    <p:extLst>
      <p:ext uri="{BB962C8B-B14F-4D97-AF65-F5344CB8AC3E}">
        <p14:creationId xmlns:p14="http://schemas.microsoft.com/office/powerpoint/2010/main" val="108540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EFFB-322E-15BB-4072-B5D48108EA46}"/>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US search for Europe</a:t>
            </a:r>
          </a:p>
        </p:txBody>
      </p:sp>
      <p:pic>
        <p:nvPicPr>
          <p:cNvPr id="6" name="Graphic 5" descr="Magnifying glass">
            <a:extLst>
              <a:ext uri="{FF2B5EF4-FFF2-40B4-BE49-F238E27FC236}">
                <a16:creationId xmlns:a16="http://schemas.microsoft.com/office/drawing/2014/main" id="{602D4F31-5689-F387-B22E-24E0AF4F48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spTree>
    <p:extLst>
      <p:ext uri="{BB962C8B-B14F-4D97-AF65-F5344CB8AC3E}">
        <p14:creationId xmlns:p14="http://schemas.microsoft.com/office/powerpoint/2010/main" val="289118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1FAEA9C-6AD2-2F3C-B957-FB10BD7903C4}"/>
              </a:ext>
            </a:extLst>
          </p:cNvPr>
          <p:cNvPicPr>
            <a:picLocks noChangeAspect="1"/>
          </p:cNvPicPr>
          <p:nvPr/>
        </p:nvPicPr>
        <p:blipFill>
          <a:blip r:embed="rId3"/>
          <a:stretch>
            <a:fillRect/>
          </a:stretch>
        </p:blipFill>
        <p:spPr>
          <a:xfrm>
            <a:off x="-33907" y="0"/>
            <a:ext cx="12259814" cy="6858000"/>
          </a:xfrm>
          <a:prstGeom prst="rect">
            <a:avLst/>
          </a:prstGeom>
        </p:spPr>
      </p:pic>
    </p:spTree>
    <p:extLst>
      <p:ext uri="{BB962C8B-B14F-4D97-AF65-F5344CB8AC3E}">
        <p14:creationId xmlns:p14="http://schemas.microsoft.com/office/powerpoint/2010/main" val="325883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united states&#10;&#10;AI-generated content may be incorrect.">
            <a:extLst>
              <a:ext uri="{FF2B5EF4-FFF2-40B4-BE49-F238E27FC236}">
                <a16:creationId xmlns:a16="http://schemas.microsoft.com/office/drawing/2014/main" id="{D580B1D7-6C48-3AD1-D079-E5B009703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779" y="188676"/>
            <a:ext cx="7299141" cy="5931898"/>
          </a:xfrm>
          <a:prstGeom prst="rect">
            <a:avLst/>
          </a:prstGeom>
        </p:spPr>
      </p:pic>
    </p:spTree>
    <p:extLst>
      <p:ext uri="{BB962C8B-B14F-4D97-AF65-F5344CB8AC3E}">
        <p14:creationId xmlns:p14="http://schemas.microsoft.com/office/powerpoint/2010/main" val="3321756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77E1ED-CF95-555F-0EF2-97ECD1F01932}"/>
              </a:ext>
            </a:extLst>
          </p:cNvPr>
          <p:cNvPicPr>
            <a:picLocks noChangeAspect="1"/>
          </p:cNvPicPr>
          <p:nvPr/>
        </p:nvPicPr>
        <p:blipFill>
          <a:blip r:embed="rId2"/>
          <a:stretch>
            <a:fillRect/>
          </a:stretch>
        </p:blipFill>
        <p:spPr>
          <a:xfrm>
            <a:off x="1608171" y="0"/>
            <a:ext cx="8975658" cy="6858000"/>
          </a:xfrm>
          <a:prstGeom prst="rect">
            <a:avLst/>
          </a:prstGeom>
        </p:spPr>
      </p:pic>
    </p:spTree>
    <p:extLst>
      <p:ext uri="{BB962C8B-B14F-4D97-AF65-F5344CB8AC3E}">
        <p14:creationId xmlns:p14="http://schemas.microsoft.com/office/powerpoint/2010/main" val="272987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7C3DD8-1096-C5A4-B0EA-80E8328239CC}"/>
              </a:ext>
            </a:extLst>
          </p:cNvPr>
          <p:cNvPicPr>
            <a:picLocks noChangeAspect="1"/>
          </p:cNvPicPr>
          <p:nvPr/>
        </p:nvPicPr>
        <p:blipFill>
          <a:blip r:embed="rId2"/>
          <a:stretch>
            <a:fillRect/>
          </a:stretch>
        </p:blipFill>
        <p:spPr>
          <a:xfrm>
            <a:off x="1605301" y="0"/>
            <a:ext cx="8981398" cy="6858000"/>
          </a:xfrm>
          <a:prstGeom prst="rect">
            <a:avLst/>
          </a:prstGeom>
        </p:spPr>
      </p:pic>
    </p:spTree>
    <p:extLst>
      <p:ext uri="{BB962C8B-B14F-4D97-AF65-F5344CB8AC3E}">
        <p14:creationId xmlns:p14="http://schemas.microsoft.com/office/powerpoint/2010/main" val="3834067705"/>
      </p:ext>
    </p:extLst>
  </p:cSld>
  <p:clrMapOvr>
    <a:masterClrMapping/>
  </p:clrMapOvr>
</p:sld>
</file>

<file path=ppt/theme/theme1.xml><?xml version="1.0" encoding="utf-8"?>
<a:theme xmlns:a="http://schemas.openxmlformats.org/drawingml/2006/main" name="IIASA PPT presentation template (09.2024)">
  <a:themeElements>
    <a:clrScheme name="IIASA">
      <a:dk1>
        <a:srgbClr val="000000"/>
      </a:dk1>
      <a:lt1>
        <a:srgbClr val="FFFFFF"/>
      </a:lt1>
      <a:dk2>
        <a:srgbClr val="44546A"/>
      </a:dk2>
      <a:lt2>
        <a:srgbClr val="E7E6E6"/>
      </a:lt2>
      <a:accent1>
        <a:srgbClr val="2653A0"/>
      </a:accent1>
      <a:accent2>
        <a:srgbClr val="60C6BF"/>
      </a:accent2>
      <a:accent3>
        <a:srgbClr val="207E6E"/>
      </a:accent3>
      <a:accent4>
        <a:srgbClr val="FBBB40"/>
      </a:accent4>
      <a:accent5>
        <a:srgbClr val="EE696B"/>
      </a:accent5>
      <a:accent6>
        <a:srgbClr val="684B9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 Template Old but NEW" id="{9246D6C3-268A-2744-ACF8-43068FFB17A5}" vid="{B2C6A768-165A-584D-88A6-2CB877225D2D}"/>
    </a:ext>
  </a:extLst>
</a:theme>
</file>

<file path=ppt/theme/theme2.xml><?xml version="1.0" encoding="utf-8"?>
<a:theme xmlns:a="http://schemas.openxmlformats.org/drawingml/2006/main" name="IIASA alternatives">
  <a:themeElements>
    <a:clrScheme name="Custom 13">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 Template Old but NEW" id="{9246D6C3-268A-2744-ACF8-43068FFB17A5}" vid="{9AF9885F-5631-4D4B-B918-0650DB50B1F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IIASA PPT presentation template (09.2024)</Template>
  <TotalTime>0</TotalTime>
  <Words>2546</Words>
  <Application>Microsoft Office PowerPoint</Application>
  <PresentationFormat>Breitbild</PresentationFormat>
  <Paragraphs>104</Paragraphs>
  <Slides>33</Slides>
  <Notes>1</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33</vt:i4>
      </vt:variant>
    </vt:vector>
  </HeadingPairs>
  <TitlesOfParts>
    <vt:vector size="42" baseType="lpstr">
      <vt:lpstr>Aptos</vt:lpstr>
      <vt:lpstr>Aptos Narrow</vt:lpstr>
      <vt:lpstr>Arial</vt:lpstr>
      <vt:lpstr>Courier New</vt:lpstr>
      <vt:lpstr>Source Sans Pro</vt:lpstr>
      <vt:lpstr>Tahoma</vt:lpstr>
      <vt:lpstr>Wingdings</vt:lpstr>
      <vt:lpstr>IIASA PPT presentation template (09.2024)</vt:lpstr>
      <vt:lpstr>IIASA alternatives</vt:lpstr>
      <vt:lpstr>Transatlantic Digital Engagement: Mapping US-EU Public Interest through Google Trends</vt:lpstr>
      <vt:lpstr>Introduction</vt:lpstr>
      <vt:lpstr>Methodology</vt:lpstr>
      <vt:lpstr>Limitations</vt:lpstr>
      <vt:lpstr>US search for Europe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Portugal over years</vt:lpstr>
      <vt:lpstr>Country comparison (I/II)</vt:lpstr>
      <vt:lpstr>Country comparison (II/II)</vt:lpstr>
      <vt:lpstr>European search for the US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Similarities across countries</vt:lpstr>
      <vt:lpstr>Differences across countries</vt:lpstr>
      <vt:lpstr>Conclusions and implications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EROKHIN Dmitry</dc:creator>
  <cp:lastModifiedBy>EROKHIN Dmitry</cp:lastModifiedBy>
  <cp:revision>71</cp:revision>
  <dcterms:created xsi:type="dcterms:W3CDTF">2025-06-10T09:00:00Z</dcterms:created>
  <dcterms:modified xsi:type="dcterms:W3CDTF">2025-07-11T20:22:55Z</dcterms:modified>
</cp:coreProperties>
</file>