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9" r:id="rId5"/>
    <p:sldId id="295" r:id="rId6"/>
    <p:sldId id="260" r:id="rId7"/>
    <p:sldId id="261" r:id="rId8"/>
    <p:sldId id="287" r:id="rId9"/>
    <p:sldId id="297" r:id="rId10"/>
    <p:sldId id="298" r:id="rId11"/>
    <p:sldId id="262" r:id="rId12"/>
    <p:sldId id="263" r:id="rId13"/>
    <p:sldId id="267" r:id="rId14"/>
    <p:sldId id="268" r:id="rId15"/>
    <p:sldId id="271" r:id="rId16"/>
    <p:sldId id="272" r:id="rId17"/>
    <p:sldId id="299" r:id="rId18"/>
    <p:sldId id="28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BFF"/>
    <a:srgbClr val="ABFF95"/>
    <a:srgbClr val="FA1977"/>
    <a:srgbClr val="562463"/>
    <a:srgbClr val="FC5D1B"/>
    <a:srgbClr val="EEAF24"/>
    <a:srgbClr val="E53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6A1DE-7957-4D0E-984F-953557B5243E}" v="16" dt="2024-03-21T17:31:5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04" y="4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C1C29F1A-D6D0-2B4A-A585-7CEEA6097BCE}" type="datetimeFigureOut">
              <a:rPr lang="it-IT" smtClean="0"/>
              <a:pPr/>
              <a:t>21/03/2026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DEF6CC78-35A0-A24D-906A-22F5C71AE475}" type="slidenum">
              <a:rPr lang="it-IT" smtClean="0"/>
              <a:pPr/>
              <a:t>‹#›</a:t>
            </a:fld>
            <a:endParaRPr lang="it-IT"/>
          </a:p>
        </p:txBody>
      </p:sp>
    </p:spTree>
    <p:extLst>
      <p:ext uri="{BB962C8B-B14F-4D97-AF65-F5344CB8AC3E}">
        <p14:creationId xmlns:p14="http://schemas.microsoft.com/office/powerpoint/2010/main" val="20051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81c13e39f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81c13e39f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81c13e39f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81c13e39f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81c13e39f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81c13e39f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8371ca7b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8371ca7b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be0b84d1a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be0b84d1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bf8c606f7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bf8c606f7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bf8c606f7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bf8c606f7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1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bf8c606f7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bf8c606f7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68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804BCAE-10DF-BD0C-90B7-BCF3AAA067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Segnaposto testo 10">
            <a:extLst>
              <a:ext uri="{FF2B5EF4-FFF2-40B4-BE49-F238E27FC236}">
                <a16:creationId xmlns:a16="http://schemas.microsoft.com/office/drawing/2014/main" id="{C1C0DC83-4FC3-DF46-88E7-D02C3D420938}"/>
              </a:ext>
            </a:extLst>
          </p:cNvPr>
          <p:cNvSpPr>
            <a:spLocks noGrp="1"/>
          </p:cNvSpPr>
          <p:nvPr>
            <p:ph type="body" sz="quarter" idx="10" hasCustomPrompt="1"/>
          </p:nvPr>
        </p:nvSpPr>
        <p:spPr>
          <a:xfrm>
            <a:off x="874713" y="3463458"/>
            <a:ext cx="7155484" cy="341632"/>
          </a:xfrm>
          <a:prstGeom prst="rect">
            <a:avLst/>
          </a:prstGeom>
        </p:spPr>
        <p:txBody>
          <a:bodyPr>
            <a:spAutoFit/>
          </a:bodyPr>
          <a:lstStyle>
            <a:lvl1pPr marL="0" indent="0" algn="l">
              <a:buNone/>
              <a:defRPr sz="1800" b="0" i="0">
                <a:solidFill>
                  <a:schemeClr val="bg1"/>
                </a:solidFill>
                <a:latin typeface="Montserrat" pitchFamily="2" charset="77"/>
              </a:defRPr>
            </a:lvl1pPr>
          </a:lstStyle>
          <a:p>
            <a:r>
              <a:rPr lang="it-IT"/>
              <a:t>Here </a:t>
            </a:r>
            <a:r>
              <a:rPr lang="it-IT" err="1"/>
              <a:t>you</a:t>
            </a:r>
            <a:r>
              <a:rPr lang="it-IT"/>
              <a:t> can put the </a:t>
            </a:r>
            <a:r>
              <a:rPr lang="it-IT" err="1"/>
              <a:t>subtitle</a:t>
            </a:r>
            <a:r>
              <a:rPr lang="it-IT"/>
              <a:t> </a:t>
            </a:r>
            <a:r>
              <a:rPr lang="it-IT" err="1"/>
              <a:t>if</a:t>
            </a:r>
            <a:r>
              <a:rPr lang="it-IT"/>
              <a:t> </a:t>
            </a:r>
            <a:r>
              <a:rPr lang="it-IT" err="1"/>
              <a:t>needed</a:t>
            </a:r>
            <a:endParaRPr lang="it-IT"/>
          </a:p>
        </p:txBody>
      </p:sp>
      <p:sp>
        <p:nvSpPr>
          <p:cNvPr id="7" name="Segnaposto testo 6">
            <a:extLst>
              <a:ext uri="{FF2B5EF4-FFF2-40B4-BE49-F238E27FC236}">
                <a16:creationId xmlns:a16="http://schemas.microsoft.com/office/drawing/2014/main" id="{D3A96324-1683-7146-BB61-A116E0F386E2}"/>
              </a:ext>
            </a:extLst>
          </p:cNvPr>
          <p:cNvSpPr>
            <a:spLocks noGrp="1"/>
          </p:cNvSpPr>
          <p:nvPr>
            <p:ph type="body" sz="quarter" idx="11" hasCustomPrompt="1"/>
          </p:nvPr>
        </p:nvSpPr>
        <p:spPr>
          <a:xfrm>
            <a:off x="874713" y="1830145"/>
            <a:ext cx="7155484" cy="1323439"/>
          </a:xfrm>
          <a:prstGeom prst="rect">
            <a:avLst/>
          </a:prstGeom>
        </p:spPr>
        <p:txBody>
          <a:bodyPr>
            <a:spAutoFit/>
          </a:bodyPr>
          <a:lstStyle>
            <a:lvl1pPr marL="0" indent="0">
              <a:lnSpc>
                <a:spcPct val="100000"/>
              </a:lnSpc>
              <a:buNone/>
              <a:defRPr sz="4000" b="1" i="0">
                <a:solidFill>
                  <a:schemeClr val="bg1"/>
                </a:solidFill>
                <a:latin typeface="Montserrat" pitchFamily="2" charset="77"/>
              </a:defRPr>
            </a:lvl1pPr>
          </a:lstStyle>
          <a:p>
            <a:pPr lvl="0"/>
            <a:r>
              <a:rPr lang="it-IT"/>
              <a:t>Your </a:t>
            </a:r>
            <a:r>
              <a:rPr lang="it-IT" err="1"/>
              <a:t>presentation</a:t>
            </a:r>
            <a:r>
              <a:rPr lang="it-IT"/>
              <a:t> </a:t>
            </a:r>
            <a:r>
              <a:rPr lang="it-IT" err="1"/>
              <a:t>title</a:t>
            </a:r>
            <a:r>
              <a:rPr lang="it-IT"/>
              <a:t> </a:t>
            </a:r>
            <a:r>
              <a:rPr lang="it-IT" err="1"/>
              <a:t>goes</a:t>
            </a:r>
            <a:r>
              <a:rPr lang="it-IT"/>
              <a:t> </a:t>
            </a:r>
            <a:r>
              <a:rPr lang="it-IT" err="1"/>
              <a:t>here</a:t>
            </a:r>
            <a:endParaRPr lang="it-IT"/>
          </a:p>
        </p:txBody>
      </p:sp>
      <p:sp>
        <p:nvSpPr>
          <p:cNvPr id="12" name="Segnaposto testo 10">
            <a:extLst>
              <a:ext uri="{FF2B5EF4-FFF2-40B4-BE49-F238E27FC236}">
                <a16:creationId xmlns:a16="http://schemas.microsoft.com/office/drawing/2014/main" id="{AE263433-57C3-B44D-B83E-7B7276A75D0A}"/>
              </a:ext>
            </a:extLst>
          </p:cNvPr>
          <p:cNvSpPr>
            <a:spLocks noGrp="1"/>
          </p:cNvSpPr>
          <p:nvPr>
            <p:ph type="body" sz="quarter" idx="12" hasCustomPrompt="1"/>
          </p:nvPr>
        </p:nvSpPr>
        <p:spPr>
          <a:xfrm>
            <a:off x="874713" y="4251602"/>
            <a:ext cx="5121275" cy="243082"/>
          </a:xfrm>
          <a:prstGeom prst="rect">
            <a:avLst/>
          </a:prstGeom>
        </p:spPr>
        <p:txBody>
          <a:bodyPr/>
          <a:lstStyle>
            <a:lvl1pPr marL="0" indent="0" algn="l">
              <a:buNone/>
              <a:defRPr sz="1400" b="0" i="0">
                <a:solidFill>
                  <a:schemeClr val="bg1"/>
                </a:solidFill>
                <a:latin typeface="Montserrat" pitchFamily="2" charset="77"/>
              </a:defRPr>
            </a:lvl1pPr>
          </a:lstStyle>
          <a:p>
            <a:r>
              <a:rPr lang="it-IT"/>
              <a:t>Location &amp; date, </a:t>
            </a:r>
            <a:r>
              <a:rPr lang="it-IT" err="1"/>
              <a:t>if</a:t>
            </a:r>
            <a:r>
              <a:rPr lang="it-IT"/>
              <a:t> </a:t>
            </a:r>
            <a:r>
              <a:rPr lang="it-IT" err="1"/>
              <a:t>needed</a:t>
            </a:r>
            <a:r>
              <a:rPr lang="it-IT"/>
              <a:t>  - Genova 15/03/2024</a:t>
            </a:r>
          </a:p>
        </p:txBody>
      </p:sp>
      <p:pic>
        <p:nvPicPr>
          <p:cNvPr id="2" name="Immagine 1">
            <a:extLst>
              <a:ext uri="{FF2B5EF4-FFF2-40B4-BE49-F238E27FC236}">
                <a16:creationId xmlns:a16="http://schemas.microsoft.com/office/drawing/2014/main" id="{CB631633-0CC4-9B9B-1B23-3E9A9F3E896D}"/>
              </a:ext>
            </a:extLst>
          </p:cNvPr>
          <p:cNvPicPr>
            <a:picLocks noChangeAspect="1"/>
          </p:cNvPicPr>
          <p:nvPr userDrawn="1"/>
        </p:nvPicPr>
        <p:blipFill>
          <a:blip r:embed="rId3"/>
          <a:stretch>
            <a:fillRect/>
          </a:stretch>
        </p:blipFill>
        <p:spPr>
          <a:xfrm>
            <a:off x="962683" y="5276249"/>
            <a:ext cx="2833622" cy="630481"/>
          </a:xfrm>
          <a:prstGeom prst="rect">
            <a:avLst/>
          </a:prstGeom>
        </p:spPr>
      </p:pic>
      <p:sp>
        <p:nvSpPr>
          <p:cNvPr id="4" name="CasellaDiTesto 3">
            <a:extLst>
              <a:ext uri="{FF2B5EF4-FFF2-40B4-BE49-F238E27FC236}">
                <a16:creationId xmlns:a16="http://schemas.microsoft.com/office/drawing/2014/main" id="{B7EA850E-125D-3F9F-8B17-421E64F4F001}"/>
              </a:ext>
            </a:extLst>
          </p:cNvPr>
          <p:cNvSpPr txBox="1"/>
          <p:nvPr userDrawn="1"/>
        </p:nvSpPr>
        <p:spPr>
          <a:xfrm>
            <a:off x="885601" y="5981869"/>
            <a:ext cx="6298973" cy="507831"/>
          </a:xfrm>
          <a:prstGeom prst="rect">
            <a:avLst/>
          </a:prstGeom>
          <a:noFill/>
        </p:spPr>
        <p:txBody>
          <a:bodyPr wrap="square" rtlCol="0">
            <a:spAutoFit/>
          </a:bodyPr>
          <a:lstStyle/>
          <a:p>
            <a:r>
              <a:rPr lang="en-GB" sz="900" b="0" i="0" noProof="0">
                <a:solidFill>
                  <a:schemeClr val="bg1"/>
                </a:solidFill>
                <a:effectLst/>
                <a:latin typeface="Montserrat" pitchFamily="2" charset="77"/>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lang="en-GB" sz="900" noProof="0">
              <a:solidFill>
                <a:schemeClr val="bg1"/>
              </a:solidFill>
              <a:latin typeface="Montserrat" pitchFamily="2" charset="77"/>
            </a:endParaRPr>
          </a:p>
        </p:txBody>
      </p:sp>
      <p:sp>
        <p:nvSpPr>
          <p:cNvPr id="5" name="CasellaDiTesto 4">
            <a:extLst>
              <a:ext uri="{FF2B5EF4-FFF2-40B4-BE49-F238E27FC236}">
                <a16:creationId xmlns:a16="http://schemas.microsoft.com/office/drawing/2014/main" id="{DCD79E4F-6E36-984B-EA0C-8E28D65C014C}"/>
              </a:ext>
            </a:extLst>
          </p:cNvPr>
          <p:cNvSpPr txBox="1"/>
          <p:nvPr userDrawn="1"/>
        </p:nvSpPr>
        <p:spPr>
          <a:xfrm>
            <a:off x="-939114" y="-642551"/>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1122570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C370F0E-5B7B-11AA-FCF8-8CFC5AEDD5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856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58E9295-074C-B09B-9790-FDE84A62D27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F9351AE4-039A-3744-B380-49F4157FAFB9}"/>
              </a:ext>
            </a:extLst>
          </p:cNvPr>
          <p:cNvSpPr>
            <a:spLocks noGrp="1"/>
          </p:cNvSpPr>
          <p:nvPr>
            <p:ph type="body" sz="quarter" idx="10" hasCustomPrompt="1"/>
          </p:nvPr>
        </p:nvSpPr>
        <p:spPr>
          <a:xfrm>
            <a:off x="6674832" y="2934393"/>
            <a:ext cx="4522788" cy="1585049"/>
          </a:xfrm>
          <a:prstGeom prst="rect">
            <a:avLst/>
          </a:prstGeom>
        </p:spPr>
        <p:txBody>
          <a:bodyPr>
            <a:spAutoFit/>
          </a:bodyPr>
          <a:lstStyle>
            <a:lvl1pPr marL="0" indent="0">
              <a:buNone/>
              <a:defRPr sz="2000" b="0" i="0">
                <a:solidFill>
                  <a:schemeClr val="bg1"/>
                </a:solidFill>
                <a:latin typeface="Montserrat" pitchFamily="2" charset="77"/>
              </a:defRPr>
            </a:lvl1pPr>
          </a:lstStyle>
          <a:p>
            <a:pPr lvl="0"/>
            <a:r>
              <a:rPr lang="it-IT"/>
              <a:t>Your </a:t>
            </a:r>
            <a:r>
              <a:rPr lang="it-IT" err="1"/>
              <a:t>contacts</a:t>
            </a:r>
            <a:r>
              <a:rPr lang="it-IT"/>
              <a:t> go </a:t>
            </a:r>
            <a:r>
              <a:rPr lang="it-IT" err="1"/>
              <a:t>here</a:t>
            </a:r>
            <a:endParaRPr lang="it-IT"/>
          </a:p>
          <a:p>
            <a:pPr lvl="0"/>
            <a:r>
              <a:rPr lang="it-IT"/>
              <a:t>Mail </a:t>
            </a:r>
            <a:r>
              <a:rPr lang="it-IT" err="1"/>
              <a:t>address</a:t>
            </a:r>
            <a:endParaRPr lang="it-IT"/>
          </a:p>
          <a:p>
            <a:pPr lvl="0"/>
            <a:r>
              <a:rPr lang="it-IT"/>
              <a:t>Phone</a:t>
            </a:r>
          </a:p>
          <a:p>
            <a:pPr lvl="0"/>
            <a:r>
              <a:rPr lang="it-IT"/>
              <a:t>Social media</a:t>
            </a:r>
          </a:p>
        </p:txBody>
      </p:sp>
      <p:sp>
        <p:nvSpPr>
          <p:cNvPr id="8" name="Segnaposto testo 4">
            <a:extLst>
              <a:ext uri="{FF2B5EF4-FFF2-40B4-BE49-F238E27FC236}">
                <a16:creationId xmlns:a16="http://schemas.microsoft.com/office/drawing/2014/main" id="{4B3AFEA5-8121-A040-AC5F-21AD714BAE2C}"/>
              </a:ext>
            </a:extLst>
          </p:cNvPr>
          <p:cNvSpPr>
            <a:spLocks noGrp="1"/>
          </p:cNvSpPr>
          <p:nvPr>
            <p:ph type="body" sz="quarter" idx="11" hasCustomPrompt="1"/>
          </p:nvPr>
        </p:nvSpPr>
        <p:spPr>
          <a:xfrm>
            <a:off x="6674832" y="1911842"/>
            <a:ext cx="4522788" cy="864610"/>
          </a:xfrm>
          <a:prstGeom prst="rect">
            <a:avLst/>
          </a:prstGeom>
        </p:spPr>
        <p:txBody>
          <a:bodyPr/>
          <a:lstStyle>
            <a:lvl1pPr marL="0" indent="0">
              <a:buNone/>
              <a:defRPr sz="4000" b="1" i="0">
                <a:solidFill>
                  <a:schemeClr val="bg1"/>
                </a:solidFill>
                <a:latin typeface="Montserrat" pitchFamily="2" charset="77"/>
              </a:defRPr>
            </a:lvl1pPr>
          </a:lstStyle>
          <a:p>
            <a:pPr lvl="0"/>
            <a:r>
              <a:rPr lang="it-IT" err="1"/>
              <a:t>Thank</a:t>
            </a:r>
            <a:r>
              <a:rPr lang="it-IT"/>
              <a:t> </a:t>
            </a:r>
            <a:r>
              <a:rPr lang="it-IT" err="1"/>
              <a:t>you</a:t>
            </a:r>
            <a:r>
              <a:rPr lang="it-IT"/>
              <a:t>!</a:t>
            </a:r>
          </a:p>
        </p:txBody>
      </p:sp>
      <p:pic>
        <p:nvPicPr>
          <p:cNvPr id="3" name="Immagine 2">
            <a:extLst>
              <a:ext uri="{FF2B5EF4-FFF2-40B4-BE49-F238E27FC236}">
                <a16:creationId xmlns:a16="http://schemas.microsoft.com/office/drawing/2014/main" id="{269706DD-A72A-7193-38A7-BB1E91A24859}"/>
              </a:ext>
            </a:extLst>
          </p:cNvPr>
          <p:cNvPicPr>
            <a:picLocks noChangeAspect="1"/>
          </p:cNvPicPr>
          <p:nvPr userDrawn="1"/>
        </p:nvPicPr>
        <p:blipFill>
          <a:blip r:embed="rId3"/>
          <a:stretch>
            <a:fillRect/>
          </a:stretch>
        </p:blipFill>
        <p:spPr>
          <a:xfrm>
            <a:off x="3665330" y="5871917"/>
            <a:ext cx="2833622" cy="630481"/>
          </a:xfrm>
          <a:prstGeom prst="rect">
            <a:avLst/>
          </a:prstGeom>
        </p:spPr>
      </p:pic>
      <p:sp>
        <p:nvSpPr>
          <p:cNvPr id="6" name="CasellaDiTesto 5">
            <a:extLst>
              <a:ext uri="{FF2B5EF4-FFF2-40B4-BE49-F238E27FC236}">
                <a16:creationId xmlns:a16="http://schemas.microsoft.com/office/drawing/2014/main" id="{A0CF7A5F-8589-FBD8-8CF2-42EE7A761167}"/>
              </a:ext>
            </a:extLst>
          </p:cNvPr>
          <p:cNvSpPr txBox="1"/>
          <p:nvPr userDrawn="1"/>
        </p:nvSpPr>
        <p:spPr>
          <a:xfrm>
            <a:off x="6674832" y="5794512"/>
            <a:ext cx="5182206" cy="707886"/>
          </a:xfrm>
          <a:prstGeom prst="rect">
            <a:avLst/>
          </a:prstGeom>
          <a:noFill/>
        </p:spPr>
        <p:txBody>
          <a:bodyPr wrap="square" rtlCol="0">
            <a:spAutoFit/>
          </a:bodyPr>
          <a:lstStyle/>
          <a:p>
            <a:r>
              <a:rPr lang="en-GB" sz="1000" b="0" i="0" noProof="0">
                <a:solidFill>
                  <a:schemeClr val="bg1"/>
                </a:solidFill>
                <a:effectLst/>
                <a:latin typeface="Montserrat" pitchFamily="2" charset="77"/>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lang="en-GB" sz="1000" noProof="0">
              <a:solidFill>
                <a:schemeClr val="bg1"/>
              </a:solidFill>
              <a:latin typeface="Montserrat" pitchFamily="2" charset="77"/>
            </a:endParaRPr>
          </a:p>
        </p:txBody>
      </p:sp>
    </p:spTree>
    <p:extLst>
      <p:ext uri="{BB962C8B-B14F-4D97-AF65-F5344CB8AC3E}">
        <p14:creationId xmlns:p14="http://schemas.microsoft.com/office/powerpoint/2010/main" val="97149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1030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B4AEDF4-DCBD-15AB-65BB-4DB8C39BCB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olo 8">
            <a:extLst>
              <a:ext uri="{FF2B5EF4-FFF2-40B4-BE49-F238E27FC236}">
                <a16:creationId xmlns:a16="http://schemas.microsoft.com/office/drawing/2014/main" id="{1CB63DE1-DD2E-3444-B780-2D3764C3EFAE}"/>
              </a:ext>
            </a:extLst>
          </p:cNvPr>
          <p:cNvSpPr>
            <a:spLocks noGrp="1"/>
          </p:cNvSpPr>
          <p:nvPr>
            <p:ph type="title" hasCustomPrompt="1"/>
          </p:nvPr>
        </p:nvSpPr>
        <p:spPr>
          <a:xfrm>
            <a:off x="874713" y="1052513"/>
            <a:ext cx="10256348" cy="646331"/>
          </a:xfrm>
          <a:prstGeom prst="rect">
            <a:avLst/>
          </a:prstGeom>
        </p:spPr>
        <p:txBody>
          <a:bodyPr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a:t>Index</a:t>
            </a:r>
          </a:p>
        </p:txBody>
      </p:sp>
      <p:sp>
        <p:nvSpPr>
          <p:cNvPr id="11" name="Segnaposto testo 10">
            <a:extLst>
              <a:ext uri="{FF2B5EF4-FFF2-40B4-BE49-F238E27FC236}">
                <a16:creationId xmlns:a16="http://schemas.microsoft.com/office/drawing/2014/main" id="{139D02B1-13F2-B24B-BE34-E95441ABD5CF}"/>
              </a:ext>
            </a:extLst>
          </p:cNvPr>
          <p:cNvSpPr>
            <a:spLocks noGrp="1"/>
          </p:cNvSpPr>
          <p:nvPr>
            <p:ph type="body" sz="quarter" idx="11" hasCustomPrompt="1"/>
          </p:nvPr>
        </p:nvSpPr>
        <p:spPr>
          <a:xfrm>
            <a:off x="874712" y="2262877"/>
            <a:ext cx="10256349" cy="3241108"/>
          </a:xfrm>
          <a:prstGeom prst="rect">
            <a:avLst/>
          </a:prstGeom>
        </p:spPr>
        <p:txBody>
          <a:bodyPr/>
          <a:lstStyle>
            <a:lvl1pPr marL="457200" indent="-457200" algn="l">
              <a:lnSpc>
                <a:spcPct val="100000"/>
              </a:lnSpc>
              <a:buClr>
                <a:srgbClr val="ABFF95"/>
              </a:buClr>
              <a:buSzPct val="100000"/>
              <a:buFont typeface="+mj-lt"/>
              <a:buAutoNum type="arabicPeriod"/>
              <a:defRPr sz="2000" b="0" i="0">
                <a:solidFill>
                  <a:schemeClr val="bg1"/>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193943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v1">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5C68ADD-09CB-5571-9324-72529410B9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olo 8">
            <a:extLst>
              <a:ext uri="{FF2B5EF4-FFF2-40B4-BE49-F238E27FC236}">
                <a16:creationId xmlns:a16="http://schemas.microsoft.com/office/drawing/2014/main" id="{1CB63DE1-DD2E-3444-B780-2D3764C3EFAE}"/>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10" name="Segnaposto testo 10">
            <a:extLst>
              <a:ext uri="{FF2B5EF4-FFF2-40B4-BE49-F238E27FC236}">
                <a16:creationId xmlns:a16="http://schemas.microsoft.com/office/drawing/2014/main" id="{72A50A0D-EEB7-744B-B6C7-BB0ED57905E1}"/>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11" name="Segnaposto testo 10">
            <a:extLst>
              <a:ext uri="{FF2B5EF4-FFF2-40B4-BE49-F238E27FC236}">
                <a16:creationId xmlns:a16="http://schemas.microsoft.com/office/drawing/2014/main" id="{139D02B1-13F2-B24B-BE34-E95441ABD5CF}"/>
              </a:ext>
            </a:extLst>
          </p:cNvPr>
          <p:cNvSpPr>
            <a:spLocks noGrp="1"/>
          </p:cNvSpPr>
          <p:nvPr>
            <p:ph type="body" sz="quarter" idx="11" hasCustomPrompt="1"/>
          </p:nvPr>
        </p:nvSpPr>
        <p:spPr>
          <a:xfrm>
            <a:off x="6229087" y="3889444"/>
            <a:ext cx="4995772" cy="1041311"/>
          </a:xfrm>
          <a:prstGeom prst="rect">
            <a:avLst/>
          </a:prstGeom>
        </p:spPr>
        <p:txBody>
          <a:bodyPr>
            <a:spAutoFit/>
          </a:bodyPr>
          <a:lstStyle>
            <a:lvl1pPr marL="342900" indent="-342900" algn="l">
              <a:lnSpc>
                <a:spcPts val="17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
        <p:nvSpPr>
          <p:cNvPr id="4" name="Segnaposto testo 3">
            <a:extLst>
              <a:ext uri="{FF2B5EF4-FFF2-40B4-BE49-F238E27FC236}">
                <a16:creationId xmlns:a16="http://schemas.microsoft.com/office/drawing/2014/main" id="{2C4D772A-6DB1-8141-83FE-CA946CB3E70B}"/>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accent2"/>
                </a:solidFill>
                <a:latin typeface="Montserrat" pitchFamily="2" charset="77"/>
              </a:defRPr>
            </a:lvl1pPr>
          </a:lstStyle>
          <a:p>
            <a:pPr lvl="0"/>
            <a:r>
              <a:rPr lang="it-IT"/>
              <a:t>1.</a:t>
            </a:r>
          </a:p>
        </p:txBody>
      </p:sp>
    </p:spTree>
    <p:extLst>
      <p:ext uri="{BB962C8B-B14F-4D97-AF65-F5344CB8AC3E}">
        <p14:creationId xmlns:p14="http://schemas.microsoft.com/office/powerpoint/2010/main" val="341885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v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4B4C2EC-C2CF-2B1D-AD59-0505B375617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egnaposto testo 3">
            <a:extLst>
              <a:ext uri="{FF2B5EF4-FFF2-40B4-BE49-F238E27FC236}">
                <a16:creationId xmlns:a16="http://schemas.microsoft.com/office/drawing/2014/main" id="{A1765EC7-C466-DA47-80BA-BD701F19CD54}"/>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accent3"/>
                </a:solidFill>
                <a:latin typeface="Montserrat" pitchFamily="2" charset="77"/>
              </a:defRPr>
            </a:lvl1pPr>
          </a:lstStyle>
          <a:p>
            <a:pPr lvl="0"/>
            <a:r>
              <a:rPr lang="it-IT"/>
              <a:t>1.</a:t>
            </a:r>
          </a:p>
        </p:txBody>
      </p:sp>
      <p:sp>
        <p:nvSpPr>
          <p:cNvPr id="5" name="Segnaposto testo 10">
            <a:extLst>
              <a:ext uri="{FF2B5EF4-FFF2-40B4-BE49-F238E27FC236}">
                <a16:creationId xmlns:a16="http://schemas.microsoft.com/office/drawing/2014/main" id="{5CB61BB1-D267-ED27-8A68-FA2B9DF576A4}"/>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7" name="Titolo 8">
            <a:extLst>
              <a:ext uri="{FF2B5EF4-FFF2-40B4-BE49-F238E27FC236}">
                <a16:creationId xmlns:a16="http://schemas.microsoft.com/office/drawing/2014/main" id="{74C2EECD-2A91-7D19-0319-98142032B4DD}"/>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8" name="Segnaposto testo 10">
            <a:extLst>
              <a:ext uri="{FF2B5EF4-FFF2-40B4-BE49-F238E27FC236}">
                <a16:creationId xmlns:a16="http://schemas.microsoft.com/office/drawing/2014/main" id="{6437BAF6-CAB7-7C4E-AEC2-210C5818E308}"/>
              </a:ext>
            </a:extLst>
          </p:cNvPr>
          <p:cNvSpPr>
            <a:spLocks noGrp="1"/>
          </p:cNvSpPr>
          <p:nvPr>
            <p:ph type="body" sz="quarter" idx="11" hasCustomPrompt="1"/>
          </p:nvPr>
        </p:nvSpPr>
        <p:spPr>
          <a:xfrm>
            <a:off x="6229087" y="3889444"/>
            <a:ext cx="4995772" cy="964367"/>
          </a:xfrm>
          <a:prstGeom prst="rect">
            <a:avLst/>
          </a:prstGeom>
        </p:spPr>
        <p:txBody>
          <a:bodyPr>
            <a:spAutoFit/>
          </a:bodyPr>
          <a:lstStyle>
            <a:lvl1pPr marL="342900" indent="-342900" algn="l">
              <a:lnSpc>
                <a:spcPts val="15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118440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v3">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8B14ECE-37C1-99C5-F8D8-C1F9DF8E09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egnaposto testo 3">
            <a:extLst>
              <a:ext uri="{FF2B5EF4-FFF2-40B4-BE49-F238E27FC236}">
                <a16:creationId xmlns:a16="http://schemas.microsoft.com/office/drawing/2014/main" id="{A1765EC7-C466-DA47-80BA-BD701F19CD54}"/>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bg2"/>
                </a:solidFill>
                <a:latin typeface="Montserrat" pitchFamily="2" charset="77"/>
              </a:defRPr>
            </a:lvl1pPr>
          </a:lstStyle>
          <a:p>
            <a:pPr lvl="0"/>
            <a:r>
              <a:rPr lang="it-IT"/>
              <a:t>1.</a:t>
            </a:r>
          </a:p>
        </p:txBody>
      </p:sp>
      <p:sp>
        <p:nvSpPr>
          <p:cNvPr id="5" name="Segnaposto testo 10">
            <a:extLst>
              <a:ext uri="{FF2B5EF4-FFF2-40B4-BE49-F238E27FC236}">
                <a16:creationId xmlns:a16="http://schemas.microsoft.com/office/drawing/2014/main" id="{0FDEE708-6242-D7AE-D967-B7B0593827F3}"/>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7" name="Titolo 8">
            <a:extLst>
              <a:ext uri="{FF2B5EF4-FFF2-40B4-BE49-F238E27FC236}">
                <a16:creationId xmlns:a16="http://schemas.microsoft.com/office/drawing/2014/main" id="{F6128BF1-1E2C-B56E-787A-F91E8EC4239A}"/>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9" name="Segnaposto testo 10">
            <a:extLst>
              <a:ext uri="{FF2B5EF4-FFF2-40B4-BE49-F238E27FC236}">
                <a16:creationId xmlns:a16="http://schemas.microsoft.com/office/drawing/2014/main" id="{66DF1B3A-2F18-AD62-4C2C-1FA9F2064062}"/>
              </a:ext>
            </a:extLst>
          </p:cNvPr>
          <p:cNvSpPr>
            <a:spLocks noGrp="1"/>
          </p:cNvSpPr>
          <p:nvPr>
            <p:ph type="body" sz="quarter" idx="11" hasCustomPrompt="1"/>
          </p:nvPr>
        </p:nvSpPr>
        <p:spPr>
          <a:xfrm>
            <a:off x="6229087" y="3889444"/>
            <a:ext cx="4995772" cy="964367"/>
          </a:xfrm>
          <a:prstGeom prst="rect">
            <a:avLst/>
          </a:prstGeom>
        </p:spPr>
        <p:txBody>
          <a:bodyPr>
            <a:spAutoFit/>
          </a:bodyPr>
          <a:lstStyle>
            <a:lvl1pPr marL="342900" indent="-342900" algn="l">
              <a:lnSpc>
                <a:spcPts val="15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37699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y text">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AA25493-236E-E2D2-52C4-B16CABE6F391}"/>
              </a:ext>
            </a:extLst>
          </p:cNvPr>
          <p:cNvPicPr>
            <a:picLocks noChangeAspect="1"/>
          </p:cNvPicPr>
          <p:nvPr userDrawn="1"/>
        </p:nvPicPr>
        <p:blipFill>
          <a:blip r:embed="rId2"/>
          <a:stretch>
            <a:fillRect/>
          </a:stretch>
        </p:blipFill>
        <p:spPr>
          <a:xfrm>
            <a:off x="0" y="16378"/>
            <a:ext cx="12192000" cy="6858000"/>
          </a:xfrm>
          <a:prstGeom prst="rect">
            <a:avLst/>
          </a:prstGeom>
        </p:spPr>
      </p:pic>
      <p:sp>
        <p:nvSpPr>
          <p:cNvPr id="10" name="Titolo 8">
            <a:extLst>
              <a:ext uri="{FF2B5EF4-FFF2-40B4-BE49-F238E27FC236}">
                <a16:creationId xmlns:a16="http://schemas.microsoft.com/office/drawing/2014/main" id="{0DC57CFE-7021-B94C-97CF-5B1756E95EB8}"/>
              </a:ext>
            </a:extLst>
          </p:cNvPr>
          <p:cNvSpPr>
            <a:spLocks noGrp="1"/>
          </p:cNvSpPr>
          <p:nvPr>
            <p:ph type="title" hasCustomPrompt="1"/>
          </p:nvPr>
        </p:nvSpPr>
        <p:spPr>
          <a:xfrm>
            <a:off x="874713" y="867722"/>
            <a:ext cx="10440251" cy="480131"/>
          </a:xfrm>
          <a:prstGeom prst="rect">
            <a:avLst/>
          </a:prstGeom>
        </p:spPr>
        <p:txBody>
          <a:bodyPr anchor="t" anchorCtr="0">
            <a:spAutoFit/>
          </a:bodyPr>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3" name="Segnaposto testo 12">
            <a:extLst>
              <a:ext uri="{FF2B5EF4-FFF2-40B4-BE49-F238E27FC236}">
                <a16:creationId xmlns:a16="http://schemas.microsoft.com/office/drawing/2014/main" id="{600E8660-857E-8C48-8B6C-DF5E94FA1F87}"/>
              </a:ext>
            </a:extLst>
          </p:cNvPr>
          <p:cNvSpPr>
            <a:spLocks noGrp="1"/>
          </p:cNvSpPr>
          <p:nvPr>
            <p:ph type="body" sz="quarter" idx="11" hasCustomPrompt="1"/>
          </p:nvPr>
        </p:nvSpPr>
        <p:spPr>
          <a:xfrm>
            <a:off x="874713" y="368300"/>
            <a:ext cx="10440988" cy="252413"/>
          </a:xfrm>
          <a:prstGeom prst="rect">
            <a:avLst/>
          </a:prstGeom>
        </p:spPr>
        <p:txBody>
          <a:bodyPr/>
          <a:lstStyle>
            <a:lvl1pPr marL="0" indent="0" algn="r">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8" name="Segnaposto testo 17">
            <a:extLst>
              <a:ext uri="{FF2B5EF4-FFF2-40B4-BE49-F238E27FC236}">
                <a16:creationId xmlns:a16="http://schemas.microsoft.com/office/drawing/2014/main" id="{30C2447E-D5E4-244B-B84E-6040A1BE91B6}"/>
              </a:ext>
            </a:extLst>
          </p:cNvPr>
          <p:cNvSpPr>
            <a:spLocks noGrp="1"/>
          </p:cNvSpPr>
          <p:nvPr>
            <p:ph type="body" sz="quarter" idx="13" hasCustomPrompt="1"/>
          </p:nvPr>
        </p:nvSpPr>
        <p:spPr>
          <a:xfrm>
            <a:off x="876300" y="2172837"/>
            <a:ext cx="10440988" cy="3318092"/>
          </a:xfrm>
          <a:prstGeom prst="rect">
            <a:avLst/>
          </a:prstGeom>
        </p:spPr>
        <p:txBody>
          <a:bodyPr/>
          <a:lstStyle>
            <a:lvl1pPr marL="0" indent="0">
              <a:lnSpc>
                <a:spcPts val="16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a:t>
            </a:r>
          </a:p>
        </p:txBody>
      </p:sp>
      <p:sp>
        <p:nvSpPr>
          <p:cNvPr id="12" name="Segnaposto testo 12">
            <a:extLst>
              <a:ext uri="{FF2B5EF4-FFF2-40B4-BE49-F238E27FC236}">
                <a16:creationId xmlns:a16="http://schemas.microsoft.com/office/drawing/2014/main" id="{5688CCD0-0510-A142-B501-698B133F4B42}"/>
              </a:ext>
            </a:extLst>
          </p:cNvPr>
          <p:cNvSpPr>
            <a:spLocks noGrp="1"/>
          </p:cNvSpPr>
          <p:nvPr>
            <p:ph type="body" sz="quarter" idx="15" hasCustomPrompt="1"/>
          </p:nvPr>
        </p:nvSpPr>
        <p:spPr>
          <a:xfrm>
            <a:off x="874713" y="1555814"/>
            <a:ext cx="10440988" cy="342693"/>
          </a:xfrm>
          <a:prstGeom prst="rect">
            <a:avLst/>
          </a:prstGeom>
        </p:spPr>
        <p:txBody>
          <a:bodyPr/>
          <a:lstStyle>
            <a:lvl1pPr marL="0" indent="0" algn="l">
              <a:buNone/>
              <a:defRPr sz="2000" b="0" i="0">
                <a:solidFill>
                  <a:schemeClr val="bg2">
                    <a:lumMod val="50000"/>
                  </a:schemeClr>
                </a:solidFill>
                <a:latin typeface="Montserrat" pitchFamily="2" charset="77"/>
              </a:defRPr>
            </a:lvl1pPr>
          </a:lstStyle>
          <a:p>
            <a:r>
              <a:rPr lang="it-IT" err="1"/>
              <a:t>Subtitle</a:t>
            </a:r>
            <a:r>
              <a:rPr lang="it-IT"/>
              <a:t> </a:t>
            </a:r>
            <a:r>
              <a:rPr lang="it-IT" err="1"/>
              <a:t>goes</a:t>
            </a:r>
            <a:r>
              <a:rPr lang="it-IT"/>
              <a:t> </a:t>
            </a:r>
            <a:r>
              <a:rPr lang="it-IT" err="1"/>
              <a:t>here</a:t>
            </a:r>
            <a:r>
              <a:rPr lang="it-IT"/>
              <a:t> </a:t>
            </a:r>
            <a:r>
              <a:rPr lang="it-IT" err="1"/>
              <a:t>if</a:t>
            </a:r>
            <a:r>
              <a:rPr lang="it-IT"/>
              <a:t> </a:t>
            </a:r>
            <a:r>
              <a:rPr lang="it-IT" err="1"/>
              <a:t>needed</a:t>
            </a:r>
            <a:endParaRPr lang="it-IT"/>
          </a:p>
        </p:txBody>
      </p:sp>
      <p:sp>
        <p:nvSpPr>
          <p:cNvPr id="3" name="Segnaposto numero diapositiva 4">
            <a:extLst>
              <a:ext uri="{FF2B5EF4-FFF2-40B4-BE49-F238E27FC236}">
                <a16:creationId xmlns:a16="http://schemas.microsoft.com/office/drawing/2014/main" id="{D4585820-A19B-F183-E8AA-216E5A91F293}"/>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5" name="Segnaposto testo 12">
            <a:extLst>
              <a:ext uri="{FF2B5EF4-FFF2-40B4-BE49-F238E27FC236}">
                <a16:creationId xmlns:a16="http://schemas.microsoft.com/office/drawing/2014/main" id="{63DE1CEB-0DC8-C692-7BB1-A1A95BF958D7}"/>
              </a:ext>
            </a:extLst>
          </p:cNvPr>
          <p:cNvSpPr>
            <a:spLocks noGrp="1"/>
          </p:cNvSpPr>
          <p:nvPr>
            <p:ph type="body" sz="quarter" idx="14" hasCustomPrompt="1"/>
          </p:nvPr>
        </p:nvSpPr>
        <p:spPr>
          <a:xfrm>
            <a:off x="1743455" y="6056095"/>
            <a:ext cx="9578563" cy="2531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1955537439"/>
      </p:ext>
    </p:extLst>
  </p:cSld>
  <p:clrMapOvr>
    <a:masterClrMapping/>
  </p:clrMapOvr>
  <p:extLst>
    <p:ext uri="{DCECCB84-F9BA-43D5-87BE-67443E8EF086}">
      <p15:sldGuideLst xmlns:p15="http://schemas.microsoft.com/office/powerpoint/2012/main">
        <p15:guide id="1" orient="horz" pos="391" userDrawn="1">
          <p15:clr>
            <a:srgbClr val="FBAE40"/>
          </p15:clr>
        </p15:guide>
        <p15:guide id="2" orient="horz" pos="3929" userDrawn="1">
          <p15:clr>
            <a:srgbClr val="FBAE40"/>
          </p15:clr>
        </p15:guide>
        <p15:guide id="3" pos="3840" userDrawn="1">
          <p15:clr>
            <a:srgbClr val="FBAE40"/>
          </p15:clr>
        </p15:guide>
        <p15:guide id="4" pos="551" userDrawn="1">
          <p15:clr>
            <a:srgbClr val="FBAE40"/>
          </p15:clr>
        </p15:guide>
        <p15:guide id="5" pos="71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ext_half">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609D8DB-3BD1-50EA-6497-C151BF7F05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olo 8">
            <a:extLst>
              <a:ext uri="{FF2B5EF4-FFF2-40B4-BE49-F238E27FC236}">
                <a16:creationId xmlns:a16="http://schemas.microsoft.com/office/drawing/2014/main" id="{33380862-95F8-FC44-9C1C-3D9E22A806D8}"/>
              </a:ext>
            </a:extLst>
          </p:cNvPr>
          <p:cNvSpPr>
            <a:spLocks noGrp="1"/>
          </p:cNvSpPr>
          <p:nvPr>
            <p:ph type="title" hasCustomPrompt="1"/>
          </p:nvPr>
        </p:nvSpPr>
        <p:spPr>
          <a:xfrm>
            <a:off x="6096000" y="1712661"/>
            <a:ext cx="5221287" cy="524719"/>
          </a:xfrm>
          <a:prstGeom prst="rect">
            <a:avLst/>
          </a:prstGeom>
        </p:spPr>
        <p:txBody>
          <a:bodyPr anchor="b" anchorCtr="0"/>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4" name="Segnaposto testo 12">
            <a:extLst>
              <a:ext uri="{FF2B5EF4-FFF2-40B4-BE49-F238E27FC236}">
                <a16:creationId xmlns:a16="http://schemas.microsoft.com/office/drawing/2014/main" id="{5A855C15-4D51-AF45-9EB9-04E272F943B3}"/>
              </a:ext>
            </a:extLst>
          </p:cNvPr>
          <p:cNvSpPr>
            <a:spLocks noGrp="1"/>
          </p:cNvSpPr>
          <p:nvPr>
            <p:ph type="body" sz="quarter" idx="11" hasCustomPrompt="1"/>
          </p:nvPr>
        </p:nvSpPr>
        <p:spPr>
          <a:xfrm>
            <a:off x="6094045" y="620712"/>
            <a:ext cx="5221656" cy="342693"/>
          </a:xfrm>
          <a:prstGeom prst="rect">
            <a:avLst/>
          </a:prstGeom>
        </p:spPr>
        <p:txBody>
          <a:bodyPr/>
          <a:lstStyle>
            <a:lvl1pPr marL="0" indent="0" algn="l">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5" name="Segnaposto testo 17">
            <a:extLst>
              <a:ext uri="{FF2B5EF4-FFF2-40B4-BE49-F238E27FC236}">
                <a16:creationId xmlns:a16="http://schemas.microsoft.com/office/drawing/2014/main" id="{9E4F738C-AB72-A443-93CF-615056ACAEAA}"/>
              </a:ext>
            </a:extLst>
          </p:cNvPr>
          <p:cNvSpPr>
            <a:spLocks noGrp="1"/>
          </p:cNvSpPr>
          <p:nvPr>
            <p:ph type="body" sz="quarter" idx="13" hasCustomPrompt="1"/>
          </p:nvPr>
        </p:nvSpPr>
        <p:spPr>
          <a:xfrm>
            <a:off x="6095632" y="2939593"/>
            <a:ext cx="5221656" cy="2685352"/>
          </a:xfrm>
          <a:prstGeom prst="rect">
            <a:avLst/>
          </a:prstGeom>
        </p:spPr>
        <p:txBody>
          <a:bodyPr/>
          <a:lstStyle>
            <a:lvl1pPr marL="0" indent="0">
              <a:lnSpc>
                <a:spcPts val="14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a:t>
            </a:r>
          </a:p>
        </p:txBody>
      </p:sp>
      <p:sp>
        <p:nvSpPr>
          <p:cNvPr id="16" name="Segnaposto testo 12">
            <a:extLst>
              <a:ext uri="{FF2B5EF4-FFF2-40B4-BE49-F238E27FC236}">
                <a16:creationId xmlns:a16="http://schemas.microsoft.com/office/drawing/2014/main" id="{ECEF2038-39C6-CB46-A980-476CF5E314BA}"/>
              </a:ext>
            </a:extLst>
          </p:cNvPr>
          <p:cNvSpPr>
            <a:spLocks noGrp="1"/>
          </p:cNvSpPr>
          <p:nvPr>
            <p:ph type="body" sz="quarter" idx="15" hasCustomPrompt="1"/>
          </p:nvPr>
        </p:nvSpPr>
        <p:spPr>
          <a:xfrm>
            <a:off x="6094045" y="2357220"/>
            <a:ext cx="5221656" cy="342693"/>
          </a:xfrm>
          <a:prstGeom prst="rect">
            <a:avLst/>
          </a:prstGeom>
        </p:spPr>
        <p:txBody>
          <a:bodyPr/>
          <a:lstStyle>
            <a:lvl1pPr marL="0" indent="0" algn="l">
              <a:buNone/>
              <a:defRPr sz="2000" b="0" i="0">
                <a:solidFill>
                  <a:schemeClr val="bg2">
                    <a:lumMod val="50000"/>
                  </a:schemeClr>
                </a:solidFill>
                <a:latin typeface="Montserrat" pitchFamily="2" charset="77"/>
              </a:defRPr>
            </a:lvl1pPr>
          </a:lstStyle>
          <a:p>
            <a:r>
              <a:rPr lang="it-IT" err="1"/>
              <a:t>Subtitle</a:t>
            </a:r>
            <a:r>
              <a:rPr lang="it-IT"/>
              <a:t> </a:t>
            </a:r>
            <a:r>
              <a:rPr lang="it-IT" err="1"/>
              <a:t>goes</a:t>
            </a:r>
            <a:r>
              <a:rPr lang="it-IT"/>
              <a:t> </a:t>
            </a:r>
            <a:r>
              <a:rPr lang="it-IT" err="1"/>
              <a:t>here</a:t>
            </a:r>
            <a:r>
              <a:rPr lang="it-IT"/>
              <a:t> </a:t>
            </a:r>
            <a:r>
              <a:rPr lang="it-IT" err="1"/>
              <a:t>if</a:t>
            </a:r>
            <a:r>
              <a:rPr lang="it-IT"/>
              <a:t> </a:t>
            </a:r>
            <a:r>
              <a:rPr lang="it-IT" err="1"/>
              <a:t>needed</a:t>
            </a:r>
            <a:endParaRPr lang="it-IT"/>
          </a:p>
        </p:txBody>
      </p:sp>
      <p:sp>
        <p:nvSpPr>
          <p:cNvPr id="8" name="Segnaposto immagine 7">
            <a:extLst>
              <a:ext uri="{FF2B5EF4-FFF2-40B4-BE49-F238E27FC236}">
                <a16:creationId xmlns:a16="http://schemas.microsoft.com/office/drawing/2014/main" id="{8722C385-6F91-FC42-9CFD-C65BB7115FB6}"/>
              </a:ext>
            </a:extLst>
          </p:cNvPr>
          <p:cNvSpPr>
            <a:spLocks noGrp="1"/>
          </p:cNvSpPr>
          <p:nvPr>
            <p:ph type="pic" sz="quarter" idx="16" hasCustomPrompt="1"/>
          </p:nvPr>
        </p:nvSpPr>
        <p:spPr>
          <a:xfrm>
            <a:off x="874713" y="620712"/>
            <a:ext cx="4986337" cy="5004233"/>
          </a:xfrm>
          <a:prstGeom prst="rect">
            <a:avLst/>
          </a:prstGeom>
        </p:spPr>
        <p:txBody>
          <a:bodyPr/>
          <a:lstStyle>
            <a:lvl1pPr marL="0" indent="0" algn="ctr">
              <a:buNone/>
              <a:defRPr sz="1400">
                <a:latin typeface="Montserrat" pitchFamily="2" charset="77"/>
              </a:defRPr>
            </a:lvl1pPr>
          </a:lstStyle>
          <a:p>
            <a:r>
              <a:rPr lang="it-IT" err="1"/>
              <a:t>Place</a:t>
            </a:r>
            <a:r>
              <a:rPr lang="it-IT"/>
              <a:t> image </a:t>
            </a:r>
            <a:r>
              <a:rPr lang="it-IT" err="1"/>
              <a:t>here</a:t>
            </a:r>
            <a:r>
              <a:rPr lang="it-IT"/>
              <a:t> </a:t>
            </a:r>
          </a:p>
        </p:txBody>
      </p:sp>
      <p:sp>
        <p:nvSpPr>
          <p:cNvPr id="7" name="Segnaposto numero diapositiva 4">
            <a:extLst>
              <a:ext uri="{FF2B5EF4-FFF2-40B4-BE49-F238E27FC236}">
                <a16:creationId xmlns:a16="http://schemas.microsoft.com/office/drawing/2014/main" id="{7DAF7E17-4160-B409-42D2-EA2B2A1AC7F2}"/>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9" name="Segnaposto testo 12">
            <a:extLst>
              <a:ext uri="{FF2B5EF4-FFF2-40B4-BE49-F238E27FC236}">
                <a16:creationId xmlns:a16="http://schemas.microsoft.com/office/drawing/2014/main" id="{0238F505-2E30-D88C-00CF-C9A6CD773E8B}"/>
              </a:ext>
            </a:extLst>
          </p:cNvPr>
          <p:cNvSpPr>
            <a:spLocks noGrp="1"/>
          </p:cNvSpPr>
          <p:nvPr>
            <p:ph type="body" sz="quarter" idx="14" hasCustomPrompt="1"/>
          </p:nvPr>
        </p:nvSpPr>
        <p:spPr>
          <a:xfrm>
            <a:off x="1682495" y="6056095"/>
            <a:ext cx="9639523" cy="2531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3310570787"/>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ext_thir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C84C95B-353F-1508-23C7-76DC7AA706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olo 8">
            <a:extLst>
              <a:ext uri="{FF2B5EF4-FFF2-40B4-BE49-F238E27FC236}">
                <a16:creationId xmlns:a16="http://schemas.microsoft.com/office/drawing/2014/main" id="{6FC943DD-4509-B64B-A9E4-B8BE3B0CA064}"/>
              </a:ext>
            </a:extLst>
          </p:cNvPr>
          <p:cNvSpPr>
            <a:spLocks noGrp="1"/>
          </p:cNvSpPr>
          <p:nvPr>
            <p:ph type="title" hasCustomPrompt="1"/>
          </p:nvPr>
        </p:nvSpPr>
        <p:spPr>
          <a:xfrm>
            <a:off x="8058912" y="1756217"/>
            <a:ext cx="3258375" cy="867930"/>
          </a:xfrm>
          <a:prstGeom prst="rect">
            <a:avLst/>
          </a:prstGeom>
        </p:spPr>
        <p:txBody>
          <a:bodyPr wrap="square" anchor="b" anchorCtr="0">
            <a:spAutoFit/>
          </a:bodyPr>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2" name="Segnaposto testo 12">
            <a:extLst>
              <a:ext uri="{FF2B5EF4-FFF2-40B4-BE49-F238E27FC236}">
                <a16:creationId xmlns:a16="http://schemas.microsoft.com/office/drawing/2014/main" id="{6CE237CE-7D69-6445-A8FA-FE1265B13CE9}"/>
              </a:ext>
            </a:extLst>
          </p:cNvPr>
          <p:cNvSpPr>
            <a:spLocks noGrp="1"/>
          </p:cNvSpPr>
          <p:nvPr>
            <p:ph type="body" sz="quarter" idx="11" hasCustomPrompt="1"/>
          </p:nvPr>
        </p:nvSpPr>
        <p:spPr>
          <a:xfrm>
            <a:off x="8057326" y="620712"/>
            <a:ext cx="3258375" cy="342693"/>
          </a:xfrm>
          <a:prstGeom prst="rect">
            <a:avLst/>
          </a:prstGeom>
        </p:spPr>
        <p:txBody>
          <a:bodyPr/>
          <a:lstStyle>
            <a:lvl1pPr marL="0" indent="0" algn="l">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3" name="Segnaposto testo 17">
            <a:extLst>
              <a:ext uri="{FF2B5EF4-FFF2-40B4-BE49-F238E27FC236}">
                <a16:creationId xmlns:a16="http://schemas.microsoft.com/office/drawing/2014/main" id="{E08DE718-4FD0-4146-B48B-E6B7889C61E7}"/>
              </a:ext>
            </a:extLst>
          </p:cNvPr>
          <p:cNvSpPr>
            <a:spLocks noGrp="1"/>
          </p:cNvSpPr>
          <p:nvPr>
            <p:ph type="body" sz="quarter" idx="13" hasCustomPrompt="1"/>
          </p:nvPr>
        </p:nvSpPr>
        <p:spPr>
          <a:xfrm>
            <a:off x="8058912" y="2767584"/>
            <a:ext cx="3258375" cy="3001637"/>
          </a:xfrm>
          <a:prstGeom prst="rect">
            <a:avLst/>
          </a:prstGeom>
        </p:spPr>
        <p:txBody>
          <a:bodyPr/>
          <a:lstStyle>
            <a:lvl1pPr marL="0" indent="0">
              <a:lnSpc>
                <a:spcPts val="14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 </a:t>
            </a:r>
          </a:p>
        </p:txBody>
      </p:sp>
      <p:sp>
        <p:nvSpPr>
          <p:cNvPr id="15" name="Segnaposto immagine 7">
            <a:extLst>
              <a:ext uri="{FF2B5EF4-FFF2-40B4-BE49-F238E27FC236}">
                <a16:creationId xmlns:a16="http://schemas.microsoft.com/office/drawing/2014/main" id="{0FE59C10-B593-FA42-82C9-9EA028DB4700}"/>
              </a:ext>
            </a:extLst>
          </p:cNvPr>
          <p:cNvSpPr>
            <a:spLocks noGrp="1"/>
          </p:cNvSpPr>
          <p:nvPr>
            <p:ph type="pic" sz="quarter" idx="16" hasCustomPrompt="1"/>
          </p:nvPr>
        </p:nvSpPr>
        <p:spPr>
          <a:xfrm>
            <a:off x="1" y="0"/>
            <a:ext cx="7805650" cy="6858000"/>
          </a:xfrm>
          <a:prstGeom prst="rect">
            <a:avLst/>
          </a:prstGeom>
        </p:spPr>
        <p:txBody>
          <a:bodyPr/>
          <a:lstStyle>
            <a:lvl1pPr marL="0" indent="0" algn="ctr">
              <a:buNone/>
              <a:defRPr sz="1400">
                <a:latin typeface="Montserrat" pitchFamily="2" charset="77"/>
              </a:defRPr>
            </a:lvl1pPr>
          </a:lstStyle>
          <a:p>
            <a:r>
              <a:rPr lang="it-IT" err="1"/>
              <a:t>Place</a:t>
            </a:r>
            <a:r>
              <a:rPr lang="it-IT"/>
              <a:t> image </a:t>
            </a:r>
            <a:r>
              <a:rPr lang="it-IT" err="1"/>
              <a:t>here</a:t>
            </a:r>
            <a:r>
              <a:rPr lang="it-IT"/>
              <a:t> </a:t>
            </a:r>
          </a:p>
        </p:txBody>
      </p:sp>
      <p:sp>
        <p:nvSpPr>
          <p:cNvPr id="17" name="Segnaposto numero diapositiva 4">
            <a:extLst>
              <a:ext uri="{FF2B5EF4-FFF2-40B4-BE49-F238E27FC236}">
                <a16:creationId xmlns:a16="http://schemas.microsoft.com/office/drawing/2014/main" id="{7C44343C-7161-6F49-884F-357C7921CDFF}"/>
              </a:ext>
            </a:extLst>
          </p:cNvPr>
          <p:cNvSpPr txBox="1">
            <a:spLocks/>
          </p:cNvSpPr>
          <p:nvPr userDrawn="1"/>
        </p:nvSpPr>
        <p:spPr>
          <a:xfrm>
            <a:off x="11315701" y="6318011"/>
            <a:ext cx="808511" cy="253116"/>
          </a:xfrm>
          <a:prstGeom prst="rect">
            <a:avLst/>
          </a:prstGeom>
        </p:spPr>
        <p:txBody>
          <a:bodyPr/>
          <a:lstStyle>
            <a:defPPr>
              <a:defRPr lang="it-IT"/>
            </a:defPPr>
            <a:lvl1pPr marL="0" algn="ctr" defTabSz="914400" rtl="0" eaLnBrk="1" latinLnBrk="0" hangingPunct="1">
              <a:defRPr sz="1000" b="0" i="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DA1E0E-B39C-2B4B-A8DC-721166929365}" type="slidenum">
              <a:rPr lang="it-IT" smtClean="0"/>
              <a:pPr/>
              <a:t>‹#›</a:t>
            </a:fld>
            <a:endParaRPr lang="it-IT"/>
          </a:p>
        </p:txBody>
      </p:sp>
      <p:sp>
        <p:nvSpPr>
          <p:cNvPr id="5" name="Segnaposto numero diapositiva 4">
            <a:extLst>
              <a:ext uri="{FF2B5EF4-FFF2-40B4-BE49-F238E27FC236}">
                <a16:creationId xmlns:a16="http://schemas.microsoft.com/office/drawing/2014/main" id="{E547B894-7DF9-5E83-3E39-DA33E348B833}"/>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6" name="Segnaposto testo 12">
            <a:extLst>
              <a:ext uri="{FF2B5EF4-FFF2-40B4-BE49-F238E27FC236}">
                <a16:creationId xmlns:a16="http://schemas.microsoft.com/office/drawing/2014/main" id="{E72698D4-2C78-0CDF-7EF1-E0067735098F}"/>
              </a:ext>
            </a:extLst>
          </p:cNvPr>
          <p:cNvSpPr>
            <a:spLocks noGrp="1"/>
          </p:cNvSpPr>
          <p:nvPr>
            <p:ph type="body" sz="quarter" idx="14" hasCustomPrompt="1"/>
          </p:nvPr>
        </p:nvSpPr>
        <p:spPr>
          <a:xfrm>
            <a:off x="8057326" y="6056095"/>
            <a:ext cx="3264692" cy="2619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233624379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9BE448FC-6BB7-BD43-BE39-5CFF5251221E}"/>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1600">
                <a:latin typeface="Montserrat" pitchFamily="2" charset="77"/>
              </a:defRPr>
            </a:lvl1pPr>
          </a:lstStyle>
          <a:p>
            <a:r>
              <a:rPr lang="it-IT" err="1"/>
              <a:t>Insert</a:t>
            </a:r>
            <a:r>
              <a:rPr lang="it-IT"/>
              <a:t> full frame image</a:t>
            </a:r>
          </a:p>
        </p:txBody>
      </p:sp>
    </p:spTree>
    <p:extLst>
      <p:ext uri="{BB962C8B-B14F-4D97-AF65-F5344CB8AC3E}">
        <p14:creationId xmlns:p14="http://schemas.microsoft.com/office/powerpoint/2010/main" val="36427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492471"/>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1" r:id="rId3"/>
    <p:sldLayoutId id="2147483703" r:id="rId4"/>
    <p:sldLayoutId id="2147483705" r:id="rId5"/>
    <p:sldLayoutId id="2147483652" r:id="rId6"/>
    <p:sldLayoutId id="2147483660" r:id="rId7"/>
    <p:sldLayoutId id="2147483661" r:id="rId8"/>
    <p:sldLayoutId id="2147483662" r:id="rId9"/>
    <p:sldLayoutId id="2147483706" r:id="rId10"/>
    <p:sldLayoutId id="2147483655"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fraisl@iiasa.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raisl@iiasa.ac.at"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A206082-7553-E847-E36C-63F2430F52AF}"/>
              </a:ext>
            </a:extLst>
          </p:cNvPr>
          <p:cNvSpPr>
            <a:spLocks noGrp="1"/>
          </p:cNvSpPr>
          <p:nvPr>
            <p:ph type="body" sz="quarter" idx="10"/>
          </p:nvPr>
        </p:nvSpPr>
        <p:spPr>
          <a:xfrm>
            <a:off x="874713" y="3463457"/>
            <a:ext cx="10571616" cy="341632"/>
          </a:xfrm>
        </p:spPr>
        <p:txBody>
          <a:bodyPr/>
          <a:lstStyle/>
          <a:p>
            <a:r>
              <a:rPr lang="it-IT" dirty="0"/>
              <a:t>Dilek Fraisl, Todd Harwell, Lindsay Crocket, Inian Moorthy, Vanessa Boas and all</a:t>
            </a:r>
          </a:p>
        </p:txBody>
      </p:sp>
      <p:sp>
        <p:nvSpPr>
          <p:cNvPr id="3" name="Segnaposto testo 2">
            <a:extLst>
              <a:ext uri="{FF2B5EF4-FFF2-40B4-BE49-F238E27FC236}">
                <a16:creationId xmlns:a16="http://schemas.microsoft.com/office/drawing/2014/main" id="{C91E0699-BE5E-E493-7340-7F14C396350A}"/>
              </a:ext>
            </a:extLst>
          </p:cNvPr>
          <p:cNvSpPr>
            <a:spLocks noGrp="1"/>
          </p:cNvSpPr>
          <p:nvPr>
            <p:ph type="body" sz="quarter" idx="11"/>
          </p:nvPr>
        </p:nvSpPr>
        <p:spPr>
          <a:xfrm>
            <a:off x="854924" y="1536174"/>
            <a:ext cx="10963501" cy="1615286"/>
          </a:xfrm>
        </p:spPr>
        <p:txBody>
          <a:bodyPr/>
          <a:lstStyle/>
          <a:p>
            <a:r>
              <a:rPr lang="en-US" sz="3200" dirty="0"/>
              <a:t>Designing User-Centered Protocols for Scaling Citizen Science: Five Project-Based Personas and Strategies from the CROPS Initiative </a:t>
            </a:r>
            <a:endParaRPr lang="it-IT" sz="3200" dirty="0"/>
          </a:p>
        </p:txBody>
      </p:sp>
      <p:sp>
        <p:nvSpPr>
          <p:cNvPr id="5" name="TextBox 3">
            <a:extLst>
              <a:ext uri="{FF2B5EF4-FFF2-40B4-BE49-F238E27FC236}">
                <a16:creationId xmlns:a16="http://schemas.microsoft.com/office/drawing/2014/main" id="{4A945513-E110-0783-B440-0B867D70A2EB}"/>
              </a:ext>
            </a:extLst>
          </p:cNvPr>
          <p:cNvSpPr txBox="1"/>
          <p:nvPr/>
        </p:nvSpPr>
        <p:spPr>
          <a:xfrm>
            <a:off x="854924" y="4117088"/>
            <a:ext cx="10303807" cy="10156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Montserrat"/>
              </a:rPr>
              <a:t>Dr. Dilek Fraisl </a:t>
            </a:r>
            <a:r>
              <a:rPr lang="en-GB" sz="1400" b="1" dirty="0">
                <a:solidFill>
                  <a:schemeClr val="bg1"/>
                </a:solidFill>
                <a:latin typeface="Montserrat"/>
              </a:rPr>
              <a:t>on behalf of the CROPS IIASA team</a:t>
            </a:r>
          </a:p>
          <a:p>
            <a:r>
              <a:rPr lang="en-GB" sz="1400" dirty="0">
                <a:solidFill>
                  <a:schemeClr val="bg1"/>
                </a:solidFill>
                <a:latin typeface="Montserrat"/>
              </a:rPr>
              <a:t>Senior Research Scholar</a:t>
            </a:r>
          </a:p>
          <a:p>
            <a:r>
              <a:rPr lang="en-GB" sz="1400" dirty="0">
                <a:solidFill>
                  <a:schemeClr val="bg1"/>
                </a:solidFill>
                <a:latin typeface="Montserrat"/>
              </a:rPr>
              <a:t>International Institute for Applied Systems Analysis (IIASA)</a:t>
            </a:r>
          </a:p>
          <a:p>
            <a:r>
              <a:rPr lang="en-GB" sz="1400" dirty="0">
                <a:solidFill>
                  <a:schemeClr val="bg1"/>
                </a:solidFill>
                <a:latin typeface="Montserrat"/>
                <a:hlinkClick r:id="rId2">
                  <a:extLst>
                    <a:ext uri="{A12FA001-AC4F-418D-AE19-62706E023703}">
                      <ahyp:hlinkClr xmlns:ahyp="http://schemas.microsoft.com/office/drawing/2018/hyperlinkcolor" val="tx"/>
                    </a:ext>
                  </a:extLst>
                </a:hlinkClick>
              </a:rPr>
              <a:t>fraisl@iiasa.ac.at</a:t>
            </a:r>
            <a:r>
              <a:rPr lang="en-GB" dirty="0">
                <a:solidFill>
                  <a:schemeClr val="bg1"/>
                </a:solidFill>
                <a:latin typeface="Montserrat"/>
              </a:rPr>
              <a:t> </a:t>
            </a:r>
            <a:endParaRPr lang="en-US" dirty="0">
              <a:solidFill>
                <a:schemeClr val="bg1"/>
              </a:solidFill>
              <a:latin typeface="Montserrat"/>
            </a:endParaRPr>
          </a:p>
        </p:txBody>
      </p:sp>
    </p:spTree>
    <p:extLst>
      <p:ext uri="{BB962C8B-B14F-4D97-AF65-F5344CB8AC3E}">
        <p14:creationId xmlns:p14="http://schemas.microsoft.com/office/powerpoint/2010/main" val="286952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602867" y="101833"/>
            <a:ext cx="11360800" cy="763600"/>
          </a:xfrm>
          <a:prstGeom prst="rect">
            <a:avLst/>
          </a:prstGeom>
        </p:spPr>
        <p:txBody>
          <a:bodyPr spcFirstLastPara="1" wrap="square" lIns="121900" tIns="121900" rIns="121900" bIns="121900" anchor="t" anchorCtr="0">
            <a:normAutofit fontScale="90000"/>
          </a:bodyPr>
          <a:lstStyle/>
          <a:p>
            <a:pPr algn="ctr"/>
            <a:r>
              <a:rPr lang="en" b="1" dirty="0">
                <a:solidFill>
                  <a:schemeClr val="tx2"/>
                </a:solidFill>
                <a:latin typeface="Montserrat" panose="00000500000000000000" pitchFamily="2" charset="0"/>
              </a:rPr>
              <a:t>From Personas to Protocols</a:t>
            </a:r>
            <a:endParaRPr b="1" dirty="0">
              <a:solidFill>
                <a:schemeClr val="tx2"/>
              </a:solidFill>
              <a:latin typeface="Montserrat" panose="00000500000000000000" pitchFamily="2" charset="0"/>
            </a:endParaRPr>
          </a:p>
        </p:txBody>
      </p:sp>
      <p:pic>
        <p:nvPicPr>
          <p:cNvPr id="124" name="Google Shape;124;p24"/>
          <p:cNvPicPr preferRelativeResize="0"/>
          <p:nvPr/>
        </p:nvPicPr>
        <p:blipFill>
          <a:blip r:embed="rId3">
            <a:alphaModFix/>
          </a:blip>
          <a:stretch>
            <a:fillRect/>
          </a:stretch>
        </p:blipFill>
        <p:spPr>
          <a:xfrm>
            <a:off x="3128967" y="725001"/>
            <a:ext cx="5773165" cy="582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15600" y="188334"/>
            <a:ext cx="11360800" cy="693410"/>
          </a:xfrm>
          <a:prstGeom prst="rect">
            <a:avLst/>
          </a:prstGeom>
        </p:spPr>
        <p:txBody>
          <a:bodyPr spcFirstLastPara="1" wrap="square" lIns="121900" tIns="121900" rIns="121900" bIns="121900" anchor="t" anchorCtr="0">
            <a:normAutofit/>
          </a:bodyPr>
          <a:lstStyle/>
          <a:p>
            <a:r>
              <a:rPr lang="en" sz="3200" b="1" dirty="0">
                <a:solidFill>
                  <a:schemeClr val="tx2"/>
                </a:solidFill>
                <a:latin typeface="Montserrat" panose="00000500000000000000" pitchFamily="2" charset="0"/>
              </a:rPr>
              <a:t>Example: Coastal Watch - Phase 2 Persona Analysis</a:t>
            </a:r>
            <a:endParaRPr sz="3200" b="1" dirty="0">
              <a:solidFill>
                <a:schemeClr val="tx2"/>
              </a:solidFill>
              <a:latin typeface="Montserrat" panose="00000500000000000000" pitchFamily="2" charset="0"/>
            </a:endParaRPr>
          </a:p>
        </p:txBody>
      </p:sp>
      <p:sp>
        <p:nvSpPr>
          <p:cNvPr id="130" name="Google Shape;130;p25"/>
          <p:cNvSpPr txBox="1">
            <a:spLocks noGrp="1"/>
          </p:cNvSpPr>
          <p:nvPr>
            <p:ph type="body" idx="1"/>
          </p:nvPr>
        </p:nvSpPr>
        <p:spPr>
          <a:xfrm>
            <a:off x="415600" y="751114"/>
            <a:ext cx="10785800" cy="5918552"/>
          </a:xfrm>
          <a:prstGeom prst="rect">
            <a:avLst/>
          </a:prstGeom>
        </p:spPr>
        <p:txBody>
          <a:bodyPr spcFirstLastPara="1" wrap="square" lIns="121900" tIns="121900" rIns="121900" bIns="121900" anchor="t" anchorCtr="0">
            <a:normAutofit fontScale="92500" lnSpcReduction="10000"/>
          </a:bodyPr>
          <a:lstStyle/>
          <a:p>
            <a:pPr marL="0" indent="0" algn="just">
              <a:lnSpc>
                <a:spcPct val="100000"/>
              </a:lnSpc>
              <a:spcBef>
                <a:spcPts val="1600"/>
              </a:spcBef>
              <a:buNone/>
            </a:pPr>
            <a:r>
              <a:rPr lang="en" sz="1400" b="1" u="sng" dirty="0">
                <a:solidFill>
                  <a:schemeClr val="dk1"/>
                </a:solidFill>
                <a:highlight>
                  <a:srgbClr val="02CBFF"/>
                </a:highlight>
                <a:latin typeface="Tahoma"/>
                <a:ea typeface="Tahoma"/>
                <a:cs typeface="Tahoma"/>
                <a:sym typeface="Tahoma"/>
              </a:rPr>
              <a:t>Internal characteristics: </a:t>
            </a:r>
            <a:endParaRPr sz="1400" b="1" u="sng" dirty="0">
              <a:solidFill>
                <a:schemeClr val="dk1"/>
              </a:solidFill>
              <a:highlight>
                <a:srgbClr val="02CBFF"/>
              </a:highlight>
              <a:latin typeface="Tahoma"/>
              <a:ea typeface="Tahoma"/>
              <a:cs typeface="Tahoma"/>
              <a:sym typeface="Tahoma"/>
            </a:endParaRPr>
          </a:p>
          <a:p>
            <a:pPr marL="216741" indent="0" algn="just">
              <a:lnSpc>
                <a:spcPct val="100000"/>
              </a:lnSpc>
              <a:spcBef>
                <a:spcPts val="1600"/>
              </a:spcBef>
              <a:buClr>
                <a:schemeClr val="dk1"/>
              </a:buClr>
              <a:buSzPct val="100000"/>
              <a:buNone/>
            </a:pPr>
            <a:r>
              <a:rPr lang="en" sz="1400" b="1" dirty="0">
                <a:solidFill>
                  <a:schemeClr val="dk1"/>
                </a:solidFill>
                <a:latin typeface="Tahoma"/>
                <a:ea typeface="Tahoma"/>
                <a:cs typeface="Tahoma"/>
                <a:sym typeface="Tahoma"/>
              </a:rPr>
              <a:t>1. Scientific architecture and design: </a:t>
            </a:r>
            <a:endParaRPr sz="1400" b="1" dirty="0">
              <a:solidFill>
                <a:schemeClr val="dk1"/>
              </a:solidFill>
              <a:latin typeface="Tahoma"/>
              <a:ea typeface="Tahoma"/>
              <a:cs typeface="Tahoma"/>
              <a:sym typeface="Tahoma"/>
            </a:endParaRPr>
          </a:p>
          <a:p>
            <a:pPr marL="0" indent="0" algn="just">
              <a:lnSpc>
                <a:spcPct val="100000"/>
              </a:lnSpc>
              <a:buNone/>
            </a:pP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Standardized contributory biodiversity observations:</a:t>
            </a:r>
            <a:r>
              <a:rPr lang="en" sz="1400" dirty="0">
                <a:solidFill>
                  <a:schemeClr val="dk1"/>
                </a:solidFill>
                <a:latin typeface="Tahoma"/>
                <a:ea typeface="Tahoma"/>
                <a:cs typeface="Tahoma"/>
                <a:sym typeface="Tahoma"/>
              </a:rPr>
              <a:t> Photo-based submissions combined with multi-layered verification help ensure data quality, scientific credibility, and interoperability with national and international biodiversity data systems (e.g. iNaturalist, GBIF).</a:t>
            </a: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Modes of participation:</a:t>
            </a:r>
            <a:r>
              <a:rPr lang="en" sz="1400" dirty="0">
                <a:solidFill>
                  <a:schemeClr val="dk1"/>
                </a:solidFill>
                <a:latin typeface="Tahoma"/>
                <a:ea typeface="Tahoma"/>
                <a:cs typeface="Tahoma"/>
                <a:sym typeface="Tahoma"/>
              </a:rPr>
              <a:t> Data are contributed either individually or through organized community activities (bioblitz events), supporting both regular coastal monitoring and collective, time-bound observation campaigns.</a:t>
            </a: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Formalized data governance:</a:t>
            </a:r>
            <a:r>
              <a:rPr lang="en" sz="1400" dirty="0">
                <a:solidFill>
                  <a:schemeClr val="dk1"/>
                </a:solidFill>
                <a:latin typeface="Tahoma"/>
                <a:ea typeface="Tahoma"/>
                <a:cs typeface="Tahoma"/>
                <a:sym typeface="Tahoma"/>
              </a:rPr>
              <a:t> Review workflows, geo-obscuring of sensitive species, and controlled data release mechanisms are implemented to maintain data integrity, protect vulnerable ecosystems, and ensure consistency and trust, which will be helpful as the project scales across regions.</a:t>
            </a: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Presentation:</a:t>
            </a:r>
            <a:r>
              <a:rPr lang="en" sz="1400" dirty="0">
                <a:solidFill>
                  <a:schemeClr val="dk1"/>
                </a:solidFill>
                <a:latin typeface="Tahoma"/>
                <a:ea typeface="Tahoma"/>
                <a:cs typeface="Tahoma"/>
                <a:sym typeface="Tahoma"/>
              </a:rPr>
              <a:t> Scientific papers, visualizations and an educational toolkit make collected data understandable and actionable.</a:t>
            </a:r>
            <a:endParaRPr sz="1400" dirty="0">
              <a:solidFill>
                <a:schemeClr val="dk1"/>
              </a:solidFill>
              <a:latin typeface="Tahoma"/>
              <a:ea typeface="Tahoma"/>
              <a:cs typeface="Tahoma"/>
              <a:sym typeface="Tahoma"/>
            </a:endParaRPr>
          </a:p>
          <a:p>
            <a:pPr indent="0" algn="just">
              <a:lnSpc>
                <a:spcPct val="100000"/>
              </a:lnSpc>
              <a:spcBef>
                <a:spcPts val="1600"/>
              </a:spcBef>
              <a:buNone/>
            </a:pPr>
            <a:r>
              <a:rPr lang="en" sz="1400" b="1" i="1" dirty="0">
                <a:solidFill>
                  <a:schemeClr val="dk1"/>
                </a:solidFill>
                <a:highlight>
                  <a:srgbClr val="02CBFF"/>
                </a:highlight>
                <a:latin typeface="Tahoma"/>
                <a:ea typeface="Tahoma"/>
                <a:cs typeface="Tahoma"/>
                <a:sym typeface="Tahoma"/>
              </a:rPr>
              <a:t>Scaling Implication: </a:t>
            </a:r>
            <a:r>
              <a:rPr lang="en" sz="1400" i="1" dirty="0">
                <a:solidFill>
                  <a:schemeClr val="dk1"/>
                </a:solidFill>
                <a:highlight>
                  <a:srgbClr val="02CBFF"/>
                </a:highlight>
                <a:latin typeface="Tahoma"/>
                <a:ea typeface="Tahoma"/>
                <a:cs typeface="Tahoma"/>
                <a:sym typeface="Tahoma"/>
              </a:rPr>
              <a:t>To expand successfully, Coastal Watch should </a:t>
            </a:r>
            <a:r>
              <a:rPr lang="en" sz="1400" i="1" u="sng" dirty="0">
                <a:solidFill>
                  <a:schemeClr val="dk1"/>
                </a:solidFill>
                <a:highlight>
                  <a:srgbClr val="02CBFF"/>
                </a:highlight>
                <a:latin typeface="Tahoma"/>
                <a:ea typeface="Tahoma"/>
                <a:cs typeface="Tahoma"/>
                <a:sym typeface="Tahoma"/>
              </a:rPr>
              <a:t>scale its existing methodology and sustain clear data governance </a:t>
            </a:r>
            <a:r>
              <a:rPr lang="en" sz="1400" i="1" dirty="0">
                <a:solidFill>
                  <a:schemeClr val="dk1"/>
                </a:solidFill>
                <a:highlight>
                  <a:srgbClr val="02CBFF"/>
                </a:highlight>
                <a:latin typeface="Tahoma"/>
                <a:ea typeface="Tahoma"/>
                <a:cs typeface="Tahoma"/>
                <a:sym typeface="Tahoma"/>
              </a:rPr>
              <a:t>as geographic scope expands.</a:t>
            </a:r>
            <a:endParaRPr sz="1400" b="1" dirty="0">
              <a:solidFill>
                <a:schemeClr val="dk1"/>
              </a:solidFill>
              <a:highlight>
                <a:srgbClr val="02CBFF"/>
              </a:highlight>
              <a:latin typeface="Tahoma"/>
              <a:ea typeface="Tahoma"/>
              <a:cs typeface="Tahoma"/>
              <a:sym typeface="Tahoma"/>
            </a:endParaRPr>
          </a:p>
          <a:p>
            <a:pPr marL="216741" indent="0" algn="just">
              <a:lnSpc>
                <a:spcPct val="100000"/>
              </a:lnSpc>
              <a:spcBef>
                <a:spcPts val="1600"/>
              </a:spcBef>
              <a:buClr>
                <a:schemeClr val="dk1"/>
              </a:buClr>
              <a:buSzPct val="100000"/>
              <a:buNone/>
            </a:pPr>
            <a:r>
              <a:rPr lang="en" sz="1400" b="1" dirty="0">
                <a:solidFill>
                  <a:schemeClr val="dk1"/>
                </a:solidFill>
                <a:latin typeface="Tahoma"/>
                <a:ea typeface="Tahoma"/>
                <a:cs typeface="Tahoma"/>
                <a:sym typeface="Tahoma"/>
              </a:rPr>
              <a:t>2. Expansion and local relevance:</a:t>
            </a:r>
            <a:endParaRPr sz="1400" b="1" dirty="0">
              <a:solidFill>
                <a:schemeClr val="dk1"/>
              </a:solidFill>
              <a:latin typeface="Tahoma"/>
              <a:ea typeface="Tahoma"/>
              <a:cs typeface="Tahoma"/>
              <a:sym typeface="Tahoma"/>
            </a:endParaRPr>
          </a:p>
          <a:p>
            <a:pPr indent="0" algn="just">
              <a:lnSpc>
                <a:spcPct val="100000"/>
              </a:lnSpc>
              <a:buNone/>
            </a:pPr>
            <a:endParaRPr sz="1400" b="1"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Context-sensitive expansion: </a:t>
            </a:r>
            <a:r>
              <a:rPr lang="en" sz="1400" dirty="0">
                <a:solidFill>
                  <a:schemeClr val="dk1"/>
                </a:solidFill>
                <a:latin typeface="Tahoma"/>
                <a:ea typeface="Tahoma"/>
                <a:cs typeface="Tahoma"/>
                <a:sym typeface="Tahoma"/>
              </a:rPr>
              <a:t>Anchoring activities in local realities, ensuring that monitoring priorities, species of concern, and environmental challenges reflect community interest and lived experience rather than a one-size-fits-all model.</a:t>
            </a: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Local trust and legitimacy: </a:t>
            </a:r>
            <a:r>
              <a:rPr lang="en" sz="1400" dirty="0">
                <a:solidFill>
                  <a:schemeClr val="dk1"/>
                </a:solidFill>
                <a:latin typeface="Tahoma"/>
                <a:ea typeface="Tahoma"/>
                <a:cs typeface="Tahoma"/>
                <a:sym typeface="Tahoma"/>
              </a:rPr>
              <a:t>Maintaining local relevance strengthens trust among participants and stakeholders, which is critical for long-term engagement and data continuity. </a:t>
            </a:r>
            <a:endParaRPr sz="1400" dirty="0">
              <a:solidFill>
                <a:schemeClr val="dk1"/>
              </a:solidFill>
              <a:latin typeface="Tahoma"/>
              <a:ea typeface="Tahoma"/>
              <a:cs typeface="Tahoma"/>
              <a:sym typeface="Tahoma"/>
            </a:endParaRPr>
          </a:p>
          <a:p>
            <a:pPr lvl="1" indent="-392844" algn="just">
              <a:lnSpc>
                <a:spcPct val="100000"/>
              </a:lnSpc>
              <a:buClr>
                <a:schemeClr val="dk1"/>
              </a:buClr>
              <a:buSzPct val="100000"/>
              <a:buFont typeface="Tahoma"/>
              <a:buChar char="○"/>
            </a:pPr>
            <a:r>
              <a:rPr lang="en" sz="1400" b="1" dirty="0">
                <a:solidFill>
                  <a:schemeClr val="dk1"/>
                </a:solidFill>
                <a:latin typeface="Tahoma"/>
                <a:ea typeface="Tahoma"/>
                <a:cs typeface="Tahoma"/>
                <a:sym typeface="Tahoma"/>
              </a:rPr>
              <a:t>Adaptable communication and tools: </a:t>
            </a:r>
            <a:r>
              <a:rPr lang="en" sz="1400" dirty="0">
                <a:solidFill>
                  <a:schemeClr val="dk1"/>
                </a:solidFill>
                <a:latin typeface="Tahoma"/>
                <a:ea typeface="Tahoma"/>
                <a:cs typeface="Tahoma"/>
                <a:sym typeface="Tahoma"/>
              </a:rPr>
              <a:t>Educational materials, visualizations, and feedback mechanisms are adapted to local languages, cultural contexts, and decision-making needs, ensuring that data outputs remain useful for local context and awareness.</a:t>
            </a:r>
            <a:br>
              <a:rPr lang="en" sz="1400" dirty="0">
                <a:solidFill>
                  <a:schemeClr val="dk1"/>
                </a:solidFill>
                <a:latin typeface="Tahoma"/>
                <a:ea typeface="Tahoma"/>
                <a:cs typeface="Tahoma"/>
                <a:sym typeface="Tahoma"/>
              </a:rPr>
            </a:br>
            <a:endParaRPr sz="1400" dirty="0">
              <a:solidFill>
                <a:schemeClr val="dk1"/>
              </a:solidFill>
              <a:latin typeface="Tahoma"/>
              <a:ea typeface="Tahoma"/>
              <a:cs typeface="Tahoma"/>
              <a:sym typeface="Tahoma"/>
            </a:endParaRPr>
          </a:p>
          <a:p>
            <a:pPr indent="0" algn="just">
              <a:lnSpc>
                <a:spcPct val="100000"/>
              </a:lnSpc>
              <a:buNone/>
            </a:pPr>
            <a:r>
              <a:rPr lang="en" sz="1400" b="1" i="1" dirty="0">
                <a:solidFill>
                  <a:schemeClr val="dk1"/>
                </a:solidFill>
                <a:highlight>
                  <a:srgbClr val="02CBFF"/>
                </a:highlight>
                <a:latin typeface="Tahoma"/>
                <a:ea typeface="Tahoma"/>
                <a:cs typeface="Tahoma"/>
                <a:sym typeface="Tahoma"/>
              </a:rPr>
              <a:t>Scaling implication:</a:t>
            </a:r>
            <a:r>
              <a:rPr lang="en" sz="1400" i="1" dirty="0">
                <a:solidFill>
                  <a:schemeClr val="dk1"/>
                </a:solidFill>
                <a:highlight>
                  <a:srgbClr val="02CBFF"/>
                </a:highlight>
                <a:latin typeface="Tahoma"/>
                <a:ea typeface="Tahoma"/>
                <a:cs typeface="Tahoma"/>
                <a:sym typeface="Tahoma"/>
              </a:rPr>
              <a:t> Coastal Watch can expand across countries </a:t>
            </a:r>
            <a:r>
              <a:rPr lang="en" sz="1400" i="1" u="sng" dirty="0">
                <a:solidFill>
                  <a:schemeClr val="dk1"/>
                </a:solidFill>
                <a:highlight>
                  <a:srgbClr val="02CBFF"/>
                </a:highlight>
                <a:latin typeface="Tahoma"/>
                <a:ea typeface="Tahoma"/>
                <a:cs typeface="Tahoma"/>
                <a:sym typeface="Tahoma"/>
              </a:rPr>
              <a:t>without losing relevance by scaling its principles and method</a:t>
            </a:r>
            <a:r>
              <a:rPr lang="en" sz="1400" i="1" dirty="0">
                <a:solidFill>
                  <a:schemeClr val="dk1"/>
                </a:solidFill>
                <a:highlight>
                  <a:srgbClr val="02CBFF"/>
                </a:highlight>
                <a:latin typeface="Tahoma"/>
                <a:ea typeface="Tahoma"/>
                <a:cs typeface="Tahoma"/>
                <a:sym typeface="Tahoma"/>
              </a:rPr>
              <a:t> rather than applying uniform practices, allowing </a:t>
            </a:r>
            <a:r>
              <a:rPr lang="en" sz="1400" i="1" u="sng" dirty="0">
                <a:solidFill>
                  <a:schemeClr val="dk1"/>
                </a:solidFill>
                <a:highlight>
                  <a:srgbClr val="02CBFF"/>
                </a:highlight>
                <a:latin typeface="Tahoma"/>
                <a:ea typeface="Tahoma"/>
                <a:cs typeface="Tahoma"/>
                <a:sym typeface="Tahoma"/>
              </a:rPr>
              <a:t>local adaptation while preserving coherence, credibility, and collective impact</a:t>
            </a:r>
            <a:r>
              <a:rPr lang="en" sz="1400" i="1" dirty="0">
                <a:solidFill>
                  <a:schemeClr val="dk1"/>
                </a:solidFill>
                <a:highlight>
                  <a:srgbClr val="02CBFF"/>
                </a:highlight>
                <a:latin typeface="Tahoma"/>
                <a:ea typeface="Tahoma"/>
                <a:cs typeface="Tahoma"/>
                <a:sym typeface="Tahoma"/>
              </a:rPr>
              <a:t>.</a:t>
            </a:r>
            <a:endParaRPr sz="900" dirty="0">
              <a:highlight>
                <a:srgbClr val="02CBFF"/>
              </a:highlight>
            </a:endParaRPr>
          </a:p>
        </p:txBody>
      </p:sp>
    </p:spTree>
    <p:extLst>
      <p:ext uri="{BB962C8B-B14F-4D97-AF65-F5344CB8AC3E}">
        <p14:creationId xmlns:p14="http://schemas.microsoft.com/office/powerpoint/2010/main" val="56195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15600" y="172032"/>
            <a:ext cx="11360800" cy="491997"/>
          </a:xfrm>
          <a:prstGeom prst="rect">
            <a:avLst/>
          </a:prstGeom>
        </p:spPr>
        <p:txBody>
          <a:bodyPr spcFirstLastPara="1" wrap="square" lIns="121900" tIns="121900" rIns="121900" bIns="121900" anchor="t" anchorCtr="0">
            <a:normAutofit fontScale="90000"/>
          </a:bodyPr>
          <a:lstStyle/>
          <a:p>
            <a:pPr>
              <a:lnSpc>
                <a:spcPct val="80000"/>
              </a:lnSpc>
              <a:buClr>
                <a:schemeClr val="dk1"/>
              </a:buClr>
            </a:pPr>
            <a:r>
              <a:rPr lang="en" sz="3100" b="1" dirty="0">
                <a:solidFill>
                  <a:schemeClr val="tx2"/>
                </a:solidFill>
                <a:latin typeface="Montserrat" panose="00000500000000000000" pitchFamily="2" charset="0"/>
              </a:rPr>
              <a:t>Example: Coastal Watch - Phase 3 - Barrier identification:  </a:t>
            </a:r>
            <a:endParaRPr sz="3100" b="1" dirty="0">
              <a:solidFill>
                <a:schemeClr val="tx2"/>
              </a:solidFill>
              <a:latin typeface="Montserrat" panose="00000500000000000000" pitchFamily="2" charset="0"/>
              <a:sym typeface="Tahoma"/>
            </a:endParaRPr>
          </a:p>
          <a:p>
            <a:endParaRPr dirty="0"/>
          </a:p>
        </p:txBody>
      </p:sp>
      <p:sp>
        <p:nvSpPr>
          <p:cNvPr id="148" name="Google Shape;148;p28"/>
          <p:cNvSpPr txBox="1">
            <a:spLocks noGrp="1"/>
          </p:cNvSpPr>
          <p:nvPr>
            <p:ph type="body" idx="1"/>
          </p:nvPr>
        </p:nvSpPr>
        <p:spPr>
          <a:xfrm>
            <a:off x="415600" y="588600"/>
            <a:ext cx="11360800" cy="5680800"/>
          </a:xfrm>
          <a:prstGeom prst="rect">
            <a:avLst/>
          </a:prstGeom>
        </p:spPr>
        <p:txBody>
          <a:bodyPr spcFirstLastPara="1" wrap="square" lIns="121900" tIns="121900" rIns="121900" bIns="121900" anchor="t" anchorCtr="0">
            <a:noAutofit/>
          </a:bodyPr>
          <a:lstStyle/>
          <a:p>
            <a:pPr marL="0" indent="0" algn="just">
              <a:lnSpc>
                <a:spcPct val="100000"/>
              </a:lnSpc>
              <a:spcBef>
                <a:spcPts val="1600"/>
              </a:spcBef>
              <a:buClr>
                <a:schemeClr val="dk1"/>
              </a:buClr>
              <a:buSzPts val="1100"/>
              <a:buNone/>
            </a:pPr>
            <a:r>
              <a:rPr lang="en" sz="1733" dirty="0">
                <a:solidFill>
                  <a:schemeClr val="dk1"/>
                </a:solidFill>
                <a:latin typeface="Tahoma"/>
                <a:ea typeface="Tahoma"/>
                <a:cs typeface="Tahoma"/>
                <a:sym typeface="Tahoma"/>
              </a:rPr>
              <a:t>In the third phase, that may limit the ability of the project to scale deeply. These barriers will help guide taThe following are the potential barriers rgeted interventions by linking insights about user personas to the design of context-specific scaling protocols and strategies in the next phase.</a:t>
            </a:r>
            <a:endParaRPr sz="1733" dirty="0">
              <a:solidFill>
                <a:schemeClr val="dk1"/>
              </a:solidFill>
              <a:latin typeface="Tahoma"/>
              <a:ea typeface="Tahoma"/>
              <a:cs typeface="Tahoma"/>
              <a:sym typeface="Tahoma"/>
            </a:endParaRPr>
          </a:p>
          <a:p>
            <a:pPr indent="-414856" algn="just">
              <a:lnSpc>
                <a:spcPct val="100000"/>
              </a:lnSpc>
              <a:spcBef>
                <a:spcPts val="1600"/>
              </a:spcBef>
              <a:buClr>
                <a:schemeClr val="dk1"/>
              </a:buClr>
              <a:buSzPts val="1300"/>
              <a:buFont typeface="Tahoma"/>
              <a:buAutoNum type="arabicPeriod"/>
            </a:pPr>
            <a:r>
              <a:rPr lang="en" sz="1733" dirty="0">
                <a:solidFill>
                  <a:schemeClr val="dk1"/>
                </a:solidFill>
                <a:latin typeface="Tahoma"/>
                <a:ea typeface="Tahoma"/>
                <a:cs typeface="Tahoma"/>
                <a:sym typeface="Tahoma"/>
              </a:rPr>
              <a:t>Lack of standardized and transferable methodologies ➡️ Risk of inconsistent data quality and reduced scientific credibility as the project expands geographically.</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flexibility for local adaptation ➡️ Loss of local relevance and reduced engagement in new regions.</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balance between standardization and contextual flexibility ➡️ Over-standardization or excessive fragmentation will create either poor comparability or incoherent datasets across countries.</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visible and measurable impact frameworks ➡️ Difficulty in demonstrating value to communities, partners, and funders, slowing further expansion.</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robust ethical and data governance safeguards ➡️ Weak protection of communities, ecosystems or data integrity and loss of trust and reputational risk during scaling.</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stakeholder mapping and coordination structures ➡️ Unclear roles and unmanaged stakeholder growth leading to coordination failure and institutional friction across regions.</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multilingual and culturally adapted communication strategies ➡️ Barrier to participation and uneven engagement across diverse target groups.</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engagement in relevant networks and partnerships ➡️ Operating in isolation leading to missed opportunities for visibility, legitimacy, and resource sharing.</a:t>
            </a:r>
            <a:endParaRPr sz="1733" dirty="0">
              <a:solidFill>
                <a:schemeClr val="dk1"/>
              </a:solidFill>
              <a:latin typeface="Tahoma"/>
              <a:ea typeface="Tahoma"/>
              <a:cs typeface="Tahoma"/>
              <a:sym typeface="Tahoma"/>
            </a:endParaRPr>
          </a:p>
          <a:p>
            <a:pPr indent="-414856" algn="just">
              <a:lnSpc>
                <a:spcPct val="100000"/>
              </a:lnSpc>
              <a:buClr>
                <a:schemeClr val="dk1"/>
              </a:buClr>
              <a:buSzPts val="1300"/>
              <a:buFont typeface="Tahoma"/>
              <a:buAutoNum type="arabicPeriod"/>
            </a:pPr>
            <a:r>
              <a:rPr lang="en" sz="1733" dirty="0">
                <a:solidFill>
                  <a:schemeClr val="dk1"/>
                </a:solidFill>
                <a:latin typeface="Tahoma"/>
                <a:ea typeface="Tahoma"/>
                <a:cs typeface="Tahoma"/>
                <a:sym typeface="Tahoma"/>
              </a:rPr>
              <a:t>Lack of diversified and stable funding models ➡️ Sustainability risks and limit the project ability to scale responsibly.</a:t>
            </a:r>
            <a:endParaRPr dirty="0"/>
          </a:p>
        </p:txBody>
      </p:sp>
    </p:spTree>
    <p:extLst>
      <p:ext uri="{BB962C8B-B14F-4D97-AF65-F5344CB8AC3E}">
        <p14:creationId xmlns:p14="http://schemas.microsoft.com/office/powerpoint/2010/main" val="75804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a:off x="415600" y="241596"/>
            <a:ext cx="11360800" cy="636719"/>
          </a:xfrm>
          <a:prstGeom prst="rect">
            <a:avLst/>
          </a:prstGeom>
        </p:spPr>
        <p:txBody>
          <a:bodyPr spcFirstLastPara="1" wrap="square" lIns="121900" tIns="121900" rIns="121900" bIns="121900" anchor="t" anchorCtr="0">
            <a:normAutofit/>
          </a:bodyPr>
          <a:lstStyle/>
          <a:p>
            <a:pPr>
              <a:lnSpc>
                <a:spcPct val="80000"/>
              </a:lnSpc>
              <a:buClr>
                <a:schemeClr val="dk1"/>
              </a:buClr>
            </a:pPr>
            <a:r>
              <a:rPr lang="en" sz="2600" b="1" dirty="0">
                <a:solidFill>
                  <a:schemeClr val="tx2"/>
                </a:solidFill>
                <a:latin typeface="Montserrat" panose="00000500000000000000" pitchFamily="2" charset="0"/>
              </a:rPr>
              <a:t>Example: Coastal Watch - Phase 4 – Protocol Development</a:t>
            </a:r>
            <a:endParaRPr sz="2600" b="1" dirty="0">
              <a:solidFill>
                <a:schemeClr val="tx2"/>
              </a:solidFill>
              <a:latin typeface="Montserrat" panose="00000500000000000000" pitchFamily="2" charset="0"/>
            </a:endParaRPr>
          </a:p>
        </p:txBody>
      </p:sp>
      <p:sp>
        <p:nvSpPr>
          <p:cNvPr id="154" name="Google Shape;154;p29"/>
          <p:cNvSpPr txBox="1">
            <a:spLocks noGrp="1"/>
          </p:cNvSpPr>
          <p:nvPr>
            <p:ph type="body" idx="1"/>
          </p:nvPr>
        </p:nvSpPr>
        <p:spPr>
          <a:xfrm>
            <a:off x="415600" y="783771"/>
            <a:ext cx="11360800" cy="5832633"/>
          </a:xfrm>
          <a:prstGeom prst="rect">
            <a:avLst/>
          </a:prstGeom>
        </p:spPr>
        <p:txBody>
          <a:bodyPr spcFirstLastPara="1" wrap="square" lIns="121900" tIns="121900" rIns="121900" bIns="121900" anchor="t" anchorCtr="0">
            <a:noAutofit/>
          </a:bodyPr>
          <a:lstStyle/>
          <a:p>
            <a:pPr marL="0" indent="0" algn="just">
              <a:lnSpc>
                <a:spcPct val="100000"/>
              </a:lnSpc>
              <a:spcBef>
                <a:spcPts val="1600"/>
              </a:spcBef>
              <a:buClr>
                <a:schemeClr val="dk1"/>
              </a:buClr>
              <a:buSzPts val="1100"/>
              <a:buNone/>
            </a:pPr>
            <a:r>
              <a:rPr lang="en" sz="2200" dirty="0">
                <a:solidFill>
                  <a:schemeClr val="dk1"/>
                </a:solidFill>
                <a:latin typeface="Montserrat" panose="00000500000000000000" pitchFamily="2" charset="0"/>
                <a:ea typeface="Tahoma"/>
                <a:cs typeface="Tahoma"/>
                <a:sym typeface="Tahoma"/>
              </a:rPr>
              <a:t>Using these barriers as a guiding framework, we have developed the protocols in a number of categories aligned with the literature, recognized principles and guidance in citizen science, such as the ECSA 10 Principles and the ECSA Characteristics of Citizen Science: </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spcBef>
                <a:spcPts val="1600"/>
              </a:spcBef>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Establish a balance between standardized methods and locally adaptable approaches to maintain comparability while ensuring local relevance.</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Develop strategies to clearly demonstrate project value to all stakeholders, customizing messaging and outputs to their priorities.</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Maintain robust ethical standards and data governance measures, such as participant protection and sensitive species management.</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Map key stakeholders, understand their priorities, and define clear roles and coordination mechanisms.</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Implement multilingual and culturally adapted communication strategies to engage diverse communities effectively.</a:t>
            </a:r>
            <a:endParaRPr sz="2200" dirty="0">
              <a:solidFill>
                <a:schemeClr val="dk1"/>
              </a:solidFill>
              <a:latin typeface="Montserrat" panose="00000500000000000000" pitchFamily="2" charset="0"/>
              <a:ea typeface="Tahoma"/>
              <a:cs typeface="Tahoma"/>
              <a:sym typeface="Tahoma"/>
            </a:endParaRPr>
          </a:p>
          <a:p>
            <a:pPr indent="-423323" algn="just">
              <a:lnSpc>
                <a:spcPct val="100000"/>
              </a:lnSpc>
              <a:buClr>
                <a:schemeClr val="dk1"/>
              </a:buClr>
              <a:buSzPts val="1400"/>
              <a:buFont typeface="Tahoma"/>
              <a:buAutoNum type="arabicPeriod"/>
            </a:pPr>
            <a:r>
              <a:rPr lang="en" sz="2200" dirty="0">
                <a:solidFill>
                  <a:schemeClr val="dk1"/>
                </a:solidFill>
                <a:latin typeface="Montserrat" panose="00000500000000000000" pitchFamily="2" charset="0"/>
                <a:ea typeface="Tahoma"/>
                <a:cs typeface="Tahoma"/>
                <a:sym typeface="Tahoma"/>
              </a:rPr>
              <a:t>Diversify funding sources to include public, private, and alternative streams, ensuring financial sustainability for long-term scaling.</a:t>
            </a:r>
            <a:endParaRPr sz="2200" dirty="0">
              <a:solidFill>
                <a:schemeClr val="dk1"/>
              </a:solidFill>
              <a:latin typeface="Montserrat" panose="00000500000000000000" pitchFamily="2" charset="0"/>
              <a:ea typeface="Tahoma"/>
              <a:cs typeface="Tahoma"/>
              <a:sym typeface="Tahoma"/>
            </a:endParaRPr>
          </a:p>
          <a:p>
            <a:pPr marL="0" indent="0">
              <a:spcAft>
                <a:spcPts val="1600"/>
              </a:spcAft>
              <a:buNone/>
            </a:pPr>
            <a:endParaRPr dirty="0"/>
          </a:p>
        </p:txBody>
      </p:sp>
    </p:spTree>
    <p:extLst>
      <p:ext uri="{BB962C8B-B14F-4D97-AF65-F5344CB8AC3E}">
        <p14:creationId xmlns:p14="http://schemas.microsoft.com/office/powerpoint/2010/main" val="41924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CA5EB3-416B-7063-0AA3-33D310A2465F}"/>
              </a:ext>
            </a:extLst>
          </p:cNvPr>
          <p:cNvSpPr>
            <a:spLocks noGrp="1"/>
          </p:cNvSpPr>
          <p:nvPr>
            <p:ph type="sldNum" sz="quarter" idx="4294967295"/>
          </p:nvPr>
        </p:nvSpPr>
        <p:spPr>
          <a:xfrm>
            <a:off x="11742738" y="6056313"/>
            <a:ext cx="449262" cy="252412"/>
          </a:xfrm>
          <a:prstGeom prst="rect">
            <a:avLst/>
          </a:prstGeom>
        </p:spPr>
        <p:txBody>
          <a:bodyPr/>
          <a:lstStyle/>
          <a:p>
            <a:pPr algn="r"/>
            <a:fld id="{00000000-1234-1234-1234-123412341234}" type="slidenum">
              <a:rPr lang="en" smtClean="0"/>
              <a:pPr algn="r"/>
              <a:t>14</a:t>
            </a:fld>
            <a:endParaRPr lang="en"/>
          </a:p>
        </p:txBody>
      </p:sp>
      <p:sp>
        <p:nvSpPr>
          <p:cNvPr id="5" name="Title 4">
            <a:extLst>
              <a:ext uri="{FF2B5EF4-FFF2-40B4-BE49-F238E27FC236}">
                <a16:creationId xmlns:a16="http://schemas.microsoft.com/office/drawing/2014/main" id="{66AFE29B-81AF-5D5D-2966-9339DB1EB6B6}"/>
              </a:ext>
            </a:extLst>
          </p:cNvPr>
          <p:cNvSpPr>
            <a:spLocks noGrp="1"/>
          </p:cNvSpPr>
          <p:nvPr>
            <p:ph type="title" idx="4294967295"/>
          </p:nvPr>
        </p:nvSpPr>
        <p:spPr>
          <a:xfrm>
            <a:off x="1093853" y="73224"/>
            <a:ext cx="10440988" cy="481013"/>
          </a:xfrm>
          <a:prstGeom prst="rect">
            <a:avLst/>
          </a:prstGeom>
        </p:spPr>
        <p:txBody>
          <a:bodyPr/>
          <a:lstStyle/>
          <a:p>
            <a:pPr algn="ctr"/>
            <a:r>
              <a:rPr lang="en-US" b="1" dirty="0">
                <a:solidFill>
                  <a:schemeClr val="tx2"/>
                </a:solidFill>
                <a:latin typeface="Montserrat" panose="00000500000000000000" pitchFamily="2" charset="0"/>
              </a:rPr>
              <a:t>Protocols</a:t>
            </a:r>
          </a:p>
        </p:txBody>
      </p:sp>
      <p:pic>
        <p:nvPicPr>
          <p:cNvPr id="45" name="Picture 44">
            <a:extLst>
              <a:ext uri="{FF2B5EF4-FFF2-40B4-BE49-F238E27FC236}">
                <a16:creationId xmlns:a16="http://schemas.microsoft.com/office/drawing/2014/main" id="{040587E5-B8F2-F843-1D11-F1E65E45CDE9}"/>
              </a:ext>
            </a:extLst>
          </p:cNvPr>
          <p:cNvPicPr>
            <a:picLocks noChangeAspect="1"/>
          </p:cNvPicPr>
          <p:nvPr/>
        </p:nvPicPr>
        <p:blipFill>
          <a:blip r:embed="rId2"/>
          <a:stretch>
            <a:fillRect/>
          </a:stretch>
        </p:blipFill>
        <p:spPr>
          <a:xfrm>
            <a:off x="141875" y="796724"/>
            <a:ext cx="3893231" cy="5507038"/>
          </a:xfrm>
          <a:prstGeom prst="rect">
            <a:avLst/>
          </a:prstGeom>
          <a:ln>
            <a:solidFill>
              <a:schemeClr val="accent1"/>
            </a:solidFill>
          </a:ln>
        </p:spPr>
      </p:pic>
      <p:pic>
        <p:nvPicPr>
          <p:cNvPr id="46" name="Picture 45">
            <a:extLst>
              <a:ext uri="{FF2B5EF4-FFF2-40B4-BE49-F238E27FC236}">
                <a16:creationId xmlns:a16="http://schemas.microsoft.com/office/drawing/2014/main" id="{89E77417-0090-C4C5-8FBB-FF92456E1C23}"/>
              </a:ext>
            </a:extLst>
          </p:cNvPr>
          <p:cNvPicPr>
            <a:picLocks noChangeAspect="1"/>
          </p:cNvPicPr>
          <p:nvPr/>
        </p:nvPicPr>
        <p:blipFill>
          <a:blip r:embed="rId3"/>
          <a:stretch>
            <a:fillRect/>
          </a:stretch>
        </p:blipFill>
        <p:spPr>
          <a:xfrm>
            <a:off x="8156893" y="796724"/>
            <a:ext cx="3893232" cy="5507039"/>
          </a:xfrm>
          <a:prstGeom prst="rect">
            <a:avLst/>
          </a:prstGeom>
          <a:ln>
            <a:solidFill>
              <a:schemeClr val="accent1"/>
            </a:solidFill>
          </a:ln>
        </p:spPr>
      </p:pic>
      <p:pic>
        <p:nvPicPr>
          <p:cNvPr id="47" name="Picture 46">
            <a:extLst>
              <a:ext uri="{FF2B5EF4-FFF2-40B4-BE49-F238E27FC236}">
                <a16:creationId xmlns:a16="http://schemas.microsoft.com/office/drawing/2014/main" id="{0CA79D62-ACC4-E983-2A88-EEB9D2478AD3}"/>
              </a:ext>
            </a:extLst>
          </p:cNvPr>
          <p:cNvPicPr>
            <a:picLocks noChangeAspect="1"/>
          </p:cNvPicPr>
          <p:nvPr/>
        </p:nvPicPr>
        <p:blipFill>
          <a:blip r:embed="rId4"/>
          <a:stretch>
            <a:fillRect/>
          </a:stretch>
        </p:blipFill>
        <p:spPr>
          <a:xfrm>
            <a:off x="4149384" y="796724"/>
            <a:ext cx="3893231" cy="5507039"/>
          </a:xfrm>
          <a:prstGeom prst="rect">
            <a:avLst/>
          </a:prstGeom>
          <a:ln>
            <a:solidFill>
              <a:schemeClr val="accent1"/>
            </a:solidFill>
          </a:ln>
        </p:spPr>
      </p:pic>
    </p:spTree>
    <p:extLst>
      <p:ext uri="{BB962C8B-B14F-4D97-AF65-F5344CB8AC3E}">
        <p14:creationId xmlns:p14="http://schemas.microsoft.com/office/powerpoint/2010/main" val="27941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3B086DD-27B9-1501-AEE5-B076CCC9B589}"/>
              </a:ext>
            </a:extLst>
          </p:cNvPr>
          <p:cNvSpPr>
            <a:spLocks noGrp="1"/>
          </p:cNvSpPr>
          <p:nvPr>
            <p:ph type="body" sz="quarter" idx="10"/>
          </p:nvPr>
        </p:nvSpPr>
        <p:spPr>
          <a:xfrm>
            <a:off x="6511994" y="2964641"/>
            <a:ext cx="4522788" cy="1456809"/>
          </a:xfrm>
        </p:spPr>
        <p:txBody>
          <a:bodyPr/>
          <a:lstStyle/>
          <a:p>
            <a:r>
              <a:rPr lang="it-IT" dirty="0"/>
              <a:t>Dr. Dilek Fraisl on behalf of the CROPS team</a:t>
            </a:r>
          </a:p>
          <a:p>
            <a:endParaRPr lang="it-IT" dirty="0"/>
          </a:p>
          <a:p>
            <a:r>
              <a:rPr lang="it-IT" dirty="0">
                <a:hlinkClick r:id="rId2">
                  <a:extLst>
                    <a:ext uri="{A12FA001-AC4F-418D-AE19-62706E023703}">
                      <ahyp:hlinkClr xmlns:ahyp="http://schemas.microsoft.com/office/drawing/2018/hyperlinkcolor" val="tx"/>
                    </a:ext>
                  </a:extLst>
                </a:hlinkClick>
              </a:rPr>
              <a:t>fraisl@iiasa.ac.at</a:t>
            </a:r>
            <a:r>
              <a:rPr lang="it-IT" dirty="0"/>
              <a:t> </a:t>
            </a:r>
          </a:p>
        </p:txBody>
      </p:sp>
      <p:sp>
        <p:nvSpPr>
          <p:cNvPr id="3" name="Segnaposto testo 2">
            <a:extLst>
              <a:ext uri="{FF2B5EF4-FFF2-40B4-BE49-F238E27FC236}">
                <a16:creationId xmlns:a16="http://schemas.microsoft.com/office/drawing/2014/main" id="{801BF279-2813-8945-3CB8-5544016DF5D7}"/>
              </a:ext>
            </a:extLst>
          </p:cNvPr>
          <p:cNvSpPr>
            <a:spLocks noGrp="1"/>
          </p:cNvSpPr>
          <p:nvPr>
            <p:ph type="body" sz="quarter" idx="11"/>
          </p:nvPr>
        </p:nvSpPr>
        <p:spPr>
          <a:xfrm>
            <a:off x="6511994" y="2100031"/>
            <a:ext cx="4522788" cy="864610"/>
          </a:xfrm>
        </p:spPr>
        <p:txBody>
          <a:bodyPr/>
          <a:lstStyle/>
          <a:p>
            <a:r>
              <a:rPr lang="it-IT" dirty="0"/>
              <a:t>Thank you!</a:t>
            </a:r>
          </a:p>
        </p:txBody>
      </p:sp>
      <p:pic>
        <p:nvPicPr>
          <p:cNvPr id="5" name="Picture 4">
            <a:extLst>
              <a:ext uri="{FF2B5EF4-FFF2-40B4-BE49-F238E27FC236}">
                <a16:creationId xmlns:a16="http://schemas.microsoft.com/office/drawing/2014/main" id="{7A8A4045-C10D-9656-BBED-A66F73401AD5}"/>
              </a:ext>
            </a:extLst>
          </p:cNvPr>
          <p:cNvPicPr>
            <a:picLocks noChangeAspect="1"/>
          </p:cNvPicPr>
          <p:nvPr/>
        </p:nvPicPr>
        <p:blipFill>
          <a:blip r:embed="rId3"/>
          <a:stretch>
            <a:fillRect/>
          </a:stretch>
        </p:blipFill>
        <p:spPr>
          <a:xfrm>
            <a:off x="1595629" y="1774056"/>
            <a:ext cx="3587993" cy="3587993"/>
          </a:xfrm>
          <a:prstGeom prst="rect">
            <a:avLst/>
          </a:prstGeom>
        </p:spPr>
      </p:pic>
      <p:sp>
        <p:nvSpPr>
          <p:cNvPr id="6" name="Segnaposto testo 2">
            <a:extLst>
              <a:ext uri="{FF2B5EF4-FFF2-40B4-BE49-F238E27FC236}">
                <a16:creationId xmlns:a16="http://schemas.microsoft.com/office/drawing/2014/main" id="{82B620A3-DE9A-D23F-59F7-42C6E6C87874}"/>
              </a:ext>
            </a:extLst>
          </p:cNvPr>
          <p:cNvSpPr txBox="1">
            <a:spLocks/>
          </p:cNvSpPr>
          <p:nvPr/>
        </p:nvSpPr>
        <p:spPr>
          <a:xfrm>
            <a:off x="1320056" y="475373"/>
            <a:ext cx="9840634" cy="11603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400" b="0" dirty="0"/>
              <a:t>Please leave your feedback directly in this document if interested in reviewing/contributing or reach out if you want to be more actively get involved.</a:t>
            </a:r>
          </a:p>
        </p:txBody>
      </p:sp>
    </p:spTree>
    <p:extLst>
      <p:ext uri="{BB962C8B-B14F-4D97-AF65-F5344CB8AC3E}">
        <p14:creationId xmlns:p14="http://schemas.microsoft.com/office/powerpoint/2010/main" val="98600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0498E-AF40-E544-8F46-2E3C4B5727A0}"/>
              </a:ext>
            </a:extLst>
          </p:cNvPr>
          <p:cNvSpPr>
            <a:spLocks noGrp="1"/>
          </p:cNvSpPr>
          <p:nvPr>
            <p:ph type="title"/>
          </p:nvPr>
        </p:nvSpPr>
        <p:spPr>
          <a:xfrm>
            <a:off x="875874" y="1170058"/>
            <a:ext cx="10440251" cy="480131"/>
          </a:xfrm>
        </p:spPr>
        <p:txBody>
          <a:bodyPr/>
          <a:lstStyle/>
          <a:p>
            <a:r>
              <a:rPr lang="it-IT" dirty="0"/>
              <a:t>Objective</a:t>
            </a:r>
          </a:p>
        </p:txBody>
      </p:sp>
      <p:sp>
        <p:nvSpPr>
          <p:cNvPr id="4" name="Segnaposto testo 3">
            <a:extLst>
              <a:ext uri="{FF2B5EF4-FFF2-40B4-BE49-F238E27FC236}">
                <a16:creationId xmlns:a16="http://schemas.microsoft.com/office/drawing/2014/main" id="{24A1313A-F75E-2544-8090-22233920AD6F}"/>
              </a:ext>
            </a:extLst>
          </p:cNvPr>
          <p:cNvSpPr>
            <a:spLocks noGrp="1"/>
          </p:cNvSpPr>
          <p:nvPr>
            <p:ph type="body" sz="quarter" idx="13"/>
          </p:nvPr>
        </p:nvSpPr>
        <p:spPr/>
        <p:txBody>
          <a:bodyPr/>
          <a:lstStyle/>
          <a:p>
            <a:pPr marL="285750" indent="-285750" algn="just">
              <a:lnSpc>
                <a:spcPct val="100000"/>
              </a:lnSpc>
              <a:buFont typeface="Arial" panose="020B0604020202020204" pitchFamily="34" charset="0"/>
              <a:buChar char="•"/>
            </a:pPr>
            <a:r>
              <a:rPr lang="en-GB" sz="2400" dirty="0">
                <a:latin typeface="Montserrat" panose="00000500000000000000" pitchFamily="2" charset="0"/>
              </a:rPr>
              <a:t>Develop design protocols on how to scale citizen science projects</a:t>
            </a:r>
          </a:p>
          <a:p>
            <a:pPr marL="285750" indent="-285750" algn="just">
              <a:lnSpc>
                <a:spcPct val="100000"/>
              </a:lnSpc>
              <a:buFont typeface="Arial" panose="020B0604020202020204" pitchFamily="34" charset="0"/>
              <a:buChar char="•"/>
            </a:pPr>
            <a:r>
              <a:rPr lang="en-GB" sz="2400" dirty="0">
                <a:latin typeface="Montserrat" panose="00000500000000000000" pitchFamily="2" charset="0"/>
              </a:rPr>
              <a:t>Potential practical, technical, and conceptual challenges for scaling of citizen science projects and factors that can support or hinder scaling are key considerations</a:t>
            </a:r>
          </a:p>
          <a:p>
            <a:pPr marL="285750" indent="-285750" algn="just">
              <a:lnSpc>
                <a:spcPct val="100000"/>
              </a:lnSpc>
              <a:buFont typeface="Arial" panose="020B0604020202020204" pitchFamily="34" charset="0"/>
              <a:buChar char="•"/>
            </a:pPr>
            <a:r>
              <a:rPr lang="en-GB" sz="2400" dirty="0">
                <a:latin typeface="Montserrat" panose="00000500000000000000" pitchFamily="2" charset="0"/>
              </a:rPr>
              <a:t>The protocols will be adaptable and easy to implement in different contexts, and consider various meanings, approaches and strategies for scaling rather than a one size-fits-all approach.</a:t>
            </a:r>
            <a:endParaRPr lang="en-US" sz="2400" dirty="0">
              <a:latin typeface="Montserrat" panose="00000500000000000000" pitchFamily="2" charset="0"/>
            </a:endParaRPr>
          </a:p>
          <a:p>
            <a:endParaRPr lang="it-IT" dirty="0">
              <a:latin typeface="+mn-lt"/>
            </a:endParaRPr>
          </a:p>
        </p:txBody>
      </p:sp>
      <p:sp>
        <p:nvSpPr>
          <p:cNvPr id="6" name="Segnaposto numero diapositiva 5">
            <a:extLst>
              <a:ext uri="{FF2B5EF4-FFF2-40B4-BE49-F238E27FC236}">
                <a16:creationId xmlns:a16="http://schemas.microsoft.com/office/drawing/2014/main" id="{D8AD107E-FA3A-7540-A397-30F7A54C1DAB}"/>
              </a:ext>
            </a:extLst>
          </p:cNvPr>
          <p:cNvSpPr>
            <a:spLocks noGrp="1"/>
          </p:cNvSpPr>
          <p:nvPr>
            <p:ph type="sldNum" sz="quarter" idx="12"/>
          </p:nvPr>
        </p:nvSpPr>
        <p:spPr/>
        <p:txBody>
          <a:bodyPr/>
          <a:lstStyle/>
          <a:p>
            <a:fld id="{6EDA1E0E-B39C-2B4B-A8DC-721166929365}" type="slidenum">
              <a:rPr lang="it-IT" smtClean="0"/>
              <a:pPr/>
              <a:t>2</a:t>
            </a:fld>
            <a:endParaRPr lang="it-IT"/>
          </a:p>
        </p:txBody>
      </p:sp>
    </p:spTree>
    <p:extLst>
      <p:ext uri="{BB962C8B-B14F-4D97-AF65-F5344CB8AC3E}">
        <p14:creationId xmlns:p14="http://schemas.microsoft.com/office/powerpoint/2010/main" val="155250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idx="4294967295"/>
          </p:nvPr>
        </p:nvSpPr>
        <p:spPr>
          <a:xfrm>
            <a:off x="688068" y="963839"/>
            <a:ext cx="10815864" cy="690789"/>
          </a:xfrm>
          <a:prstGeom prst="rect">
            <a:avLst/>
          </a:prstGeom>
        </p:spPr>
        <p:txBody>
          <a:bodyPr spcFirstLastPara="1" wrap="square" lIns="121900" tIns="121900" rIns="121900" bIns="121900" anchor="t" anchorCtr="0">
            <a:noAutofit/>
          </a:bodyPr>
          <a:lstStyle/>
          <a:p>
            <a:r>
              <a:rPr lang="en" sz="3200" b="1" dirty="0">
                <a:solidFill>
                  <a:schemeClr val="tx2"/>
                </a:solidFill>
                <a:latin typeface="Montserrat" pitchFamily="2" charset="77"/>
              </a:rPr>
              <a:t>CROPS definition of “scaling citizen science”</a:t>
            </a:r>
            <a:endParaRPr sz="3200" b="1" dirty="0">
              <a:solidFill>
                <a:schemeClr val="tx2"/>
              </a:solidFill>
              <a:latin typeface="Montserrat" pitchFamily="2" charset="77"/>
            </a:endParaRPr>
          </a:p>
        </p:txBody>
      </p:sp>
      <p:sp>
        <p:nvSpPr>
          <p:cNvPr id="81" name="Google Shape;81;p17"/>
          <p:cNvSpPr txBox="1">
            <a:spLocks noGrp="1"/>
          </p:cNvSpPr>
          <p:nvPr>
            <p:ph type="body" idx="4294967295"/>
          </p:nvPr>
        </p:nvSpPr>
        <p:spPr>
          <a:xfrm>
            <a:off x="729343" y="1872343"/>
            <a:ext cx="10630807" cy="3897086"/>
          </a:xfrm>
          <a:prstGeom prst="rect">
            <a:avLst/>
          </a:prstGeom>
        </p:spPr>
        <p:txBody>
          <a:bodyPr spcFirstLastPara="1" wrap="square" lIns="121900" tIns="121900" rIns="121900" bIns="121900" anchor="t" anchorCtr="0">
            <a:normAutofit fontScale="92500" lnSpcReduction="20000"/>
          </a:bodyPr>
          <a:lstStyle/>
          <a:p>
            <a:pPr algn="just">
              <a:lnSpc>
                <a:spcPct val="120000"/>
              </a:lnSpc>
              <a:buClr>
                <a:schemeClr val="dk1"/>
              </a:buClr>
              <a:buSzPct val="100000"/>
            </a:pPr>
            <a:r>
              <a:rPr lang="en" sz="2000" dirty="0">
                <a:solidFill>
                  <a:schemeClr val="dk1"/>
                </a:solidFill>
                <a:latin typeface="Montserrat" panose="00000500000000000000" pitchFamily="2" charset="0"/>
              </a:rPr>
              <a:t>Driving </a:t>
            </a:r>
            <a:r>
              <a:rPr lang="en" sz="2000" b="1" dirty="0">
                <a:solidFill>
                  <a:schemeClr val="dk1"/>
                </a:solidFill>
                <a:latin typeface="Montserrat" panose="00000500000000000000" pitchFamily="2" charset="0"/>
              </a:rPr>
              <a:t>institutional changes</a:t>
            </a:r>
            <a:r>
              <a:rPr lang="en" sz="2000" dirty="0">
                <a:solidFill>
                  <a:schemeClr val="dk1"/>
                </a:solidFill>
                <a:latin typeface="Montserrat" panose="00000500000000000000" pitchFamily="2" charset="0"/>
              </a:rPr>
              <a:t> through citizen science initiatives, such as </a:t>
            </a:r>
            <a:r>
              <a:rPr lang="en" sz="2000" b="1" dirty="0">
                <a:solidFill>
                  <a:schemeClr val="dk1"/>
                </a:solidFill>
                <a:latin typeface="Montserrat" panose="00000500000000000000" pitchFamily="2" charset="0"/>
              </a:rPr>
              <a:t>policy integration; </a:t>
            </a:r>
          </a:p>
          <a:p>
            <a:pPr algn="just">
              <a:lnSpc>
                <a:spcPct val="120000"/>
              </a:lnSpc>
              <a:buClr>
                <a:schemeClr val="dk1"/>
              </a:buClr>
              <a:buSzPct val="100000"/>
            </a:pPr>
            <a:r>
              <a:rPr lang="en" sz="2000" b="1" dirty="0">
                <a:solidFill>
                  <a:schemeClr val="dk1"/>
                </a:solidFill>
                <a:latin typeface="Montserrat" panose="00000500000000000000" pitchFamily="2" charset="0"/>
              </a:rPr>
              <a:t>Replicating or expanding</a:t>
            </a:r>
            <a:r>
              <a:rPr lang="en" sz="2000" dirty="0">
                <a:solidFill>
                  <a:schemeClr val="dk1"/>
                </a:solidFill>
                <a:latin typeface="Montserrat" panose="00000500000000000000" pitchFamily="2" charset="0"/>
              </a:rPr>
              <a:t> projects across multiple dimensions, including </a:t>
            </a:r>
            <a:r>
              <a:rPr lang="en" sz="2000" b="1" dirty="0">
                <a:solidFill>
                  <a:schemeClr val="dk1"/>
                </a:solidFill>
                <a:latin typeface="Montserrat" panose="00000500000000000000" pitchFamily="2" charset="0"/>
              </a:rPr>
              <a:t>geographic regions, timeframes, research scopes, participants, data volume, and methodologies</a:t>
            </a:r>
            <a:r>
              <a:rPr lang="en" sz="2000" dirty="0">
                <a:solidFill>
                  <a:schemeClr val="dk1"/>
                </a:solidFill>
                <a:latin typeface="Montserrat" panose="00000500000000000000" pitchFamily="2" charset="0"/>
              </a:rPr>
              <a:t>; </a:t>
            </a:r>
          </a:p>
          <a:p>
            <a:pPr algn="just">
              <a:lnSpc>
                <a:spcPct val="120000"/>
              </a:lnSpc>
              <a:buClr>
                <a:schemeClr val="dk1"/>
              </a:buClr>
              <a:buSzPct val="100000"/>
            </a:pPr>
            <a:r>
              <a:rPr lang="en" sz="2000" dirty="0">
                <a:solidFill>
                  <a:schemeClr val="dk1"/>
                </a:solidFill>
                <a:latin typeface="Montserrat" panose="00000500000000000000" pitchFamily="2" charset="0"/>
              </a:rPr>
              <a:t>Promoting </a:t>
            </a:r>
            <a:r>
              <a:rPr lang="en" sz="2000" b="1" dirty="0">
                <a:solidFill>
                  <a:schemeClr val="dk1"/>
                </a:solidFill>
                <a:latin typeface="Montserrat" panose="00000500000000000000" pitchFamily="2" charset="0"/>
              </a:rPr>
              <a:t>cultural shifts and lasting change </a:t>
            </a:r>
            <a:r>
              <a:rPr lang="en" sz="2000" dirty="0">
                <a:solidFill>
                  <a:schemeClr val="dk1"/>
                </a:solidFill>
                <a:latin typeface="Montserrat" panose="00000500000000000000" pitchFamily="2" charset="0"/>
              </a:rPr>
              <a:t>by transforming values and beliefs such as </a:t>
            </a:r>
            <a:r>
              <a:rPr lang="en" sz="2000" b="1" dirty="0">
                <a:solidFill>
                  <a:schemeClr val="dk1"/>
                </a:solidFill>
                <a:latin typeface="Montserrat" panose="00000500000000000000" pitchFamily="2" charset="0"/>
              </a:rPr>
              <a:t>enhancing trust in science</a:t>
            </a:r>
            <a:r>
              <a:rPr lang="en" sz="2000" dirty="0">
                <a:solidFill>
                  <a:schemeClr val="dk1"/>
                </a:solidFill>
                <a:latin typeface="Montserrat" panose="00000500000000000000" pitchFamily="2" charset="0"/>
              </a:rPr>
              <a:t>; </a:t>
            </a:r>
          </a:p>
          <a:p>
            <a:pPr algn="just">
              <a:lnSpc>
                <a:spcPct val="120000"/>
              </a:lnSpc>
              <a:buClr>
                <a:schemeClr val="dk1"/>
              </a:buClr>
              <a:buSzPct val="100000"/>
            </a:pPr>
            <a:r>
              <a:rPr lang="en" sz="2000" dirty="0">
                <a:solidFill>
                  <a:schemeClr val="dk1"/>
                </a:solidFill>
                <a:latin typeface="Montserrat" panose="00000500000000000000" pitchFamily="2" charset="0"/>
              </a:rPr>
              <a:t>Pursuing meaningful outcomes by intentionally </a:t>
            </a:r>
            <a:r>
              <a:rPr lang="en" sz="2000" b="1" dirty="0">
                <a:solidFill>
                  <a:schemeClr val="dk1"/>
                </a:solidFill>
                <a:latin typeface="Montserrat" panose="00000500000000000000" pitchFamily="2" charset="0"/>
              </a:rPr>
              <a:t>scaling down or simplifying projects</a:t>
            </a:r>
            <a:r>
              <a:rPr lang="en" sz="2000" dirty="0">
                <a:solidFill>
                  <a:schemeClr val="dk1"/>
                </a:solidFill>
                <a:latin typeface="Montserrat" panose="00000500000000000000" pitchFamily="2" charset="0"/>
              </a:rPr>
              <a:t>; and </a:t>
            </a:r>
          </a:p>
          <a:p>
            <a:pPr algn="just">
              <a:lnSpc>
                <a:spcPct val="120000"/>
              </a:lnSpc>
              <a:buClr>
                <a:schemeClr val="dk1"/>
              </a:buClr>
              <a:buSzPct val="100000"/>
            </a:pPr>
            <a:r>
              <a:rPr lang="en" sz="2000" dirty="0">
                <a:solidFill>
                  <a:schemeClr val="dk1"/>
                </a:solidFill>
                <a:latin typeface="Montserrat" panose="00000500000000000000" pitchFamily="2" charset="0"/>
              </a:rPr>
              <a:t>Striving to implement </a:t>
            </a:r>
            <a:r>
              <a:rPr lang="en" sz="2000" b="1" dirty="0">
                <a:solidFill>
                  <a:schemeClr val="dk1"/>
                </a:solidFill>
                <a:latin typeface="Montserrat" panose="00000500000000000000" pitchFamily="2" charset="0"/>
              </a:rPr>
              <a:t>two or more of these strategies </a:t>
            </a:r>
            <a:r>
              <a:rPr lang="en" sz="2000" dirty="0">
                <a:solidFill>
                  <a:schemeClr val="dk1"/>
                </a:solidFill>
                <a:latin typeface="Montserrat" panose="00000500000000000000" pitchFamily="2" charset="0"/>
              </a:rPr>
              <a:t>simultaneously.</a:t>
            </a:r>
            <a:endParaRPr sz="2000" dirty="0">
              <a:solidFill>
                <a:schemeClr val="dk1"/>
              </a:solidFill>
              <a:latin typeface="Montserrat"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4294967295"/>
          </p:nvPr>
        </p:nvSpPr>
        <p:spPr>
          <a:xfrm>
            <a:off x="925287" y="1621971"/>
            <a:ext cx="10434864" cy="3875769"/>
          </a:xfrm>
          <a:prstGeom prst="rect">
            <a:avLst/>
          </a:prstGeom>
        </p:spPr>
        <p:txBody>
          <a:bodyPr spcFirstLastPara="1" wrap="square" lIns="121900" tIns="121900" rIns="121900" bIns="121900" anchor="t" anchorCtr="0">
            <a:noAutofit/>
          </a:bodyPr>
          <a:lstStyle/>
          <a:p>
            <a:pPr algn="just">
              <a:lnSpc>
                <a:spcPct val="100000"/>
              </a:lnSpc>
              <a:buClr>
                <a:schemeClr val="dk1"/>
              </a:buClr>
              <a:buFont typeface="Tahoma"/>
              <a:buChar char="●"/>
            </a:pPr>
            <a:r>
              <a:rPr lang="en" sz="2000" dirty="0">
                <a:solidFill>
                  <a:schemeClr val="dk1"/>
                </a:solidFill>
                <a:latin typeface="Montserrat" panose="00000500000000000000" pitchFamily="2" charset="0"/>
              </a:rPr>
              <a:t>Developed based on the five strategies outlined in our definition.</a:t>
            </a:r>
            <a:endParaRPr sz="2000" dirty="0">
              <a:solidFill>
                <a:schemeClr val="dk1"/>
              </a:solidFill>
              <a:latin typeface="Montserrat" panose="00000500000000000000" pitchFamily="2" charset="0"/>
            </a:endParaRPr>
          </a:p>
          <a:p>
            <a:pPr algn="just">
              <a:lnSpc>
                <a:spcPct val="100000"/>
              </a:lnSpc>
              <a:spcBef>
                <a:spcPts val="1333"/>
              </a:spcBef>
              <a:buClr>
                <a:schemeClr val="dk1"/>
              </a:buClr>
              <a:buFont typeface="Tahoma"/>
              <a:buChar char="●"/>
            </a:pPr>
            <a:r>
              <a:rPr lang="en" sz="2000" dirty="0">
                <a:solidFill>
                  <a:schemeClr val="dk1"/>
                </a:solidFill>
                <a:latin typeface="Montserrat" panose="00000500000000000000" pitchFamily="2" charset="0"/>
              </a:rPr>
              <a:t>Applied </a:t>
            </a:r>
            <a:r>
              <a:rPr lang="en" sz="2000" b="1" dirty="0">
                <a:solidFill>
                  <a:schemeClr val="dk1"/>
                </a:solidFill>
                <a:latin typeface="Montserrat" panose="00000500000000000000" pitchFamily="2" charset="0"/>
              </a:rPr>
              <a:t>user-centered design approach</a:t>
            </a:r>
            <a:r>
              <a:rPr lang="en" sz="2000" dirty="0">
                <a:solidFill>
                  <a:schemeClr val="dk1"/>
                </a:solidFill>
                <a:latin typeface="Montserrat" panose="00000500000000000000" pitchFamily="2" charset="0"/>
              </a:rPr>
              <a:t> to create practical, action-oriented protocols (guidelines) that can help citizen science projects scale effectively.</a:t>
            </a:r>
            <a:endParaRPr sz="2000" dirty="0">
              <a:solidFill>
                <a:schemeClr val="dk1"/>
              </a:solidFill>
              <a:latin typeface="Montserrat" panose="00000500000000000000" pitchFamily="2" charset="0"/>
            </a:endParaRPr>
          </a:p>
          <a:p>
            <a:pPr algn="just">
              <a:lnSpc>
                <a:spcPct val="100000"/>
              </a:lnSpc>
              <a:spcBef>
                <a:spcPts val="1333"/>
              </a:spcBef>
              <a:buClr>
                <a:schemeClr val="dk1"/>
              </a:buClr>
              <a:buFont typeface="Tahoma"/>
              <a:buChar char="●"/>
            </a:pPr>
            <a:r>
              <a:rPr lang="en" sz="2000" dirty="0">
                <a:solidFill>
                  <a:schemeClr val="dk1"/>
                </a:solidFill>
                <a:latin typeface="Montserrat" panose="00000500000000000000" pitchFamily="2" charset="0"/>
              </a:rPr>
              <a:t>Undertook a </a:t>
            </a:r>
            <a:r>
              <a:rPr lang="en" sz="2000" b="1" dirty="0">
                <a:solidFill>
                  <a:schemeClr val="dk1"/>
                </a:solidFill>
                <a:latin typeface="Montserrat" panose="00000500000000000000" pitchFamily="2" charset="0"/>
              </a:rPr>
              <a:t>persona development process, </a:t>
            </a:r>
            <a:r>
              <a:rPr lang="en" sz="2000" dirty="0">
                <a:solidFill>
                  <a:schemeClr val="dk1"/>
                </a:solidFill>
                <a:latin typeface="Montserrat" panose="00000500000000000000" pitchFamily="2" charset="0"/>
              </a:rPr>
              <a:t>involving</a:t>
            </a:r>
            <a:r>
              <a:rPr lang="en" sz="2000" b="1" dirty="0">
                <a:solidFill>
                  <a:schemeClr val="dk1"/>
                </a:solidFill>
                <a:latin typeface="Montserrat" panose="00000500000000000000" pitchFamily="2" charset="0"/>
              </a:rPr>
              <a:t> five project-based personas </a:t>
            </a:r>
            <a:r>
              <a:rPr lang="en" sz="2000" dirty="0">
                <a:solidFill>
                  <a:schemeClr val="dk1"/>
                </a:solidFill>
                <a:latin typeface="Montserrat" panose="00000500000000000000" pitchFamily="2" charset="0"/>
              </a:rPr>
              <a:t>instead of traditional human-centered personas, each representing a citizen science initiative aligned with one of the five scaling strategies and EU Missions.</a:t>
            </a:r>
          </a:p>
          <a:p>
            <a:pPr algn="just">
              <a:lnSpc>
                <a:spcPct val="100000"/>
              </a:lnSpc>
              <a:spcBef>
                <a:spcPts val="1333"/>
              </a:spcBef>
              <a:buClr>
                <a:schemeClr val="dk1"/>
              </a:buClr>
              <a:buFont typeface="Tahoma"/>
              <a:buChar char="●"/>
            </a:pPr>
            <a:r>
              <a:rPr lang="en" sz="2000" dirty="0">
                <a:solidFill>
                  <a:schemeClr val="dk1"/>
                </a:solidFill>
                <a:latin typeface="Montserrat" panose="00000500000000000000" pitchFamily="2" charset="0"/>
              </a:rPr>
              <a:t>Used an iterative co-design process of workshops, interviews, and presentations involving citizen science practitioners and experts from around the world.</a:t>
            </a:r>
            <a:endParaRPr sz="2000" dirty="0">
              <a:solidFill>
                <a:schemeClr val="dk1"/>
              </a:solidFill>
              <a:latin typeface="Montserrat" panose="00000500000000000000" pitchFamily="2" charset="0"/>
            </a:endParaRPr>
          </a:p>
        </p:txBody>
      </p:sp>
      <p:sp>
        <p:nvSpPr>
          <p:cNvPr id="87" name="Google Shape;87;p18"/>
          <p:cNvSpPr txBox="1">
            <a:spLocks noGrp="1"/>
          </p:cNvSpPr>
          <p:nvPr>
            <p:ph type="title" idx="4294967295"/>
          </p:nvPr>
        </p:nvSpPr>
        <p:spPr>
          <a:xfrm>
            <a:off x="925286" y="878681"/>
            <a:ext cx="10434865" cy="636588"/>
          </a:xfrm>
          <a:prstGeom prst="rect">
            <a:avLst/>
          </a:prstGeom>
        </p:spPr>
        <p:txBody>
          <a:bodyPr spcFirstLastPara="1" wrap="square" lIns="121900" tIns="121900" rIns="121900" bIns="121900" anchor="t" anchorCtr="0">
            <a:normAutofit fontScale="90000"/>
          </a:bodyPr>
          <a:lstStyle/>
          <a:p>
            <a:r>
              <a:rPr lang="en" b="1" dirty="0"/>
              <a:t> </a:t>
            </a:r>
            <a:r>
              <a:rPr lang="en" sz="3600" b="1" dirty="0">
                <a:solidFill>
                  <a:schemeClr val="tx2"/>
                </a:solidFill>
                <a:latin typeface="Montserrat" pitchFamily="2" charset="77"/>
              </a:rPr>
              <a:t>CROPS Protocols</a:t>
            </a:r>
            <a:endParaRPr sz="3600" b="1" dirty="0">
              <a:solidFill>
                <a:schemeClr val="tx2"/>
              </a:solidFill>
              <a:latin typeface="Montserrat"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9C51CB-0F04-DF94-EF12-EB1CEC9F474C}"/>
              </a:ext>
            </a:extLst>
          </p:cNvPr>
          <p:cNvSpPr>
            <a:spLocks noGrp="1"/>
          </p:cNvSpPr>
          <p:nvPr>
            <p:ph type="body" sz="quarter" idx="13"/>
          </p:nvPr>
        </p:nvSpPr>
        <p:spPr>
          <a:xfrm>
            <a:off x="967241" y="1122142"/>
            <a:ext cx="10440988" cy="4933953"/>
          </a:xfrm>
        </p:spPr>
        <p:txBody>
          <a:bodyPr/>
          <a:lstStyle/>
          <a:p>
            <a:pPr marL="285750" lvl="1" indent="-285750" algn="just">
              <a:buSzPts val="3000"/>
            </a:pPr>
            <a:r>
              <a:rPr lang="en-US" sz="2000" dirty="0">
                <a:latin typeface="Montserrat" panose="00000500000000000000" pitchFamily="2" charset="0"/>
              </a:rPr>
              <a:t>In addition to several literature reviews and a comprehensive exercise to </a:t>
            </a:r>
            <a:r>
              <a:rPr lang="en-US" sz="2000" b="1" dirty="0">
                <a:latin typeface="Montserrat" panose="00000500000000000000" pitchFamily="2" charset="0"/>
              </a:rPr>
              <a:t>identify 500 projects </a:t>
            </a:r>
            <a:r>
              <a:rPr lang="en-US" sz="2000" dirty="0">
                <a:latin typeface="Montserrat" panose="00000500000000000000" pitchFamily="2" charset="0"/>
              </a:rPr>
              <a:t>aligned with the EU Missions, followed by </a:t>
            </a:r>
            <a:r>
              <a:rPr lang="en-US" sz="2000" b="1" dirty="0">
                <a:latin typeface="Montserrat" panose="00000500000000000000" pitchFamily="2" charset="0"/>
              </a:rPr>
              <a:t>selecting 80 projects</a:t>
            </a:r>
            <a:r>
              <a:rPr lang="en-US" sz="2000" dirty="0">
                <a:latin typeface="Montserrat" panose="00000500000000000000" pitchFamily="2" charset="0"/>
              </a:rPr>
              <a:t> that are especially well-positioned for scaling and </a:t>
            </a:r>
            <a:r>
              <a:rPr lang="en-US" sz="2000" b="1" dirty="0">
                <a:latin typeface="Montserrat" panose="00000500000000000000" pitchFamily="2" charset="0"/>
              </a:rPr>
              <a:t>analyzing them and their contexts</a:t>
            </a:r>
            <a:r>
              <a:rPr lang="en-US" sz="2000" dirty="0">
                <a:latin typeface="Montserrat" panose="00000500000000000000" pitchFamily="2" charset="0"/>
              </a:rPr>
              <a:t>, we have undertaken the following:</a:t>
            </a:r>
          </a:p>
          <a:p>
            <a:pPr marL="285750" lvl="1" indent="-285750" algn="just">
              <a:buSzPts val="3000"/>
            </a:pPr>
            <a:r>
              <a:rPr lang="en-US" sz="2000" dirty="0">
                <a:solidFill>
                  <a:schemeClr val="dk1"/>
                </a:solidFill>
                <a:latin typeface="Montserrat" panose="00000500000000000000" pitchFamily="2" charset="0"/>
                <a:ea typeface="Calibri"/>
                <a:cs typeface="Calibri"/>
              </a:rPr>
              <a:t>14 project interviews with selected projects, more coming</a:t>
            </a:r>
          </a:p>
          <a:p>
            <a:pPr marL="285750" lvl="1" indent="-285750" algn="just">
              <a:buSzPts val="3000"/>
            </a:pPr>
            <a:r>
              <a:rPr lang="en-US" sz="2000" b="1" dirty="0">
                <a:solidFill>
                  <a:schemeClr val="dk1"/>
                </a:solidFill>
                <a:latin typeface="Montserrat" panose="00000500000000000000" pitchFamily="2" charset="0"/>
                <a:ea typeface="Calibri"/>
                <a:cs typeface="Calibri"/>
              </a:rPr>
              <a:t>5 persona development workshops </a:t>
            </a:r>
            <a:r>
              <a:rPr lang="en-US" sz="2000" dirty="0">
                <a:solidFill>
                  <a:schemeClr val="dk1"/>
                </a:solidFill>
                <a:latin typeface="Montserrat" panose="00000500000000000000" pitchFamily="2" charset="0"/>
                <a:ea typeface="Calibri"/>
                <a:cs typeface="Calibri"/>
              </a:rPr>
              <a:t>with consortium members; </a:t>
            </a:r>
          </a:p>
          <a:p>
            <a:pPr marL="285750" lvl="1" indent="-285750" algn="just">
              <a:buSzPts val="3000"/>
            </a:pPr>
            <a:r>
              <a:rPr lang="en-US" sz="2000" b="1" dirty="0">
                <a:solidFill>
                  <a:schemeClr val="dk1"/>
                </a:solidFill>
                <a:latin typeface="Montserrat" panose="00000500000000000000" pitchFamily="2" charset="0"/>
                <a:ea typeface="Calibri"/>
                <a:cs typeface="Calibri"/>
              </a:rPr>
              <a:t>2 conference sessions (ECSA and AAPS)</a:t>
            </a:r>
            <a:r>
              <a:rPr lang="en-US" sz="2000" dirty="0">
                <a:solidFill>
                  <a:schemeClr val="dk1"/>
                </a:solidFill>
                <a:latin typeface="Montserrat" panose="00000500000000000000" pitchFamily="2" charset="0"/>
                <a:ea typeface="Calibri"/>
                <a:cs typeface="Calibri"/>
              </a:rPr>
              <a:t> to gather feedback; </a:t>
            </a:r>
          </a:p>
          <a:p>
            <a:pPr marL="285750" lvl="1" indent="-285750" algn="just">
              <a:buSzPts val="3000"/>
            </a:pPr>
            <a:r>
              <a:rPr lang="en-US" sz="2000" b="1" dirty="0">
                <a:solidFill>
                  <a:schemeClr val="dk1"/>
                </a:solidFill>
                <a:latin typeface="Montserrat" panose="00000500000000000000" pitchFamily="2" charset="0"/>
                <a:ea typeface="Calibri"/>
                <a:cs typeface="Calibri"/>
              </a:rPr>
              <a:t>6 expert interviews</a:t>
            </a:r>
            <a:r>
              <a:rPr lang="en-US" sz="2000" dirty="0">
                <a:solidFill>
                  <a:schemeClr val="dk1"/>
                </a:solidFill>
                <a:latin typeface="Montserrat" panose="00000500000000000000" pitchFamily="2" charset="0"/>
                <a:ea typeface="Calibri"/>
                <a:cs typeface="Calibri"/>
              </a:rPr>
              <a:t> with leading scientists, practitioners, and authors of the MLE report, on the first round, second round will begin; </a:t>
            </a:r>
          </a:p>
          <a:p>
            <a:pPr marL="285750" lvl="1" indent="-285750" algn="just">
              <a:buSzPts val="3000"/>
            </a:pPr>
            <a:r>
              <a:rPr lang="en-US" sz="2000" b="1" dirty="0">
                <a:solidFill>
                  <a:schemeClr val="dk1"/>
                </a:solidFill>
                <a:latin typeface="Montserrat" panose="00000500000000000000" pitchFamily="2" charset="0"/>
                <a:ea typeface="Calibri"/>
                <a:cs typeface="Calibri"/>
              </a:rPr>
              <a:t>2 joint workshop with the sister project ScienceUs</a:t>
            </a:r>
            <a:r>
              <a:rPr lang="en-US" sz="2000" dirty="0">
                <a:solidFill>
                  <a:schemeClr val="dk1"/>
                </a:solidFill>
                <a:latin typeface="Montserrat" panose="00000500000000000000" pitchFamily="2" charset="0"/>
                <a:ea typeface="Calibri"/>
                <a:cs typeface="Calibri"/>
              </a:rPr>
              <a:t> engaging 18 projects that are selected to be supported by ScienceUs in their journey to scaling.</a:t>
            </a:r>
          </a:p>
          <a:p>
            <a:pPr marL="285750" lvl="1" indent="-285750" algn="just">
              <a:buSzPts val="3000"/>
            </a:pPr>
            <a:r>
              <a:rPr lang="en-US" sz="2000" dirty="0">
                <a:solidFill>
                  <a:schemeClr val="dk1"/>
                </a:solidFill>
                <a:latin typeface="Montserrat" panose="00000500000000000000" pitchFamily="2" charset="0"/>
                <a:ea typeface="Calibri"/>
                <a:cs typeface="Calibri"/>
              </a:rPr>
              <a:t>Input from project </a:t>
            </a:r>
            <a:r>
              <a:rPr lang="en-US" sz="2000" b="1" dirty="0">
                <a:solidFill>
                  <a:schemeClr val="dk1"/>
                </a:solidFill>
                <a:latin typeface="Montserrat" panose="00000500000000000000" pitchFamily="2" charset="0"/>
                <a:ea typeface="Calibri"/>
                <a:cs typeface="Calibri"/>
              </a:rPr>
              <a:t>Advisory Board members</a:t>
            </a:r>
            <a:r>
              <a:rPr lang="en-US" sz="2000" dirty="0">
                <a:solidFill>
                  <a:schemeClr val="dk1"/>
                </a:solidFill>
                <a:latin typeface="Montserrat" panose="00000500000000000000" pitchFamily="2" charset="0"/>
                <a:ea typeface="Calibri"/>
                <a:cs typeface="Calibri"/>
              </a:rPr>
              <a:t>, which includes successfully scaled projects (e.g., Plastic Pirates, etc.)</a:t>
            </a:r>
          </a:p>
          <a:p>
            <a:pPr marL="285750" lvl="1" indent="-285750" algn="just">
              <a:buSzPts val="3000"/>
            </a:pPr>
            <a:r>
              <a:rPr lang="en-US" sz="2000" dirty="0">
                <a:solidFill>
                  <a:schemeClr val="dk1"/>
                </a:solidFill>
                <a:latin typeface="Montserrat" panose="00000500000000000000" pitchFamily="2" charset="0"/>
                <a:ea typeface="Calibri"/>
                <a:cs typeface="Calibri"/>
              </a:rPr>
              <a:t>Input from the Mission, JRC and other policy representatives;</a:t>
            </a:r>
          </a:p>
          <a:p>
            <a:pPr marL="285750" lvl="1" indent="-285750" algn="just">
              <a:buSzPts val="3000"/>
            </a:pPr>
            <a:r>
              <a:rPr lang="en-US" sz="2000" dirty="0">
                <a:solidFill>
                  <a:schemeClr val="dk1"/>
                </a:solidFill>
                <a:latin typeface="Montserrat" panose="00000500000000000000" pitchFamily="2" charset="0"/>
                <a:ea typeface="Calibri"/>
                <a:cs typeface="Calibri"/>
              </a:rPr>
              <a:t>Input from the Project Special Interest Groups and built communities</a:t>
            </a:r>
          </a:p>
          <a:p>
            <a:pPr marL="285750" lvl="1" indent="-285750" algn="just">
              <a:buSzPts val="3000"/>
            </a:pPr>
            <a:r>
              <a:rPr lang="en-US" sz="2000" dirty="0">
                <a:solidFill>
                  <a:schemeClr val="dk1"/>
                </a:solidFill>
                <a:latin typeface="Montserrat" panose="00000500000000000000" pitchFamily="2" charset="0"/>
                <a:ea typeface="Calibri"/>
                <a:cs typeface="Calibri"/>
              </a:rPr>
              <a:t>Webinar, interviews, sessions at events, dedicated workshops…</a:t>
            </a:r>
          </a:p>
          <a:p>
            <a:pPr marL="0" lvl="1" algn="just">
              <a:buSzPts val="3000"/>
            </a:pPr>
            <a:endParaRPr lang="en-US" sz="2000" b="1" dirty="0">
              <a:solidFill>
                <a:schemeClr val="dk1"/>
              </a:solidFill>
              <a:latin typeface="Montserrat" panose="00000500000000000000" pitchFamily="2" charset="0"/>
              <a:ea typeface="Calibri"/>
              <a:cs typeface="Calibri"/>
              <a:sym typeface="Calibri"/>
            </a:endParaRPr>
          </a:p>
          <a:p>
            <a:endParaRPr lang="en-US" dirty="0"/>
          </a:p>
        </p:txBody>
      </p:sp>
      <p:sp>
        <p:nvSpPr>
          <p:cNvPr id="6" name="Segnaposto numero diapositiva 5">
            <a:extLst>
              <a:ext uri="{FF2B5EF4-FFF2-40B4-BE49-F238E27FC236}">
                <a16:creationId xmlns:a16="http://schemas.microsoft.com/office/drawing/2014/main" id="{1816E379-849E-18D7-627B-30D164BC9CF1}"/>
              </a:ext>
            </a:extLst>
          </p:cNvPr>
          <p:cNvSpPr>
            <a:spLocks noGrp="1"/>
          </p:cNvSpPr>
          <p:nvPr>
            <p:ph type="sldNum" sz="quarter" idx="12"/>
          </p:nvPr>
        </p:nvSpPr>
        <p:spPr/>
        <p:txBody>
          <a:bodyPr/>
          <a:lstStyle/>
          <a:p>
            <a:fld id="{6EDA1E0E-B39C-2B4B-A8DC-721166929365}" type="slidenum">
              <a:rPr lang="it-IT" smtClean="0"/>
              <a:pPr/>
              <a:t>5</a:t>
            </a:fld>
            <a:endParaRPr lang="it-IT"/>
          </a:p>
        </p:txBody>
      </p:sp>
      <p:sp>
        <p:nvSpPr>
          <p:cNvPr id="2" name="Google Shape;87;p18">
            <a:extLst>
              <a:ext uri="{FF2B5EF4-FFF2-40B4-BE49-F238E27FC236}">
                <a16:creationId xmlns:a16="http://schemas.microsoft.com/office/drawing/2014/main" id="{4415B69C-9CB4-978C-BE54-B2212B0ED9E1}"/>
              </a:ext>
            </a:extLst>
          </p:cNvPr>
          <p:cNvSpPr txBox="1">
            <a:spLocks/>
          </p:cNvSpPr>
          <p:nvPr/>
        </p:nvSpPr>
        <p:spPr>
          <a:xfrm>
            <a:off x="967241" y="232438"/>
            <a:ext cx="10047769" cy="636588"/>
          </a:xfrm>
          <a:prstGeom prst="rect">
            <a:avLst/>
          </a:prstGeom>
        </p:spPr>
        <p:txBody>
          <a:bodyPr spcFirstLastPara="1" wrap="square" lIns="121900" tIns="121900" rIns="121900" bIns="12190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 </a:t>
            </a:r>
            <a:r>
              <a:rPr lang="en-US" sz="3600" b="1" dirty="0">
                <a:solidFill>
                  <a:schemeClr val="tx2"/>
                </a:solidFill>
                <a:latin typeface="Montserrat" pitchFamily="2" charset="77"/>
              </a:rPr>
              <a:t>Co-design Process</a:t>
            </a:r>
          </a:p>
        </p:txBody>
      </p:sp>
    </p:spTree>
    <p:extLst>
      <p:ext uri="{BB962C8B-B14F-4D97-AF65-F5344CB8AC3E}">
        <p14:creationId xmlns:p14="http://schemas.microsoft.com/office/powerpoint/2010/main" val="263015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8EB6C83C-1FC0-3D2C-4532-5E96FD5746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2" y="832108"/>
            <a:ext cx="3683111" cy="1215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6AA24B-63D7-1F22-6FDF-02C1CF687CD0}"/>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r="1551"/>
          <a:stretch>
            <a:fillRect/>
          </a:stretch>
        </p:blipFill>
        <p:spPr bwMode="auto">
          <a:xfrm>
            <a:off x="4935981" y="313080"/>
            <a:ext cx="2232772" cy="2262279"/>
          </a:xfrm>
          <a:prstGeom prst="rect">
            <a:avLst/>
          </a:prstGeom>
          <a:solidFill>
            <a:schemeClr val="tx1"/>
          </a:solidFill>
        </p:spPr>
      </p:pic>
      <p:sp>
        <p:nvSpPr>
          <p:cNvPr id="1119" name="Rectangle 1118">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91440"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5608FD4E-4638-2222-B008-9EC7A7CA16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906" y="3587676"/>
            <a:ext cx="6839378" cy="2222798"/>
          </a:xfrm>
          <a:prstGeom prst="rect">
            <a:avLst/>
          </a:prstGeom>
          <a:noFill/>
          <a:extLst>
            <a:ext uri="{909E8E84-426E-40DD-AFC4-6F175D3DCCD1}">
              <a14:hiddenFill xmlns:a14="http://schemas.microsoft.com/office/drawing/2010/main">
                <a:solidFill>
                  <a:srgbClr val="FFFFFF"/>
                </a:solidFill>
              </a14:hiddenFill>
            </a:ext>
          </a:extLst>
        </p:spPr>
      </p:pic>
      <p:sp>
        <p:nvSpPr>
          <p:cNvPr id="1123" name="Rectangle 1122">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6141D6D-7803-F1DA-0726-FCC230DB7246}"/>
              </a:ext>
            </a:extLst>
          </p:cNvPr>
          <p:cNvPicPr>
            <a:picLocks noChangeAspect="1"/>
          </p:cNvPicPr>
          <p:nvPr/>
        </p:nvPicPr>
        <p:blipFill>
          <a:blip r:embed="rId5"/>
          <a:stretch>
            <a:fillRect/>
          </a:stretch>
        </p:blipFill>
        <p:spPr>
          <a:xfrm>
            <a:off x="7853268" y="1006022"/>
            <a:ext cx="3567362" cy="1944211"/>
          </a:xfrm>
          <a:prstGeom prst="rect">
            <a:avLst/>
          </a:prstGeom>
        </p:spPr>
      </p:pic>
      <p:sp>
        <p:nvSpPr>
          <p:cNvPr id="1125" name="Rectangle 1124">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BAA76633-13E3-40CA-B640-D74E6C89F1A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853007" y="4688932"/>
            <a:ext cx="3567362" cy="1195066"/>
          </a:xfrm>
          <a:prstGeom prst="rect">
            <a:avLst/>
          </a:prstGeom>
          <a:solidFill>
            <a:schemeClr val="tx1"/>
          </a:solidFill>
        </p:spPr>
      </p:pic>
      <p:sp>
        <p:nvSpPr>
          <p:cNvPr id="6" name="Slide Number Placeholder 5">
            <a:extLst>
              <a:ext uri="{FF2B5EF4-FFF2-40B4-BE49-F238E27FC236}">
                <a16:creationId xmlns:a16="http://schemas.microsoft.com/office/drawing/2014/main" id="{516C06E7-FEF4-DFB6-88C2-27469D79651C}"/>
              </a:ext>
            </a:extLst>
          </p:cNvPr>
          <p:cNvSpPr>
            <a:spLocks noGrp="1"/>
          </p:cNvSpPr>
          <p:nvPr>
            <p:ph type="sldNum" sz="quarter" idx="4294967295"/>
          </p:nvPr>
        </p:nvSpPr>
        <p:spPr>
          <a:xfrm>
            <a:off x="10627694" y="6400310"/>
            <a:ext cx="792675" cy="365125"/>
          </a:xfrm>
          <a:prstGeom prst="rect">
            <a:avLst/>
          </a:prstGeom>
        </p:spPr>
        <p:txBody>
          <a:bodyPr vert="horz" lIns="91440" tIns="45720" rIns="91440" bIns="45720" rtlCol="0" anchor="ctr">
            <a:normAutofit/>
          </a:bodyPr>
          <a:lstStyle/>
          <a:p>
            <a:pPr algn="r">
              <a:spcAft>
                <a:spcPts val="600"/>
              </a:spcAft>
            </a:pPr>
            <a:fld id="{6EDA1E0E-B39C-2B4B-A8DC-721166929365}" type="slidenum">
              <a:rPr lang="en-US" sz="1200">
                <a:solidFill>
                  <a:schemeClr val="tx1">
                    <a:tint val="75000"/>
                  </a:schemeClr>
                </a:solidFill>
              </a:rPr>
              <a:pPr algn="r">
                <a:spcAft>
                  <a:spcPts val="600"/>
                </a:spcAft>
              </a:pPr>
              <a:t>6</a:t>
            </a:fld>
            <a:endParaRPr lang="en-US" sz="1200">
              <a:solidFill>
                <a:schemeClr val="tx1">
                  <a:tint val="75000"/>
                </a:schemeClr>
              </a:solidFill>
            </a:endParaRPr>
          </a:p>
        </p:txBody>
      </p:sp>
    </p:spTree>
    <p:extLst>
      <p:ext uri="{BB962C8B-B14F-4D97-AF65-F5344CB8AC3E}">
        <p14:creationId xmlns:p14="http://schemas.microsoft.com/office/powerpoint/2010/main" val="108553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938428-A657-6F34-0582-1FE097A89F7D}"/>
              </a:ext>
            </a:extLst>
          </p:cNvPr>
          <p:cNvSpPr>
            <a:spLocks noGrp="1"/>
          </p:cNvSpPr>
          <p:nvPr>
            <p:ph type="sldNum" idx="12"/>
          </p:nvPr>
        </p:nvSpPr>
        <p:spPr/>
        <p:txBody>
          <a:bodyPr/>
          <a:lstStyle/>
          <a:p>
            <a:pPr algn="r"/>
            <a:fld id="{00000000-1234-1234-1234-123412341234}" type="slidenum">
              <a:rPr lang="en" smtClean="0"/>
              <a:pPr algn="r"/>
              <a:t>7</a:t>
            </a:fld>
            <a:endParaRPr lang="en"/>
          </a:p>
        </p:txBody>
      </p:sp>
      <p:pic>
        <p:nvPicPr>
          <p:cNvPr id="2052" name="Picture 4">
            <a:extLst>
              <a:ext uri="{FF2B5EF4-FFF2-40B4-BE49-F238E27FC236}">
                <a16:creationId xmlns:a16="http://schemas.microsoft.com/office/drawing/2014/main" id="{E6DFB73E-625A-EB8B-3E06-CAF2DD1F4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054" y="2396396"/>
            <a:ext cx="5029199" cy="2197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AFD1421-C1EB-1092-C0A8-E821B70F5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785"/>
            <a:ext cx="5010151" cy="2197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91204AC-CC42-BD8B-E7E5-A7C3B850A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10" y="4490002"/>
            <a:ext cx="5067738" cy="2188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D90C10CC-3B47-5A52-2811-35E758557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10" y="238209"/>
            <a:ext cx="5067738" cy="2197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D5C5A82-4A98-5925-F422-FB3B6DC96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5158" y="4373606"/>
            <a:ext cx="5029201" cy="2197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26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568000" y="245024"/>
            <a:ext cx="8129686" cy="604062"/>
          </a:xfrm>
          <a:prstGeom prst="rect">
            <a:avLst/>
          </a:prstGeom>
        </p:spPr>
        <p:txBody>
          <a:bodyPr spcFirstLastPara="1" wrap="square" lIns="121900" tIns="121900" rIns="121900" bIns="121900" anchor="t" anchorCtr="0">
            <a:normAutofit fontScale="90000"/>
          </a:bodyPr>
          <a:lstStyle/>
          <a:p>
            <a:r>
              <a:rPr lang="en" sz="3200" b="1" dirty="0">
                <a:solidFill>
                  <a:schemeClr val="tx2"/>
                </a:solidFill>
                <a:latin typeface="Montserrat" pitchFamily="2" charset="77"/>
              </a:rPr>
              <a:t>CROPS PERSONAS - Project #1</a:t>
            </a:r>
            <a:endParaRPr sz="3200" b="1" dirty="0">
              <a:solidFill>
                <a:schemeClr val="tx2"/>
              </a:solidFill>
              <a:latin typeface="Montserrat" pitchFamily="2" charset="77"/>
            </a:endParaRPr>
          </a:p>
        </p:txBody>
      </p:sp>
      <p:sp>
        <p:nvSpPr>
          <p:cNvPr id="93" name="Google Shape;93;p19"/>
          <p:cNvSpPr txBox="1">
            <a:spLocks noGrp="1"/>
          </p:cNvSpPr>
          <p:nvPr>
            <p:ph type="body" idx="1"/>
          </p:nvPr>
        </p:nvSpPr>
        <p:spPr>
          <a:xfrm>
            <a:off x="568000" y="849086"/>
            <a:ext cx="11360800" cy="5849376"/>
          </a:xfrm>
          <a:prstGeom prst="rect">
            <a:avLst/>
          </a:prstGeom>
        </p:spPr>
        <p:txBody>
          <a:bodyPr spcFirstLastPara="1" wrap="square" lIns="121900" tIns="121900" rIns="121900" bIns="121900" anchor="t" anchorCtr="0">
            <a:noAutofit/>
          </a:bodyPr>
          <a:lstStyle/>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Title:</a:t>
            </a:r>
            <a:r>
              <a:rPr lang="en" sz="1400" dirty="0">
                <a:solidFill>
                  <a:schemeClr val="dk1"/>
                </a:solidFill>
                <a:latin typeface="Montserrat" panose="00000500000000000000" pitchFamily="2" charset="0"/>
                <a:ea typeface="Tahoma"/>
                <a:cs typeface="Tahoma"/>
                <a:sym typeface="Tahoma"/>
              </a:rPr>
              <a:t> </a:t>
            </a:r>
            <a:r>
              <a:rPr lang="en" sz="1400" b="1" dirty="0">
                <a:solidFill>
                  <a:schemeClr val="dk1"/>
                </a:solidFill>
                <a:highlight>
                  <a:srgbClr val="FFFF00"/>
                </a:highlight>
                <a:latin typeface="Montserrat" panose="00000500000000000000" pitchFamily="2" charset="0"/>
                <a:ea typeface="Tahoma"/>
                <a:cs typeface="Tahoma"/>
                <a:sym typeface="Tahoma"/>
              </a:rPr>
              <a:t>MyGreen </a:t>
            </a:r>
            <a:endParaRPr sz="1400" b="1" dirty="0">
              <a:solidFill>
                <a:schemeClr val="dk1"/>
              </a:solidFill>
              <a:highlight>
                <a:srgbClr val="FFFF00"/>
              </a:highlight>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Type of scaling to be achieved: </a:t>
            </a:r>
            <a:r>
              <a:rPr lang="en" sz="1400" dirty="0">
                <a:solidFill>
                  <a:schemeClr val="dk1"/>
                </a:solidFill>
                <a:latin typeface="Montserrat" panose="00000500000000000000" pitchFamily="2" charset="0"/>
                <a:ea typeface="Tahoma"/>
                <a:cs typeface="Tahoma"/>
                <a:sym typeface="Tahoma"/>
              </a:rPr>
              <a:t>Scaling up: Institutional change (e.g., integrating citizen science data into policymaking, etc.).</a:t>
            </a:r>
            <a:endParaRPr sz="1400" b="1"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Location:</a:t>
            </a:r>
            <a:r>
              <a:rPr lang="en" sz="1400" dirty="0">
                <a:solidFill>
                  <a:schemeClr val="dk1"/>
                </a:solidFill>
                <a:latin typeface="Montserrat" panose="00000500000000000000" pitchFamily="2" charset="0"/>
                <a:ea typeface="Tahoma"/>
                <a:cs typeface="Tahoma"/>
                <a:sym typeface="Tahoma"/>
              </a:rPr>
              <a:t> Berlin, Germany</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Type of organization: </a:t>
            </a:r>
            <a:r>
              <a:rPr lang="en" sz="1400" dirty="0">
                <a:solidFill>
                  <a:schemeClr val="dk1"/>
                </a:solidFill>
                <a:latin typeface="Montserrat" panose="00000500000000000000" pitchFamily="2" charset="0"/>
                <a:ea typeface="Tahoma"/>
                <a:cs typeface="Tahoma"/>
                <a:sym typeface="Tahoma"/>
              </a:rPr>
              <a:t>NGO</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Start date:</a:t>
            </a:r>
            <a:r>
              <a:rPr lang="en" sz="1400" dirty="0">
                <a:solidFill>
                  <a:schemeClr val="dk1"/>
                </a:solidFill>
                <a:latin typeface="Montserrat" panose="00000500000000000000" pitchFamily="2" charset="0"/>
                <a:ea typeface="Tahoma"/>
                <a:cs typeface="Tahoma"/>
                <a:sym typeface="Tahoma"/>
              </a:rPr>
              <a:t> 2021</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Type of citizen science project:</a:t>
            </a:r>
            <a:r>
              <a:rPr lang="en" sz="1400" dirty="0">
                <a:solidFill>
                  <a:schemeClr val="dk1"/>
                </a:solidFill>
                <a:latin typeface="Montserrat" panose="00000500000000000000" pitchFamily="2" charset="0"/>
                <a:ea typeface="Tahoma"/>
                <a:cs typeface="Tahoma"/>
                <a:sym typeface="Tahoma"/>
              </a:rPr>
              <a:t> Contributory (participants contribute data only)</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Current scale:</a:t>
            </a:r>
            <a:r>
              <a:rPr lang="en" sz="1400" dirty="0">
                <a:solidFill>
                  <a:schemeClr val="dk1"/>
                </a:solidFill>
                <a:latin typeface="Montserrat" panose="00000500000000000000" pitchFamily="2" charset="0"/>
                <a:ea typeface="Tahoma"/>
                <a:cs typeface="Tahoma"/>
                <a:sym typeface="Tahoma"/>
              </a:rPr>
              <a:t> Local/Berlin-wide</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EU Mission alignment: </a:t>
            </a:r>
            <a:r>
              <a:rPr lang="en" sz="1400" dirty="0">
                <a:solidFill>
                  <a:schemeClr val="dk1"/>
                </a:solidFill>
                <a:latin typeface="Montserrat" panose="00000500000000000000" pitchFamily="2" charset="0"/>
                <a:ea typeface="Tahoma"/>
                <a:cs typeface="Tahoma"/>
                <a:sym typeface="Tahoma"/>
              </a:rPr>
              <a:t>Cities Mission</a:t>
            </a:r>
            <a:endParaRPr sz="1400"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Target Groups: </a:t>
            </a:r>
            <a:r>
              <a:rPr lang="en" sz="1400" dirty="0">
                <a:solidFill>
                  <a:schemeClr val="dk1"/>
                </a:solidFill>
                <a:latin typeface="Montserrat" panose="00000500000000000000" pitchFamily="2" charset="0"/>
                <a:ea typeface="Tahoma"/>
                <a:cs typeface="Tahoma"/>
                <a:sym typeface="Tahoma"/>
              </a:rPr>
              <a:t>Elderly people who spend time in parks and other urban open spaces, as well as young people who have just moved to the city and want to feel part of a community.</a:t>
            </a:r>
            <a:endParaRPr sz="1400" b="1"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Clr>
                <a:schemeClr val="dk1"/>
              </a:buClr>
              <a:buSzPts val="1100"/>
              <a:buNone/>
            </a:pPr>
            <a:r>
              <a:rPr lang="en" sz="1400" b="1" dirty="0">
                <a:solidFill>
                  <a:schemeClr val="dk1"/>
                </a:solidFill>
                <a:latin typeface="Montserrat" panose="00000500000000000000" pitchFamily="2" charset="0"/>
                <a:ea typeface="Tahoma"/>
                <a:cs typeface="Tahoma"/>
                <a:sym typeface="Tahoma"/>
              </a:rPr>
              <a:t>Primary Aim:</a:t>
            </a:r>
            <a:r>
              <a:rPr lang="en" sz="1400" dirty="0">
                <a:solidFill>
                  <a:schemeClr val="dk1"/>
                </a:solidFill>
                <a:latin typeface="Montserrat" panose="00000500000000000000" pitchFamily="2" charset="0"/>
                <a:ea typeface="Tahoma"/>
                <a:cs typeface="Tahoma"/>
                <a:sym typeface="Tahoma"/>
              </a:rPr>
              <a:t> Ensure high-quality data collection that can support official monitoring and reporting, particularly to enhance databases and inform city policies on the use of open urban spaces. </a:t>
            </a:r>
            <a:endParaRPr sz="1400" b="1" dirty="0">
              <a:solidFill>
                <a:schemeClr val="dk1"/>
              </a:solidFill>
              <a:latin typeface="Montserrat" panose="00000500000000000000" pitchFamily="2" charset="0"/>
              <a:ea typeface="Tahoma"/>
              <a:cs typeface="Tahoma"/>
              <a:sym typeface="Tahoma"/>
            </a:endParaRPr>
          </a:p>
          <a:p>
            <a:pPr marL="0" indent="0" algn="just">
              <a:lnSpc>
                <a:spcPct val="100000"/>
              </a:lnSpc>
              <a:spcBef>
                <a:spcPts val="0"/>
              </a:spcBef>
              <a:buNone/>
            </a:pPr>
            <a:r>
              <a:rPr lang="en" sz="1400" b="1" dirty="0">
                <a:solidFill>
                  <a:schemeClr val="dk1"/>
                </a:solidFill>
                <a:latin typeface="Montserrat" panose="00000500000000000000" pitchFamily="2" charset="0"/>
                <a:ea typeface="Tahoma"/>
                <a:cs typeface="Tahoma"/>
                <a:sym typeface="Tahoma"/>
              </a:rPr>
              <a:t>Description:</a:t>
            </a:r>
            <a:r>
              <a:rPr lang="en" sz="1400" dirty="0">
                <a:solidFill>
                  <a:schemeClr val="dk1"/>
                </a:solidFill>
                <a:latin typeface="Montserrat" panose="00000500000000000000" pitchFamily="2" charset="0"/>
                <a:ea typeface="Tahoma"/>
                <a:cs typeface="Tahoma"/>
                <a:sym typeface="Tahoma"/>
              </a:rPr>
              <a:t> MyGreen engages urban residents in mapping open urban spaces across the city. Using the MyGreen mobile app, volunteers report on open urban spaces such as parks and assess their features like safety, cleanliness, and noise levels. Local in-person events are helping promote the app and creating a sense of community in addition to facilitating data collection by providing on-site assistance. Stakeholders are an important factor in involving local communities that care about these issues, including civic groups against pollution, NGOs, and activists. To be successful the project needs to reach a volume of people, as limited data cannot be used as a substantial argument. The app requires safeguards to ensure it works across a range of devices and connections, if users experience tech issues they will lose interest quickly. The key objective is to generate complementary data that fills critical gaps in administrative records, which often document the existence and location of such spaces but lack information on their quality or actual public use. MyGreen aims to address this gap by contributing to the monitoring of SDG indicator 11.7.1 “Average share of the built-up area of cities that is open space for public use for all, by sex, age, and persons with disabilities”, and supporting the UN-Habitat-led Urban Monitoring Framework.</a:t>
            </a:r>
            <a:endParaRPr sz="1400" dirty="0">
              <a:latin typeface="Montserrat" panose="00000500000000000000" pitchFamily="2" charset="0"/>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415600" y="92033"/>
            <a:ext cx="11360800" cy="763600"/>
          </a:xfrm>
          <a:prstGeom prst="rect">
            <a:avLst/>
          </a:prstGeom>
        </p:spPr>
        <p:txBody>
          <a:bodyPr spcFirstLastPara="1" wrap="square" lIns="121900" tIns="121900" rIns="121900" bIns="121900" anchor="t" anchorCtr="0">
            <a:normAutofit/>
          </a:bodyPr>
          <a:lstStyle/>
          <a:p>
            <a:r>
              <a:rPr lang="en" sz="2900" b="1" dirty="0">
                <a:solidFill>
                  <a:schemeClr val="tx2"/>
                </a:solidFill>
                <a:latin typeface="Montserrat" pitchFamily="2" charset="77"/>
              </a:rPr>
              <a:t>CROPS PERSONAS - Project #2</a:t>
            </a:r>
            <a:endParaRPr sz="2900" b="1" dirty="0">
              <a:solidFill>
                <a:schemeClr val="tx2"/>
              </a:solidFill>
              <a:latin typeface="Montserrat" pitchFamily="2" charset="77"/>
            </a:endParaRPr>
          </a:p>
        </p:txBody>
      </p:sp>
      <p:sp>
        <p:nvSpPr>
          <p:cNvPr id="99" name="Google Shape;99;p20"/>
          <p:cNvSpPr txBox="1">
            <a:spLocks noGrp="1"/>
          </p:cNvSpPr>
          <p:nvPr>
            <p:ph type="body" idx="1"/>
          </p:nvPr>
        </p:nvSpPr>
        <p:spPr>
          <a:xfrm>
            <a:off x="415600" y="741333"/>
            <a:ext cx="11360800" cy="5801600"/>
          </a:xfrm>
          <a:prstGeom prst="rect">
            <a:avLst/>
          </a:prstGeom>
        </p:spPr>
        <p:txBody>
          <a:bodyPr spcFirstLastPara="1" wrap="square" lIns="121900" tIns="121900" rIns="121900" bIns="121900" anchor="t" anchorCtr="0">
            <a:noAutofit/>
          </a:bodyPr>
          <a:lstStyle/>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Title:</a:t>
            </a:r>
            <a:r>
              <a:rPr lang="en" sz="1500" dirty="0">
                <a:solidFill>
                  <a:schemeClr val="dk1"/>
                </a:solidFill>
                <a:latin typeface="Montserrat" panose="00000500000000000000" pitchFamily="2" charset="0"/>
                <a:ea typeface="Tahoma"/>
                <a:cs typeface="Tahoma"/>
                <a:sym typeface="Tahoma"/>
              </a:rPr>
              <a:t> </a:t>
            </a:r>
            <a:r>
              <a:rPr lang="en" sz="1500" b="1" dirty="0">
                <a:solidFill>
                  <a:schemeClr val="dk1"/>
                </a:solidFill>
                <a:highlight>
                  <a:srgbClr val="FFFF00"/>
                </a:highlight>
                <a:latin typeface="Montserrat" panose="00000500000000000000" pitchFamily="2" charset="0"/>
                <a:ea typeface="Tahoma"/>
                <a:cs typeface="Tahoma"/>
                <a:sym typeface="Tahoma"/>
              </a:rPr>
              <a:t>Coastal Watch</a:t>
            </a:r>
            <a:endParaRPr sz="1500" b="1" dirty="0">
              <a:solidFill>
                <a:schemeClr val="dk1"/>
              </a:solidFill>
              <a:highlight>
                <a:srgbClr val="FFFF00"/>
              </a:highlight>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Type of scaling to be achieved: </a:t>
            </a:r>
            <a:r>
              <a:rPr lang="en" sz="1500" dirty="0">
                <a:solidFill>
                  <a:schemeClr val="dk1"/>
                </a:solidFill>
                <a:latin typeface="Montserrat" panose="00000500000000000000" pitchFamily="2" charset="0"/>
                <a:ea typeface="Tahoma"/>
                <a:cs typeface="Tahoma"/>
                <a:sym typeface="Tahoma"/>
              </a:rPr>
              <a:t>Scaling Out: Replication or expansion (e.g., across new regions, timeframes, research themes, data volumes, participant numbers, methodologies, etc.)</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Location:</a:t>
            </a:r>
            <a:r>
              <a:rPr lang="en" sz="1500" dirty="0">
                <a:solidFill>
                  <a:schemeClr val="dk1"/>
                </a:solidFill>
                <a:latin typeface="Montserrat" panose="00000500000000000000" pitchFamily="2" charset="0"/>
                <a:ea typeface="Tahoma"/>
                <a:cs typeface="Tahoma"/>
                <a:sym typeface="Tahoma"/>
              </a:rPr>
              <a:t> Portugal</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Type of organization: </a:t>
            </a:r>
            <a:r>
              <a:rPr lang="en" sz="1500" dirty="0">
                <a:solidFill>
                  <a:schemeClr val="dk1"/>
                </a:solidFill>
                <a:latin typeface="Montserrat" panose="00000500000000000000" pitchFamily="2" charset="0"/>
                <a:ea typeface="Tahoma"/>
                <a:cs typeface="Tahoma"/>
                <a:sym typeface="Tahoma"/>
              </a:rPr>
              <a:t>Research</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Start date: </a:t>
            </a:r>
            <a:r>
              <a:rPr lang="en" sz="1500" dirty="0">
                <a:solidFill>
                  <a:schemeClr val="dk1"/>
                </a:solidFill>
                <a:latin typeface="Montserrat" panose="00000500000000000000" pitchFamily="2" charset="0"/>
                <a:ea typeface="Tahoma"/>
                <a:cs typeface="Tahoma"/>
                <a:sym typeface="Tahoma"/>
              </a:rPr>
              <a:t>2021</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Type of citizen science project:</a:t>
            </a:r>
            <a:r>
              <a:rPr lang="en" sz="1500" dirty="0">
                <a:solidFill>
                  <a:schemeClr val="dk1"/>
                </a:solidFill>
                <a:latin typeface="Montserrat" panose="00000500000000000000" pitchFamily="2" charset="0"/>
                <a:ea typeface="Tahoma"/>
                <a:cs typeface="Tahoma"/>
                <a:sym typeface="Tahoma"/>
              </a:rPr>
              <a:t> Contributory (participants contribute data only)</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Current scale:</a:t>
            </a:r>
            <a:r>
              <a:rPr lang="en" sz="1500" dirty="0">
                <a:solidFill>
                  <a:schemeClr val="dk1"/>
                </a:solidFill>
                <a:latin typeface="Montserrat" panose="00000500000000000000" pitchFamily="2" charset="0"/>
                <a:ea typeface="Tahoma"/>
                <a:cs typeface="Tahoma"/>
                <a:sym typeface="Tahoma"/>
              </a:rPr>
              <a:t> Regional along Portuguese coast</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EU Mission alignment: </a:t>
            </a:r>
            <a:r>
              <a:rPr lang="en" sz="1500" dirty="0">
                <a:solidFill>
                  <a:schemeClr val="dk1"/>
                </a:solidFill>
                <a:latin typeface="Montserrat" panose="00000500000000000000" pitchFamily="2" charset="0"/>
                <a:ea typeface="Tahoma"/>
                <a:cs typeface="Tahoma"/>
                <a:sym typeface="Tahoma"/>
              </a:rPr>
              <a:t>Oceans</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Target Groups: </a:t>
            </a:r>
            <a:r>
              <a:rPr lang="en" sz="1500" dirty="0">
                <a:solidFill>
                  <a:schemeClr val="dk1"/>
                </a:solidFill>
                <a:latin typeface="Montserrat" panose="00000500000000000000" pitchFamily="2" charset="0"/>
                <a:ea typeface="Tahoma"/>
                <a:cs typeface="Tahoma"/>
                <a:sym typeface="Tahoma"/>
              </a:rPr>
              <a:t>Amateur naturalists, recreational fishers, teachers and students (ages 10–18), and coastal community members.</a:t>
            </a:r>
            <a:endParaRPr sz="1500"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Primary Aim:</a:t>
            </a:r>
            <a:r>
              <a:rPr lang="en" sz="1500" dirty="0">
                <a:solidFill>
                  <a:schemeClr val="dk1"/>
                </a:solidFill>
                <a:latin typeface="Montserrat" panose="00000500000000000000" pitchFamily="2" charset="0"/>
                <a:ea typeface="Tahoma"/>
                <a:cs typeface="Tahoma"/>
                <a:sym typeface="Tahoma"/>
              </a:rPr>
              <a:t> Expand citizen-driven biodiversity monitoring along the Portuguese coast and into Spain and Italy through enhanced EU partnerships from transnational to community levels.</a:t>
            </a:r>
            <a:endParaRPr sz="1500" b="1" dirty="0">
              <a:solidFill>
                <a:schemeClr val="dk1"/>
              </a:solidFill>
              <a:latin typeface="Montserrat" panose="00000500000000000000" pitchFamily="2" charset="0"/>
              <a:ea typeface="Tahoma"/>
              <a:cs typeface="Tahoma"/>
              <a:sym typeface="Tahoma"/>
            </a:endParaRPr>
          </a:p>
          <a:p>
            <a:pPr marL="0" indent="0" algn="just">
              <a:lnSpc>
                <a:spcPct val="100000"/>
              </a:lnSpc>
              <a:buNone/>
            </a:pPr>
            <a:r>
              <a:rPr lang="en" sz="1500" b="1" dirty="0">
                <a:solidFill>
                  <a:schemeClr val="dk1"/>
                </a:solidFill>
                <a:latin typeface="Montserrat" panose="00000500000000000000" pitchFamily="2" charset="0"/>
                <a:ea typeface="Tahoma"/>
                <a:cs typeface="Tahoma"/>
                <a:sym typeface="Tahoma"/>
              </a:rPr>
              <a:t>Description: </a:t>
            </a:r>
            <a:r>
              <a:rPr lang="en" sz="1500" dirty="0">
                <a:solidFill>
                  <a:schemeClr val="dk1"/>
                </a:solidFill>
                <a:latin typeface="Montserrat" panose="00000500000000000000" pitchFamily="2" charset="0"/>
                <a:ea typeface="Tahoma"/>
                <a:cs typeface="Tahoma"/>
                <a:sym typeface="Tahoma"/>
              </a:rPr>
              <a:t>The main focus of the Coastal Watch project is marine biodiversity monitoring from shore and above surface using the Coastal Watch mobile app for species logging with photo verification, which is integrated with the iNaturalist database.</a:t>
            </a:r>
            <a:r>
              <a:rPr lang="en" sz="1500" b="1" dirty="0">
                <a:solidFill>
                  <a:schemeClr val="dk1"/>
                </a:solidFill>
                <a:latin typeface="Montserrat" panose="00000500000000000000" pitchFamily="2" charset="0"/>
                <a:ea typeface="Tahoma"/>
                <a:cs typeface="Tahoma"/>
                <a:sym typeface="Tahoma"/>
              </a:rPr>
              <a:t>  </a:t>
            </a:r>
            <a:r>
              <a:rPr lang="en" sz="1500" dirty="0">
                <a:solidFill>
                  <a:schemeClr val="dk1"/>
                </a:solidFill>
                <a:latin typeface="Montserrat" panose="00000500000000000000" pitchFamily="2" charset="0"/>
                <a:ea typeface="Tahoma"/>
                <a:cs typeface="Tahoma"/>
                <a:sym typeface="Tahoma"/>
              </a:rPr>
              <a:t>Participants are able to contribute individually at their leisure or as a part of engaging in organized bioblitz events by inputting geo-tagged species sightings into the app. Within the app, specific groups or communities are able to design targeted "projects" to focus on localized issues or species of interest, such as invasives or endangered or recovering species. Sensitive data (e.g., endangered or recovering species) are geo-obscured before release. Submissions are reviewed before being shared via national biodiversity portals and GBIF. The project has engaged 3,500 participants, with around 500 active seasonally. Key stakeholders include NGOs, biodiversity data centers, municipalities, coastal agencies, and educational networks. Outputs include two peer-reviewed publications, an educational toolkit, and a website with interactive species maps. The project upholds strict ethical standards, including parental consent for minors, training on non-invasive methods, and data privacy measures.</a:t>
            </a:r>
            <a:endParaRPr sz="1500" b="1" dirty="0">
              <a:solidFill>
                <a:schemeClr val="dk1"/>
              </a:solidFill>
              <a:latin typeface="Montserrat" panose="00000500000000000000" pitchFamily="2" charset="0"/>
              <a:ea typeface="Tahoma"/>
              <a:cs typeface="Tahoma"/>
              <a:sym typeface="Tahoma"/>
            </a:endParaRPr>
          </a:p>
          <a:p>
            <a:pPr marL="0" indent="0" algn="just">
              <a:lnSpc>
                <a:spcPct val="100000"/>
              </a:lnSpc>
              <a:buNone/>
            </a:pPr>
            <a:endParaRPr sz="1500" b="1" dirty="0">
              <a:solidFill>
                <a:schemeClr val="dk1"/>
              </a:solidFill>
              <a:latin typeface="Montserrat" panose="00000500000000000000" pitchFamily="2" charset="0"/>
              <a:ea typeface="Tahoma"/>
              <a:cs typeface="Tahoma"/>
              <a:sym typeface="Tahoma"/>
            </a:endParaRPr>
          </a:p>
        </p:txBody>
      </p:sp>
    </p:spTree>
  </p:cSld>
  <p:clrMapOvr>
    <a:masterClrMapping/>
  </p:clrMapOvr>
</p:sld>
</file>

<file path=ppt/theme/theme1.xml><?xml version="1.0" encoding="utf-8"?>
<a:theme xmlns:a="http://schemas.openxmlformats.org/drawingml/2006/main" name="Tema Rosso">
  <a:themeElements>
    <a:clrScheme name="Crops">
      <a:dk1>
        <a:srgbClr val="000000"/>
      </a:dk1>
      <a:lt1>
        <a:srgbClr val="FFFFFF"/>
      </a:lt1>
      <a:dk2>
        <a:srgbClr val="353081"/>
      </a:dk2>
      <a:lt2>
        <a:srgbClr val="E6E5F3"/>
      </a:lt2>
      <a:accent1>
        <a:srgbClr val="453FA5"/>
      </a:accent1>
      <a:accent2>
        <a:srgbClr val="E58DF4"/>
      </a:accent2>
      <a:accent3>
        <a:srgbClr val="AFED69"/>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6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63CE483CDD54D9A945BEFA030CF4D" ma:contentTypeVersion="15" ma:contentTypeDescription="Create a new document." ma:contentTypeScope="" ma:versionID="68b59f598bc9c9bba373e0ff8675a72c">
  <xsd:schema xmlns:xsd="http://www.w3.org/2001/XMLSchema" xmlns:xs="http://www.w3.org/2001/XMLSchema" xmlns:p="http://schemas.microsoft.com/office/2006/metadata/properties" xmlns:ns2="2e8eb5fa-03b2-4f3a-bcf7-f920959ced39" xmlns:ns3="414ae723-12b2-43b8-9b66-b79e3ff02992" targetNamespace="http://schemas.microsoft.com/office/2006/metadata/properties" ma:root="true" ma:fieldsID="867da0c951d1c1432be1d3e017c2f431" ns2:_="" ns3:_="">
    <xsd:import namespace="2e8eb5fa-03b2-4f3a-bcf7-f920959ced39"/>
    <xsd:import namespace="414ae723-12b2-43b8-9b66-b79e3ff029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eb5fa-03b2-4f3a-bcf7-f920959ce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3eb114a-1057-4b70-865a-64e0360b8e2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ae723-12b2-43b8-9b66-b79e3ff029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2d88b3-61b5-4c4c-8cb2-2f77a7129679}" ma:internalName="TaxCatchAll" ma:showField="CatchAllData" ma:web="414ae723-12b2-43b8-9b66-b79e3ff02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14ae723-12b2-43b8-9b66-b79e3ff02992" xsi:nil="true"/>
    <lcf76f155ced4ddcb4097134ff3c332f xmlns="2e8eb5fa-03b2-4f3a-bcf7-f920959ced3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1A32B-0D41-42B3-A5B1-84E45FF9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eb5fa-03b2-4f3a-bcf7-f920959ced39"/>
    <ds:schemaRef ds:uri="414ae723-12b2-43b8-9b66-b79e3ff02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D81CFE-AB03-4241-8E6B-25867FEEBE84}">
  <ds:schemaRefs>
    <ds:schemaRef ds:uri="2e8eb5fa-03b2-4f3a-bcf7-f920959ced39"/>
    <ds:schemaRef ds:uri="414ae723-12b2-43b8-9b66-b79e3ff029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6FCE8E-1197-42C8-B312-549E0FEE13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3284</TotalTime>
  <Words>1996</Words>
  <Application>Microsoft Office PowerPoint</Application>
  <PresentationFormat>Widescreen</PresentationFormat>
  <Paragraphs>102</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Regular</vt:lpstr>
      <vt:lpstr>Montserrat</vt:lpstr>
      <vt:lpstr>Montserrat Medium</vt:lpstr>
      <vt:lpstr>Tahoma</vt:lpstr>
      <vt:lpstr>Tema Rosso</vt:lpstr>
      <vt:lpstr>PowerPoint Presentation</vt:lpstr>
      <vt:lpstr>Objective</vt:lpstr>
      <vt:lpstr>CROPS definition of “scaling citizen science”</vt:lpstr>
      <vt:lpstr> CROPS Protocols</vt:lpstr>
      <vt:lpstr>PowerPoint Presentation</vt:lpstr>
      <vt:lpstr>PowerPoint Presentation</vt:lpstr>
      <vt:lpstr>PowerPoint Presentation</vt:lpstr>
      <vt:lpstr>CROPS PERSONAS - Project #1</vt:lpstr>
      <vt:lpstr>CROPS PERSONAS - Project #2</vt:lpstr>
      <vt:lpstr>From Personas to Protocols</vt:lpstr>
      <vt:lpstr>Example: Coastal Watch - Phase 2 Persona Analysis</vt:lpstr>
      <vt:lpstr>Example: Coastal Watch - Phase 3 - Barrier identification:   </vt:lpstr>
      <vt:lpstr>Example: Coastal Watch - Phase 4 – Protocol Development</vt:lpstr>
      <vt:lpstr>Protocols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FRAISL Dilek</cp:lastModifiedBy>
  <cp:revision>16</cp:revision>
  <dcterms:created xsi:type="dcterms:W3CDTF">2023-02-20T13:22:12Z</dcterms:created>
  <dcterms:modified xsi:type="dcterms:W3CDTF">2026-03-21T06:03:04Z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0x0101004A363CE483CDD54D9A945BEFA030CF4D</vt:lpwstr>
  </property>
  <property fmtid="{D5CDD505-2E9C-101B-9397-08002B2CF9AE}" pid="3" name="MediaServiceImageTags">
    <vt:lpwstr/>
  </property>
</Properties>
</file>