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28"/>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Lst>
  <p:sldSz cx="12192000" cy="6858000"/>
  <p:notesSz cx="6858000" cy="9144000"/>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4npr1dW8uKbAiZwBVGO9OB1Iq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2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ure.com/articles/s44458-025-00008-4#ref-CR1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ature.com/articles/s44458-025-00008-4#ref-CR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cc1eec3569_1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cc1eec3569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cc1eec3569_1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cc1eec3569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cc1eec3569_1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cc1eec3569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cc1eec3569_1_1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cc1eec3569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cc1eec3569_1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cc1eec3569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cc1eec3569_1_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cc1eec3569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cc1eec3569_1_2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cc1eec3569_1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cc1eec3569_1_2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cc1eec3569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cc1eec3569_1_2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cc1eec3569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cc1eec3569_1_2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cc1eec3569_1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cb570af0e7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cb570af0e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cc1eec3569_1_2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cc1eec3569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cc1eec3569_1_2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cc1eec3569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cc1eec3569_1_2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cc1eec3569_1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cc1eec3569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cc1eec356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b570af0e7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cb570af0e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cb570af0e7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cb570af0e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93eb2b4b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g2793eb2b4b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b570af0e7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3cb570af0e7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cb570af0e7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2420" algn="just" rtl="0">
              <a:lnSpc>
                <a:spcPct val="115000"/>
              </a:lnSpc>
              <a:spcBef>
                <a:spcPts val="0"/>
              </a:spcBef>
              <a:spcAft>
                <a:spcPts val="0"/>
              </a:spcAft>
              <a:buClr>
                <a:srgbClr val="0A0A0A"/>
              </a:buClr>
              <a:buSzPts val="1320"/>
              <a:buFont typeface="Avenir"/>
              <a:buChar char="•"/>
            </a:pPr>
            <a:r>
              <a:rPr lang="en-FR" sz="1320">
                <a:solidFill>
                  <a:srgbClr val="222222"/>
                </a:solidFill>
                <a:highlight>
                  <a:srgbClr val="FFFFFF"/>
                </a:highlight>
                <a:latin typeface="Avenir"/>
                <a:ea typeface="Avenir"/>
                <a:cs typeface="Avenir"/>
                <a:sym typeface="Avenir"/>
              </a:rPr>
              <a:t>In this evolving environment, we argue that citizen science can become an essential part of national data gathering efforts. To date, policymakers, researchers, and agencies have viewed it as supplementary to official statistics. We contend that, rather than an optional complement, citizen science data should be systematically integrated into national and global data ecosystems.</a:t>
            </a:r>
            <a:endParaRPr sz="640">
              <a:solidFill>
                <a:srgbClr val="222222"/>
              </a:solidFill>
              <a:highlight>
                <a:srgbClr val="FFFFFF"/>
              </a:highlight>
              <a:latin typeface="Roboto"/>
              <a:ea typeface="Roboto"/>
              <a:cs typeface="Roboto"/>
              <a:sym typeface="Roboto"/>
            </a:endParaRPr>
          </a:p>
          <a:p>
            <a:pPr marL="0" lvl="0" indent="0" algn="l" rtl="0">
              <a:lnSpc>
                <a:spcPct val="100000"/>
              </a:lnSpc>
              <a:spcBef>
                <a:spcPts val="1800"/>
              </a:spcBef>
              <a:spcAft>
                <a:spcPts val="0"/>
              </a:spcAft>
              <a:buSzPts val="1100"/>
              <a:buNone/>
            </a:pPr>
            <a:endParaRPr/>
          </a:p>
        </p:txBody>
      </p:sp>
      <p:sp>
        <p:nvSpPr>
          <p:cNvPr id="106" name="Google Shape;106;g3cb570af0e7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cb570af0e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FR" sz="1350">
                <a:solidFill>
                  <a:srgbClr val="222222"/>
                </a:solidFill>
                <a:highlight>
                  <a:srgbClr val="FFFFFF"/>
                </a:highlight>
                <a:latin typeface="Roboto"/>
                <a:ea typeface="Roboto"/>
                <a:cs typeface="Roboto"/>
                <a:sym typeface="Roboto"/>
              </a:rPr>
              <a:t>Citizen science can play a role in monitoring environmental SDGs. The potential of citizen science extends far beyond environmental indicators, covering socioeconomic and governance indicators. This is particularly true for indicators that require self-reported data on citizen experiences, such as feeling safe walking home and experiencing physical, sexual, or psychological violence. More specifically, a pilot initiative used citizen science to measure satisfaction with public services in Ghana</a:t>
            </a:r>
            <a:r>
              <a:rPr lang="en-FR" sz="1000" u="sng">
                <a:solidFill>
                  <a:srgbClr val="006699"/>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13</a:t>
            </a:r>
            <a:r>
              <a:rPr lang="en-FR" sz="1350">
                <a:solidFill>
                  <a:srgbClr val="222222"/>
                </a:solidFill>
                <a:highlight>
                  <a:srgbClr val="FFFFFF"/>
                </a:highlight>
                <a:latin typeface="Roboto"/>
                <a:ea typeface="Roboto"/>
                <a:cs typeface="Roboto"/>
                <a:sym typeface="Roboto"/>
              </a:rPr>
              <a:t>, informing SDG indicators related to peace, justice, and strong institutions (SDG 16). These projects show the ability of citizen science to reach underserved groups, tailor approaches to local contexts, and collect feedback-driven data. We find that citizen science data could potentially support 48 (or 60%) of the indicators that currently rely on household surveys</a:t>
            </a:r>
            <a:r>
              <a:rPr lang="en-FR" sz="1000" u="sng">
                <a:solidFill>
                  <a:srgbClr val="006699"/>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5</a:t>
            </a:r>
            <a:r>
              <a:rPr lang="en-FR" sz="1350">
                <a:solidFill>
                  <a:srgbClr val="222222"/>
                </a:solidFill>
                <a:highlight>
                  <a:srgbClr val="FFFFFF"/>
                </a:highlight>
                <a:latin typeface="Roboto"/>
                <a:ea typeface="Roboto"/>
                <a:cs typeface="Roboto"/>
                <a:sym typeface="Roboto"/>
              </a:rPr>
              <a:t>, across 13 SDGs. </a:t>
            </a:r>
            <a:r>
              <a:rPr lang="en-FR" sz="1200">
                <a:solidFill>
                  <a:srgbClr val="4D4D4D"/>
                </a:solidFill>
                <a:highlight>
                  <a:srgbClr val="F9F9F9"/>
                </a:highlight>
                <a:latin typeface="Roboto"/>
                <a:ea typeface="Roboto"/>
                <a:cs typeface="Roboto"/>
                <a:sym typeface="Roboto"/>
              </a:rPr>
              <a:t>The Inter-secretariat Working Group on Household Surveys (ISWGHS) has identified that 80 SDG indicators require household survey data across 13 SDGs. 48 which means 60% of these SDG indicators can be monitored through citizen science data. </a:t>
            </a:r>
            <a:r>
              <a:rPr lang="en-FR" sz="1350">
                <a:solidFill>
                  <a:srgbClr val="222222"/>
                </a:solidFill>
                <a:highlight>
                  <a:srgbClr val="FFFFFF"/>
                </a:highlight>
                <a:latin typeface="Roboto"/>
                <a:ea typeface="Roboto"/>
                <a:cs typeface="Roboto"/>
                <a:sym typeface="Roboto"/>
              </a:rPr>
              <a:t>SDG 3 </a:t>
            </a:r>
            <a:r>
              <a:rPr lang="en-FR" sz="1350" i="1">
                <a:solidFill>
                  <a:srgbClr val="222222"/>
                </a:solidFill>
                <a:highlight>
                  <a:srgbClr val="FFFFFF"/>
                </a:highlight>
                <a:latin typeface="Roboto"/>
                <a:ea typeface="Roboto"/>
                <a:cs typeface="Roboto"/>
                <a:sym typeface="Roboto"/>
              </a:rPr>
              <a:t>Good Health and Wellbeing</a:t>
            </a:r>
            <a:r>
              <a:rPr lang="en-FR" sz="1350">
                <a:solidFill>
                  <a:srgbClr val="222222"/>
                </a:solidFill>
                <a:highlight>
                  <a:srgbClr val="FFFFFF"/>
                </a:highlight>
                <a:latin typeface="Roboto"/>
                <a:ea typeface="Roboto"/>
                <a:cs typeface="Roboto"/>
                <a:sym typeface="Roboto"/>
              </a:rPr>
              <a:t> stands out with the greatest potential from this analysis: 17 indicators out of the 19 that are currently supported by household surveys could be informed by citizen science data. As such, citizen science is already positioned to address data gaps left by the end of the Demographic and Health Surveys. The critical challenge is to scale up these efforts to cover the globe.</a:t>
            </a:r>
            <a:endParaRPr/>
          </a:p>
        </p:txBody>
      </p:sp>
      <p:sp>
        <p:nvSpPr>
          <p:cNvPr id="113" name="Google Shape;113;g3cb570af0e7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cb570af0e7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4325" algn="l" rtl="0">
              <a:lnSpc>
                <a:spcPct val="100000"/>
              </a:lnSpc>
              <a:spcBef>
                <a:spcPts val="0"/>
              </a:spcBef>
              <a:spcAft>
                <a:spcPts val="0"/>
              </a:spcAft>
              <a:buClr>
                <a:srgbClr val="222222"/>
              </a:buClr>
              <a:buSzPts val="1350"/>
              <a:buFont typeface="Roboto"/>
              <a:buAutoNum type="arabicPeriod"/>
            </a:pPr>
            <a:r>
              <a:rPr lang="en-FR" sz="1350">
                <a:solidFill>
                  <a:srgbClr val="222222"/>
                </a:solidFill>
                <a:highlight>
                  <a:srgbClr val="FFFFFF"/>
                </a:highlight>
                <a:latin typeface="Roboto"/>
                <a:ea typeface="Roboto"/>
                <a:cs typeface="Roboto"/>
                <a:sym typeface="Roboto"/>
              </a:rPr>
              <a:t>A crucial first step is the formal integration of citizen science into national statistical systems through official acknowledgment, such as via statistical acts, regulations and frameworks and standardized protocols. While citizen science offers flexibility and bottom-up engagement, ensuring data quality, comparability and privacy requires structured frameworks. Agencies should develop standards specifically tailored to citizen science that carefully balance methodological rigor with the participatory and adaptive nature of citizen science. </a:t>
            </a:r>
            <a:endParaRPr sz="1350">
              <a:solidFill>
                <a:srgbClr val="222222"/>
              </a:solidFill>
              <a:highlight>
                <a:srgbClr val="FFFFFF"/>
              </a:highlight>
              <a:latin typeface="Roboto"/>
              <a:ea typeface="Roboto"/>
              <a:cs typeface="Roboto"/>
              <a:sym typeface="Roboto"/>
            </a:endParaRPr>
          </a:p>
          <a:p>
            <a:pPr marL="457200" lvl="0" indent="-314325" algn="l" rtl="0">
              <a:lnSpc>
                <a:spcPct val="100000"/>
              </a:lnSpc>
              <a:spcBef>
                <a:spcPts val="0"/>
              </a:spcBef>
              <a:spcAft>
                <a:spcPts val="0"/>
              </a:spcAft>
              <a:buClr>
                <a:srgbClr val="222222"/>
              </a:buClr>
              <a:buSzPts val="1350"/>
              <a:buFont typeface="Roboto"/>
              <a:buAutoNum type="arabicPeriod"/>
            </a:pPr>
            <a:r>
              <a:rPr lang="en-FR" sz="1350">
                <a:solidFill>
                  <a:srgbClr val="222222"/>
                </a:solidFill>
                <a:highlight>
                  <a:srgbClr val="FFFFFF"/>
                </a:highlight>
                <a:latin typeface="Roboto"/>
                <a:ea typeface="Roboto"/>
                <a:cs typeface="Roboto"/>
                <a:sym typeface="Roboto"/>
              </a:rPr>
              <a:t>The next step is to secure government support and institutional backing to work with agencies, researchers, practitioners and technology developers to design data collection methods that meet official quality standards.</a:t>
            </a:r>
            <a:endParaRPr sz="1350">
              <a:solidFill>
                <a:srgbClr val="222222"/>
              </a:solidFill>
              <a:highlight>
                <a:srgbClr val="FFFFFF"/>
              </a:highlight>
              <a:latin typeface="Roboto"/>
              <a:ea typeface="Roboto"/>
              <a:cs typeface="Roboto"/>
              <a:sym typeface="Roboto"/>
            </a:endParaRPr>
          </a:p>
          <a:p>
            <a:pPr marL="457200" lvl="0" indent="-314325" algn="l" rtl="0">
              <a:lnSpc>
                <a:spcPct val="100000"/>
              </a:lnSpc>
              <a:spcBef>
                <a:spcPts val="0"/>
              </a:spcBef>
              <a:spcAft>
                <a:spcPts val="0"/>
              </a:spcAft>
              <a:buClr>
                <a:srgbClr val="222222"/>
              </a:buClr>
              <a:buSzPts val="1350"/>
              <a:buFont typeface="Roboto"/>
              <a:buAutoNum type="arabicPeriod"/>
            </a:pPr>
            <a:r>
              <a:rPr lang="en-FR" sz="1350">
                <a:solidFill>
                  <a:srgbClr val="222222"/>
                </a:solidFill>
                <a:highlight>
                  <a:srgbClr val="FFFFFF"/>
                </a:highlight>
                <a:latin typeface="Roboto"/>
                <a:ea typeface="Roboto"/>
                <a:cs typeface="Roboto"/>
                <a:sym typeface="Roboto"/>
              </a:rPr>
              <a:t>The third is for the global initiatives and statistical agencies to include citizen science communities in global data governance conversations, such as the Global Digital Compact and Artificial Intelligence ethics frameworks. Inclusive and participatory global data governance will be critical in shaping an equitable future for official statistics.</a:t>
            </a:r>
            <a:endParaRPr sz="1350">
              <a:solidFill>
                <a:srgbClr val="222222"/>
              </a:solidFill>
              <a:highlight>
                <a:srgbClr val="FFFFFF"/>
              </a:highlight>
              <a:latin typeface="Roboto"/>
              <a:ea typeface="Roboto"/>
              <a:cs typeface="Roboto"/>
              <a:sym typeface="Roboto"/>
            </a:endParaRPr>
          </a:p>
          <a:p>
            <a:pPr marL="457200" lvl="0" indent="-314325" algn="l" rtl="0">
              <a:lnSpc>
                <a:spcPct val="100000"/>
              </a:lnSpc>
              <a:spcBef>
                <a:spcPts val="0"/>
              </a:spcBef>
              <a:spcAft>
                <a:spcPts val="0"/>
              </a:spcAft>
              <a:buClr>
                <a:srgbClr val="222222"/>
              </a:buClr>
              <a:buSzPts val="1350"/>
              <a:buFont typeface="Roboto"/>
              <a:buAutoNum type="arabicPeriod"/>
            </a:pPr>
            <a:r>
              <a:rPr lang="en-FR" sz="1350">
                <a:solidFill>
                  <a:srgbClr val="222222"/>
                </a:solidFill>
                <a:highlight>
                  <a:srgbClr val="FFFFFF"/>
                </a:highlight>
                <a:latin typeface="Roboto"/>
                <a:ea typeface="Roboto"/>
                <a:cs typeface="Roboto"/>
                <a:sym typeface="Roboto"/>
              </a:rPr>
              <a:t>Finally, sustainable financing is essential. Although more affordable than traditional data collection, citizen science is not free and often requires technological developments and community co-design. </a:t>
            </a:r>
            <a:endParaRPr sz="1350">
              <a:solidFill>
                <a:srgbClr val="222222"/>
              </a:solidFill>
              <a:highlight>
                <a:srgbClr val="FFFFFF"/>
              </a:highlight>
              <a:latin typeface="Roboto"/>
              <a:ea typeface="Roboto"/>
              <a:cs typeface="Roboto"/>
              <a:sym typeface="Roboto"/>
            </a:endParaRPr>
          </a:p>
        </p:txBody>
      </p:sp>
      <p:sp>
        <p:nvSpPr>
          <p:cNvPr id="120" name="Google Shape;120;g3cb570af0e7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cb570af0e7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g3cb570af0e7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cb570af0e7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3cb570af0e7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348196" y="2395255"/>
            <a:ext cx="11430000" cy="180267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57BBF"/>
              </a:buClr>
              <a:buSzPts val="4000"/>
              <a:buFont typeface="Avenir"/>
              <a:buNone/>
              <a:defRPr sz="4000" b="1">
                <a:solidFill>
                  <a:srgbClr val="157BBF"/>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348196" y="4627418"/>
            <a:ext cx="11430000" cy="44334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97A74"/>
              </a:buClr>
              <a:buSzPts val="2400"/>
              <a:buNone/>
              <a:defRPr sz="2400" b="1">
                <a:solidFill>
                  <a:srgbClr val="797A74"/>
                </a:solidFill>
                <a:latin typeface="Avenir"/>
                <a:ea typeface="Avenir"/>
                <a:cs typeface="Avenir"/>
                <a:sym typeface="Aveni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4" name="Google Shape;14;p5" descr="Icon&#10;&#10;Description automatically generated with medium confidence"/>
          <p:cNvPicPr preferRelativeResize="0"/>
          <p:nvPr/>
        </p:nvPicPr>
        <p:blipFill rotWithShape="1">
          <a:blip r:embed="rId2">
            <a:alphaModFix/>
          </a:blip>
          <a:srcRect/>
          <a:stretch/>
        </p:blipFill>
        <p:spPr>
          <a:xfrm>
            <a:off x="2831539" y="286315"/>
            <a:ext cx="6463315" cy="1704211"/>
          </a:xfrm>
          <a:prstGeom prst="rect">
            <a:avLst/>
          </a:prstGeom>
          <a:noFill/>
          <a:ln>
            <a:noFill/>
          </a:ln>
        </p:spPr>
      </p:pic>
      <p:sp>
        <p:nvSpPr>
          <p:cNvPr id="15" name="Google Shape;15;p5"/>
          <p:cNvSpPr txBox="1">
            <a:spLocks noGrp="1"/>
          </p:cNvSpPr>
          <p:nvPr>
            <p:ph type="body" idx="2"/>
          </p:nvPr>
        </p:nvSpPr>
        <p:spPr>
          <a:xfrm>
            <a:off x="348196" y="5078783"/>
            <a:ext cx="11430000" cy="44334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797A74"/>
              </a:buClr>
              <a:buSzPts val="2000"/>
              <a:buNone/>
              <a:defRPr sz="2000">
                <a:solidFill>
                  <a:srgbClr val="797A74"/>
                </a:solidFill>
                <a:latin typeface="Avenir"/>
                <a:ea typeface="Avenir"/>
                <a:cs typeface="Avenir"/>
                <a:sym typeface="Avenir"/>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 name="Google Shape;16;p5"/>
          <p:cNvPicPr preferRelativeResize="0"/>
          <p:nvPr/>
        </p:nvPicPr>
        <p:blipFill rotWithShape="1">
          <a:blip r:embed="rId3">
            <a:alphaModFix/>
          </a:blip>
          <a:srcRect/>
          <a:stretch/>
        </p:blipFill>
        <p:spPr>
          <a:xfrm>
            <a:off x="0" y="5915153"/>
            <a:ext cx="12192000" cy="94284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185321" y="1244605"/>
            <a:ext cx="11771153" cy="58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7BBF"/>
              </a:buClr>
              <a:buSzPts val="3200"/>
              <a:buFont typeface="Avenir"/>
              <a:buNone/>
              <a:defRPr sz="3200">
                <a:solidFill>
                  <a:srgbClr val="157BBF"/>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185321" y="2104829"/>
            <a:ext cx="11771153" cy="425440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Clr>
                <a:schemeClr val="dk1"/>
              </a:buClr>
              <a:buSzPts val="2400"/>
              <a:buChar char="•"/>
              <a:defRPr sz="2400">
                <a:latin typeface="Avenir"/>
                <a:ea typeface="Avenir"/>
                <a:cs typeface="Avenir"/>
                <a:sym typeface="Avenir"/>
              </a:defRPr>
            </a:lvl1pPr>
            <a:lvl2pPr marL="914400" lvl="1" indent="-355600" algn="l">
              <a:lnSpc>
                <a:spcPct val="100000"/>
              </a:lnSpc>
              <a:spcBef>
                <a:spcPts val="600"/>
              </a:spcBef>
              <a:spcAft>
                <a:spcPts val="0"/>
              </a:spcAft>
              <a:buClr>
                <a:schemeClr val="dk1"/>
              </a:buClr>
              <a:buSzPts val="2000"/>
              <a:buChar char="•"/>
              <a:defRPr sz="2000">
                <a:latin typeface="Avenir"/>
                <a:ea typeface="Avenir"/>
                <a:cs typeface="Avenir"/>
                <a:sym typeface="Avenir"/>
              </a:defRPr>
            </a:lvl2pPr>
            <a:lvl3pPr marL="1371600" lvl="2" indent="-342900" algn="l">
              <a:lnSpc>
                <a:spcPct val="100000"/>
              </a:lnSpc>
              <a:spcBef>
                <a:spcPts val="600"/>
              </a:spcBef>
              <a:spcAft>
                <a:spcPts val="0"/>
              </a:spcAft>
              <a:buClr>
                <a:schemeClr val="dk1"/>
              </a:buClr>
              <a:buSzPts val="1800"/>
              <a:buChar char="•"/>
              <a:defRPr sz="1800">
                <a:latin typeface="Avenir"/>
                <a:ea typeface="Avenir"/>
                <a:cs typeface="Avenir"/>
                <a:sym typeface="Avenir"/>
              </a:defRPr>
            </a:lvl3pPr>
            <a:lvl4pPr marL="1828800" lvl="3" indent="-342900" algn="l">
              <a:lnSpc>
                <a:spcPct val="90000"/>
              </a:lnSpc>
              <a:spcBef>
                <a:spcPts val="600"/>
              </a:spcBef>
              <a:spcAft>
                <a:spcPts val="0"/>
              </a:spcAft>
              <a:buClr>
                <a:schemeClr val="dk1"/>
              </a:buClr>
              <a:buSzPts val="1800"/>
              <a:buChar char="•"/>
              <a:defRPr>
                <a:latin typeface="Avenir"/>
                <a:ea typeface="Avenir"/>
                <a:cs typeface="Avenir"/>
                <a:sym typeface="Avenir"/>
              </a:defRPr>
            </a:lvl4pPr>
            <a:lvl5pPr marL="2286000" lvl="4" indent="-342900" algn="l">
              <a:lnSpc>
                <a:spcPct val="90000"/>
              </a:lnSpc>
              <a:spcBef>
                <a:spcPts val="500"/>
              </a:spcBef>
              <a:spcAft>
                <a:spcPts val="0"/>
              </a:spcAft>
              <a:buClr>
                <a:schemeClr val="dk1"/>
              </a:buClr>
              <a:buSzPts val="18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sldNum" idx="12"/>
          </p:nvPr>
        </p:nvSpPr>
        <p:spPr>
          <a:xfrm>
            <a:off x="9234057" y="64949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FR"/>
              <a:t>‹#›</a:t>
            </a:fld>
            <a:endParaRPr/>
          </a:p>
        </p:txBody>
      </p:sp>
      <p:pic>
        <p:nvPicPr>
          <p:cNvPr id="21" name="Google Shape;21;p6" descr="Icon&#10;&#10;Description automatically generated with medium confidence"/>
          <p:cNvPicPr preferRelativeResize="0"/>
          <p:nvPr/>
        </p:nvPicPr>
        <p:blipFill rotWithShape="1">
          <a:blip r:embed="rId2">
            <a:alphaModFix/>
          </a:blip>
          <a:srcRect/>
          <a:stretch/>
        </p:blipFill>
        <p:spPr>
          <a:xfrm>
            <a:off x="185322" y="200638"/>
            <a:ext cx="2912465" cy="767943"/>
          </a:xfrm>
          <a:prstGeom prst="rect">
            <a:avLst/>
          </a:prstGeom>
          <a:noFill/>
          <a:ln>
            <a:noFill/>
          </a:ln>
        </p:spPr>
      </p:pic>
      <p:sp>
        <p:nvSpPr>
          <p:cNvPr id="22" name="Google Shape;22;p6"/>
          <p:cNvSpPr>
            <a:spLocks noGrp="1"/>
          </p:cNvSpPr>
          <p:nvPr>
            <p:ph type="pic" idx="2"/>
          </p:nvPr>
        </p:nvSpPr>
        <p:spPr>
          <a:xfrm>
            <a:off x="9094213" y="241816"/>
            <a:ext cx="2862262" cy="723900"/>
          </a:xfrm>
          <a:prstGeom prst="rect">
            <a:avLst/>
          </a:prstGeom>
          <a:noFill/>
          <a:ln>
            <a:no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7"/>
          <p:cNvSpPr txBox="1">
            <a:spLocks noGrp="1"/>
          </p:cNvSpPr>
          <p:nvPr>
            <p:ph type="body" idx="1"/>
          </p:nvPr>
        </p:nvSpPr>
        <p:spPr>
          <a:xfrm>
            <a:off x="185322" y="1300162"/>
            <a:ext cx="5720179" cy="50577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rgbClr val="39AB47"/>
              </a:buClr>
              <a:buSzPts val="2400"/>
              <a:buNone/>
              <a:defRPr sz="2400">
                <a:solidFill>
                  <a:srgbClr val="39AB47"/>
                </a:solidFill>
                <a:latin typeface="Avenir"/>
                <a:ea typeface="Avenir"/>
                <a:cs typeface="Avenir"/>
                <a:sym typeface="Avenir"/>
              </a:defRPr>
            </a:lvl1pPr>
            <a:lvl2pPr marL="914400" lvl="1" indent="-228600" algn="l">
              <a:lnSpc>
                <a:spcPct val="100000"/>
              </a:lnSpc>
              <a:spcBef>
                <a:spcPts val="600"/>
              </a:spcBef>
              <a:spcAft>
                <a:spcPts val="0"/>
              </a:spcAft>
              <a:buClr>
                <a:schemeClr val="dk1"/>
              </a:buClr>
              <a:buSzPts val="2000"/>
              <a:buNone/>
              <a:defRPr sz="2000">
                <a:latin typeface="Avenir"/>
                <a:ea typeface="Avenir"/>
                <a:cs typeface="Avenir"/>
                <a:sym typeface="Avenir"/>
              </a:defRPr>
            </a:lvl2pPr>
            <a:lvl3pPr marL="1371600" lvl="2" indent="-342900" algn="l">
              <a:lnSpc>
                <a:spcPct val="90000"/>
              </a:lnSpc>
              <a:spcBef>
                <a:spcPts val="600"/>
              </a:spcBef>
              <a:spcAft>
                <a:spcPts val="0"/>
              </a:spcAft>
              <a:buClr>
                <a:schemeClr val="dk1"/>
              </a:buClr>
              <a:buSzPts val="1800"/>
              <a:buChar char="•"/>
              <a:defRPr sz="1800">
                <a:latin typeface="Avenir"/>
                <a:ea typeface="Avenir"/>
                <a:cs typeface="Avenir"/>
                <a:sym typeface="Avenir"/>
              </a:defRPr>
            </a:lvl3pPr>
            <a:lvl4pPr marL="1828800" lvl="3" indent="-342900" algn="l">
              <a:lnSpc>
                <a:spcPct val="90000"/>
              </a:lnSpc>
              <a:spcBef>
                <a:spcPts val="500"/>
              </a:spcBef>
              <a:spcAft>
                <a:spcPts val="0"/>
              </a:spcAft>
              <a:buClr>
                <a:schemeClr val="dk1"/>
              </a:buClr>
              <a:buSzPts val="1800"/>
              <a:buChar char="•"/>
              <a:defRPr>
                <a:latin typeface="Avenir"/>
                <a:ea typeface="Avenir"/>
                <a:cs typeface="Avenir"/>
                <a:sym typeface="Avenir"/>
              </a:defRPr>
            </a:lvl4pPr>
            <a:lvl5pPr marL="2286000" lvl="4" indent="-342900" algn="l">
              <a:lnSpc>
                <a:spcPct val="90000"/>
              </a:lnSpc>
              <a:spcBef>
                <a:spcPts val="500"/>
              </a:spcBef>
              <a:spcAft>
                <a:spcPts val="0"/>
              </a:spcAft>
              <a:buClr>
                <a:schemeClr val="dk1"/>
              </a:buClr>
              <a:buSzPts val="18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
          <p:cNvSpPr txBox="1">
            <a:spLocks noGrp="1"/>
          </p:cNvSpPr>
          <p:nvPr>
            <p:ph type="body" idx="2"/>
          </p:nvPr>
        </p:nvSpPr>
        <p:spPr>
          <a:xfrm>
            <a:off x="6286500" y="1300162"/>
            <a:ext cx="5669974" cy="505777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9AB47"/>
              </a:buClr>
              <a:buSzPts val="2400"/>
              <a:buChar char="•"/>
              <a:defRPr sz="2400">
                <a:solidFill>
                  <a:srgbClr val="39AB47"/>
                </a:solidFill>
                <a:latin typeface="Avenir"/>
                <a:ea typeface="Avenir"/>
                <a:cs typeface="Avenir"/>
                <a:sym typeface="Avenir"/>
              </a:defRPr>
            </a:lvl1pPr>
            <a:lvl2pPr marL="914400" lvl="1" indent="-355600" algn="l">
              <a:lnSpc>
                <a:spcPct val="90000"/>
              </a:lnSpc>
              <a:spcBef>
                <a:spcPts val="500"/>
              </a:spcBef>
              <a:spcAft>
                <a:spcPts val="0"/>
              </a:spcAft>
              <a:buClr>
                <a:schemeClr val="dk1"/>
              </a:buClr>
              <a:buSzPts val="2000"/>
              <a:buChar char="•"/>
              <a:defRPr sz="2000">
                <a:latin typeface="Avenir"/>
                <a:ea typeface="Avenir"/>
                <a:cs typeface="Avenir"/>
                <a:sym typeface="Avenir"/>
              </a:defRPr>
            </a:lvl2pPr>
            <a:lvl3pPr marL="1371600" lvl="2" indent="-342900" algn="l">
              <a:lnSpc>
                <a:spcPct val="90000"/>
              </a:lnSpc>
              <a:spcBef>
                <a:spcPts val="500"/>
              </a:spcBef>
              <a:spcAft>
                <a:spcPts val="0"/>
              </a:spcAft>
              <a:buClr>
                <a:schemeClr val="dk1"/>
              </a:buClr>
              <a:buSzPts val="1800"/>
              <a:buChar char="•"/>
              <a:defRPr sz="1800">
                <a:latin typeface="Avenir"/>
                <a:ea typeface="Avenir"/>
                <a:cs typeface="Avenir"/>
                <a:sym typeface="Avenir"/>
              </a:defRPr>
            </a:lvl3pPr>
            <a:lvl4pPr marL="1828800" lvl="3" indent="-342900" algn="l">
              <a:lnSpc>
                <a:spcPct val="90000"/>
              </a:lnSpc>
              <a:spcBef>
                <a:spcPts val="500"/>
              </a:spcBef>
              <a:spcAft>
                <a:spcPts val="0"/>
              </a:spcAft>
              <a:buClr>
                <a:schemeClr val="dk1"/>
              </a:buClr>
              <a:buSzPts val="1800"/>
              <a:buChar char="•"/>
              <a:defRPr>
                <a:latin typeface="Avenir"/>
                <a:ea typeface="Avenir"/>
                <a:cs typeface="Avenir"/>
                <a:sym typeface="Avenir"/>
              </a:defRPr>
            </a:lvl4pPr>
            <a:lvl5pPr marL="2286000" lvl="4" indent="-342900" algn="l">
              <a:lnSpc>
                <a:spcPct val="90000"/>
              </a:lnSpc>
              <a:spcBef>
                <a:spcPts val="500"/>
              </a:spcBef>
              <a:spcAft>
                <a:spcPts val="0"/>
              </a:spcAft>
              <a:buClr>
                <a:schemeClr val="dk1"/>
              </a:buClr>
              <a:buSzPts val="18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7"/>
          <p:cNvSpPr txBox="1">
            <a:spLocks noGrp="1"/>
          </p:cNvSpPr>
          <p:nvPr>
            <p:ph type="sldNum" idx="12"/>
          </p:nvPr>
        </p:nvSpPr>
        <p:spPr>
          <a:xfrm>
            <a:off x="9210680" y="651351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FR"/>
              <a:t>‹#›</a:t>
            </a:fld>
            <a:endParaRPr/>
          </a:p>
        </p:txBody>
      </p:sp>
      <p:pic>
        <p:nvPicPr>
          <p:cNvPr id="27" name="Google Shape;27;p7" descr="Icon&#10;&#10;Description automatically generated with medium confidence"/>
          <p:cNvPicPr preferRelativeResize="0"/>
          <p:nvPr/>
        </p:nvPicPr>
        <p:blipFill rotWithShape="1">
          <a:blip r:embed="rId2">
            <a:alphaModFix/>
          </a:blip>
          <a:srcRect/>
          <a:stretch/>
        </p:blipFill>
        <p:spPr>
          <a:xfrm>
            <a:off x="185322" y="200638"/>
            <a:ext cx="2912465" cy="767943"/>
          </a:xfrm>
          <a:prstGeom prst="rect">
            <a:avLst/>
          </a:prstGeom>
          <a:noFill/>
          <a:ln>
            <a:noFill/>
          </a:ln>
        </p:spPr>
      </p:pic>
      <p:sp>
        <p:nvSpPr>
          <p:cNvPr id="28" name="Google Shape;28;p7"/>
          <p:cNvSpPr>
            <a:spLocks noGrp="1"/>
          </p:cNvSpPr>
          <p:nvPr>
            <p:ph type="pic" idx="3"/>
          </p:nvPr>
        </p:nvSpPr>
        <p:spPr>
          <a:xfrm>
            <a:off x="9094213" y="241816"/>
            <a:ext cx="2862262" cy="723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85321" y="1244605"/>
            <a:ext cx="11771153" cy="58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7BBF"/>
              </a:buClr>
              <a:buSzPts val="3200"/>
              <a:buFont typeface="Avenir"/>
              <a:buNone/>
              <a:defRPr sz="3200">
                <a:solidFill>
                  <a:srgbClr val="157BBF"/>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185321" y="2104829"/>
            <a:ext cx="11771153" cy="425440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Clr>
                <a:schemeClr val="dk1"/>
              </a:buClr>
              <a:buSzPts val="2400"/>
              <a:buChar char="•"/>
              <a:defRPr sz="2400">
                <a:latin typeface="Avenir"/>
                <a:ea typeface="Avenir"/>
                <a:cs typeface="Avenir"/>
                <a:sym typeface="Avenir"/>
              </a:defRPr>
            </a:lvl1pPr>
            <a:lvl2pPr marL="914400" lvl="1" indent="-355600" algn="l">
              <a:lnSpc>
                <a:spcPct val="100000"/>
              </a:lnSpc>
              <a:spcBef>
                <a:spcPts val="600"/>
              </a:spcBef>
              <a:spcAft>
                <a:spcPts val="0"/>
              </a:spcAft>
              <a:buClr>
                <a:schemeClr val="dk1"/>
              </a:buClr>
              <a:buSzPts val="2000"/>
              <a:buChar char="•"/>
              <a:defRPr sz="2000">
                <a:latin typeface="Avenir"/>
                <a:ea typeface="Avenir"/>
                <a:cs typeface="Avenir"/>
                <a:sym typeface="Avenir"/>
              </a:defRPr>
            </a:lvl2pPr>
            <a:lvl3pPr marL="1371600" lvl="2" indent="-342900" algn="l">
              <a:lnSpc>
                <a:spcPct val="100000"/>
              </a:lnSpc>
              <a:spcBef>
                <a:spcPts val="600"/>
              </a:spcBef>
              <a:spcAft>
                <a:spcPts val="0"/>
              </a:spcAft>
              <a:buClr>
                <a:schemeClr val="dk1"/>
              </a:buClr>
              <a:buSzPts val="1800"/>
              <a:buChar char="•"/>
              <a:defRPr sz="1800">
                <a:latin typeface="Avenir"/>
                <a:ea typeface="Avenir"/>
                <a:cs typeface="Avenir"/>
                <a:sym typeface="Avenir"/>
              </a:defRPr>
            </a:lvl3pPr>
            <a:lvl4pPr marL="1828800" lvl="3" indent="-342900" algn="l">
              <a:lnSpc>
                <a:spcPct val="90000"/>
              </a:lnSpc>
              <a:spcBef>
                <a:spcPts val="600"/>
              </a:spcBef>
              <a:spcAft>
                <a:spcPts val="0"/>
              </a:spcAft>
              <a:buClr>
                <a:schemeClr val="dk1"/>
              </a:buClr>
              <a:buSzPts val="1800"/>
              <a:buChar char="•"/>
              <a:defRPr>
                <a:latin typeface="Avenir"/>
                <a:ea typeface="Avenir"/>
                <a:cs typeface="Avenir"/>
                <a:sym typeface="Avenir"/>
              </a:defRPr>
            </a:lvl4pPr>
            <a:lvl5pPr marL="2286000" lvl="4" indent="-342900" algn="l">
              <a:lnSpc>
                <a:spcPct val="90000"/>
              </a:lnSpc>
              <a:spcBef>
                <a:spcPts val="500"/>
              </a:spcBef>
              <a:spcAft>
                <a:spcPts val="0"/>
              </a:spcAft>
              <a:buClr>
                <a:schemeClr val="dk1"/>
              </a:buClr>
              <a:buSzPts val="18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sldNum" idx="12"/>
          </p:nvPr>
        </p:nvSpPr>
        <p:spPr>
          <a:xfrm>
            <a:off x="9234057" y="649490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FR"/>
              <a:t>‹#›</a:t>
            </a:fld>
            <a:endParaRPr/>
          </a:p>
        </p:txBody>
      </p:sp>
      <p:pic>
        <p:nvPicPr>
          <p:cNvPr id="33" name="Google Shape;33;p8" descr="Icon&#10;&#10;Description automatically generated with medium confidence"/>
          <p:cNvPicPr preferRelativeResize="0"/>
          <p:nvPr/>
        </p:nvPicPr>
        <p:blipFill rotWithShape="1">
          <a:blip r:embed="rId2">
            <a:alphaModFix/>
          </a:blip>
          <a:srcRect/>
          <a:stretch/>
        </p:blipFill>
        <p:spPr>
          <a:xfrm>
            <a:off x="185322" y="200638"/>
            <a:ext cx="2912465" cy="767943"/>
          </a:xfrm>
          <a:prstGeom prst="rect">
            <a:avLst/>
          </a:prstGeom>
          <a:noFill/>
          <a:ln>
            <a:noFill/>
          </a:ln>
        </p:spPr>
      </p:pic>
      <p:sp>
        <p:nvSpPr>
          <p:cNvPr id="34" name="Google Shape;34;p8"/>
          <p:cNvSpPr>
            <a:spLocks noGrp="1"/>
          </p:cNvSpPr>
          <p:nvPr>
            <p:ph type="pic" idx="2"/>
          </p:nvPr>
        </p:nvSpPr>
        <p:spPr>
          <a:xfrm>
            <a:off x="9094213" y="241816"/>
            <a:ext cx="2862262" cy="723900"/>
          </a:xfrm>
          <a:prstGeom prst="rect">
            <a:avLst/>
          </a:prstGeom>
          <a:noFill/>
          <a:ln>
            <a:noFill/>
          </a:ln>
        </p:spPr>
      </p:sp>
      <p:pic>
        <p:nvPicPr>
          <p:cNvPr id="35" name="Google Shape;35;p8"/>
          <p:cNvPicPr preferRelativeResize="0"/>
          <p:nvPr/>
        </p:nvPicPr>
        <p:blipFill rotWithShape="1">
          <a:blip r:embed="rId3">
            <a:alphaModFix amt="15000"/>
          </a:blip>
          <a:srcRect r="24877" b="12055"/>
          <a:stretch/>
        </p:blipFill>
        <p:spPr>
          <a:xfrm>
            <a:off x="6886575" y="647059"/>
            <a:ext cx="5305425" cy="621094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2"/>
        <p:cNvGrpSpPr/>
        <p:nvPr/>
      </p:nvGrpSpPr>
      <p:grpSpPr>
        <a:xfrm>
          <a:off x="0" y="0"/>
          <a:ext cx="0" cy="0"/>
          <a:chOff x="0" y="0"/>
          <a:chExt cx="0" cy="0"/>
        </a:xfrm>
      </p:grpSpPr>
      <p:sp>
        <p:nvSpPr>
          <p:cNvPr id="43" name="Google Shape;43;g3cc1eec3569_1_176"/>
          <p:cNvSpPr txBox="1">
            <a:spLocks noGrp="1"/>
          </p:cNvSpPr>
          <p:nvPr>
            <p:ph type="ctrTitle"/>
          </p:nvPr>
        </p:nvSpPr>
        <p:spPr>
          <a:xfrm>
            <a:off x="348196" y="2395255"/>
            <a:ext cx="11430000" cy="1802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57BBF"/>
              </a:buClr>
              <a:buSzPts val="4000"/>
              <a:buFont typeface="Avenir"/>
              <a:buNone/>
              <a:defRPr sz="4000" b="1">
                <a:solidFill>
                  <a:srgbClr val="157BBF"/>
                </a:solidFill>
                <a:latin typeface="Avenir"/>
                <a:ea typeface="Avenir"/>
                <a:cs typeface="Avenir"/>
                <a:sym typeface="Avenir"/>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 name="Google Shape;44;g3cc1eec3569_1_176"/>
          <p:cNvSpPr txBox="1">
            <a:spLocks noGrp="1"/>
          </p:cNvSpPr>
          <p:nvPr>
            <p:ph type="subTitle" idx="1"/>
          </p:nvPr>
        </p:nvSpPr>
        <p:spPr>
          <a:xfrm>
            <a:off x="348196" y="4627418"/>
            <a:ext cx="11430000" cy="443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797A74"/>
              </a:buClr>
              <a:buSzPts val="2400"/>
              <a:buNone/>
              <a:defRPr sz="2400" b="1">
                <a:solidFill>
                  <a:srgbClr val="797A74"/>
                </a:solidFill>
                <a:latin typeface="Avenir"/>
                <a:ea typeface="Avenir"/>
                <a:cs typeface="Avenir"/>
                <a:sym typeface="Aveni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5" name="Google Shape;45;g3cc1eec3569_1_176" descr="Icon&#10;&#10;Description automatically generated with medium confidence"/>
          <p:cNvPicPr preferRelativeResize="0"/>
          <p:nvPr/>
        </p:nvPicPr>
        <p:blipFill rotWithShape="1">
          <a:blip r:embed="rId2">
            <a:alphaModFix/>
          </a:blip>
          <a:srcRect/>
          <a:stretch/>
        </p:blipFill>
        <p:spPr>
          <a:xfrm>
            <a:off x="2831539" y="286315"/>
            <a:ext cx="6463316" cy="1704212"/>
          </a:xfrm>
          <a:prstGeom prst="rect">
            <a:avLst/>
          </a:prstGeom>
          <a:noFill/>
          <a:ln>
            <a:noFill/>
          </a:ln>
        </p:spPr>
      </p:pic>
      <p:sp>
        <p:nvSpPr>
          <p:cNvPr id="46" name="Google Shape;46;g3cc1eec3569_1_176"/>
          <p:cNvSpPr txBox="1">
            <a:spLocks noGrp="1"/>
          </p:cNvSpPr>
          <p:nvPr>
            <p:ph type="body" idx="2"/>
          </p:nvPr>
        </p:nvSpPr>
        <p:spPr>
          <a:xfrm>
            <a:off x="348196" y="5078783"/>
            <a:ext cx="11430000" cy="4437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100"/>
              </a:spcBef>
              <a:spcAft>
                <a:spcPts val="0"/>
              </a:spcAft>
              <a:buClr>
                <a:srgbClr val="797A74"/>
              </a:buClr>
              <a:buSzPts val="2000"/>
              <a:buNone/>
              <a:defRPr sz="2000">
                <a:solidFill>
                  <a:srgbClr val="797A74"/>
                </a:solidFill>
                <a:latin typeface="Avenir"/>
                <a:ea typeface="Avenir"/>
                <a:cs typeface="Avenir"/>
                <a:sym typeface="Avenir"/>
              </a:defRPr>
            </a:lvl1pPr>
            <a:lvl2pPr marL="914400" lvl="1" indent="-228600" algn="ctr">
              <a:lnSpc>
                <a:spcPct val="90000"/>
              </a:lnSpc>
              <a:spcBef>
                <a:spcPts val="5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900"/>
              <a:buNone/>
              <a:defRPr/>
            </a:lvl4pPr>
            <a:lvl5pPr marL="2286000" lvl="4" indent="-228600" algn="ctr">
              <a:lnSpc>
                <a:spcPct val="90000"/>
              </a:lnSpc>
              <a:spcBef>
                <a:spcPts val="500"/>
              </a:spcBef>
              <a:spcAft>
                <a:spcPts val="0"/>
              </a:spcAft>
              <a:buClr>
                <a:schemeClr val="dk1"/>
              </a:buClr>
              <a:buSzPts val="1900"/>
              <a:buNone/>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pic>
        <p:nvPicPr>
          <p:cNvPr id="47" name="Google Shape;47;g3cc1eec3569_1_176"/>
          <p:cNvPicPr preferRelativeResize="0"/>
          <p:nvPr/>
        </p:nvPicPr>
        <p:blipFill rotWithShape="1">
          <a:blip r:embed="rId3">
            <a:alphaModFix/>
          </a:blip>
          <a:srcRect/>
          <a:stretch/>
        </p:blipFill>
        <p:spPr>
          <a:xfrm>
            <a:off x="0" y="5915153"/>
            <a:ext cx="12192000" cy="94284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
        <p:cNvGrpSpPr/>
        <p:nvPr/>
      </p:nvGrpSpPr>
      <p:grpSpPr>
        <a:xfrm>
          <a:off x="0" y="0"/>
          <a:ext cx="0" cy="0"/>
          <a:chOff x="0" y="0"/>
          <a:chExt cx="0" cy="0"/>
        </a:xfrm>
      </p:grpSpPr>
      <p:sp>
        <p:nvSpPr>
          <p:cNvPr id="49" name="Google Shape;49;g3cc1eec3569_1_182"/>
          <p:cNvSpPr txBox="1">
            <a:spLocks noGrp="1"/>
          </p:cNvSpPr>
          <p:nvPr>
            <p:ph type="title"/>
          </p:nvPr>
        </p:nvSpPr>
        <p:spPr>
          <a:xfrm>
            <a:off x="185321" y="1244605"/>
            <a:ext cx="11771100" cy="5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7BBF"/>
              </a:buClr>
              <a:buSzPts val="3200"/>
              <a:buFont typeface="Avenir"/>
              <a:buNone/>
              <a:defRPr sz="3200">
                <a:solidFill>
                  <a:srgbClr val="157BBF"/>
                </a:solidFill>
                <a:latin typeface="Avenir"/>
                <a:ea typeface="Avenir"/>
                <a:cs typeface="Avenir"/>
                <a:sym typeface="Avenir"/>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g3cc1eec3569_1_182"/>
          <p:cNvSpPr txBox="1">
            <a:spLocks noGrp="1"/>
          </p:cNvSpPr>
          <p:nvPr>
            <p:ph type="body" idx="1"/>
          </p:nvPr>
        </p:nvSpPr>
        <p:spPr>
          <a:xfrm>
            <a:off x="185321" y="2104829"/>
            <a:ext cx="11771100" cy="4254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Clr>
                <a:schemeClr val="dk1"/>
              </a:buClr>
              <a:buSzPts val="2400"/>
              <a:buChar char="•"/>
              <a:defRPr sz="2400">
                <a:latin typeface="Avenir"/>
                <a:ea typeface="Avenir"/>
                <a:cs typeface="Avenir"/>
                <a:sym typeface="Avenir"/>
              </a:defRPr>
            </a:lvl1pPr>
            <a:lvl2pPr marL="914400" lvl="1" indent="-355600" algn="l">
              <a:lnSpc>
                <a:spcPct val="100000"/>
              </a:lnSpc>
              <a:spcBef>
                <a:spcPts val="700"/>
              </a:spcBef>
              <a:spcAft>
                <a:spcPts val="0"/>
              </a:spcAft>
              <a:buClr>
                <a:schemeClr val="dk1"/>
              </a:buClr>
              <a:buSzPts val="2000"/>
              <a:buChar char="•"/>
              <a:defRPr sz="2000">
                <a:latin typeface="Avenir"/>
                <a:ea typeface="Avenir"/>
                <a:cs typeface="Avenir"/>
                <a:sym typeface="Avenir"/>
              </a:defRPr>
            </a:lvl2pPr>
            <a:lvl3pPr marL="1371600" lvl="2" indent="-349250" algn="l">
              <a:lnSpc>
                <a:spcPct val="100000"/>
              </a:lnSpc>
              <a:spcBef>
                <a:spcPts val="700"/>
              </a:spcBef>
              <a:spcAft>
                <a:spcPts val="0"/>
              </a:spcAft>
              <a:buClr>
                <a:schemeClr val="dk1"/>
              </a:buClr>
              <a:buSzPts val="1900"/>
              <a:buChar char="•"/>
              <a:defRPr sz="1900">
                <a:latin typeface="Avenir"/>
                <a:ea typeface="Avenir"/>
                <a:cs typeface="Avenir"/>
                <a:sym typeface="Avenir"/>
              </a:defRPr>
            </a:lvl3pPr>
            <a:lvl4pPr marL="1828800" lvl="3" indent="-349250" algn="l">
              <a:lnSpc>
                <a:spcPct val="90000"/>
              </a:lnSpc>
              <a:spcBef>
                <a:spcPts val="700"/>
              </a:spcBef>
              <a:spcAft>
                <a:spcPts val="0"/>
              </a:spcAft>
              <a:buClr>
                <a:schemeClr val="dk1"/>
              </a:buClr>
              <a:buSzPts val="1900"/>
              <a:buChar char="•"/>
              <a:defRPr>
                <a:latin typeface="Avenir"/>
                <a:ea typeface="Avenir"/>
                <a:cs typeface="Avenir"/>
                <a:sym typeface="Avenir"/>
              </a:defRPr>
            </a:lvl4pPr>
            <a:lvl5pPr marL="2286000" lvl="4" indent="-349250" algn="l">
              <a:lnSpc>
                <a:spcPct val="90000"/>
              </a:lnSpc>
              <a:spcBef>
                <a:spcPts val="500"/>
              </a:spcBef>
              <a:spcAft>
                <a:spcPts val="0"/>
              </a:spcAft>
              <a:buClr>
                <a:schemeClr val="dk1"/>
              </a:buClr>
              <a:buSzPts val="1900"/>
              <a:buChar char="•"/>
              <a:defRPr>
                <a:latin typeface="Avenir"/>
                <a:ea typeface="Avenir"/>
                <a:cs typeface="Avenir"/>
                <a:sym typeface="Aveni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1" name="Google Shape;51;g3cc1eec3569_1_182"/>
          <p:cNvSpPr txBox="1">
            <a:spLocks noGrp="1"/>
          </p:cNvSpPr>
          <p:nvPr>
            <p:ph type="sldNum" idx="12"/>
          </p:nvPr>
        </p:nvSpPr>
        <p:spPr>
          <a:xfrm>
            <a:off x="9234057" y="649490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FR"/>
              <a:t>‹#›</a:t>
            </a:fld>
            <a:endParaRPr/>
          </a:p>
        </p:txBody>
      </p:sp>
      <p:pic>
        <p:nvPicPr>
          <p:cNvPr id="52" name="Google Shape;52;g3cc1eec3569_1_182" descr="Icon&#10;&#10;Description automatically generated with medium confidence"/>
          <p:cNvPicPr preferRelativeResize="0"/>
          <p:nvPr/>
        </p:nvPicPr>
        <p:blipFill rotWithShape="1">
          <a:blip r:embed="rId2">
            <a:alphaModFix/>
          </a:blip>
          <a:srcRect/>
          <a:stretch/>
        </p:blipFill>
        <p:spPr>
          <a:xfrm>
            <a:off x="185322" y="200638"/>
            <a:ext cx="2912466" cy="767943"/>
          </a:xfrm>
          <a:prstGeom prst="rect">
            <a:avLst/>
          </a:prstGeom>
          <a:noFill/>
          <a:ln>
            <a:noFill/>
          </a:ln>
        </p:spPr>
      </p:pic>
      <p:sp>
        <p:nvSpPr>
          <p:cNvPr id="53" name="Google Shape;53;g3cc1eec3569_1_182"/>
          <p:cNvSpPr>
            <a:spLocks noGrp="1"/>
          </p:cNvSpPr>
          <p:nvPr>
            <p:ph type="pic" idx="2"/>
          </p:nvPr>
        </p:nvSpPr>
        <p:spPr>
          <a:xfrm>
            <a:off x="9094213" y="241816"/>
            <a:ext cx="2862300" cy="7239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g3cc1eec3569_1_188"/>
          <p:cNvSpPr txBox="1">
            <a:spLocks noGrp="1"/>
          </p:cNvSpPr>
          <p:nvPr>
            <p:ph type="body" idx="1"/>
          </p:nvPr>
        </p:nvSpPr>
        <p:spPr>
          <a:xfrm>
            <a:off x="185322" y="1300162"/>
            <a:ext cx="5720100" cy="50577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rgbClr val="39AB47"/>
              </a:buClr>
              <a:buSzPts val="2400"/>
              <a:buNone/>
              <a:defRPr sz="2400">
                <a:solidFill>
                  <a:srgbClr val="39AB47"/>
                </a:solidFill>
                <a:latin typeface="Avenir"/>
                <a:ea typeface="Avenir"/>
                <a:cs typeface="Avenir"/>
                <a:sym typeface="Avenir"/>
              </a:defRPr>
            </a:lvl1pPr>
            <a:lvl2pPr marL="914400" lvl="1" indent="-228600" algn="l">
              <a:lnSpc>
                <a:spcPct val="100000"/>
              </a:lnSpc>
              <a:spcBef>
                <a:spcPts val="700"/>
              </a:spcBef>
              <a:spcAft>
                <a:spcPts val="0"/>
              </a:spcAft>
              <a:buClr>
                <a:schemeClr val="dk1"/>
              </a:buClr>
              <a:buSzPts val="2000"/>
              <a:buNone/>
              <a:defRPr sz="2000">
                <a:latin typeface="Avenir"/>
                <a:ea typeface="Avenir"/>
                <a:cs typeface="Avenir"/>
                <a:sym typeface="Avenir"/>
              </a:defRPr>
            </a:lvl2pPr>
            <a:lvl3pPr marL="1371600" lvl="2" indent="-349250" algn="l">
              <a:lnSpc>
                <a:spcPct val="90000"/>
              </a:lnSpc>
              <a:spcBef>
                <a:spcPts val="700"/>
              </a:spcBef>
              <a:spcAft>
                <a:spcPts val="0"/>
              </a:spcAft>
              <a:buClr>
                <a:schemeClr val="dk1"/>
              </a:buClr>
              <a:buSzPts val="1900"/>
              <a:buChar char="•"/>
              <a:defRPr sz="1900">
                <a:latin typeface="Avenir"/>
                <a:ea typeface="Avenir"/>
                <a:cs typeface="Avenir"/>
                <a:sym typeface="Avenir"/>
              </a:defRPr>
            </a:lvl3pPr>
            <a:lvl4pPr marL="1828800" lvl="3" indent="-349250" algn="l">
              <a:lnSpc>
                <a:spcPct val="90000"/>
              </a:lnSpc>
              <a:spcBef>
                <a:spcPts val="500"/>
              </a:spcBef>
              <a:spcAft>
                <a:spcPts val="0"/>
              </a:spcAft>
              <a:buClr>
                <a:schemeClr val="dk1"/>
              </a:buClr>
              <a:buSzPts val="1900"/>
              <a:buChar char="•"/>
              <a:defRPr>
                <a:latin typeface="Avenir"/>
                <a:ea typeface="Avenir"/>
                <a:cs typeface="Avenir"/>
                <a:sym typeface="Avenir"/>
              </a:defRPr>
            </a:lvl4pPr>
            <a:lvl5pPr marL="2286000" lvl="4" indent="-349250" algn="l">
              <a:lnSpc>
                <a:spcPct val="90000"/>
              </a:lnSpc>
              <a:spcBef>
                <a:spcPts val="500"/>
              </a:spcBef>
              <a:spcAft>
                <a:spcPts val="0"/>
              </a:spcAft>
              <a:buClr>
                <a:schemeClr val="dk1"/>
              </a:buClr>
              <a:buSzPts val="1900"/>
              <a:buChar char="•"/>
              <a:defRPr>
                <a:latin typeface="Avenir"/>
                <a:ea typeface="Avenir"/>
                <a:cs typeface="Avenir"/>
                <a:sym typeface="Aveni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6" name="Google Shape;56;g3cc1eec3569_1_188"/>
          <p:cNvSpPr txBox="1">
            <a:spLocks noGrp="1"/>
          </p:cNvSpPr>
          <p:nvPr>
            <p:ph type="body" idx="2"/>
          </p:nvPr>
        </p:nvSpPr>
        <p:spPr>
          <a:xfrm>
            <a:off x="6286500" y="1300162"/>
            <a:ext cx="5670000" cy="5057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39AB47"/>
              </a:buClr>
              <a:buSzPts val="2400"/>
              <a:buChar char="•"/>
              <a:defRPr sz="2400">
                <a:solidFill>
                  <a:srgbClr val="39AB47"/>
                </a:solidFill>
                <a:latin typeface="Avenir"/>
                <a:ea typeface="Avenir"/>
                <a:cs typeface="Avenir"/>
                <a:sym typeface="Avenir"/>
              </a:defRPr>
            </a:lvl1pPr>
            <a:lvl2pPr marL="914400" lvl="1" indent="-355600" algn="l">
              <a:lnSpc>
                <a:spcPct val="90000"/>
              </a:lnSpc>
              <a:spcBef>
                <a:spcPts val="500"/>
              </a:spcBef>
              <a:spcAft>
                <a:spcPts val="0"/>
              </a:spcAft>
              <a:buClr>
                <a:schemeClr val="dk1"/>
              </a:buClr>
              <a:buSzPts val="2000"/>
              <a:buChar char="•"/>
              <a:defRPr sz="2000">
                <a:latin typeface="Avenir"/>
                <a:ea typeface="Avenir"/>
                <a:cs typeface="Avenir"/>
                <a:sym typeface="Avenir"/>
              </a:defRPr>
            </a:lvl2pPr>
            <a:lvl3pPr marL="1371600" lvl="2" indent="-349250" algn="l">
              <a:lnSpc>
                <a:spcPct val="90000"/>
              </a:lnSpc>
              <a:spcBef>
                <a:spcPts val="500"/>
              </a:spcBef>
              <a:spcAft>
                <a:spcPts val="0"/>
              </a:spcAft>
              <a:buClr>
                <a:schemeClr val="dk1"/>
              </a:buClr>
              <a:buSzPts val="1900"/>
              <a:buChar char="•"/>
              <a:defRPr sz="1900">
                <a:latin typeface="Avenir"/>
                <a:ea typeface="Avenir"/>
                <a:cs typeface="Avenir"/>
                <a:sym typeface="Avenir"/>
              </a:defRPr>
            </a:lvl3pPr>
            <a:lvl4pPr marL="1828800" lvl="3" indent="-349250" algn="l">
              <a:lnSpc>
                <a:spcPct val="90000"/>
              </a:lnSpc>
              <a:spcBef>
                <a:spcPts val="500"/>
              </a:spcBef>
              <a:spcAft>
                <a:spcPts val="0"/>
              </a:spcAft>
              <a:buClr>
                <a:schemeClr val="dk1"/>
              </a:buClr>
              <a:buSzPts val="1900"/>
              <a:buChar char="•"/>
              <a:defRPr>
                <a:latin typeface="Avenir"/>
                <a:ea typeface="Avenir"/>
                <a:cs typeface="Avenir"/>
                <a:sym typeface="Avenir"/>
              </a:defRPr>
            </a:lvl4pPr>
            <a:lvl5pPr marL="2286000" lvl="4" indent="-349250" algn="l">
              <a:lnSpc>
                <a:spcPct val="90000"/>
              </a:lnSpc>
              <a:spcBef>
                <a:spcPts val="500"/>
              </a:spcBef>
              <a:spcAft>
                <a:spcPts val="0"/>
              </a:spcAft>
              <a:buClr>
                <a:schemeClr val="dk1"/>
              </a:buClr>
              <a:buSzPts val="1900"/>
              <a:buChar char="•"/>
              <a:defRPr>
                <a:latin typeface="Avenir"/>
                <a:ea typeface="Avenir"/>
                <a:cs typeface="Avenir"/>
                <a:sym typeface="Aveni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7" name="Google Shape;57;g3cc1eec3569_1_188"/>
          <p:cNvSpPr txBox="1">
            <a:spLocks noGrp="1"/>
          </p:cNvSpPr>
          <p:nvPr>
            <p:ph type="sldNum" idx="12"/>
          </p:nvPr>
        </p:nvSpPr>
        <p:spPr>
          <a:xfrm>
            <a:off x="9210680" y="6513514"/>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FR"/>
              <a:t>‹#›</a:t>
            </a:fld>
            <a:endParaRPr/>
          </a:p>
        </p:txBody>
      </p:sp>
      <p:pic>
        <p:nvPicPr>
          <p:cNvPr id="58" name="Google Shape;58;g3cc1eec3569_1_188" descr="Icon&#10;&#10;Description automatically generated with medium confidence"/>
          <p:cNvPicPr preferRelativeResize="0"/>
          <p:nvPr/>
        </p:nvPicPr>
        <p:blipFill rotWithShape="1">
          <a:blip r:embed="rId2">
            <a:alphaModFix/>
          </a:blip>
          <a:srcRect/>
          <a:stretch/>
        </p:blipFill>
        <p:spPr>
          <a:xfrm>
            <a:off x="185322" y="200638"/>
            <a:ext cx="2912466" cy="767943"/>
          </a:xfrm>
          <a:prstGeom prst="rect">
            <a:avLst/>
          </a:prstGeom>
          <a:noFill/>
          <a:ln>
            <a:noFill/>
          </a:ln>
        </p:spPr>
      </p:pic>
      <p:sp>
        <p:nvSpPr>
          <p:cNvPr id="59" name="Google Shape;59;g3cc1eec3569_1_188"/>
          <p:cNvSpPr>
            <a:spLocks noGrp="1"/>
          </p:cNvSpPr>
          <p:nvPr>
            <p:ph type="pic" idx="3"/>
          </p:nvPr>
        </p:nvSpPr>
        <p:spPr>
          <a:xfrm>
            <a:off x="9094213" y="241816"/>
            <a:ext cx="2862300" cy="7239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sp>
        <p:nvSpPr>
          <p:cNvPr id="61" name="Google Shape;61;g3cc1eec3569_1_194"/>
          <p:cNvSpPr txBox="1">
            <a:spLocks noGrp="1"/>
          </p:cNvSpPr>
          <p:nvPr>
            <p:ph type="title"/>
          </p:nvPr>
        </p:nvSpPr>
        <p:spPr>
          <a:xfrm>
            <a:off x="185321" y="1244605"/>
            <a:ext cx="11771100" cy="58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7BBF"/>
              </a:buClr>
              <a:buSzPts val="3200"/>
              <a:buFont typeface="Avenir"/>
              <a:buNone/>
              <a:defRPr sz="3200">
                <a:solidFill>
                  <a:srgbClr val="157BBF"/>
                </a:solidFill>
                <a:latin typeface="Avenir"/>
                <a:ea typeface="Avenir"/>
                <a:cs typeface="Avenir"/>
                <a:sym typeface="Avenir"/>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2" name="Google Shape;62;g3cc1eec3569_1_194"/>
          <p:cNvSpPr txBox="1">
            <a:spLocks noGrp="1"/>
          </p:cNvSpPr>
          <p:nvPr>
            <p:ph type="body" idx="1"/>
          </p:nvPr>
        </p:nvSpPr>
        <p:spPr>
          <a:xfrm>
            <a:off x="185321" y="2104829"/>
            <a:ext cx="11771100" cy="4254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Clr>
                <a:schemeClr val="dk1"/>
              </a:buClr>
              <a:buSzPts val="2400"/>
              <a:buChar char="•"/>
              <a:defRPr sz="2400">
                <a:latin typeface="Avenir"/>
                <a:ea typeface="Avenir"/>
                <a:cs typeface="Avenir"/>
                <a:sym typeface="Avenir"/>
              </a:defRPr>
            </a:lvl1pPr>
            <a:lvl2pPr marL="914400" lvl="1" indent="-355600" algn="l">
              <a:lnSpc>
                <a:spcPct val="100000"/>
              </a:lnSpc>
              <a:spcBef>
                <a:spcPts val="700"/>
              </a:spcBef>
              <a:spcAft>
                <a:spcPts val="0"/>
              </a:spcAft>
              <a:buClr>
                <a:schemeClr val="dk1"/>
              </a:buClr>
              <a:buSzPts val="2000"/>
              <a:buChar char="•"/>
              <a:defRPr sz="2000">
                <a:latin typeface="Avenir"/>
                <a:ea typeface="Avenir"/>
                <a:cs typeface="Avenir"/>
                <a:sym typeface="Avenir"/>
              </a:defRPr>
            </a:lvl2pPr>
            <a:lvl3pPr marL="1371600" lvl="2" indent="-349250" algn="l">
              <a:lnSpc>
                <a:spcPct val="100000"/>
              </a:lnSpc>
              <a:spcBef>
                <a:spcPts val="700"/>
              </a:spcBef>
              <a:spcAft>
                <a:spcPts val="0"/>
              </a:spcAft>
              <a:buClr>
                <a:schemeClr val="dk1"/>
              </a:buClr>
              <a:buSzPts val="1900"/>
              <a:buChar char="•"/>
              <a:defRPr sz="1900">
                <a:latin typeface="Avenir"/>
                <a:ea typeface="Avenir"/>
                <a:cs typeface="Avenir"/>
                <a:sym typeface="Avenir"/>
              </a:defRPr>
            </a:lvl3pPr>
            <a:lvl4pPr marL="1828800" lvl="3" indent="-349250" algn="l">
              <a:lnSpc>
                <a:spcPct val="90000"/>
              </a:lnSpc>
              <a:spcBef>
                <a:spcPts val="700"/>
              </a:spcBef>
              <a:spcAft>
                <a:spcPts val="0"/>
              </a:spcAft>
              <a:buClr>
                <a:schemeClr val="dk1"/>
              </a:buClr>
              <a:buSzPts val="1900"/>
              <a:buChar char="•"/>
              <a:defRPr>
                <a:latin typeface="Avenir"/>
                <a:ea typeface="Avenir"/>
                <a:cs typeface="Avenir"/>
                <a:sym typeface="Avenir"/>
              </a:defRPr>
            </a:lvl4pPr>
            <a:lvl5pPr marL="2286000" lvl="4" indent="-349250" algn="l">
              <a:lnSpc>
                <a:spcPct val="90000"/>
              </a:lnSpc>
              <a:spcBef>
                <a:spcPts val="500"/>
              </a:spcBef>
              <a:spcAft>
                <a:spcPts val="0"/>
              </a:spcAft>
              <a:buClr>
                <a:schemeClr val="dk1"/>
              </a:buClr>
              <a:buSzPts val="1900"/>
              <a:buChar char="•"/>
              <a:defRPr>
                <a:latin typeface="Avenir"/>
                <a:ea typeface="Avenir"/>
                <a:cs typeface="Avenir"/>
                <a:sym typeface="Aveni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 name="Google Shape;63;g3cc1eec3569_1_194"/>
          <p:cNvSpPr txBox="1">
            <a:spLocks noGrp="1"/>
          </p:cNvSpPr>
          <p:nvPr>
            <p:ph type="sldNum" idx="12"/>
          </p:nvPr>
        </p:nvSpPr>
        <p:spPr>
          <a:xfrm>
            <a:off x="9234057" y="649490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FR"/>
              <a:t>‹#›</a:t>
            </a:fld>
            <a:endParaRPr/>
          </a:p>
        </p:txBody>
      </p:sp>
      <p:pic>
        <p:nvPicPr>
          <p:cNvPr id="64" name="Google Shape;64;g3cc1eec3569_1_194" descr="Icon&#10;&#10;Description automatically generated with medium confidence"/>
          <p:cNvPicPr preferRelativeResize="0"/>
          <p:nvPr/>
        </p:nvPicPr>
        <p:blipFill rotWithShape="1">
          <a:blip r:embed="rId2">
            <a:alphaModFix/>
          </a:blip>
          <a:srcRect/>
          <a:stretch/>
        </p:blipFill>
        <p:spPr>
          <a:xfrm>
            <a:off x="185322" y="200638"/>
            <a:ext cx="2912466" cy="767943"/>
          </a:xfrm>
          <a:prstGeom prst="rect">
            <a:avLst/>
          </a:prstGeom>
          <a:noFill/>
          <a:ln>
            <a:noFill/>
          </a:ln>
        </p:spPr>
      </p:pic>
      <p:sp>
        <p:nvSpPr>
          <p:cNvPr id="65" name="Google Shape;65;g3cc1eec3569_1_194"/>
          <p:cNvSpPr>
            <a:spLocks noGrp="1"/>
          </p:cNvSpPr>
          <p:nvPr>
            <p:ph type="pic" idx="2"/>
          </p:nvPr>
        </p:nvSpPr>
        <p:spPr>
          <a:xfrm>
            <a:off x="9094213" y="241816"/>
            <a:ext cx="2862300" cy="723900"/>
          </a:xfrm>
          <a:prstGeom prst="rect">
            <a:avLst/>
          </a:prstGeom>
          <a:noFill/>
          <a:ln>
            <a:noFill/>
          </a:ln>
        </p:spPr>
      </p:sp>
      <p:pic>
        <p:nvPicPr>
          <p:cNvPr id="66" name="Google Shape;66;g3cc1eec3569_1_194"/>
          <p:cNvPicPr preferRelativeResize="0"/>
          <p:nvPr/>
        </p:nvPicPr>
        <p:blipFill rotWithShape="1">
          <a:blip r:embed="rId3">
            <a:alphaModFix amt="15000"/>
          </a:blip>
          <a:srcRect r="24880" b="12057"/>
          <a:stretch/>
        </p:blipFill>
        <p:spPr>
          <a:xfrm>
            <a:off x="6886575" y="647059"/>
            <a:ext cx="5305425" cy="62109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g3cc1eec3569_1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8" name="Google Shape;38;g3cc1eec3569_1_1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9" name="Google Shape;39;g3cc1eec3569_1_1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0" name="Google Shape;40;g3cc1eec3569_1_1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1" name="Google Shape;41;g3cc1eec3569_1_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FR"/>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info@globalcitizenscience.org" TargetMode="External"/><Relationship Id="rId3" Type="http://schemas.openxmlformats.org/officeDocument/2006/relationships/hyperlink" Target="mailto:fraisl@iiasa.ac.at" TargetMode="External"/><Relationship Id="rId7" Type="http://schemas.openxmlformats.org/officeDocument/2006/relationships/hyperlink" Target="https://citizenscienceglobal.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citizen.data@un.org" TargetMode="External"/><Relationship Id="rId5" Type="http://schemas.openxmlformats.org/officeDocument/2006/relationships/hyperlink" Target="https://unstats.un.org/UNSDWebsite/citizen-data/" TargetMode="External"/><Relationship Id="rId10" Type="http://schemas.openxmlformats.org/officeDocument/2006/relationships/image" Target="../media/image5.png"/><Relationship Id="rId4" Type="http://schemas.openxmlformats.org/officeDocument/2006/relationships/hyperlink" Target="mailto:francescaperucci@opendatawatch.com"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title"/>
          </p:nvPr>
        </p:nvSpPr>
        <p:spPr>
          <a:xfrm>
            <a:off x="1029725" y="1770500"/>
            <a:ext cx="10951800" cy="2946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FR" sz="4700" b="1">
                <a:solidFill>
                  <a:schemeClr val="accent1"/>
                </a:solidFill>
                <a:highlight>
                  <a:srgbClr val="FFFFFF"/>
                </a:highlight>
              </a:rPr>
              <a:t>Revitalizing official statistics: </a:t>
            </a:r>
            <a:endParaRPr sz="4700" b="1">
              <a:solidFill>
                <a:schemeClr val="accent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FR" sz="4700" b="1">
                <a:solidFill>
                  <a:schemeClr val="accent1"/>
                </a:solidFill>
                <a:highlight>
                  <a:srgbClr val="FFFFFF"/>
                </a:highlight>
              </a:rPr>
              <a:t>Citizen science for inclusive SDG data in times of financial and political crisis</a:t>
            </a:r>
            <a:endParaRPr sz="4700" b="1">
              <a:solidFill>
                <a:schemeClr val="accent1"/>
              </a:solidFill>
            </a:endParaRPr>
          </a:p>
        </p:txBody>
      </p:sp>
      <p:sp>
        <p:nvSpPr>
          <p:cNvPr id="72" name="Google Shape;72;p2"/>
          <p:cNvSpPr txBox="1">
            <a:spLocks noGrp="1"/>
          </p:cNvSpPr>
          <p:nvPr>
            <p:ph type="body" idx="1"/>
          </p:nvPr>
        </p:nvSpPr>
        <p:spPr>
          <a:xfrm>
            <a:off x="1029725" y="4902150"/>
            <a:ext cx="8364000" cy="1235100"/>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r>
              <a:rPr lang="en-FR" sz="1800"/>
              <a:t>Dr. Dilek Fraisl (IIASA &amp; CSGP)</a:t>
            </a:r>
            <a:endParaRPr sz="1800"/>
          </a:p>
          <a:p>
            <a:pPr marL="228600" lvl="0" indent="-76200" algn="l" rtl="0">
              <a:lnSpc>
                <a:spcPct val="90000"/>
              </a:lnSpc>
              <a:spcBef>
                <a:spcPts val="0"/>
              </a:spcBef>
              <a:spcAft>
                <a:spcPts val="0"/>
              </a:spcAft>
              <a:buClr>
                <a:schemeClr val="dk1"/>
              </a:buClr>
              <a:buSzPts val="2400"/>
              <a:buNone/>
            </a:pPr>
            <a:r>
              <a:rPr lang="en-FR" sz="1800"/>
              <a:t>Francesca Perucci (UNSD Collaborative on Citizen Data &amp; Open Data Watch</a:t>
            </a:r>
            <a:endParaRPr sz="1800"/>
          </a:p>
          <a:p>
            <a:pPr marL="228600" lvl="0" indent="-76200" algn="l" rtl="0">
              <a:lnSpc>
                <a:spcPct val="90000"/>
              </a:lnSpc>
              <a:spcBef>
                <a:spcPts val="0"/>
              </a:spcBef>
              <a:spcAft>
                <a:spcPts val="0"/>
              </a:spcAft>
              <a:buClr>
                <a:schemeClr val="dk1"/>
              </a:buClr>
              <a:buSzPts val="2400"/>
              <a:buNone/>
            </a:pPr>
            <a:r>
              <a:rPr lang="en-FR" sz="1800"/>
              <a:t>Omar Seidu (Ghana Statistical Service)</a:t>
            </a:r>
            <a:endParaRPr sz="1800"/>
          </a:p>
          <a:p>
            <a:pPr marL="228600" lvl="0" indent="-76200" algn="l" rtl="0">
              <a:lnSpc>
                <a:spcPct val="90000"/>
              </a:lnSpc>
              <a:spcBef>
                <a:spcPts val="0"/>
              </a:spcBef>
              <a:spcAft>
                <a:spcPts val="0"/>
              </a:spcAft>
              <a:buClr>
                <a:schemeClr val="dk1"/>
              </a:buClr>
              <a:buSzPts val="2400"/>
              <a:buNone/>
            </a:pPr>
            <a:r>
              <a:rPr lang="en-FR" sz="1800"/>
              <a:t>Dr. Katya Perez Guzman (IIASA &amp; CSGP)</a:t>
            </a:r>
            <a:endParaRPr sz="1800"/>
          </a:p>
        </p:txBody>
      </p:sp>
      <p:pic>
        <p:nvPicPr>
          <p:cNvPr id="73" name="Google Shape;73;p2"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pic>
        <p:nvPicPr>
          <p:cNvPr id="74" name="Google Shape;74;p2"/>
          <p:cNvPicPr preferRelativeResize="0"/>
          <p:nvPr/>
        </p:nvPicPr>
        <p:blipFill>
          <a:blip r:embed="rId4">
            <a:alphaModFix/>
          </a:blip>
          <a:stretch>
            <a:fillRect/>
          </a:stretch>
        </p:blipFill>
        <p:spPr>
          <a:xfrm>
            <a:off x="5460275" y="186600"/>
            <a:ext cx="1271451" cy="146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cc1eec3569_1_128"/>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144" name="Google Shape;144;g3cc1eec3569_1_128"/>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FR"/>
              <a:t>Collaborative on Citizen Data</a:t>
            </a:r>
            <a:endParaRPr/>
          </a:p>
        </p:txBody>
      </p:sp>
      <p:sp>
        <p:nvSpPr>
          <p:cNvPr id="145" name="Google Shape;145;g3cc1eec3569_1_128"/>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lnSpcReduction="10000"/>
          </a:bodyPr>
          <a:lstStyle/>
          <a:p>
            <a:pPr marL="0" lvl="0" indent="0" algn="ctr" rtl="0">
              <a:spcBef>
                <a:spcPts val="0"/>
              </a:spcBef>
              <a:spcAft>
                <a:spcPts val="0"/>
              </a:spcAft>
              <a:buNone/>
            </a:pPr>
            <a:r>
              <a:rPr lang="en-FR" b="1"/>
              <a:t>Abbreviated History</a:t>
            </a:r>
            <a:endParaRPr b="1"/>
          </a:p>
          <a:p>
            <a:pPr marL="0" lvl="0" indent="0" algn="l" rtl="0">
              <a:spcBef>
                <a:spcPts val="0"/>
              </a:spcBef>
              <a:spcAft>
                <a:spcPts val="0"/>
              </a:spcAft>
              <a:buNone/>
            </a:pPr>
            <a:endParaRPr b="1"/>
          </a:p>
          <a:p>
            <a:pPr marL="0" lvl="0" indent="0" algn="l" rtl="0">
              <a:spcBef>
                <a:spcPts val="0"/>
              </a:spcBef>
              <a:spcAft>
                <a:spcPts val="0"/>
              </a:spcAft>
              <a:buNone/>
            </a:pPr>
            <a:r>
              <a:rPr lang="en-FR" b="1"/>
              <a:t>April 2023: </a:t>
            </a:r>
            <a:r>
              <a:rPr lang="en-FR"/>
              <a:t>Launch of Collaborative on Citizen Data after earlier expert meeting and the receipt of mandate to work on citizen data by UN Statistical Commission.</a:t>
            </a:r>
            <a:endParaRPr/>
          </a:p>
          <a:p>
            <a:pPr marL="0" lvl="0" indent="0" algn="l" rtl="0">
              <a:spcBef>
                <a:spcPts val="0"/>
              </a:spcBef>
              <a:spcAft>
                <a:spcPts val="0"/>
              </a:spcAft>
              <a:buNone/>
            </a:pPr>
            <a:endParaRPr/>
          </a:p>
          <a:p>
            <a:pPr marL="0" lvl="0" indent="0" algn="l" rtl="0">
              <a:spcBef>
                <a:spcPts val="0"/>
              </a:spcBef>
              <a:spcAft>
                <a:spcPts val="0"/>
              </a:spcAft>
              <a:buNone/>
            </a:pPr>
            <a:r>
              <a:rPr lang="en-FR" b="1"/>
              <a:t>September 2023:</a:t>
            </a:r>
            <a:r>
              <a:rPr lang="en-FR"/>
              <a:t> Expert group meeting produces the “Copenhagen Framework on Citizen Data.”</a:t>
            </a:r>
            <a:endParaRPr/>
          </a:p>
          <a:p>
            <a:pPr marL="0" lvl="0" indent="0" algn="l" rtl="0">
              <a:spcBef>
                <a:spcPts val="0"/>
              </a:spcBef>
              <a:spcAft>
                <a:spcPts val="0"/>
              </a:spcAft>
              <a:buNone/>
            </a:pPr>
            <a:endParaRPr/>
          </a:p>
          <a:p>
            <a:pPr marL="0" lvl="0" indent="0" algn="l" rtl="0">
              <a:spcBef>
                <a:spcPts val="0"/>
              </a:spcBef>
              <a:spcAft>
                <a:spcPts val="0"/>
              </a:spcAft>
              <a:buNone/>
            </a:pPr>
            <a:r>
              <a:rPr lang="en-FR" b="1"/>
              <a:t>March 2025: </a:t>
            </a:r>
            <a:r>
              <a:rPr lang="en-FR"/>
              <a:t>UN Statistical Commission endorses Copenhagen Framework.</a:t>
            </a:r>
            <a:endParaRPr/>
          </a:p>
          <a:p>
            <a:pPr marL="0" lvl="0" indent="0" algn="l" rtl="0">
              <a:spcBef>
                <a:spcPts val="0"/>
              </a:spcBef>
              <a:spcAft>
                <a:spcPts val="0"/>
              </a:spcAft>
              <a:buNone/>
            </a:pPr>
            <a:endParaRPr/>
          </a:p>
          <a:p>
            <a:pPr marL="0" lvl="0" indent="0" algn="l" rtl="0">
              <a:spcBef>
                <a:spcPts val="0"/>
              </a:spcBef>
              <a:spcAft>
                <a:spcPts val="0"/>
              </a:spcAft>
              <a:buNone/>
            </a:pPr>
            <a:r>
              <a:rPr lang="en-FR" b="1"/>
              <a:t>November 2025: </a:t>
            </a:r>
            <a:r>
              <a:rPr lang="en-FR"/>
              <a:t>Implementation framework meeting (Bangkok, Thailand) at which work on a Citizen Science Working Group occurs.</a:t>
            </a:r>
            <a:endParaRPr/>
          </a:p>
        </p:txBody>
      </p:sp>
      <p:pic>
        <p:nvPicPr>
          <p:cNvPr id="146" name="Google Shape;146;g3cc1eec3569_1_128"/>
          <p:cNvPicPr preferRelativeResize="0"/>
          <p:nvPr/>
        </p:nvPicPr>
        <p:blipFill>
          <a:blip r:embed="rId3">
            <a:alphaModFix/>
          </a:blip>
          <a:stretch>
            <a:fillRect/>
          </a:stretch>
        </p:blipFill>
        <p:spPr>
          <a:xfrm>
            <a:off x="8850700" y="116425"/>
            <a:ext cx="2980675" cy="109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cc1eec3569_1_135"/>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152" name="Google Shape;152;g3cc1eec3569_1_135"/>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FR"/>
              <a:t>Copenhagen Framework on Citizen Data</a:t>
            </a:r>
            <a:endParaRPr/>
          </a:p>
        </p:txBody>
      </p:sp>
      <p:sp>
        <p:nvSpPr>
          <p:cNvPr id="153" name="Google Shape;153;g3cc1eec3569_1_135"/>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Motivation</a:t>
            </a:r>
            <a:endParaRPr/>
          </a:p>
          <a:p>
            <a:pPr marL="0" lvl="0" indent="0" algn="l" rtl="0">
              <a:spcBef>
                <a:spcPts val="0"/>
              </a:spcBef>
              <a:spcAft>
                <a:spcPts val="0"/>
              </a:spcAft>
              <a:buNone/>
            </a:pPr>
            <a:endParaRPr/>
          </a:p>
          <a:p>
            <a:pPr marL="0" lvl="0" indent="0" algn="ctr" rtl="0">
              <a:spcBef>
                <a:spcPts val="0"/>
              </a:spcBef>
              <a:spcAft>
                <a:spcPts val="0"/>
              </a:spcAft>
              <a:buNone/>
            </a:pPr>
            <a:r>
              <a:rPr lang="en-FR" i="1"/>
              <a:t>[Filling] critical data gaps for marginalized groups, ensuring that their experiences are reflected in data and statistics and advancing fairness, inclusiveness, openness, accountability, and transparency in statistics and in public policy.” . . .  “particularly relevant to the leave no one behind principle, anchored in the 2030 Agenda for Sustainable Development.</a:t>
            </a:r>
            <a:endParaRPr i="1"/>
          </a:p>
          <a:p>
            <a:pPr marL="0" lvl="0" indent="0" algn="l" rtl="0">
              <a:spcBef>
                <a:spcPts val="0"/>
              </a:spcBef>
              <a:spcAft>
                <a:spcPts val="0"/>
              </a:spcAft>
              <a:buNone/>
            </a:pPr>
            <a:endParaRPr i="1"/>
          </a:p>
        </p:txBody>
      </p:sp>
      <p:pic>
        <p:nvPicPr>
          <p:cNvPr id="154" name="Google Shape;154;g3cc1eec3569_1_135"/>
          <p:cNvPicPr preferRelativeResize="0"/>
          <p:nvPr/>
        </p:nvPicPr>
        <p:blipFill>
          <a:blip r:embed="rId3">
            <a:alphaModFix/>
          </a:blip>
          <a:stretch>
            <a:fillRect/>
          </a:stretch>
        </p:blipFill>
        <p:spPr>
          <a:xfrm>
            <a:off x="8850700" y="116425"/>
            <a:ext cx="2980675" cy="109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cc1eec3569_1_142"/>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160" name="Google Shape;160;g3cc1eec3569_1_142"/>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FR"/>
              <a:t>Copenhagen Framework on Citizen Data</a:t>
            </a:r>
            <a:endParaRPr/>
          </a:p>
        </p:txBody>
      </p:sp>
      <p:sp>
        <p:nvSpPr>
          <p:cNvPr id="161" name="Google Shape;161;g3cc1eec3569_1_142"/>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Operational Definition</a:t>
            </a:r>
            <a:r>
              <a:rPr lang="en-FR"/>
              <a:t> of “Citizen Data”</a:t>
            </a:r>
            <a:endParaRPr/>
          </a:p>
          <a:p>
            <a:pPr marL="0" lvl="0" indent="0" algn="l" rtl="0">
              <a:spcBef>
                <a:spcPts val="0"/>
              </a:spcBef>
              <a:spcAft>
                <a:spcPts val="0"/>
              </a:spcAft>
              <a:buNone/>
            </a:pPr>
            <a:endParaRPr/>
          </a:p>
          <a:p>
            <a:pPr marL="0" lvl="0" indent="0" algn="ctr" rtl="0">
              <a:spcBef>
                <a:spcPts val="0"/>
              </a:spcBef>
              <a:spcAft>
                <a:spcPts val="0"/>
              </a:spcAft>
              <a:buNone/>
            </a:pPr>
            <a:r>
              <a:rPr lang="en-FR" i="1"/>
              <a:t>Data originating from initiatives where citizens either </a:t>
            </a:r>
            <a:r>
              <a:rPr lang="en-FR" i="1" u="sng"/>
              <a:t>initiate</a:t>
            </a:r>
            <a:r>
              <a:rPr lang="en-FR" i="1"/>
              <a:t> or are </a:t>
            </a:r>
            <a:r>
              <a:rPr lang="en-FR" i="1" u="sng"/>
              <a:t>sufficiently engaged</a:t>
            </a:r>
            <a:r>
              <a:rPr lang="en-FR" i="1"/>
              <a:t>, at the minimum, </a:t>
            </a:r>
            <a:r>
              <a:rPr lang="en-FR" i="1" u="sng"/>
              <a:t>in the design and/or collection stages of the data value chain</a:t>
            </a:r>
            <a:r>
              <a:rPr lang="en-FR" i="1"/>
              <a:t>, irrespective of whether these data are integrated into official statistics.</a:t>
            </a:r>
            <a:endParaRPr i="1"/>
          </a:p>
          <a:p>
            <a:pPr marL="0" lvl="0" indent="0" algn="ctr" rtl="0">
              <a:spcBef>
                <a:spcPts val="0"/>
              </a:spcBef>
              <a:spcAft>
                <a:spcPts val="0"/>
              </a:spcAft>
              <a:buNone/>
            </a:pPr>
            <a:endParaRPr i="1"/>
          </a:p>
          <a:p>
            <a:pPr marL="0" lvl="0" indent="0" algn="ctr" rtl="0">
              <a:spcBef>
                <a:spcPts val="0"/>
              </a:spcBef>
              <a:spcAft>
                <a:spcPts val="0"/>
              </a:spcAft>
              <a:buNone/>
            </a:pPr>
            <a:r>
              <a:rPr lang="en-FR" sz="1600"/>
              <a:t>Underlining is as written in Framework</a:t>
            </a:r>
            <a:endParaRPr sz="1600"/>
          </a:p>
        </p:txBody>
      </p:sp>
      <p:pic>
        <p:nvPicPr>
          <p:cNvPr id="162" name="Google Shape;162;g3cc1eec3569_1_142"/>
          <p:cNvPicPr preferRelativeResize="0"/>
          <p:nvPr/>
        </p:nvPicPr>
        <p:blipFill>
          <a:blip r:embed="rId3">
            <a:alphaModFix/>
          </a:blip>
          <a:stretch>
            <a:fillRect/>
          </a:stretch>
        </p:blipFill>
        <p:spPr>
          <a:xfrm>
            <a:off x="8850700" y="116425"/>
            <a:ext cx="2980675" cy="109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cc1eec3569_1_149"/>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168" name="Google Shape;168;g3cc1eec3569_1_149"/>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FR"/>
              <a:t>Copenhagen Framework on Citizen Data</a:t>
            </a:r>
            <a:endParaRPr/>
          </a:p>
        </p:txBody>
      </p:sp>
      <p:sp>
        <p:nvSpPr>
          <p:cNvPr id="169" name="Google Shape;169;g3cc1eec3569_1_149"/>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Objectives of Citizen Data</a:t>
            </a:r>
            <a:endParaRPr/>
          </a:p>
          <a:p>
            <a:pPr marL="0" lvl="0" indent="0" algn="l" rtl="0">
              <a:spcBef>
                <a:spcPts val="0"/>
              </a:spcBef>
              <a:spcAft>
                <a:spcPts val="0"/>
              </a:spcAft>
              <a:buNone/>
            </a:pPr>
            <a:endParaRPr/>
          </a:p>
          <a:p>
            <a:pPr marL="609600" lvl="0" indent="-438150" algn="l" rtl="0">
              <a:spcBef>
                <a:spcPts val="0"/>
              </a:spcBef>
              <a:spcAft>
                <a:spcPts val="0"/>
              </a:spcAft>
              <a:buSzPts val="2100"/>
              <a:buAutoNum type="arabicPeriod"/>
            </a:pPr>
            <a:r>
              <a:rPr lang="en-FR" sz="2100" i="1"/>
              <a:t>Responding to data needs of groups or communities that do not feel represented by the data available in their national or local data ecosystems.</a:t>
            </a:r>
            <a:endParaRPr sz="2100" i="1"/>
          </a:p>
          <a:p>
            <a:pPr marL="609600" lvl="0" indent="-438150" algn="l" rtl="0">
              <a:spcBef>
                <a:spcPts val="0"/>
              </a:spcBef>
              <a:spcAft>
                <a:spcPts val="0"/>
              </a:spcAft>
              <a:buSzPts val="2100"/>
              <a:buAutoNum type="arabicPeriod"/>
            </a:pPr>
            <a:r>
              <a:rPr lang="en-FR" sz="2100" i="1"/>
              <a:t>Evaluating or monitoring service access and supporting legal and policymaking.</a:t>
            </a:r>
            <a:endParaRPr sz="2100" i="1"/>
          </a:p>
          <a:p>
            <a:pPr marL="609600" lvl="0" indent="-438150" algn="l" rtl="0">
              <a:spcBef>
                <a:spcPts val="0"/>
              </a:spcBef>
              <a:spcAft>
                <a:spcPts val="0"/>
              </a:spcAft>
              <a:buSzPts val="2100"/>
              <a:buAutoNum type="arabicPeriod"/>
            </a:pPr>
            <a:r>
              <a:rPr lang="en-FR" sz="2100" i="1"/>
              <a:t>Assessing and monitoring the level of recognition and implementation of rights.</a:t>
            </a:r>
            <a:endParaRPr sz="2100" i="1"/>
          </a:p>
          <a:p>
            <a:pPr marL="609600" lvl="0" indent="-438150" algn="l" rtl="0">
              <a:spcBef>
                <a:spcPts val="0"/>
              </a:spcBef>
              <a:spcAft>
                <a:spcPts val="0"/>
              </a:spcAft>
              <a:buSzPts val="2100"/>
              <a:buAutoNum type="arabicPeriod"/>
            </a:pPr>
            <a:r>
              <a:rPr lang="en-FR" sz="2100" i="1"/>
              <a:t>Challenge official data or fill in gaps not addressed by official data.</a:t>
            </a:r>
            <a:endParaRPr sz="2100" i="1"/>
          </a:p>
          <a:p>
            <a:pPr marL="609600" lvl="0" indent="-438150" algn="l" rtl="0">
              <a:spcBef>
                <a:spcPts val="0"/>
              </a:spcBef>
              <a:spcAft>
                <a:spcPts val="0"/>
              </a:spcAft>
              <a:buSzPts val="2100"/>
              <a:buAutoNum type="arabicPeriod"/>
            </a:pPr>
            <a:r>
              <a:rPr lang="en-FR" sz="2100" i="1"/>
              <a:t>Understanding complex issues, dynamics and powers prevailing in communities.</a:t>
            </a:r>
            <a:endParaRPr sz="2100" i="1"/>
          </a:p>
          <a:p>
            <a:pPr marL="609600" lvl="0" indent="-438150" algn="l" rtl="0">
              <a:spcBef>
                <a:spcPts val="0"/>
              </a:spcBef>
              <a:spcAft>
                <a:spcPts val="0"/>
              </a:spcAft>
              <a:buSzPts val="2100"/>
              <a:buAutoNum type="arabicPeriod"/>
            </a:pPr>
            <a:r>
              <a:rPr lang="en-FR" sz="2100" i="1"/>
              <a:t>Increasing public understanding and awareness, mobilizing actions and empowering local communities.</a:t>
            </a:r>
            <a:endParaRPr sz="2100" i="1"/>
          </a:p>
          <a:p>
            <a:pPr marL="609600" lvl="0" indent="-438150" algn="l" rtl="0">
              <a:spcBef>
                <a:spcPts val="0"/>
              </a:spcBef>
              <a:spcAft>
                <a:spcPts val="0"/>
              </a:spcAft>
              <a:buSzPts val="2100"/>
              <a:buAutoNum type="arabicPeriod"/>
            </a:pPr>
            <a:r>
              <a:rPr lang="en-FR" sz="2100" i="1"/>
              <a:t>Providing evidence for scientific studies and research.</a:t>
            </a:r>
            <a:endParaRPr sz="2100" i="1"/>
          </a:p>
        </p:txBody>
      </p:sp>
      <p:pic>
        <p:nvPicPr>
          <p:cNvPr id="170" name="Google Shape;170;g3cc1eec3569_1_149"/>
          <p:cNvPicPr preferRelativeResize="0"/>
          <p:nvPr/>
        </p:nvPicPr>
        <p:blipFill>
          <a:blip r:embed="rId3">
            <a:alphaModFix/>
          </a:blip>
          <a:stretch>
            <a:fillRect/>
          </a:stretch>
        </p:blipFill>
        <p:spPr>
          <a:xfrm>
            <a:off x="8850700" y="116425"/>
            <a:ext cx="2980675" cy="1090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cc1eec3569_1_156"/>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176" name="Google Shape;176;g3cc1eec3569_1_156"/>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FR"/>
              <a:t>Copenhagen Framework on Citizen Data</a:t>
            </a:r>
            <a:endParaRPr/>
          </a:p>
        </p:txBody>
      </p:sp>
      <p:sp>
        <p:nvSpPr>
          <p:cNvPr id="177" name="Google Shape;177;g3cc1eec3569_1_156"/>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Principles of Citizen Data</a:t>
            </a:r>
            <a:endParaRPr/>
          </a:p>
          <a:p>
            <a:pPr marL="0" lvl="0" indent="0" algn="l" rtl="0">
              <a:spcBef>
                <a:spcPts val="0"/>
              </a:spcBef>
              <a:spcAft>
                <a:spcPts val="0"/>
              </a:spcAft>
              <a:buNone/>
            </a:pPr>
            <a:endParaRPr/>
          </a:p>
          <a:p>
            <a:pPr marL="609600" lvl="0" indent="-438150" algn="l" rtl="0">
              <a:spcBef>
                <a:spcPts val="0"/>
              </a:spcBef>
              <a:spcAft>
                <a:spcPts val="0"/>
              </a:spcAft>
              <a:buSzPts val="2100"/>
              <a:buAutoNum type="arabicPeriod"/>
            </a:pPr>
            <a:r>
              <a:rPr lang="en-FR" sz="2100" i="1"/>
              <a:t>Independence</a:t>
            </a:r>
            <a:endParaRPr sz="2100" i="1"/>
          </a:p>
          <a:p>
            <a:pPr marL="609600" lvl="0" indent="-438150" algn="l" rtl="0">
              <a:spcBef>
                <a:spcPts val="0"/>
              </a:spcBef>
              <a:spcAft>
                <a:spcPts val="0"/>
              </a:spcAft>
              <a:buSzPts val="2100"/>
              <a:buAutoNum type="arabicPeriod"/>
            </a:pPr>
            <a:r>
              <a:rPr lang="en-FR" sz="2100" i="1"/>
              <a:t>Relevance</a:t>
            </a:r>
            <a:endParaRPr sz="2100" i="1"/>
          </a:p>
          <a:p>
            <a:pPr marL="609600" lvl="0" indent="-438150" algn="l" rtl="0">
              <a:spcBef>
                <a:spcPts val="0"/>
              </a:spcBef>
              <a:spcAft>
                <a:spcPts val="0"/>
              </a:spcAft>
              <a:buSzPts val="2100"/>
              <a:buAutoNum type="arabicPeriod"/>
            </a:pPr>
            <a:r>
              <a:rPr lang="en-FR" sz="2100" i="1"/>
              <a:t>Participation and informed consent</a:t>
            </a:r>
            <a:endParaRPr sz="2100" i="1"/>
          </a:p>
          <a:p>
            <a:pPr marL="609600" lvl="0" indent="-438150" algn="l" rtl="0">
              <a:spcBef>
                <a:spcPts val="0"/>
              </a:spcBef>
              <a:spcAft>
                <a:spcPts val="0"/>
              </a:spcAft>
              <a:buSzPts val="2100"/>
              <a:buAutoNum type="arabicPeriod"/>
            </a:pPr>
            <a:r>
              <a:rPr lang="en-FR" sz="2100" i="1"/>
              <a:t>Professional standards</a:t>
            </a:r>
            <a:endParaRPr sz="2100" i="1"/>
          </a:p>
          <a:p>
            <a:pPr marL="609600" lvl="0" indent="-438150" algn="l" rtl="0">
              <a:spcBef>
                <a:spcPts val="0"/>
              </a:spcBef>
              <a:spcAft>
                <a:spcPts val="0"/>
              </a:spcAft>
              <a:buSzPts val="2100"/>
              <a:buAutoNum type="arabicPeriod"/>
            </a:pPr>
            <a:r>
              <a:rPr lang="en-FR" sz="2100" i="1"/>
              <a:t>Data security</a:t>
            </a:r>
            <a:endParaRPr sz="2100" i="1"/>
          </a:p>
          <a:p>
            <a:pPr marL="609600" lvl="0" indent="-438150" algn="l" rtl="0">
              <a:spcBef>
                <a:spcPts val="0"/>
              </a:spcBef>
              <a:spcAft>
                <a:spcPts val="0"/>
              </a:spcAft>
              <a:buSzPts val="2100"/>
              <a:buAutoNum type="arabicPeriod"/>
            </a:pPr>
            <a:r>
              <a:rPr lang="en-FR" sz="2100" i="1"/>
              <a:t>Self-definition and self-identification</a:t>
            </a:r>
            <a:endParaRPr sz="2100" i="1"/>
          </a:p>
          <a:p>
            <a:pPr marL="609600" lvl="0" indent="-438150" algn="l" rtl="0">
              <a:spcBef>
                <a:spcPts val="0"/>
              </a:spcBef>
              <a:spcAft>
                <a:spcPts val="0"/>
              </a:spcAft>
              <a:buSzPts val="2100"/>
              <a:buAutoNum type="arabicPeriod"/>
            </a:pPr>
            <a:r>
              <a:rPr lang="en-FR" sz="2100" i="1"/>
              <a:t>Transparency</a:t>
            </a:r>
            <a:endParaRPr sz="2100" i="1"/>
          </a:p>
          <a:p>
            <a:pPr marL="609600" lvl="0" indent="-438150" algn="l" rtl="0">
              <a:spcBef>
                <a:spcPts val="0"/>
              </a:spcBef>
              <a:spcAft>
                <a:spcPts val="0"/>
              </a:spcAft>
              <a:buSzPts val="2100"/>
              <a:buAutoNum type="arabicPeriod"/>
            </a:pPr>
            <a:r>
              <a:rPr lang="en-FR" sz="2100" i="1"/>
              <a:t>Ethical and safe production and use</a:t>
            </a:r>
            <a:endParaRPr sz="2100" i="1"/>
          </a:p>
          <a:p>
            <a:pPr marL="609600" lvl="0" indent="-438150" algn="l" rtl="0">
              <a:spcBef>
                <a:spcPts val="0"/>
              </a:spcBef>
              <a:spcAft>
                <a:spcPts val="0"/>
              </a:spcAft>
              <a:buSzPts val="2100"/>
              <a:buAutoNum type="arabicPeriod"/>
            </a:pPr>
            <a:r>
              <a:rPr lang="en-FR" sz="2100" i="1"/>
              <a:t>Confidentiality, privacy and data attribution</a:t>
            </a:r>
            <a:endParaRPr sz="2100" i="1"/>
          </a:p>
          <a:p>
            <a:pPr marL="609600" lvl="0" indent="-438150" algn="l" rtl="0">
              <a:spcBef>
                <a:spcPts val="0"/>
              </a:spcBef>
              <a:spcAft>
                <a:spcPts val="0"/>
              </a:spcAft>
              <a:buSzPts val="2100"/>
              <a:buAutoNum type="arabicPeriod"/>
            </a:pPr>
            <a:r>
              <a:rPr lang="en-FR" sz="2100" i="1"/>
              <a:t>Openness and accessibility</a:t>
            </a:r>
            <a:endParaRPr sz="2100" i="1"/>
          </a:p>
        </p:txBody>
      </p:sp>
      <p:pic>
        <p:nvPicPr>
          <p:cNvPr id="178" name="Google Shape;178;g3cc1eec3569_1_156"/>
          <p:cNvPicPr preferRelativeResize="0"/>
          <p:nvPr/>
        </p:nvPicPr>
        <p:blipFill>
          <a:blip r:embed="rId3">
            <a:alphaModFix/>
          </a:blip>
          <a:stretch>
            <a:fillRect/>
          </a:stretch>
        </p:blipFill>
        <p:spPr>
          <a:xfrm>
            <a:off x="8850700" y="116425"/>
            <a:ext cx="2980675" cy="1090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cc1eec3569_1_163"/>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184" name="Google Shape;184;g3cc1eec3569_1_163"/>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185" name="Google Shape;185;g3cc1eec3569_1_163"/>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186" name="Google Shape;186;g3cc1eec3569_1_163"/>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Overall Objective from Draft Terms of Reference</a:t>
            </a:r>
            <a:endParaRPr/>
          </a:p>
          <a:p>
            <a:pPr marL="0" lvl="0" indent="0" algn="ctr" rtl="0">
              <a:spcBef>
                <a:spcPts val="0"/>
              </a:spcBef>
              <a:spcAft>
                <a:spcPts val="0"/>
              </a:spcAft>
              <a:buNone/>
            </a:pPr>
            <a:endParaRPr/>
          </a:p>
          <a:p>
            <a:pPr marL="0" lvl="0" indent="0" algn="ctr" rtl="0">
              <a:spcBef>
                <a:spcPts val="0"/>
              </a:spcBef>
              <a:spcAft>
                <a:spcPts val="0"/>
              </a:spcAft>
              <a:buNone/>
            </a:pPr>
            <a:r>
              <a:rPr lang="en-FR" i="1"/>
              <a:t>Foster collaboration between the citizen science and the citizen data communities and promote meaningful dialogue and knowledge exchange between the citizen science and citizen data communities. . . serves as a platform to connect diverse initiatives working at the intersection of citizen science, citizen data, official statistics, and policy.</a:t>
            </a:r>
            <a:endParaRPr i="1"/>
          </a:p>
          <a:p>
            <a:pPr marL="0" lvl="0" indent="0" algn="ctr" rtl="0">
              <a:spcBef>
                <a:spcPts val="0"/>
              </a:spcBef>
              <a:spcAft>
                <a:spcPts val="0"/>
              </a:spcAft>
              <a:buNone/>
            </a:pPr>
            <a:endParaRPr i="1"/>
          </a:p>
          <a:p>
            <a:pPr marL="0" lvl="0" indent="0" algn="ctr" rtl="0">
              <a:spcBef>
                <a:spcPts val="0"/>
              </a:spcBef>
              <a:spcAft>
                <a:spcPts val="0"/>
              </a:spcAft>
              <a:buNone/>
            </a:pPr>
            <a:r>
              <a:rPr lang="en-FR" sz="1600"/>
              <a:t>February 2026 </a:t>
            </a:r>
            <a:r>
              <a:rPr lang="en-FR"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Version</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cc1eec3569_1_215"/>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192" name="Google Shape;192;g3cc1eec3569_1_215"/>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193" name="Google Shape;193;g3cc1eec3569_1_215"/>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194" name="Google Shape;194;g3cc1eec3569_1_215"/>
          <p:cNvSpPr txBox="1">
            <a:spLocks noGrp="1"/>
          </p:cNvSpPr>
          <p:nvPr>
            <p:ph type="body" idx="1"/>
          </p:nvPr>
        </p:nvSpPr>
        <p:spPr>
          <a:xfrm>
            <a:off x="185325" y="2104825"/>
            <a:ext cx="11771100" cy="4556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FR" b="1"/>
              <a:t>Objectives, Tasks, and Deliverables</a:t>
            </a:r>
            <a:endParaRPr/>
          </a:p>
          <a:p>
            <a:pPr marL="0" lvl="0" indent="0" algn="l" rtl="0">
              <a:spcBef>
                <a:spcPts val="0"/>
              </a:spcBef>
              <a:spcAft>
                <a:spcPts val="0"/>
              </a:spcAft>
              <a:buNone/>
            </a:pPr>
            <a:endParaRPr/>
          </a:p>
          <a:p>
            <a:pPr marL="0" marR="0" lvl="0" indent="0" algn="l" rtl="0">
              <a:spcBef>
                <a:spcPts val="0"/>
              </a:spcBef>
              <a:spcAft>
                <a:spcPts val="0"/>
              </a:spcAft>
              <a:buClr>
                <a:schemeClr val="dk1"/>
              </a:buClr>
              <a:buSzPts val="1100"/>
              <a:buFont typeface="Arial"/>
              <a:buNone/>
            </a:pPr>
            <a:r>
              <a:rPr lang="en-FR" sz="1900" b="1"/>
              <a:t>Objective 1: </a:t>
            </a:r>
            <a:r>
              <a:rPr lang="en-FR" sz="1900"/>
              <a:t>Build a shared understanding and capacity for citizen science and citizen data across both communities.</a:t>
            </a:r>
            <a:endParaRPr sz="1900" b="1"/>
          </a:p>
          <a:p>
            <a:pPr marL="0" marR="0" lvl="0" indent="0" algn="l" rtl="0">
              <a:spcBef>
                <a:spcPts val="0"/>
              </a:spcBef>
              <a:spcAft>
                <a:spcPts val="0"/>
              </a:spcAft>
              <a:buClr>
                <a:schemeClr val="dk1"/>
              </a:buClr>
              <a:buSzPts val="1100"/>
              <a:buFont typeface="Arial"/>
              <a:buNone/>
            </a:pPr>
            <a:endParaRPr sz="1900" b="1"/>
          </a:p>
          <a:p>
            <a:pPr marL="0" marR="0" lvl="0" indent="0" algn="l" rtl="0">
              <a:spcBef>
                <a:spcPts val="0"/>
              </a:spcBef>
              <a:spcAft>
                <a:spcPts val="0"/>
              </a:spcAft>
              <a:buClr>
                <a:schemeClr val="dk1"/>
              </a:buClr>
              <a:buSzPts val="1100"/>
              <a:buFont typeface="Arial"/>
              <a:buNone/>
            </a:pPr>
            <a:r>
              <a:rPr lang="en-FR" sz="1900" b="1"/>
              <a:t>Task 1.1 – </a:t>
            </a:r>
            <a:r>
              <a:rPr lang="en-FR" sz="1900"/>
              <a:t>Building on the Collaborative’s work and the Copenhagen Framework, develop shared concepts and values, including common definitions, identified synergies, a Terms of Reference, glossary, and shared human rights and ethics principles and practices.</a:t>
            </a:r>
            <a:endParaRPr sz="1900"/>
          </a:p>
          <a:p>
            <a:pPr marL="0" marR="0" lvl="0" indent="0" algn="l" rtl="0">
              <a:spcBef>
                <a:spcPts val="0"/>
              </a:spcBef>
              <a:spcAft>
                <a:spcPts val="0"/>
              </a:spcAft>
              <a:buClr>
                <a:schemeClr val="dk1"/>
              </a:buClr>
              <a:buSzPts val="1100"/>
              <a:buFont typeface="Arial"/>
              <a:buNone/>
            </a:pPr>
            <a:endParaRPr sz="1900" b="1"/>
          </a:p>
          <a:p>
            <a:pPr marL="0" marR="0" lvl="0" indent="0" algn="l" rtl="0">
              <a:spcBef>
                <a:spcPts val="0"/>
              </a:spcBef>
              <a:spcAft>
                <a:spcPts val="0"/>
              </a:spcAft>
              <a:buClr>
                <a:schemeClr val="dk1"/>
              </a:buClr>
              <a:buSzPts val="1100"/>
              <a:buFont typeface="Arial"/>
              <a:buNone/>
            </a:pPr>
            <a:r>
              <a:rPr lang="en-FR" sz="1900" b="1"/>
              <a:t>Outputs:</a:t>
            </a:r>
            <a:endParaRPr sz="1900"/>
          </a:p>
          <a:p>
            <a:pPr marL="457200" marR="0" lvl="0" indent="-349250" algn="l" rtl="0">
              <a:spcBef>
                <a:spcPts val="0"/>
              </a:spcBef>
              <a:spcAft>
                <a:spcPts val="0"/>
              </a:spcAft>
              <a:buSzPts val="1900"/>
              <a:buFont typeface="Avenir"/>
              <a:buChar char="●"/>
            </a:pPr>
            <a:r>
              <a:rPr lang="en-FR" sz="1900"/>
              <a:t>Terms of Reference of the Working Group</a:t>
            </a:r>
            <a:endParaRPr sz="1900"/>
          </a:p>
          <a:p>
            <a:pPr marL="457200" marR="0" lvl="0" indent="-349250" algn="l" rtl="0">
              <a:spcBef>
                <a:spcPts val="0"/>
              </a:spcBef>
              <a:spcAft>
                <a:spcPts val="0"/>
              </a:spcAft>
              <a:buSzPts val="1900"/>
              <a:buFont typeface="Avenir"/>
              <a:buChar char="●"/>
            </a:pPr>
            <a:r>
              <a:rPr lang="en-FR" sz="1900"/>
              <a:t>Common concepts and terminology, including a glossary, shared definitions</a:t>
            </a:r>
            <a:endParaRPr sz="1900"/>
          </a:p>
          <a:p>
            <a:pPr marL="457200" marR="0" lvl="0" indent="-349250" algn="l" rtl="0">
              <a:spcBef>
                <a:spcPts val="0"/>
              </a:spcBef>
              <a:spcAft>
                <a:spcPts val="0"/>
              </a:spcAft>
              <a:buSzPts val="1900"/>
              <a:buFont typeface="Avenir"/>
              <a:buChar char="●"/>
            </a:pPr>
            <a:r>
              <a:rPr lang="en-FR" sz="1900"/>
              <a:t>Map commonalities, overlaps, or contrasts in citizen science and citizen data</a:t>
            </a:r>
            <a:endParaRPr sz="1900"/>
          </a:p>
          <a:p>
            <a:pPr marL="457200" marR="0" lvl="0" indent="-349250" algn="l" rtl="0">
              <a:spcBef>
                <a:spcPts val="0"/>
              </a:spcBef>
              <a:spcAft>
                <a:spcPts val="0"/>
              </a:spcAft>
              <a:buSzPts val="1900"/>
              <a:buFont typeface="Avenir"/>
              <a:buChar char="●"/>
            </a:pPr>
            <a:r>
              <a:rPr lang="en-FR" sz="1900"/>
              <a:t>Human rights impact assessment guidance for citizen science</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cc1eec3569_1_222"/>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200" name="Google Shape;200;g3cc1eec3569_1_222"/>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201" name="Google Shape;201;g3cc1eec3569_1_222"/>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202" name="Google Shape;202;g3cc1eec3569_1_222"/>
          <p:cNvSpPr txBox="1">
            <a:spLocks noGrp="1"/>
          </p:cNvSpPr>
          <p:nvPr>
            <p:ph type="body" idx="1"/>
          </p:nvPr>
        </p:nvSpPr>
        <p:spPr>
          <a:xfrm>
            <a:off x="185325" y="2104825"/>
            <a:ext cx="11540100" cy="4542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Objectives, Tasks, and Deliverables</a:t>
            </a:r>
            <a:endParaRPr/>
          </a:p>
          <a:p>
            <a:pPr marL="0" marR="0" lvl="0" indent="0" algn="l" rtl="0">
              <a:spcBef>
                <a:spcPts val="0"/>
              </a:spcBef>
              <a:spcAft>
                <a:spcPts val="0"/>
              </a:spcAft>
              <a:buNone/>
            </a:pPr>
            <a:endParaRPr sz="2968" b="1"/>
          </a:p>
          <a:p>
            <a:pPr marL="0" marR="0" lvl="0" indent="0" algn="l" rtl="0">
              <a:spcBef>
                <a:spcPts val="0"/>
              </a:spcBef>
              <a:spcAft>
                <a:spcPts val="0"/>
              </a:spcAft>
              <a:buNone/>
            </a:pPr>
            <a:r>
              <a:rPr lang="en-FR" sz="1900" b="1"/>
              <a:t>Task 1.2 – </a:t>
            </a:r>
            <a:r>
              <a:rPr lang="en-FR" sz="1900"/>
              <a:t>Build capacity and awareness of citizen science initiatives across communities including NSOs, CSOs, academia, and grassroot initiatives</a:t>
            </a:r>
            <a:endParaRPr sz="1900" b="1"/>
          </a:p>
          <a:p>
            <a:pPr marL="0" marR="0" lvl="0" indent="0" algn="l" rtl="0">
              <a:spcBef>
                <a:spcPts val="0"/>
              </a:spcBef>
              <a:spcAft>
                <a:spcPts val="0"/>
              </a:spcAft>
              <a:buNone/>
            </a:pPr>
            <a:endParaRPr sz="1900" b="1"/>
          </a:p>
          <a:p>
            <a:pPr marL="0" marR="0" lvl="0" indent="0" algn="l" rtl="0">
              <a:spcBef>
                <a:spcPts val="0"/>
              </a:spcBef>
              <a:spcAft>
                <a:spcPts val="0"/>
              </a:spcAft>
              <a:buNone/>
            </a:pPr>
            <a:r>
              <a:rPr lang="en-FR" sz="1900" b="1"/>
              <a:t>Outputs:</a:t>
            </a:r>
            <a:endParaRPr sz="1900"/>
          </a:p>
          <a:p>
            <a:pPr marL="457200" marR="0" lvl="0" indent="-349250" algn="l" rtl="0">
              <a:spcBef>
                <a:spcPts val="0"/>
              </a:spcBef>
              <a:spcAft>
                <a:spcPts val="0"/>
              </a:spcAft>
              <a:buSzPts val="1900"/>
              <a:buFont typeface="Avenir"/>
              <a:buChar char="●"/>
            </a:pPr>
            <a:r>
              <a:rPr lang="en-FR" sz="1900"/>
              <a:t>Contribution to the training modules and capacity-building materials of the Collaborative</a:t>
            </a:r>
            <a:endParaRPr sz="1900"/>
          </a:p>
          <a:p>
            <a:pPr marL="457200" marR="0" lvl="0" indent="-349250" algn="l" rtl="0">
              <a:spcBef>
                <a:spcPts val="0"/>
              </a:spcBef>
              <a:spcAft>
                <a:spcPts val="0"/>
              </a:spcAft>
              <a:buSzPts val="1900"/>
              <a:buFont typeface="Avenir"/>
              <a:buChar char="●"/>
            </a:pPr>
            <a:r>
              <a:rPr lang="en-FR" sz="1900"/>
              <a:t>Awareness products explaining citizen science applicability for policy and the SDGs, such as a policy brief and/or an infographic building on the guidance material of the collaborative</a:t>
            </a:r>
            <a:endParaRPr sz="1900"/>
          </a:p>
          <a:p>
            <a:pPr marL="457200" marR="0" lvl="0" indent="-349250" algn="l" rtl="0">
              <a:spcBef>
                <a:spcPts val="0"/>
              </a:spcBef>
              <a:spcAft>
                <a:spcPts val="0"/>
              </a:spcAft>
              <a:buSzPts val="1900"/>
              <a:buFont typeface="Avenir"/>
              <a:buChar char="●"/>
            </a:pPr>
            <a:r>
              <a:rPr lang="en-FR" sz="1900"/>
              <a:t>Translated and adapted citizen science tools and methods that can be useful for adaptation and easy to use in citizen data project implementation protocols consistent with the Copenhagen Framework and based on existing citizen science resources and tools for civil society and community use</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cc1eec3569_1_229"/>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208" name="Google Shape;208;g3cc1eec3569_1_229"/>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209" name="Google Shape;209;g3cc1eec3569_1_229"/>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210" name="Google Shape;210;g3cc1eec3569_1_229"/>
          <p:cNvSpPr txBox="1">
            <a:spLocks noGrp="1"/>
          </p:cNvSpPr>
          <p:nvPr>
            <p:ph type="body" idx="1"/>
          </p:nvPr>
        </p:nvSpPr>
        <p:spPr>
          <a:xfrm>
            <a:off x="185325" y="2104825"/>
            <a:ext cx="11540100" cy="4542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Objectives, Tasks, and Deliverables</a:t>
            </a:r>
            <a:endParaRPr/>
          </a:p>
          <a:p>
            <a:pPr marL="0" marR="0" lvl="0" indent="0" algn="l" rtl="0">
              <a:spcBef>
                <a:spcPts val="0"/>
              </a:spcBef>
              <a:spcAft>
                <a:spcPts val="0"/>
              </a:spcAft>
              <a:buNone/>
            </a:pPr>
            <a:endParaRPr sz="2968" b="1"/>
          </a:p>
          <a:p>
            <a:pPr marL="0" marR="0" lvl="0" indent="0" algn="l" rtl="0">
              <a:spcBef>
                <a:spcPts val="0"/>
              </a:spcBef>
              <a:spcAft>
                <a:spcPts val="0"/>
              </a:spcAft>
              <a:buNone/>
            </a:pPr>
            <a:r>
              <a:rPr lang="en-FR" sz="1900" b="1"/>
              <a:t>Task 1.3 – Identify key actors, touchpoints, and collaboration pathways</a:t>
            </a:r>
            <a:endParaRPr sz="1900" b="1"/>
          </a:p>
          <a:p>
            <a:pPr marL="0" marR="0" lvl="0" indent="0" algn="l" rtl="0">
              <a:spcBef>
                <a:spcPts val="0"/>
              </a:spcBef>
              <a:spcAft>
                <a:spcPts val="0"/>
              </a:spcAft>
              <a:buNone/>
            </a:pPr>
            <a:endParaRPr sz="1900" b="1"/>
          </a:p>
          <a:p>
            <a:pPr marL="0" marR="0" lvl="0" indent="0" algn="l" rtl="0">
              <a:spcBef>
                <a:spcPts val="0"/>
              </a:spcBef>
              <a:spcAft>
                <a:spcPts val="0"/>
              </a:spcAft>
              <a:buNone/>
            </a:pPr>
            <a:r>
              <a:rPr lang="en-FR" sz="1900" b="1"/>
              <a:t>Outputs:</a:t>
            </a:r>
            <a:endParaRPr sz="1900"/>
          </a:p>
          <a:p>
            <a:pPr marL="457200" marR="0" lvl="0" indent="-349250" algn="l" rtl="0">
              <a:spcBef>
                <a:spcPts val="0"/>
              </a:spcBef>
              <a:spcAft>
                <a:spcPts val="0"/>
              </a:spcAft>
              <a:buSzPts val="1900"/>
              <a:buFont typeface="Avenir"/>
              <a:buChar char="●"/>
            </a:pPr>
            <a:r>
              <a:rPr lang="en-FR" sz="1900"/>
              <a:t>Stakeholder map and collaboration pathways</a:t>
            </a:r>
            <a:endParaRPr sz="1900"/>
          </a:p>
          <a:p>
            <a:pPr marL="457200" marR="0" lvl="0" indent="-349250" algn="l" rtl="0">
              <a:spcBef>
                <a:spcPts val="0"/>
              </a:spcBef>
              <a:spcAft>
                <a:spcPts val="0"/>
              </a:spcAft>
              <a:buSzPts val="1900"/>
              <a:buFont typeface="Avenir"/>
              <a:buChar char="●"/>
            </a:pPr>
            <a:r>
              <a:rPr lang="en-FR" sz="1900"/>
              <a:t>List of touchpoints (common areas of work, implementation, outreach, etc.) between citizen data and citizen science communities</a:t>
            </a:r>
            <a:endParaRPr sz="19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cc1eec3569_1_236"/>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216" name="Google Shape;216;g3cc1eec3569_1_236"/>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217" name="Google Shape;217;g3cc1eec3569_1_236"/>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218" name="Google Shape;218;g3cc1eec3569_1_236"/>
          <p:cNvSpPr txBox="1">
            <a:spLocks noGrp="1"/>
          </p:cNvSpPr>
          <p:nvPr>
            <p:ph type="body" idx="1"/>
          </p:nvPr>
        </p:nvSpPr>
        <p:spPr>
          <a:xfrm>
            <a:off x="185325" y="2104825"/>
            <a:ext cx="11540100" cy="4542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Objectives, Tasks, and Deliverables</a:t>
            </a:r>
            <a:endParaRPr/>
          </a:p>
          <a:p>
            <a:pPr marL="0" marR="0" lvl="0" indent="0" algn="l" rtl="0">
              <a:spcBef>
                <a:spcPts val="0"/>
              </a:spcBef>
              <a:spcAft>
                <a:spcPts val="0"/>
              </a:spcAft>
              <a:buNone/>
            </a:pPr>
            <a:endParaRPr sz="2968" b="1"/>
          </a:p>
          <a:p>
            <a:pPr marL="0" marR="0" lvl="0" indent="0" algn="l" rtl="0">
              <a:spcBef>
                <a:spcPts val="0"/>
              </a:spcBef>
              <a:spcAft>
                <a:spcPts val="0"/>
              </a:spcAft>
              <a:buNone/>
            </a:pPr>
            <a:r>
              <a:rPr lang="en-FR" sz="1900" b="1"/>
              <a:t>Objective 2: </a:t>
            </a:r>
            <a:r>
              <a:rPr lang="en-FR" sz="1900"/>
              <a:t>Strengthen collaboration, shared tools, implementation of the SDGs, policymaking and data literacy between citizen science and citizen data communities </a:t>
            </a:r>
            <a:endParaRPr sz="1900"/>
          </a:p>
          <a:p>
            <a:pPr marL="0" marR="0" lvl="0" indent="0" algn="l" rtl="0">
              <a:spcBef>
                <a:spcPts val="0"/>
              </a:spcBef>
              <a:spcAft>
                <a:spcPts val="0"/>
              </a:spcAft>
              <a:buNone/>
            </a:pPr>
            <a:endParaRPr sz="1900" b="1"/>
          </a:p>
          <a:p>
            <a:pPr marL="0" marR="0" lvl="0" indent="0" algn="l" rtl="0">
              <a:spcBef>
                <a:spcPts val="0"/>
              </a:spcBef>
              <a:spcAft>
                <a:spcPts val="0"/>
              </a:spcAft>
              <a:buNone/>
            </a:pPr>
            <a:r>
              <a:rPr lang="en-FR" sz="1900" b="1"/>
              <a:t>Task 2.1 – </a:t>
            </a:r>
            <a:r>
              <a:rPr lang="en-FR" sz="1900"/>
              <a:t>Identify and share existing tools, platforms, best practices and methods that support collaboration</a:t>
            </a:r>
            <a:endParaRPr sz="1900"/>
          </a:p>
          <a:p>
            <a:pPr marL="0" marR="0" lvl="0" indent="0" algn="l" rtl="0">
              <a:spcBef>
                <a:spcPts val="0"/>
              </a:spcBef>
              <a:spcAft>
                <a:spcPts val="0"/>
              </a:spcAft>
              <a:buNone/>
            </a:pPr>
            <a:endParaRPr sz="1900" b="1"/>
          </a:p>
          <a:p>
            <a:pPr marL="0" marR="0" lvl="0" indent="0" algn="l" rtl="0">
              <a:spcBef>
                <a:spcPts val="0"/>
              </a:spcBef>
              <a:spcAft>
                <a:spcPts val="0"/>
              </a:spcAft>
              <a:buNone/>
            </a:pPr>
            <a:r>
              <a:rPr lang="en-FR" sz="1900" b="1"/>
              <a:t>Outputs:</a:t>
            </a:r>
            <a:endParaRPr sz="1900"/>
          </a:p>
          <a:p>
            <a:pPr marL="457200" marR="0" lvl="0" indent="-349250" algn="l" rtl="0">
              <a:spcBef>
                <a:spcPts val="0"/>
              </a:spcBef>
              <a:spcAft>
                <a:spcPts val="0"/>
              </a:spcAft>
              <a:buSzPts val="1900"/>
              <a:buFont typeface="Avenir"/>
              <a:buChar char="●"/>
            </a:pPr>
            <a:r>
              <a:rPr lang="en-FR" sz="1900"/>
              <a:t>Knowledge-sharing platform specifically tailored to collaboration between the two communities under the Collaborative website</a:t>
            </a:r>
            <a:endParaRPr sz="19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cb570af0e7_0_3"/>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FR"/>
              <a:t>Session Objectives</a:t>
            </a:r>
            <a:endParaRPr/>
          </a:p>
        </p:txBody>
      </p:sp>
      <p:sp>
        <p:nvSpPr>
          <p:cNvPr id="80" name="Google Shape;80;g3cb570af0e7_0_3"/>
          <p:cNvSpPr txBox="1">
            <a:spLocks noGrp="1"/>
          </p:cNvSpPr>
          <p:nvPr>
            <p:ph type="body" idx="1"/>
          </p:nvPr>
        </p:nvSpPr>
        <p:spPr>
          <a:xfrm>
            <a:off x="185325" y="2104825"/>
            <a:ext cx="8103300" cy="4516800"/>
          </a:xfrm>
          <a:prstGeom prst="rect">
            <a:avLst/>
          </a:prstGeom>
        </p:spPr>
        <p:txBody>
          <a:bodyPr spcFirstLastPara="1" wrap="square" lIns="91425" tIns="45700" rIns="91425" bIns="45700" anchor="t" anchorCtr="0">
            <a:noAutofit/>
          </a:bodyPr>
          <a:lstStyle/>
          <a:p>
            <a:pPr marL="457200" lvl="0" indent="-336550" algn="just" rtl="0">
              <a:spcBef>
                <a:spcPts val="0"/>
              </a:spcBef>
              <a:spcAft>
                <a:spcPts val="0"/>
              </a:spcAft>
              <a:buClr>
                <a:srgbClr val="00213B"/>
              </a:buClr>
              <a:buSzPts val="1700"/>
              <a:buFont typeface="Avenir"/>
              <a:buChar char="•"/>
            </a:pPr>
            <a:r>
              <a:rPr lang="en-FR" sz="1700" b="1" i="1">
                <a:solidFill>
                  <a:srgbClr val="00213B"/>
                </a:solidFill>
              </a:rPr>
              <a:t>Official statistics are under pressure from political pushback, financial cuts, and shifting priorities, threatening SDG and global development progress. </a:t>
            </a:r>
            <a:r>
              <a:rPr lang="en-FR" sz="1700" b="1" i="1">
                <a:solidFill>
                  <a:srgbClr val="222222"/>
                </a:solidFill>
                <a:highlight>
                  <a:srgbClr val="FFFFFF"/>
                </a:highlight>
              </a:rPr>
              <a:t>The loss of major health surveys once backed by the United States Agency for International Development (USAID) and proposed cuts to environmental programs in the US (EPA) threaten the tracking of sustainable development. Citizen science can and should be central to building stronger, more resilient data systems.</a:t>
            </a:r>
            <a:endParaRPr sz="1700" b="1" i="1">
              <a:solidFill>
                <a:srgbClr val="222222"/>
              </a:solidFill>
              <a:highlight>
                <a:srgbClr val="FFFFFF"/>
              </a:highlight>
            </a:endParaRPr>
          </a:p>
          <a:p>
            <a:pPr marL="457200" lvl="0" indent="0" algn="just" rtl="0">
              <a:spcBef>
                <a:spcPts val="0"/>
              </a:spcBef>
              <a:spcAft>
                <a:spcPts val="0"/>
              </a:spcAft>
              <a:buNone/>
            </a:pPr>
            <a:endParaRPr sz="1700" b="1">
              <a:solidFill>
                <a:srgbClr val="222222"/>
              </a:solidFill>
              <a:highlight>
                <a:srgbClr val="FFFFFF"/>
              </a:highlight>
            </a:endParaRPr>
          </a:p>
          <a:p>
            <a:pPr marL="914400" lvl="1" indent="-336550" algn="just" rtl="0">
              <a:spcBef>
                <a:spcPts val="600"/>
              </a:spcBef>
              <a:spcAft>
                <a:spcPts val="0"/>
              </a:spcAft>
              <a:buClr>
                <a:srgbClr val="00213B"/>
              </a:buClr>
              <a:buSzPts val="1700"/>
              <a:buFont typeface="Avenir"/>
              <a:buChar char="•"/>
            </a:pPr>
            <a:r>
              <a:rPr lang="en-FR" sz="1700" b="1">
                <a:solidFill>
                  <a:srgbClr val="00213B"/>
                </a:solidFill>
              </a:rPr>
              <a:t>To explore how citizen science can address these data gaps and build more resilient, inclusive data ecosystems rooted in trust, collaborations and inclusivity.</a:t>
            </a:r>
            <a:endParaRPr sz="1700" b="1">
              <a:solidFill>
                <a:srgbClr val="00213B"/>
              </a:solidFill>
            </a:endParaRPr>
          </a:p>
          <a:p>
            <a:pPr marL="457200" lvl="0" indent="0" algn="just" rtl="0">
              <a:spcBef>
                <a:spcPts val="0"/>
              </a:spcBef>
              <a:spcAft>
                <a:spcPts val="0"/>
              </a:spcAft>
              <a:buNone/>
            </a:pPr>
            <a:endParaRPr sz="1700" b="1">
              <a:solidFill>
                <a:srgbClr val="00213B"/>
              </a:solidFill>
            </a:endParaRPr>
          </a:p>
          <a:p>
            <a:pPr marL="914400" lvl="1" indent="-336550" algn="just" rtl="0">
              <a:spcBef>
                <a:spcPts val="600"/>
              </a:spcBef>
              <a:spcAft>
                <a:spcPts val="0"/>
              </a:spcAft>
              <a:buClr>
                <a:srgbClr val="00213B"/>
              </a:buClr>
              <a:buSzPts val="1700"/>
              <a:buFont typeface="Avenir"/>
              <a:buChar char="•"/>
            </a:pPr>
            <a:r>
              <a:rPr lang="en-FR" sz="1700">
                <a:solidFill>
                  <a:srgbClr val="00213B"/>
                </a:solidFill>
              </a:rPr>
              <a:t>To introduce the the UN Statistics Division and partners-led Collaborative on Citizen Data and soft-launch of the Citizen Science Working Group under this Collaborative. </a:t>
            </a:r>
            <a:endParaRPr sz="1700" b="1">
              <a:solidFill>
                <a:srgbClr val="00213B"/>
              </a:solidFill>
            </a:endParaRPr>
          </a:p>
        </p:txBody>
      </p:sp>
      <p:pic>
        <p:nvPicPr>
          <p:cNvPr id="81" name="Google Shape;81;g3cb570af0e7_0_3"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pic>
        <p:nvPicPr>
          <p:cNvPr id="82" name="Google Shape;82;g3cb570af0e7_0_3"/>
          <p:cNvPicPr preferRelativeResize="0"/>
          <p:nvPr/>
        </p:nvPicPr>
        <p:blipFill>
          <a:blip r:embed="rId4">
            <a:alphaModFix/>
          </a:blip>
          <a:stretch>
            <a:fillRect/>
          </a:stretch>
        </p:blipFill>
        <p:spPr>
          <a:xfrm>
            <a:off x="8534725" y="2323075"/>
            <a:ext cx="3234150" cy="3234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cc1eec3569_1_243"/>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224" name="Google Shape;224;g3cc1eec3569_1_243"/>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225" name="Google Shape;225;g3cc1eec3569_1_243"/>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226" name="Google Shape;226;g3cc1eec3569_1_243"/>
          <p:cNvSpPr txBox="1">
            <a:spLocks noGrp="1"/>
          </p:cNvSpPr>
          <p:nvPr>
            <p:ph type="body" idx="1"/>
          </p:nvPr>
        </p:nvSpPr>
        <p:spPr>
          <a:xfrm>
            <a:off x="185325" y="2104825"/>
            <a:ext cx="11540100" cy="4542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Objectives, Tasks, and Deliverables</a:t>
            </a:r>
            <a:endParaRPr/>
          </a:p>
          <a:p>
            <a:pPr marL="0" marR="0" lvl="0" indent="0" algn="l" rtl="0">
              <a:spcBef>
                <a:spcPts val="0"/>
              </a:spcBef>
              <a:spcAft>
                <a:spcPts val="0"/>
              </a:spcAft>
              <a:buNone/>
            </a:pPr>
            <a:endParaRPr sz="2968" b="1"/>
          </a:p>
          <a:p>
            <a:pPr marL="0" marR="0" lvl="0" indent="0" algn="l" rtl="0">
              <a:spcBef>
                <a:spcPts val="0"/>
              </a:spcBef>
              <a:spcAft>
                <a:spcPts val="0"/>
              </a:spcAft>
              <a:buNone/>
            </a:pPr>
            <a:r>
              <a:rPr lang="en-FR" sz="1900" b="1"/>
              <a:t>Task 2.2 – Produce collaborative knowledge products and research</a:t>
            </a:r>
            <a:endParaRPr sz="1900" b="1"/>
          </a:p>
          <a:p>
            <a:pPr marL="0" marR="0" lvl="0" indent="0" algn="l" rtl="0">
              <a:spcBef>
                <a:spcPts val="0"/>
              </a:spcBef>
              <a:spcAft>
                <a:spcPts val="0"/>
              </a:spcAft>
              <a:buNone/>
            </a:pPr>
            <a:endParaRPr sz="1900" b="1"/>
          </a:p>
          <a:p>
            <a:pPr marL="0" marR="0" lvl="0" indent="0" algn="l" rtl="0">
              <a:spcBef>
                <a:spcPts val="0"/>
              </a:spcBef>
              <a:spcAft>
                <a:spcPts val="0"/>
              </a:spcAft>
              <a:buNone/>
            </a:pPr>
            <a:r>
              <a:rPr lang="en-FR" sz="1900" b="1"/>
              <a:t>Outputs:</a:t>
            </a:r>
            <a:endParaRPr sz="1900"/>
          </a:p>
          <a:p>
            <a:pPr marL="457200" marR="0" lvl="0" indent="-349250" algn="l" rtl="0">
              <a:spcBef>
                <a:spcPts val="0"/>
              </a:spcBef>
              <a:spcAft>
                <a:spcPts val="0"/>
              </a:spcAft>
              <a:buSzPts val="1900"/>
              <a:buFont typeface="Avenir"/>
              <a:buChar char="●"/>
            </a:pPr>
            <a:r>
              <a:rPr lang="en-FR" sz="1900"/>
              <a:t>A paper on collaboration models between citizen science and the broader citizen data actors</a:t>
            </a:r>
            <a:endParaRPr sz="1900"/>
          </a:p>
          <a:p>
            <a:pPr marL="457200" marR="0" lvl="0" indent="-349250" algn="l" rtl="0">
              <a:spcBef>
                <a:spcPts val="0"/>
              </a:spcBef>
              <a:spcAft>
                <a:spcPts val="0"/>
              </a:spcAft>
              <a:buSzPts val="1900"/>
              <a:buFont typeface="Avenir"/>
              <a:buChar char="●"/>
            </a:pPr>
            <a:r>
              <a:rPr lang="en-FR" sz="1900"/>
              <a:t>Scientific paper outlining documented best practices, case studies, and lessons learned from both communities in the context of policy</a:t>
            </a:r>
            <a:endParaRPr sz="1900"/>
          </a:p>
          <a:p>
            <a:pPr marL="457200" marR="0" lvl="0" indent="-349250" algn="l" rtl="0">
              <a:spcBef>
                <a:spcPts val="0"/>
              </a:spcBef>
              <a:spcAft>
                <a:spcPts val="0"/>
              </a:spcAft>
              <a:buSzPts val="1900"/>
              <a:buFont typeface="Avenir"/>
              <a:buChar char="●"/>
            </a:pPr>
            <a:r>
              <a:rPr lang="en-FR" sz="1900"/>
              <a:t>Methodological guidance on collaboration between the two communities</a:t>
            </a:r>
            <a:endParaRPr sz="19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cc1eec3569_1_250"/>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232" name="Google Shape;232;g3cc1eec3569_1_250"/>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233" name="Google Shape;233;g3cc1eec3569_1_250"/>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234" name="Google Shape;234;g3cc1eec3569_1_250"/>
          <p:cNvSpPr txBox="1">
            <a:spLocks noGrp="1"/>
          </p:cNvSpPr>
          <p:nvPr>
            <p:ph type="body" idx="1"/>
          </p:nvPr>
        </p:nvSpPr>
        <p:spPr>
          <a:xfrm>
            <a:off x="185325" y="2104825"/>
            <a:ext cx="11540100" cy="4542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Objectives, Tasks, and Deliverables</a:t>
            </a:r>
            <a:endParaRPr/>
          </a:p>
          <a:p>
            <a:pPr marL="0" marR="0" lvl="0" indent="0" algn="l" rtl="0">
              <a:spcBef>
                <a:spcPts val="0"/>
              </a:spcBef>
              <a:spcAft>
                <a:spcPts val="0"/>
              </a:spcAft>
              <a:buNone/>
            </a:pPr>
            <a:endParaRPr sz="2968" b="1"/>
          </a:p>
          <a:p>
            <a:pPr marL="0" marR="0" lvl="0" indent="0" algn="l" rtl="0">
              <a:spcBef>
                <a:spcPts val="0"/>
              </a:spcBef>
              <a:spcAft>
                <a:spcPts val="0"/>
              </a:spcAft>
              <a:buNone/>
            </a:pPr>
            <a:r>
              <a:rPr lang="en-FR" sz="1900" b="1"/>
              <a:t>Task 2.3 – Develop citizen science and citizen data policy influence frameworks in the context of SDG monitoring and beyond</a:t>
            </a:r>
            <a:endParaRPr sz="1900" b="1"/>
          </a:p>
          <a:p>
            <a:pPr marL="0" marR="0" lvl="0" indent="0" algn="l" rtl="0">
              <a:spcBef>
                <a:spcPts val="0"/>
              </a:spcBef>
              <a:spcAft>
                <a:spcPts val="0"/>
              </a:spcAft>
              <a:buNone/>
            </a:pPr>
            <a:endParaRPr sz="1900" b="1"/>
          </a:p>
          <a:p>
            <a:pPr marL="0" marR="0" lvl="0" indent="0" algn="l" rtl="0">
              <a:spcBef>
                <a:spcPts val="0"/>
              </a:spcBef>
              <a:spcAft>
                <a:spcPts val="0"/>
              </a:spcAft>
              <a:buNone/>
            </a:pPr>
            <a:r>
              <a:rPr lang="en-FR" sz="1900" b="1"/>
              <a:t>Outputs:</a:t>
            </a:r>
            <a:endParaRPr sz="1900"/>
          </a:p>
          <a:p>
            <a:pPr marL="457200" marR="0" lvl="0" indent="-349250" algn="l" rtl="0">
              <a:spcBef>
                <a:spcPts val="0"/>
              </a:spcBef>
              <a:spcAft>
                <a:spcPts val="0"/>
              </a:spcAft>
              <a:buSzPts val="1900"/>
              <a:buFont typeface="Avenir"/>
              <a:buChar char="●"/>
            </a:pPr>
            <a:r>
              <a:rPr lang="en-FR" sz="1900"/>
              <a:t>Manual and training materials for applying citizen science and citizen data to SDG monitoring</a:t>
            </a:r>
            <a:endParaRPr sz="1900"/>
          </a:p>
          <a:p>
            <a:pPr marL="457200" marR="0" lvl="0" indent="-349250" algn="l" rtl="0">
              <a:spcBef>
                <a:spcPts val="0"/>
              </a:spcBef>
              <a:spcAft>
                <a:spcPts val="0"/>
              </a:spcAft>
              <a:buSzPts val="1900"/>
              <a:buFont typeface="Avenir"/>
              <a:buChar char="●"/>
            </a:pPr>
            <a:r>
              <a:rPr lang="en-FR" sz="1900"/>
              <a:t>Inventory/repository of citizen science initiatives mapped to SDGs</a:t>
            </a:r>
            <a:endParaRPr sz="1900"/>
          </a:p>
          <a:p>
            <a:pPr marL="457200" marR="0" lvl="0" indent="-349250" algn="l" rtl="0">
              <a:spcBef>
                <a:spcPts val="0"/>
              </a:spcBef>
              <a:spcAft>
                <a:spcPts val="0"/>
              </a:spcAft>
              <a:buSzPts val="1900"/>
              <a:buFont typeface="Avenir"/>
              <a:buChar char="●"/>
            </a:pPr>
            <a:r>
              <a:rPr lang="en-FR" sz="1900"/>
              <a:t>Policy alignment guidelines for integrating CS into official monitoring</a:t>
            </a:r>
            <a:endParaRPr sz="19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cc1eec3569_1_208"/>
          <p:cNvSpPr/>
          <p:nvPr/>
        </p:nvSpPr>
        <p:spPr>
          <a:xfrm>
            <a:off x="291533" y="2026233"/>
            <a:ext cx="11540100" cy="5841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pic>
        <p:nvPicPr>
          <p:cNvPr id="240" name="Google Shape;240;g3cc1eec3569_1_208"/>
          <p:cNvPicPr preferRelativeResize="0"/>
          <p:nvPr/>
        </p:nvPicPr>
        <p:blipFill>
          <a:blip r:embed="rId3">
            <a:alphaModFix/>
          </a:blip>
          <a:stretch>
            <a:fillRect/>
          </a:stretch>
        </p:blipFill>
        <p:spPr>
          <a:xfrm>
            <a:off x="8850700" y="116425"/>
            <a:ext cx="2980675" cy="1090600"/>
          </a:xfrm>
          <a:prstGeom prst="rect">
            <a:avLst/>
          </a:prstGeom>
          <a:noFill/>
          <a:ln>
            <a:noFill/>
          </a:ln>
        </p:spPr>
      </p:pic>
      <p:sp>
        <p:nvSpPr>
          <p:cNvPr id="241" name="Google Shape;241;g3cc1eec3569_1_208"/>
          <p:cNvSpPr txBox="1">
            <a:spLocks noGrp="1"/>
          </p:cNvSpPr>
          <p:nvPr>
            <p:ph type="title"/>
          </p:nvPr>
        </p:nvSpPr>
        <p:spPr>
          <a:xfrm>
            <a:off x="185321" y="1244605"/>
            <a:ext cx="11771100" cy="5841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FR"/>
              <a:t>Citizen Science Working Group of the Collaborative on Citizen Data</a:t>
            </a:r>
            <a:endParaRPr/>
          </a:p>
        </p:txBody>
      </p:sp>
      <p:sp>
        <p:nvSpPr>
          <p:cNvPr id="242" name="Google Shape;242;g3cc1eec3569_1_208"/>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FR" b="1"/>
              <a:t>Next Steps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FR"/>
              <a:t>UN World Data Forum, Riyadh, 9-12 November 2026</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cc1eec3569_2_0"/>
          <p:cNvSpPr txBox="1">
            <a:spLocks noGrp="1"/>
          </p:cNvSpPr>
          <p:nvPr>
            <p:ph type="title"/>
          </p:nvPr>
        </p:nvSpPr>
        <p:spPr>
          <a:xfrm>
            <a:off x="210446" y="3136955"/>
            <a:ext cx="11771100" cy="584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FR"/>
              <a:t>Open Microphone</a:t>
            </a:r>
            <a:endParaRPr/>
          </a:p>
        </p:txBody>
      </p:sp>
      <p:pic>
        <p:nvPicPr>
          <p:cNvPr id="248" name="Google Shape;248;g3cc1eec3569_2_0"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cb570af0e7_0_81"/>
          <p:cNvSpPr txBox="1">
            <a:spLocks noGrp="1"/>
          </p:cNvSpPr>
          <p:nvPr>
            <p:ph type="title"/>
          </p:nvPr>
        </p:nvSpPr>
        <p:spPr>
          <a:xfrm>
            <a:off x="210446" y="1460280"/>
            <a:ext cx="11771100" cy="584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FR"/>
              <a:t>Reflections - Contributions</a:t>
            </a:r>
            <a:endParaRPr/>
          </a:p>
        </p:txBody>
      </p:sp>
      <p:sp>
        <p:nvSpPr>
          <p:cNvPr id="254" name="Google Shape;254;g3cb570af0e7_0_81"/>
          <p:cNvSpPr txBox="1">
            <a:spLocks noGrp="1"/>
          </p:cNvSpPr>
          <p:nvPr>
            <p:ph type="body" idx="1"/>
          </p:nvPr>
        </p:nvSpPr>
        <p:spPr>
          <a:xfrm>
            <a:off x="185325" y="2797600"/>
            <a:ext cx="11771100" cy="2731800"/>
          </a:xfrm>
          <a:prstGeom prst="rect">
            <a:avLst/>
          </a:prstGeom>
        </p:spPr>
        <p:txBody>
          <a:bodyPr spcFirstLastPara="1" wrap="square" lIns="91425" tIns="45700" rIns="91425" bIns="45700" anchor="t" anchorCtr="0">
            <a:normAutofit lnSpcReduction="10000"/>
          </a:bodyPr>
          <a:lstStyle/>
          <a:p>
            <a:pPr marL="457200" lvl="0" indent="-393700" algn="l" rtl="0">
              <a:spcBef>
                <a:spcPts val="1200"/>
              </a:spcBef>
              <a:spcAft>
                <a:spcPts val="0"/>
              </a:spcAft>
              <a:buSzPts val="2600"/>
              <a:buFont typeface="Avenir"/>
              <a:buChar char="●"/>
            </a:pPr>
            <a:r>
              <a:rPr lang="en-FR" sz="2600"/>
              <a:t>Would anyone like to share reflections on the discussions we’ve heard so far?</a:t>
            </a:r>
            <a:endParaRPr sz="2600"/>
          </a:p>
          <a:p>
            <a:pPr marL="457200" lvl="0" indent="0" algn="l" rtl="0">
              <a:spcBef>
                <a:spcPts val="1200"/>
              </a:spcBef>
              <a:spcAft>
                <a:spcPts val="0"/>
              </a:spcAft>
              <a:buNone/>
            </a:pPr>
            <a:endParaRPr sz="2600"/>
          </a:p>
          <a:p>
            <a:pPr marL="457200" lvl="0" indent="-393700" algn="l" rtl="0">
              <a:spcBef>
                <a:spcPts val="1200"/>
              </a:spcBef>
              <a:spcAft>
                <a:spcPts val="0"/>
              </a:spcAft>
              <a:buSzPts val="2600"/>
              <a:buFont typeface="Avenir"/>
              <a:buChar char="●"/>
            </a:pPr>
            <a:r>
              <a:rPr lang="en-FR" sz="2600"/>
              <a:t>Do you have a specific example of successful data uptake and resulting policy impact at the local, national, or global level that you could share?</a:t>
            </a:r>
            <a:endParaRPr sz="2600"/>
          </a:p>
          <a:p>
            <a:pPr marL="0" lvl="0" indent="0" algn="l" rtl="0">
              <a:spcBef>
                <a:spcPts val="1200"/>
              </a:spcBef>
              <a:spcAft>
                <a:spcPts val="0"/>
              </a:spcAft>
              <a:buNone/>
            </a:pPr>
            <a:endParaRPr/>
          </a:p>
        </p:txBody>
      </p:sp>
      <p:pic>
        <p:nvPicPr>
          <p:cNvPr id="255" name="Google Shape;255;g3cb570af0e7_0_81"/>
          <p:cNvPicPr preferRelativeResize="0"/>
          <p:nvPr/>
        </p:nvPicPr>
        <p:blipFill>
          <a:blip r:embed="rId3">
            <a:alphaModFix/>
          </a:blip>
          <a:stretch>
            <a:fillRect/>
          </a:stretch>
        </p:blipFill>
        <p:spPr>
          <a:xfrm>
            <a:off x="8850700" y="116425"/>
            <a:ext cx="2980675" cy="1090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cb570af0e7_0_124"/>
          <p:cNvSpPr txBox="1">
            <a:spLocks noGrp="1"/>
          </p:cNvSpPr>
          <p:nvPr>
            <p:ph type="title"/>
          </p:nvPr>
        </p:nvSpPr>
        <p:spPr>
          <a:xfrm>
            <a:off x="185321" y="1520730"/>
            <a:ext cx="11771100" cy="584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FR"/>
              <a:t>THANK YOU and PLEASE REACH OUT!</a:t>
            </a:r>
            <a:endParaRPr/>
          </a:p>
        </p:txBody>
      </p:sp>
      <p:sp>
        <p:nvSpPr>
          <p:cNvPr id="268" name="Google Shape;268;g3cb570af0e7_0_124"/>
          <p:cNvSpPr txBox="1">
            <a:spLocks noGrp="1"/>
          </p:cNvSpPr>
          <p:nvPr>
            <p:ph type="body" idx="1"/>
          </p:nvPr>
        </p:nvSpPr>
        <p:spPr>
          <a:xfrm>
            <a:off x="185321" y="2104829"/>
            <a:ext cx="11771100" cy="4254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FR"/>
              <a:t>Dilek Fraisl: </a:t>
            </a:r>
            <a:r>
              <a:rPr lang="en-FR" u="sng">
                <a:solidFill>
                  <a:schemeClr val="hlink"/>
                </a:solidFill>
                <a:hlinkClick r:id="rId3"/>
              </a:rPr>
              <a:t>fraisl@iiasa.ac.at</a:t>
            </a:r>
            <a:endParaRPr/>
          </a:p>
          <a:p>
            <a:pPr marL="0" lvl="0" indent="0" algn="ctr" rtl="0">
              <a:spcBef>
                <a:spcPts val="0"/>
              </a:spcBef>
              <a:spcAft>
                <a:spcPts val="0"/>
              </a:spcAft>
              <a:buNone/>
            </a:pPr>
            <a:r>
              <a:rPr lang="en-FR"/>
              <a:t>Francesca Perucci: </a:t>
            </a:r>
            <a:r>
              <a:rPr lang="en-FR" u="sng">
                <a:solidFill>
                  <a:schemeClr val="hlink"/>
                </a:solidFill>
                <a:hlinkClick r:id="rId4"/>
              </a:rPr>
              <a:t>francescaperucci@opendatawatch.com</a:t>
            </a:r>
            <a:endParaRPr/>
          </a:p>
          <a:p>
            <a:pPr marL="0" lvl="0" indent="0" algn="ctr"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FR" sz="1600"/>
              <a:t>Collaborative on Citizen Data</a:t>
            </a:r>
            <a:endParaRPr sz="1600"/>
          </a:p>
          <a:p>
            <a:pPr marL="0" lvl="0" indent="0" algn="ctr" rtl="0">
              <a:spcBef>
                <a:spcPts val="0"/>
              </a:spcBef>
              <a:spcAft>
                <a:spcPts val="0"/>
              </a:spcAft>
              <a:buNone/>
            </a:pPr>
            <a:r>
              <a:rPr lang="en-FR" sz="1600" u="sng">
                <a:solidFill>
                  <a:schemeClr val="hlink"/>
                </a:solidFill>
                <a:hlinkClick r:id="rId5"/>
              </a:rPr>
              <a:t>https://unstats.un.org/UNSDWebsite/citizen-data/</a:t>
            </a:r>
            <a:r>
              <a:rPr lang="en-FR" sz="1600"/>
              <a:t> </a:t>
            </a:r>
            <a:endParaRPr sz="1600"/>
          </a:p>
          <a:p>
            <a:pPr marL="0" lvl="0" indent="0" algn="ctr" rtl="0">
              <a:spcBef>
                <a:spcPts val="0"/>
              </a:spcBef>
              <a:spcAft>
                <a:spcPts val="0"/>
              </a:spcAft>
              <a:buNone/>
            </a:pPr>
            <a:r>
              <a:rPr lang="en-FR" sz="1600" u="sng">
                <a:solidFill>
                  <a:schemeClr val="hlink"/>
                </a:solidFill>
                <a:hlinkClick r:id="rId6"/>
              </a:rPr>
              <a:t>citizen.data@un.org</a:t>
            </a:r>
            <a:r>
              <a:rPr lang="en-FR" sz="1600">
                <a:solidFill>
                  <a:srgbClr val="096DD9"/>
                </a:solidFill>
                <a:highlight>
                  <a:srgbClr val="FFFFFF"/>
                </a:highlight>
                <a:latin typeface="Roboto"/>
                <a:ea typeface="Roboto"/>
                <a:cs typeface="Roboto"/>
                <a:sym typeface="Roboto"/>
              </a:rPr>
              <a:t>  </a:t>
            </a:r>
            <a:endParaRPr sz="1600"/>
          </a:p>
          <a:p>
            <a:pPr marL="0" lvl="0" indent="0" algn="ctr" rtl="0">
              <a:spcBef>
                <a:spcPts val="0"/>
              </a:spcBef>
              <a:spcAft>
                <a:spcPts val="0"/>
              </a:spcAft>
              <a:buNone/>
            </a:pPr>
            <a:endParaRPr sz="1600"/>
          </a:p>
          <a:p>
            <a:pPr marL="0" lvl="0" indent="0" algn="ctr" rtl="0">
              <a:spcBef>
                <a:spcPts val="0"/>
              </a:spcBef>
              <a:spcAft>
                <a:spcPts val="0"/>
              </a:spcAft>
              <a:buNone/>
            </a:pPr>
            <a:r>
              <a:rPr lang="en-FR" sz="1600"/>
              <a:t>Citizen Science Global Partnership</a:t>
            </a:r>
            <a:endParaRPr sz="1600"/>
          </a:p>
          <a:p>
            <a:pPr marL="0" lvl="0" indent="0" algn="ctr" rtl="0">
              <a:spcBef>
                <a:spcPts val="0"/>
              </a:spcBef>
              <a:spcAft>
                <a:spcPts val="0"/>
              </a:spcAft>
              <a:buNone/>
            </a:pPr>
            <a:r>
              <a:rPr lang="en-FR" sz="1600" u="sng">
                <a:solidFill>
                  <a:schemeClr val="hlink"/>
                </a:solidFill>
                <a:hlinkClick r:id="rId7"/>
              </a:rPr>
              <a:t>https://citizenscienceglobal.org/</a:t>
            </a:r>
            <a:r>
              <a:rPr lang="en-FR" sz="1600"/>
              <a:t> </a:t>
            </a:r>
            <a:endParaRPr sz="1600"/>
          </a:p>
          <a:p>
            <a:pPr marL="0" lvl="0" indent="0" algn="ctr" rtl="0">
              <a:spcBef>
                <a:spcPts val="0"/>
              </a:spcBef>
              <a:spcAft>
                <a:spcPts val="0"/>
              </a:spcAft>
              <a:buClr>
                <a:schemeClr val="dk1"/>
              </a:buClr>
              <a:buSzPts val="1100"/>
              <a:buFont typeface="Arial"/>
              <a:buNone/>
            </a:pPr>
            <a:r>
              <a:rPr lang="en-FR" sz="1600" u="sng">
                <a:solidFill>
                  <a:schemeClr val="hlink"/>
                </a:solidFill>
                <a:hlinkClick r:id="rId8"/>
              </a:rPr>
              <a:t>info@globalcitizenscience.org</a:t>
            </a:r>
            <a:r>
              <a:rPr lang="en-FR" sz="1600"/>
              <a:t> </a:t>
            </a:r>
            <a:endParaRPr sz="1600">
              <a:solidFill>
                <a:srgbClr val="096DD9"/>
              </a:solidFill>
              <a:highlight>
                <a:srgbClr val="FFFFFF"/>
              </a:highlight>
              <a:latin typeface="Roboto"/>
              <a:ea typeface="Roboto"/>
              <a:cs typeface="Roboto"/>
              <a:sym typeface="Roboto"/>
            </a:endParaRPr>
          </a:p>
        </p:txBody>
      </p:sp>
      <p:pic>
        <p:nvPicPr>
          <p:cNvPr id="269" name="Google Shape;269;g3cb570af0e7_0_124"/>
          <p:cNvPicPr preferRelativeResize="0"/>
          <p:nvPr/>
        </p:nvPicPr>
        <p:blipFill>
          <a:blip r:embed="rId9">
            <a:alphaModFix/>
          </a:blip>
          <a:stretch>
            <a:fillRect/>
          </a:stretch>
        </p:blipFill>
        <p:spPr>
          <a:xfrm>
            <a:off x="8850700" y="116425"/>
            <a:ext cx="2980675" cy="1090600"/>
          </a:xfrm>
          <a:prstGeom prst="rect">
            <a:avLst/>
          </a:prstGeom>
          <a:noFill/>
          <a:ln>
            <a:noFill/>
          </a:ln>
        </p:spPr>
      </p:pic>
      <p:pic>
        <p:nvPicPr>
          <p:cNvPr id="270" name="Google Shape;270;g3cb570af0e7_0_124"/>
          <p:cNvPicPr preferRelativeResize="0"/>
          <p:nvPr/>
        </p:nvPicPr>
        <p:blipFill>
          <a:blip r:embed="rId10">
            <a:alphaModFix/>
          </a:blip>
          <a:stretch>
            <a:fillRect/>
          </a:stretch>
        </p:blipFill>
        <p:spPr>
          <a:xfrm>
            <a:off x="428775" y="4777975"/>
            <a:ext cx="1371600" cy="158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793eb2b4bb_0_0"/>
          <p:cNvSpPr txBox="1">
            <a:spLocks noGrp="1"/>
          </p:cNvSpPr>
          <p:nvPr>
            <p:ph type="title"/>
          </p:nvPr>
        </p:nvSpPr>
        <p:spPr>
          <a:xfrm>
            <a:off x="185321" y="1244605"/>
            <a:ext cx="11771100" cy="58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7BBF"/>
              </a:buClr>
              <a:buSzPts val="3200"/>
              <a:buFont typeface="Avenir"/>
              <a:buNone/>
            </a:pPr>
            <a:r>
              <a:rPr lang="en-FR"/>
              <a:t>Agenda and Logistics</a:t>
            </a:r>
            <a:endParaRPr/>
          </a:p>
        </p:txBody>
      </p:sp>
      <p:sp>
        <p:nvSpPr>
          <p:cNvPr id="88" name="Google Shape;88;g2793eb2b4bb_0_0"/>
          <p:cNvSpPr txBox="1">
            <a:spLocks noGrp="1"/>
          </p:cNvSpPr>
          <p:nvPr>
            <p:ph type="body" idx="1"/>
          </p:nvPr>
        </p:nvSpPr>
        <p:spPr>
          <a:xfrm>
            <a:off x="185321" y="2104829"/>
            <a:ext cx="11771100" cy="4254300"/>
          </a:xfrm>
          <a:prstGeom prst="rect">
            <a:avLst/>
          </a:prstGeom>
          <a:noFill/>
          <a:ln>
            <a:noFill/>
          </a:ln>
        </p:spPr>
        <p:txBody>
          <a:bodyPr spcFirstLastPara="1" wrap="square" lIns="91425" tIns="45700" rIns="91425" bIns="45700" anchor="t" anchorCtr="0">
            <a:normAutofit/>
          </a:bodyPr>
          <a:lstStyle/>
          <a:p>
            <a:pPr marL="457200" lvl="0" indent="0" algn="just" rtl="0">
              <a:lnSpc>
                <a:spcPct val="90000"/>
              </a:lnSpc>
              <a:spcBef>
                <a:spcPts val="0"/>
              </a:spcBef>
              <a:spcAft>
                <a:spcPts val="0"/>
              </a:spcAft>
              <a:buNone/>
            </a:pPr>
            <a:endParaRPr sz="300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Char char="•"/>
            </a:pPr>
            <a:r>
              <a:rPr lang="en-FR" sz="3000">
                <a:solidFill>
                  <a:srgbClr val="00213B"/>
                </a:solidFill>
                <a:latin typeface="Arial"/>
                <a:ea typeface="Arial"/>
                <a:cs typeface="Arial"/>
                <a:sym typeface="Arial"/>
              </a:rPr>
              <a:t>Scene setting on why citizen science is essential for official statistics, Dilek (10 min)</a:t>
            </a:r>
            <a:endParaRPr sz="300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Char char="•"/>
            </a:pPr>
            <a:r>
              <a:rPr lang="en-FR" sz="3000">
                <a:solidFill>
                  <a:srgbClr val="00213B"/>
                </a:solidFill>
                <a:latin typeface="Arial"/>
                <a:ea typeface="Arial"/>
                <a:cs typeface="Arial"/>
                <a:sym typeface="Arial"/>
              </a:rPr>
              <a:t>Policy Debate, Dilek &amp; speakers (40 min) </a:t>
            </a:r>
            <a:endParaRPr sz="300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Font typeface="Arial"/>
              <a:buChar char="•"/>
            </a:pPr>
            <a:r>
              <a:rPr lang="en-FR" sz="3000">
                <a:solidFill>
                  <a:srgbClr val="00213B"/>
                </a:solidFill>
                <a:latin typeface="Arial"/>
                <a:ea typeface="Arial"/>
                <a:cs typeface="Arial"/>
                <a:sym typeface="Arial"/>
              </a:rPr>
              <a:t>UNSD Collaborative on Citizen Data and its Citizen Science WG (10 min)</a:t>
            </a:r>
            <a:endParaRPr sz="300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Char char="•"/>
            </a:pPr>
            <a:r>
              <a:rPr lang="en-FR" sz="3000">
                <a:solidFill>
                  <a:srgbClr val="00213B"/>
                </a:solidFill>
                <a:latin typeface="Arial"/>
                <a:ea typeface="Arial"/>
                <a:cs typeface="Arial"/>
                <a:sym typeface="Arial"/>
              </a:rPr>
              <a:t>Open Microphone, Dilek (35 min)</a:t>
            </a:r>
            <a:endParaRPr sz="3000">
              <a:solidFill>
                <a:srgbClr val="00213B"/>
              </a:solidFill>
              <a:latin typeface="Arial"/>
              <a:ea typeface="Arial"/>
              <a:cs typeface="Arial"/>
              <a:sym typeface="Arial"/>
            </a:endParaRPr>
          </a:p>
          <a:p>
            <a:pPr marL="457200" lvl="0" indent="-419100" algn="just" rtl="0">
              <a:lnSpc>
                <a:spcPct val="90000"/>
              </a:lnSpc>
              <a:spcBef>
                <a:spcPts val="0"/>
              </a:spcBef>
              <a:spcAft>
                <a:spcPts val="0"/>
              </a:spcAft>
              <a:buClr>
                <a:srgbClr val="00213B"/>
              </a:buClr>
              <a:buSzPts val="3000"/>
              <a:buChar char="•"/>
            </a:pPr>
            <a:r>
              <a:rPr lang="en-FR" sz="3000">
                <a:solidFill>
                  <a:srgbClr val="00213B"/>
                </a:solidFill>
                <a:latin typeface="Arial"/>
                <a:ea typeface="Arial"/>
                <a:cs typeface="Arial"/>
                <a:sym typeface="Arial"/>
              </a:rPr>
              <a:t>Key take-aways and wrap up, Austin (5 min)</a:t>
            </a:r>
            <a:endParaRPr/>
          </a:p>
        </p:txBody>
      </p:sp>
      <p:pic>
        <p:nvPicPr>
          <p:cNvPr id="89" name="Google Shape;89;g2793eb2b4bb_0_0"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cb570af0e7_0_18"/>
          <p:cNvSpPr txBox="1">
            <a:spLocks noGrp="1"/>
          </p:cNvSpPr>
          <p:nvPr>
            <p:ph type="title"/>
          </p:nvPr>
        </p:nvSpPr>
        <p:spPr>
          <a:xfrm>
            <a:off x="185321" y="1244605"/>
            <a:ext cx="11771100" cy="58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7BBF"/>
              </a:buClr>
              <a:buSzPts val="3200"/>
              <a:buFont typeface="Avenir"/>
              <a:buNone/>
            </a:pPr>
            <a:r>
              <a:rPr lang="en-FR"/>
              <a:t>Speakers &amp; Conveners</a:t>
            </a:r>
            <a:endParaRPr/>
          </a:p>
        </p:txBody>
      </p:sp>
      <p:sp>
        <p:nvSpPr>
          <p:cNvPr id="102" name="Google Shape;102;g3cb570af0e7_0_18"/>
          <p:cNvSpPr txBox="1">
            <a:spLocks noGrp="1"/>
          </p:cNvSpPr>
          <p:nvPr>
            <p:ph type="body" idx="1"/>
          </p:nvPr>
        </p:nvSpPr>
        <p:spPr>
          <a:xfrm>
            <a:off x="185321" y="2104829"/>
            <a:ext cx="11771100" cy="4254300"/>
          </a:xfrm>
          <a:prstGeom prst="rect">
            <a:avLst/>
          </a:prstGeom>
          <a:noFill/>
          <a:ln>
            <a:noFill/>
          </a:ln>
        </p:spPr>
        <p:txBody>
          <a:bodyPr spcFirstLastPara="1" wrap="square" lIns="91425" tIns="45700" rIns="91425" bIns="45700" anchor="t" anchorCtr="0">
            <a:normAutofit fontScale="92500" lnSpcReduction="20000"/>
          </a:bodyPr>
          <a:lstStyle/>
          <a:p>
            <a:pPr marL="228600" lvl="0" indent="-76200" algn="l" rtl="0">
              <a:lnSpc>
                <a:spcPct val="100000"/>
              </a:lnSpc>
              <a:spcBef>
                <a:spcPts val="0"/>
              </a:spcBef>
              <a:spcAft>
                <a:spcPts val="0"/>
              </a:spcAft>
              <a:buClr>
                <a:schemeClr val="dk1"/>
              </a:buClr>
              <a:buSzPct val="80000"/>
              <a:buNone/>
            </a:pPr>
            <a:endParaRPr sz="3000"/>
          </a:p>
          <a:p>
            <a:pPr marL="228600" lvl="0" indent="-76200" algn="l" rtl="0">
              <a:lnSpc>
                <a:spcPct val="100000"/>
              </a:lnSpc>
              <a:spcBef>
                <a:spcPts val="0"/>
              </a:spcBef>
              <a:spcAft>
                <a:spcPts val="0"/>
              </a:spcAft>
              <a:buClr>
                <a:schemeClr val="dk1"/>
              </a:buClr>
              <a:buSzPct val="80000"/>
              <a:buNone/>
            </a:pPr>
            <a:r>
              <a:rPr lang="en-FR" sz="3000"/>
              <a:t>Dr. Inian Moorthy, IIASA</a:t>
            </a:r>
            <a:endParaRPr sz="3000"/>
          </a:p>
          <a:p>
            <a:pPr marL="228600" lvl="0" indent="-76200" algn="l" rtl="0">
              <a:lnSpc>
                <a:spcPct val="100000"/>
              </a:lnSpc>
              <a:spcBef>
                <a:spcPts val="0"/>
              </a:spcBef>
              <a:spcAft>
                <a:spcPts val="0"/>
              </a:spcAft>
              <a:buClr>
                <a:schemeClr val="dk1"/>
              </a:buClr>
              <a:buSzPct val="80000"/>
              <a:buNone/>
            </a:pPr>
            <a:r>
              <a:rPr lang="en-FR" sz="3000"/>
              <a:t>Dr. Karen Soacha Godoy, RICAP</a:t>
            </a:r>
            <a:endParaRPr sz="3000"/>
          </a:p>
          <a:p>
            <a:pPr marL="228600" lvl="0" indent="-76200" algn="l" rtl="0">
              <a:lnSpc>
                <a:spcPct val="100000"/>
              </a:lnSpc>
              <a:spcBef>
                <a:spcPts val="0"/>
              </a:spcBef>
              <a:spcAft>
                <a:spcPts val="0"/>
              </a:spcAft>
              <a:buClr>
                <a:schemeClr val="dk1"/>
              </a:buClr>
              <a:buSzPct val="80000"/>
              <a:buNone/>
            </a:pPr>
            <a:r>
              <a:rPr lang="en-FR" sz="3000"/>
              <a:t>Prof. Francois Grey, CSGP</a:t>
            </a:r>
            <a:endParaRPr sz="3000"/>
          </a:p>
          <a:p>
            <a:pPr marL="228600" lvl="0" indent="-76200" algn="l" rtl="0">
              <a:lnSpc>
                <a:spcPct val="100000"/>
              </a:lnSpc>
              <a:spcBef>
                <a:spcPts val="0"/>
              </a:spcBef>
              <a:spcAft>
                <a:spcPts val="0"/>
              </a:spcAft>
              <a:buClr>
                <a:schemeClr val="dk1"/>
              </a:buClr>
              <a:buSzPct val="80000"/>
              <a:buNone/>
            </a:pPr>
            <a:r>
              <a:rPr lang="en-FR" sz="3000"/>
              <a:t>Martin Brocklehurst, CSGP, ECSA</a:t>
            </a:r>
            <a:endParaRPr sz="3000"/>
          </a:p>
          <a:p>
            <a:pPr marL="228600" lvl="0" indent="-76200" algn="l" rtl="0">
              <a:spcBef>
                <a:spcPts val="0"/>
              </a:spcBef>
              <a:spcAft>
                <a:spcPts val="0"/>
              </a:spcAft>
              <a:buClr>
                <a:schemeClr val="dk1"/>
              </a:buClr>
              <a:buSzPct val="80000"/>
              <a:buNone/>
            </a:pPr>
            <a:r>
              <a:rPr lang="en-FR" sz="3000"/>
              <a:t>Prof. Austin Mast, CSGP &amp; AAPS</a:t>
            </a:r>
            <a:endParaRPr sz="3000"/>
          </a:p>
          <a:p>
            <a:pPr marL="228600" lvl="0" indent="-76200" algn="l" rtl="0">
              <a:spcBef>
                <a:spcPts val="0"/>
              </a:spcBef>
              <a:spcAft>
                <a:spcPts val="0"/>
              </a:spcAft>
              <a:buClr>
                <a:schemeClr val="dk1"/>
              </a:buClr>
              <a:buSzPct val="80000"/>
              <a:buNone/>
            </a:pPr>
            <a:endParaRPr sz="3000"/>
          </a:p>
          <a:p>
            <a:pPr marL="228600" lvl="0" indent="-76200" algn="l" rtl="0">
              <a:spcBef>
                <a:spcPts val="0"/>
              </a:spcBef>
              <a:spcAft>
                <a:spcPts val="0"/>
              </a:spcAft>
              <a:buClr>
                <a:schemeClr val="dk1"/>
              </a:buClr>
              <a:buSzPct val="80000"/>
              <a:buNone/>
            </a:pPr>
            <a:r>
              <a:rPr lang="en-FR" sz="3000"/>
              <a:t>Dr. Dilek Fraisl, CSGP &amp; IIASA</a:t>
            </a:r>
            <a:endParaRPr sz="3000"/>
          </a:p>
          <a:p>
            <a:pPr marL="228600" lvl="0" indent="-76200" algn="l" rtl="0">
              <a:spcBef>
                <a:spcPts val="0"/>
              </a:spcBef>
              <a:spcAft>
                <a:spcPts val="0"/>
              </a:spcAft>
              <a:buClr>
                <a:schemeClr val="dk1"/>
              </a:buClr>
              <a:buSzPct val="80000"/>
              <a:buNone/>
            </a:pPr>
            <a:r>
              <a:rPr lang="en-FR" sz="3000"/>
              <a:t>Francesca Perucci, Open Data Watch</a:t>
            </a:r>
            <a:endParaRPr sz="3000"/>
          </a:p>
          <a:p>
            <a:pPr marL="228600" lvl="0" indent="-76200" algn="l" rtl="0">
              <a:spcBef>
                <a:spcPts val="0"/>
              </a:spcBef>
              <a:spcAft>
                <a:spcPts val="0"/>
              </a:spcAft>
              <a:buClr>
                <a:schemeClr val="dk1"/>
              </a:buClr>
              <a:buSzPct val="80000"/>
              <a:buNone/>
            </a:pPr>
            <a:r>
              <a:rPr lang="en-FR" sz="3000"/>
              <a:t>Omar Seidu, Ghana Statistical Service</a:t>
            </a:r>
            <a:endParaRPr sz="3000"/>
          </a:p>
          <a:p>
            <a:pPr marL="228600" lvl="0" indent="-76200" algn="l" rtl="0">
              <a:spcBef>
                <a:spcPts val="0"/>
              </a:spcBef>
              <a:spcAft>
                <a:spcPts val="0"/>
              </a:spcAft>
              <a:buClr>
                <a:schemeClr val="dk1"/>
              </a:buClr>
              <a:buSzPct val="80000"/>
              <a:buNone/>
            </a:pPr>
            <a:r>
              <a:rPr lang="en-FR" sz="3000"/>
              <a:t>Dr. Katya Perez Guzman, CSGP &amp; IIASA</a:t>
            </a:r>
            <a:endParaRPr sz="3000"/>
          </a:p>
          <a:p>
            <a:pPr marL="152400" lvl="0" indent="0" algn="l" rtl="0">
              <a:lnSpc>
                <a:spcPct val="100000"/>
              </a:lnSpc>
              <a:spcBef>
                <a:spcPts val="0"/>
              </a:spcBef>
              <a:spcAft>
                <a:spcPts val="0"/>
              </a:spcAft>
              <a:buClr>
                <a:schemeClr val="dk1"/>
              </a:buClr>
              <a:buSzPct val="100000"/>
              <a:buNone/>
            </a:pPr>
            <a:endParaRPr/>
          </a:p>
        </p:txBody>
      </p:sp>
      <p:pic>
        <p:nvPicPr>
          <p:cNvPr id="103" name="Google Shape;103;g3cb570af0e7_0_18"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cb570af0e7_0_53"/>
          <p:cNvSpPr txBox="1">
            <a:spLocks noGrp="1"/>
          </p:cNvSpPr>
          <p:nvPr>
            <p:ph type="title"/>
          </p:nvPr>
        </p:nvSpPr>
        <p:spPr>
          <a:xfrm>
            <a:off x="185321" y="1244605"/>
            <a:ext cx="11771100" cy="58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7BBF"/>
              </a:buClr>
              <a:buSzPts val="3200"/>
              <a:buFont typeface="Avenir"/>
              <a:buNone/>
            </a:pPr>
            <a:r>
              <a:rPr lang="en-FR"/>
              <a:t>Why Citizen Science is Now Essential for Official Statistics</a:t>
            </a:r>
            <a:endParaRPr/>
          </a:p>
        </p:txBody>
      </p:sp>
      <p:pic>
        <p:nvPicPr>
          <p:cNvPr id="109" name="Google Shape;109;g3cb570af0e7_0_53"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sp>
        <p:nvSpPr>
          <p:cNvPr id="110" name="Google Shape;110;g3cb570af0e7_0_53"/>
          <p:cNvSpPr txBox="1">
            <a:spLocks noGrp="1"/>
          </p:cNvSpPr>
          <p:nvPr>
            <p:ph type="body" idx="1"/>
          </p:nvPr>
        </p:nvSpPr>
        <p:spPr>
          <a:xfrm>
            <a:off x="185325" y="2104825"/>
            <a:ext cx="11771100" cy="4556700"/>
          </a:xfrm>
          <a:prstGeom prst="rect">
            <a:avLst/>
          </a:prstGeom>
        </p:spPr>
        <p:txBody>
          <a:bodyPr spcFirstLastPara="1" wrap="square" lIns="91425" tIns="45700" rIns="91425" bIns="45700" anchor="t" anchorCtr="0">
            <a:noAutofit/>
          </a:bodyPr>
          <a:lstStyle/>
          <a:p>
            <a:pPr marL="457200" lvl="0" indent="-331470" algn="just" rtl="0">
              <a:lnSpc>
                <a:spcPct val="115000"/>
              </a:lnSpc>
              <a:spcBef>
                <a:spcPts val="0"/>
              </a:spcBef>
              <a:spcAft>
                <a:spcPts val="0"/>
              </a:spcAft>
              <a:buClr>
                <a:srgbClr val="222222"/>
              </a:buClr>
              <a:buSzPts val="1620"/>
              <a:buFont typeface="Avenir"/>
              <a:buChar char="•"/>
            </a:pPr>
            <a:r>
              <a:rPr lang="en-FR" sz="1620">
                <a:solidFill>
                  <a:srgbClr val="222222"/>
                </a:solidFill>
                <a:highlight>
                  <a:srgbClr val="FFFFFF"/>
                </a:highlight>
              </a:rPr>
              <a:t>The termination of DHS, a critical source of data on population, health, HIV, and nutrition in over 90 countries, supported by the USAID, constitutes a crisis for official statistics. This is particularly true for low- and middle-income countries that lack their own survey infrastructure. </a:t>
            </a:r>
            <a:endParaRPr sz="1620">
              <a:solidFill>
                <a:srgbClr val="222222"/>
              </a:solidFill>
              <a:highlight>
                <a:srgbClr val="FFFFFF"/>
              </a:highlight>
            </a:endParaRPr>
          </a:p>
          <a:p>
            <a:pPr marL="457200" lvl="0" indent="-331470" algn="just" rtl="0">
              <a:lnSpc>
                <a:spcPct val="115000"/>
              </a:lnSpc>
              <a:spcBef>
                <a:spcPts val="0"/>
              </a:spcBef>
              <a:spcAft>
                <a:spcPts val="0"/>
              </a:spcAft>
              <a:buClr>
                <a:srgbClr val="222222"/>
              </a:buClr>
              <a:buSzPts val="1620"/>
              <a:buFont typeface="Avenir"/>
              <a:buChar char="•"/>
            </a:pPr>
            <a:r>
              <a:rPr lang="en-FR" sz="1620">
                <a:solidFill>
                  <a:srgbClr val="0A0A0A"/>
                </a:solidFill>
                <a:highlight>
                  <a:srgbClr val="FFFFFF"/>
                </a:highlight>
              </a:rPr>
              <a:t>The U.S. Mission to the UN formally rejected the SDGs stating that "globalist endeavors like Agenda 2030 and the SDGs lost at the ballot box”.</a:t>
            </a:r>
            <a:endParaRPr sz="1620">
              <a:solidFill>
                <a:srgbClr val="222222"/>
              </a:solidFill>
              <a:highlight>
                <a:srgbClr val="FFFFFF"/>
              </a:highlight>
            </a:endParaRPr>
          </a:p>
          <a:p>
            <a:pPr marL="457200" lvl="0" indent="-331470" algn="just" rtl="0">
              <a:lnSpc>
                <a:spcPct val="115000"/>
              </a:lnSpc>
              <a:spcBef>
                <a:spcPts val="0"/>
              </a:spcBef>
              <a:spcAft>
                <a:spcPts val="0"/>
              </a:spcAft>
              <a:buClr>
                <a:srgbClr val="222222"/>
              </a:buClr>
              <a:buSzPts val="1620"/>
              <a:buFont typeface="Avenir"/>
              <a:buChar char="•"/>
            </a:pPr>
            <a:r>
              <a:rPr lang="en-FR" sz="1620">
                <a:solidFill>
                  <a:srgbClr val="222222"/>
                </a:solidFill>
                <a:highlight>
                  <a:srgbClr val="FFFFFF"/>
                </a:highlight>
              </a:rPr>
              <a:t>Such political changes have exposed the risks of relying too heavily on a single country or institution to run global surveys and placing minimal responsibility on individual countries for their own data collection.</a:t>
            </a:r>
            <a:endParaRPr sz="1620">
              <a:solidFill>
                <a:srgbClr val="222222"/>
              </a:solidFill>
              <a:highlight>
                <a:srgbClr val="FFFFFF"/>
              </a:highlight>
            </a:endParaRPr>
          </a:p>
          <a:p>
            <a:pPr marL="457200" lvl="0" indent="-331470" algn="just" rtl="0">
              <a:lnSpc>
                <a:spcPct val="115000"/>
              </a:lnSpc>
              <a:spcBef>
                <a:spcPts val="0"/>
              </a:spcBef>
              <a:spcAft>
                <a:spcPts val="0"/>
              </a:spcAft>
              <a:buClr>
                <a:srgbClr val="222222"/>
              </a:buClr>
              <a:buSzPts val="1620"/>
              <a:buFont typeface="Avenir"/>
              <a:buChar char="•"/>
            </a:pPr>
            <a:r>
              <a:rPr lang="en-FR" sz="1620">
                <a:solidFill>
                  <a:srgbClr val="222222"/>
                </a:solidFill>
                <a:highlight>
                  <a:srgbClr val="FFFFFF"/>
                </a:highlight>
              </a:rPr>
              <a:t>Many high-income countries, particularly European ones, are experiencing similar challenges and financial pressures on their statistical systems as their national budgets are increasingly prioritizing defense spending. </a:t>
            </a:r>
            <a:endParaRPr sz="1620">
              <a:solidFill>
                <a:srgbClr val="222222"/>
              </a:solidFill>
              <a:highlight>
                <a:srgbClr val="FFFFFF"/>
              </a:highlight>
            </a:endParaRPr>
          </a:p>
          <a:p>
            <a:pPr marL="457200" lvl="0" indent="-331470" algn="just" rtl="0">
              <a:lnSpc>
                <a:spcPct val="115000"/>
              </a:lnSpc>
              <a:spcBef>
                <a:spcPts val="0"/>
              </a:spcBef>
              <a:spcAft>
                <a:spcPts val="0"/>
              </a:spcAft>
              <a:buClr>
                <a:srgbClr val="222222"/>
              </a:buClr>
              <a:buSzPts val="1620"/>
              <a:buFont typeface="Avenir"/>
              <a:buChar char="•"/>
            </a:pPr>
            <a:r>
              <a:rPr lang="en-FR" sz="1620">
                <a:solidFill>
                  <a:srgbClr val="222222"/>
                </a:solidFill>
                <a:highlight>
                  <a:srgbClr val="FFFFFF"/>
                </a:highlight>
              </a:rPr>
              <a:t>Along with these budget cuts perceived efficiency gains from AI are increasingly viewed as a pretense to put further budgetary pressure on official statistical agencies.</a:t>
            </a:r>
            <a:endParaRPr sz="1620">
              <a:solidFill>
                <a:srgbClr val="222222"/>
              </a:solidFill>
              <a:highlight>
                <a:srgbClr val="FFFFFF"/>
              </a:highlight>
            </a:endParaRPr>
          </a:p>
          <a:p>
            <a:pPr marL="457200" lvl="0" indent="-331470" algn="just" rtl="0">
              <a:lnSpc>
                <a:spcPct val="115000"/>
              </a:lnSpc>
              <a:spcBef>
                <a:spcPts val="0"/>
              </a:spcBef>
              <a:spcAft>
                <a:spcPts val="0"/>
              </a:spcAft>
              <a:buClr>
                <a:srgbClr val="0A0A0A"/>
              </a:buClr>
              <a:buSzPts val="1620"/>
              <a:buFont typeface="Avenir"/>
              <a:buChar char="•"/>
            </a:pPr>
            <a:r>
              <a:rPr lang="en-FR" sz="1620">
                <a:solidFill>
                  <a:srgbClr val="0A0A0A"/>
                </a:solidFill>
                <a:highlight>
                  <a:srgbClr val="FFFFFF"/>
                </a:highlight>
              </a:rPr>
              <a:t>The 2025 SDG Report indicates that with only five years left to the 2030 deadline, only 18% of the targets are on track, with over a third having stalled or regressed. </a:t>
            </a:r>
            <a:endParaRPr sz="1620">
              <a:solidFill>
                <a:srgbClr val="0A0A0A"/>
              </a:solidFill>
              <a:highlight>
                <a:srgbClr val="FFFFFF"/>
              </a:highlight>
            </a:endParaRPr>
          </a:p>
          <a:p>
            <a:pPr marL="457200" lvl="0" indent="-331470" algn="just" rtl="0">
              <a:lnSpc>
                <a:spcPct val="115000"/>
              </a:lnSpc>
              <a:spcBef>
                <a:spcPts val="0"/>
              </a:spcBef>
              <a:spcAft>
                <a:spcPts val="0"/>
              </a:spcAft>
              <a:buClr>
                <a:srgbClr val="0A0A0A"/>
              </a:buClr>
              <a:buSzPts val="1620"/>
              <a:buFont typeface="Avenir"/>
              <a:buChar char="•"/>
            </a:pPr>
            <a:r>
              <a:rPr lang="en-FR" sz="1620">
                <a:solidFill>
                  <a:srgbClr val="0A0A0A"/>
                </a:solidFill>
                <a:highlight>
                  <a:srgbClr val="FFFFFF"/>
                </a:highlight>
              </a:rPr>
              <a:t>Although progress has been made, we have 4 years to achieve the SDGs, but goals like Goal 5 (Gender equality), Goal 11 (Sustainable cities and communities), Goal 13 (Climate action) and Goal 16 (Peace, justice and strong institutions) continue to lag significantly in terms of data availability, at below 30%.</a:t>
            </a:r>
            <a:endParaRPr sz="939">
              <a:solidFill>
                <a:srgbClr val="222222"/>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3cb570af0e7_0_24"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pic>
        <p:nvPicPr>
          <p:cNvPr id="116" name="Google Shape;116;g3cb570af0e7_0_24"/>
          <p:cNvPicPr preferRelativeResize="0"/>
          <p:nvPr/>
        </p:nvPicPr>
        <p:blipFill>
          <a:blip r:embed="rId4">
            <a:alphaModFix/>
          </a:blip>
          <a:stretch>
            <a:fillRect/>
          </a:stretch>
        </p:blipFill>
        <p:spPr>
          <a:xfrm>
            <a:off x="1382325" y="1279500"/>
            <a:ext cx="8597975" cy="4299000"/>
          </a:xfrm>
          <a:prstGeom prst="rect">
            <a:avLst/>
          </a:prstGeom>
          <a:noFill/>
          <a:ln>
            <a:noFill/>
          </a:ln>
        </p:spPr>
      </p:pic>
      <p:sp>
        <p:nvSpPr>
          <p:cNvPr id="117" name="Google Shape;117;g3cb570af0e7_0_24"/>
          <p:cNvSpPr txBox="1"/>
          <p:nvPr/>
        </p:nvSpPr>
        <p:spPr>
          <a:xfrm>
            <a:off x="306150" y="5960600"/>
            <a:ext cx="11579700" cy="63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800"/>
              </a:spcAft>
              <a:buNone/>
            </a:pPr>
            <a:r>
              <a:rPr lang="en-FR" sz="1200">
                <a:solidFill>
                  <a:srgbClr val="222222"/>
                </a:solidFill>
                <a:highlight>
                  <a:srgbClr val="FFFFFF"/>
                </a:highlight>
                <a:latin typeface="Avenir"/>
                <a:ea typeface="Avenir"/>
                <a:cs typeface="Avenir"/>
                <a:sym typeface="Avenir"/>
              </a:rPr>
              <a:t>Demographic and Health Surveys contribute directly to the calculation of around 30 of the indicators that underpin the Sustainable Development Goals (SDGs). Athird of SDG indicators rely on household surveys data. Citizen science data could potentially support 48 (or 60%) of the indicators that currently rely on household surveys, across 13 SDGs.</a:t>
            </a:r>
            <a:endParaRPr sz="1200">
              <a:solidFill>
                <a:srgbClr val="222222"/>
              </a:solidFill>
              <a:highlight>
                <a:srgbClr val="FFFFFF"/>
              </a:highlight>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cb570af0e7_0_30"/>
          <p:cNvSpPr txBox="1">
            <a:spLocks noGrp="1"/>
          </p:cNvSpPr>
          <p:nvPr>
            <p:ph type="title"/>
          </p:nvPr>
        </p:nvSpPr>
        <p:spPr>
          <a:xfrm>
            <a:off x="185321" y="1244605"/>
            <a:ext cx="11771100" cy="584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57BBF"/>
              </a:buClr>
              <a:buSzPts val="3200"/>
              <a:buFont typeface="Avenir"/>
              <a:buNone/>
            </a:pPr>
            <a:r>
              <a:rPr lang="en-FR"/>
              <a:t>Why Citizen Science is Now Essential for Official Statistics</a:t>
            </a:r>
            <a:endParaRPr/>
          </a:p>
        </p:txBody>
      </p:sp>
      <p:sp>
        <p:nvSpPr>
          <p:cNvPr id="123" name="Google Shape;123;g3cb570af0e7_0_30"/>
          <p:cNvSpPr txBox="1">
            <a:spLocks noGrp="1"/>
          </p:cNvSpPr>
          <p:nvPr>
            <p:ph type="body" idx="1"/>
          </p:nvPr>
        </p:nvSpPr>
        <p:spPr>
          <a:xfrm>
            <a:off x="210446" y="2140779"/>
            <a:ext cx="11771100" cy="4254300"/>
          </a:xfrm>
          <a:prstGeom prst="rect">
            <a:avLst/>
          </a:prstGeom>
          <a:noFill/>
          <a:ln>
            <a:noFill/>
          </a:ln>
        </p:spPr>
        <p:txBody>
          <a:bodyPr spcFirstLastPara="1" wrap="square" lIns="91425" tIns="45700" rIns="91425" bIns="45700" anchor="t" anchorCtr="0">
            <a:normAutofit/>
          </a:bodyPr>
          <a:lstStyle/>
          <a:p>
            <a:pPr marL="0" lvl="0" indent="0" algn="just" rtl="0">
              <a:lnSpc>
                <a:spcPct val="124000"/>
              </a:lnSpc>
              <a:spcBef>
                <a:spcPts val="0"/>
              </a:spcBef>
              <a:spcAft>
                <a:spcPts val="0"/>
              </a:spcAft>
              <a:buClr>
                <a:schemeClr val="dk1"/>
              </a:buClr>
              <a:buSzPts val="1100"/>
              <a:buNone/>
            </a:pPr>
            <a:r>
              <a:rPr lang="en-FR" sz="1500" b="1">
                <a:solidFill>
                  <a:schemeClr val="accent1"/>
                </a:solidFill>
                <a:highlight>
                  <a:srgbClr val="FFFFFF"/>
                </a:highlight>
              </a:rPr>
              <a:t>The transition from optional to essential</a:t>
            </a:r>
            <a:endParaRPr sz="1500" b="1">
              <a:solidFill>
                <a:schemeClr val="accent1"/>
              </a:solidFill>
              <a:highlight>
                <a:srgbClr val="FFFFFF"/>
              </a:highlight>
            </a:endParaRPr>
          </a:p>
          <a:p>
            <a:pPr marL="0" lvl="0" indent="0" algn="just" rtl="0">
              <a:lnSpc>
                <a:spcPct val="124000"/>
              </a:lnSpc>
              <a:spcBef>
                <a:spcPts val="0"/>
              </a:spcBef>
              <a:spcAft>
                <a:spcPts val="0"/>
              </a:spcAft>
              <a:buClr>
                <a:schemeClr val="dk1"/>
              </a:buClr>
              <a:buSzPts val="1100"/>
              <a:buNone/>
            </a:pPr>
            <a:endParaRPr sz="1500" b="1">
              <a:solidFill>
                <a:srgbClr val="222222"/>
              </a:solidFill>
              <a:highlight>
                <a:srgbClr val="FFFFFF"/>
              </a:highlight>
            </a:endParaRPr>
          </a:p>
          <a:p>
            <a:pPr marL="0" lvl="0" indent="0" algn="just" rtl="0">
              <a:lnSpc>
                <a:spcPct val="124000"/>
              </a:lnSpc>
              <a:spcBef>
                <a:spcPts val="0"/>
              </a:spcBef>
              <a:spcAft>
                <a:spcPts val="0"/>
              </a:spcAft>
              <a:buClr>
                <a:schemeClr val="dk1"/>
              </a:buClr>
              <a:buSzPts val="1100"/>
              <a:buFont typeface="Arial"/>
              <a:buNone/>
            </a:pPr>
            <a:r>
              <a:rPr lang="en-FR" sz="1500">
                <a:solidFill>
                  <a:srgbClr val="222222"/>
                </a:solidFill>
                <a:highlight>
                  <a:srgbClr val="FFFFFF"/>
                </a:highlight>
              </a:rPr>
              <a:t>We need a fundamental shift in how we view citizen science. Official statistics and policy communities have long seen it as a secondary data source, with concerns over data quality and limited awareness of its potential. They must recognize data generated by the public voluntarily as an essential contribution to official statistics.</a:t>
            </a:r>
            <a:endParaRPr sz="1500" b="1">
              <a:solidFill>
                <a:srgbClr val="222222"/>
              </a:solidFill>
              <a:highlight>
                <a:srgbClr val="FFFFFF"/>
              </a:highlight>
            </a:endParaRPr>
          </a:p>
          <a:p>
            <a:pPr marL="228600" lvl="0" indent="-76200" algn="l" rtl="0">
              <a:lnSpc>
                <a:spcPct val="100000"/>
              </a:lnSpc>
              <a:spcBef>
                <a:spcPts val="0"/>
              </a:spcBef>
              <a:spcAft>
                <a:spcPts val="0"/>
              </a:spcAft>
              <a:buClr>
                <a:schemeClr val="dk1"/>
              </a:buClr>
              <a:buSzPts val="2400"/>
              <a:buNone/>
            </a:pPr>
            <a:endParaRPr/>
          </a:p>
        </p:txBody>
      </p:sp>
      <p:pic>
        <p:nvPicPr>
          <p:cNvPr id="124" name="Google Shape;124;g3cb570af0e7_0_30"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pic>
        <p:nvPicPr>
          <p:cNvPr id="125" name="Google Shape;125;g3cb570af0e7_0_30"/>
          <p:cNvPicPr preferRelativeResize="0"/>
          <p:nvPr/>
        </p:nvPicPr>
        <p:blipFill>
          <a:blip r:embed="rId4">
            <a:alphaModFix/>
          </a:blip>
          <a:stretch>
            <a:fillRect/>
          </a:stretch>
        </p:blipFill>
        <p:spPr>
          <a:xfrm>
            <a:off x="325938" y="3880925"/>
            <a:ext cx="11058575" cy="2067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cb570af0e7_0_36"/>
          <p:cNvSpPr txBox="1">
            <a:spLocks noGrp="1"/>
          </p:cNvSpPr>
          <p:nvPr>
            <p:ph type="title"/>
          </p:nvPr>
        </p:nvSpPr>
        <p:spPr>
          <a:xfrm>
            <a:off x="92575" y="1410524"/>
            <a:ext cx="11771100" cy="684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7BBF"/>
              </a:buClr>
              <a:buSzPts val="3200"/>
              <a:buFont typeface="Avenir"/>
              <a:buNone/>
            </a:pPr>
            <a:r>
              <a:rPr lang="en-FR"/>
              <a:t>Policy Debate</a:t>
            </a:r>
            <a:endParaRPr/>
          </a:p>
        </p:txBody>
      </p:sp>
      <p:pic>
        <p:nvPicPr>
          <p:cNvPr id="131" name="Google Shape;131;g3cb570af0e7_0_36" title="PNG logo_blue.png"/>
          <p:cNvPicPr preferRelativeResize="0"/>
          <p:nvPr/>
        </p:nvPicPr>
        <p:blipFill>
          <a:blip r:embed="rId3">
            <a:alphaModFix/>
          </a:blip>
          <a:stretch>
            <a:fillRect/>
          </a:stretch>
        </p:blipFill>
        <p:spPr>
          <a:xfrm>
            <a:off x="8722334" y="186600"/>
            <a:ext cx="3234142" cy="905550"/>
          </a:xfrm>
          <a:prstGeom prst="rect">
            <a:avLst/>
          </a:prstGeom>
          <a:noFill/>
          <a:ln>
            <a:noFill/>
          </a:ln>
        </p:spPr>
      </p:pic>
      <p:sp>
        <p:nvSpPr>
          <p:cNvPr id="132" name="Google Shape;132;g3cb570af0e7_0_36"/>
          <p:cNvSpPr txBox="1">
            <a:spLocks noGrp="1"/>
          </p:cNvSpPr>
          <p:nvPr>
            <p:ph type="body" idx="1"/>
          </p:nvPr>
        </p:nvSpPr>
        <p:spPr>
          <a:xfrm>
            <a:off x="185321" y="2104829"/>
            <a:ext cx="11771100" cy="4254300"/>
          </a:xfrm>
          <a:prstGeom prst="rect">
            <a:avLst/>
          </a:prstGeom>
          <a:noFill/>
          <a:ln>
            <a:noFill/>
          </a:ln>
        </p:spPr>
        <p:txBody>
          <a:bodyPr spcFirstLastPara="1" wrap="square" lIns="91425" tIns="45700" rIns="91425" bIns="45700" anchor="t" anchorCtr="0">
            <a:normAutofit fontScale="92500" lnSpcReduction="20000"/>
          </a:bodyPr>
          <a:lstStyle/>
          <a:p>
            <a:pPr marL="228600" lvl="0" indent="-76200" algn="l" rtl="0">
              <a:lnSpc>
                <a:spcPct val="100000"/>
              </a:lnSpc>
              <a:spcBef>
                <a:spcPts val="0"/>
              </a:spcBef>
              <a:spcAft>
                <a:spcPts val="0"/>
              </a:spcAft>
              <a:buClr>
                <a:schemeClr val="dk1"/>
              </a:buClr>
              <a:buSzPct val="80000"/>
              <a:buNone/>
            </a:pPr>
            <a:endParaRPr sz="3000"/>
          </a:p>
          <a:p>
            <a:pPr marL="228600" lvl="0" indent="-76200" algn="l" rtl="0">
              <a:lnSpc>
                <a:spcPct val="100000"/>
              </a:lnSpc>
              <a:spcBef>
                <a:spcPts val="0"/>
              </a:spcBef>
              <a:spcAft>
                <a:spcPts val="0"/>
              </a:spcAft>
              <a:buClr>
                <a:schemeClr val="dk1"/>
              </a:buClr>
              <a:buSzPct val="80000"/>
              <a:buNone/>
            </a:pPr>
            <a:r>
              <a:rPr lang="en-FR" sz="3000"/>
              <a:t>Dr. Inian Moorthy, IIASA</a:t>
            </a:r>
            <a:endParaRPr sz="3000"/>
          </a:p>
          <a:p>
            <a:pPr marL="228600" lvl="0" indent="-76200" algn="l" rtl="0">
              <a:lnSpc>
                <a:spcPct val="100000"/>
              </a:lnSpc>
              <a:spcBef>
                <a:spcPts val="0"/>
              </a:spcBef>
              <a:spcAft>
                <a:spcPts val="0"/>
              </a:spcAft>
              <a:buClr>
                <a:schemeClr val="dk1"/>
              </a:buClr>
              <a:buSzPct val="80000"/>
              <a:buNone/>
            </a:pPr>
            <a:r>
              <a:rPr lang="en-FR" sz="3000"/>
              <a:t>Dr. Karen Soacha Godoy, RICAP</a:t>
            </a:r>
            <a:endParaRPr sz="3000"/>
          </a:p>
          <a:p>
            <a:pPr marL="228600" lvl="0" indent="-76200" algn="l" rtl="0">
              <a:lnSpc>
                <a:spcPct val="100000"/>
              </a:lnSpc>
              <a:spcBef>
                <a:spcPts val="0"/>
              </a:spcBef>
              <a:spcAft>
                <a:spcPts val="0"/>
              </a:spcAft>
              <a:buClr>
                <a:schemeClr val="dk1"/>
              </a:buClr>
              <a:buSzPct val="80000"/>
              <a:buNone/>
            </a:pPr>
            <a:r>
              <a:rPr lang="en-FR" sz="3000"/>
              <a:t>Prof. Francois Grey, CSGP</a:t>
            </a:r>
            <a:endParaRPr sz="3000"/>
          </a:p>
          <a:p>
            <a:pPr marL="228600" lvl="0" indent="-76200" algn="l" rtl="0">
              <a:lnSpc>
                <a:spcPct val="100000"/>
              </a:lnSpc>
              <a:spcBef>
                <a:spcPts val="0"/>
              </a:spcBef>
              <a:spcAft>
                <a:spcPts val="0"/>
              </a:spcAft>
              <a:buClr>
                <a:schemeClr val="dk1"/>
              </a:buClr>
              <a:buSzPct val="80000"/>
              <a:buNone/>
            </a:pPr>
            <a:r>
              <a:rPr lang="en-FR" sz="3000"/>
              <a:t>Martin Brocklehurst, CSGP, ECSA</a:t>
            </a:r>
            <a:endParaRPr sz="3000"/>
          </a:p>
          <a:p>
            <a:pPr marL="228600" lvl="0" indent="-76200" algn="l" rtl="0">
              <a:spcBef>
                <a:spcPts val="0"/>
              </a:spcBef>
              <a:spcAft>
                <a:spcPts val="0"/>
              </a:spcAft>
              <a:buClr>
                <a:schemeClr val="dk1"/>
              </a:buClr>
              <a:buSzPct val="80000"/>
              <a:buNone/>
            </a:pPr>
            <a:r>
              <a:rPr lang="en-FR" sz="3000"/>
              <a:t>Prof. Austin Mast, CSGP &amp; AAPS</a:t>
            </a:r>
            <a:endParaRPr sz="3000"/>
          </a:p>
          <a:p>
            <a:pPr marL="228600" lvl="0" indent="-76200" algn="l" rtl="0">
              <a:spcBef>
                <a:spcPts val="0"/>
              </a:spcBef>
              <a:spcAft>
                <a:spcPts val="0"/>
              </a:spcAft>
              <a:buClr>
                <a:schemeClr val="dk1"/>
              </a:buClr>
              <a:buSzPct val="80000"/>
              <a:buNone/>
            </a:pPr>
            <a:endParaRPr sz="3000"/>
          </a:p>
          <a:p>
            <a:pPr marL="228600" lvl="0" indent="-76200" algn="l" rtl="0">
              <a:spcBef>
                <a:spcPts val="0"/>
              </a:spcBef>
              <a:spcAft>
                <a:spcPts val="0"/>
              </a:spcAft>
              <a:buClr>
                <a:schemeClr val="dk1"/>
              </a:buClr>
              <a:buSzPct val="80000"/>
              <a:buNone/>
            </a:pPr>
            <a:r>
              <a:rPr lang="en-FR" sz="3000"/>
              <a:t>Dr. Dilek Fraisl, CSGP &amp; IIASA</a:t>
            </a:r>
            <a:endParaRPr sz="3000"/>
          </a:p>
          <a:p>
            <a:pPr marL="228600" lvl="0" indent="-76200" algn="l" rtl="0">
              <a:spcBef>
                <a:spcPts val="0"/>
              </a:spcBef>
              <a:spcAft>
                <a:spcPts val="0"/>
              </a:spcAft>
              <a:buClr>
                <a:schemeClr val="dk1"/>
              </a:buClr>
              <a:buSzPct val="80000"/>
              <a:buNone/>
            </a:pPr>
            <a:r>
              <a:rPr lang="en-FR" sz="3000"/>
              <a:t>Francesca Perucci, Open Data Watch</a:t>
            </a:r>
            <a:endParaRPr sz="3000"/>
          </a:p>
          <a:p>
            <a:pPr marL="228600" lvl="0" indent="-76200" algn="l" rtl="0">
              <a:spcBef>
                <a:spcPts val="0"/>
              </a:spcBef>
              <a:spcAft>
                <a:spcPts val="0"/>
              </a:spcAft>
              <a:buClr>
                <a:schemeClr val="dk1"/>
              </a:buClr>
              <a:buSzPct val="80000"/>
              <a:buNone/>
            </a:pPr>
            <a:r>
              <a:rPr lang="en-FR" sz="3000"/>
              <a:t>Omar Seidu, Ghana Statistical Service</a:t>
            </a:r>
            <a:endParaRPr sz="3000"/>
          </a:p>
          <a:p>
            <a:pPr marL="228600" lvl="0" indent="-76200" algn="l" rtl="0">
              <a:spcBef>
                <a:spcPts val="0"/>
              </a:spcBef>
              <a:spcAft>
                <a:spcPts val="0"/>
              </a:spcAft>
              <a:buClr>
                <a:schemeClr val="dk1"/>
              </a:buClr>
              <a:buSzPct val="80000"/>
              <a:buNone/>
            </a:pPr>
            <a:r>
              <a:rPr lang="en-FR" sz="3000"/>
              <a:t>Dr. Katya Perez Guzman, CSGP &amp; IIASA</a:t>
            </a:r>
            <a:endParaRPr sz="3000"/>
          </a:p>
          <a:p>
            <a:pPr marL="152400" lvl="0" indent="0" algn="l" rtl="0">
              <a:lnSpc>
                <a:spcPct val="100000"/>
              </a:lnSpc>
              <a:spcBef>
                <a:spcPts val="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cb570af0e7_0_42"/>
          <p:cNvSpPr txBox="1">
            <a:spLocks noGrp="1"/>
          </p:cNvSpPr>
          <p:nvPr>
            <p:ph type="title"/>
          </p:nvPr>
        </p:nvSpPr>
        <p:spPr>
          <a:xfrm>
            <a:off x="300300" y="2780994"/>
            <a:ext cx="11771100" cy="129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57BBF"/>
              </a:buClr>
              <a:buSzPts val="3200"/>
              <a:buFont typeface="Avenir"/>
              <a:buNone/>
            </a:pPr>
            <a:r>
              <a:rPr lang="en-FR"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Collaborative on Citizen Data </a:t>
            </a:r>
            <a:endParaRPr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lvl="0" indent="0" algn="ctr" rtl="0">
              <a:lnSpc>
                <a:spcPct val="90000"/>
              </a:lnSpc>
              <a:spcBef>
                <a:spcPts val="0"/>
              </a:spcBef>
              <a:spcAft>
                <a:spcPts val="0"/>
              </a:spcAft>
              <a:buClr>
                <a:srgbClr val="157BBF"/>
              </a:buClr>
              <a:buSzPts val="3200"/>
              <a:buFont typeface="Avenir"/>
              <a:buNone/>
            </a:pPr>
            <a:r>
              <a:rPr lang="en-FR"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Citizen Science Working Group</a:t>
            </a:r>
            <a:endParaRPr sz="3700"/>
          </a:p>
        </p:txBody>
      </p:sp>
      <p:pic>
        <p:nvPicPr>
          <p:cNvPr id="138" name="Google Shape;138;g3cb570af0e7_0_42"/>
          <p:cNvPicPr preferRelativeResize="0"/>
          <p:nvPr/>
        </p:nvPicPr>
        <p:blipFill>
          <a:blip r:embed="rId3">
            <a:alphaModFix/>
          </a:blip>
          <a:stretch>
            <a:fillRect/>
          </a:stretch>
        </p:blipFill>
        <p:spPr>
          <a:xfrm>
            <a:off x="8850700" y="116425"/>
            <a:ext cx="2980675" cy="1090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2377</Words>
  <Application>Microsoft Office PowerPoint</Application>
  <PresentationFormat>Widescreen</PresentationFormat>
  <Paragraphs>194</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Avenir</vt:lpstr>
      <vt:lpstr>Arial</vt:lpstr>
      <vt:lpstr>Calibri</vt:lpstr>
      <vt:lpstr>Roboto</vt:lpstr>
      <vt:lpstr>Office Theme</vt:lpstr>
      <vt:lpstr>Office Theme</vt:lpstr>
      <vt:lpstr>Revitalizing official statistics:  Citizen science for inclusive SDG data in times of financial and political crisis</vt:lpstr>
      <vt:lpstr>Session Objectives</vt:lpstr>
      <vt:lpstr>Agenda and Logistics</vt:lpstr>
      <vt:lpstr>Speakers &amp; Conveners</vt:lpstr>
      <vt:lpstr>Why Citizen Science is Now Essential for Official Statistics</vt:lpstr>
      <vt:lpstr>PowerPoint Presentation</vt:lpstr>
      <vt:lpstr>Why Citizen Science is Now Essential for Official Statistics</vt:lpstr>
      <vt:lpstr>Policy Debate</vt:lpstr>
      <vt:lpstr>Collaborative on Citizen Data  Citizen Science Working Group</vt:lpstr>
      <vt:lpstr>Collaborative on Citizen Data</vt:lpstr>
      <vt:lpstr>Copenhagen Framework on Citizen Data</vt:lpstr>
      <vt:lpstr>Copenhagen Framework on Citizen Data</vt:lpstr>
      <vt:lpstr>Copenhagen Framework on Citizen Data</vt:lpstr>
      <vt:lpstr>Copenhagen Framework on Citizen Data</vt:lpstr>
      <vt:lpstr>Citizen Science Working Group of the Collaborative on Citizen Data</vt:lpstr>
      <vt:lpstr>Citizen Science Working Group of the Collaborative on Citizen Data</vt:lpstr>
      <vt:lpstr>Citizen Science Working Group of the Collaborative on Citizen Data</vt:lpstr>
      <vt:lpstr>Citizen Science Working Group of the Collaborative on Citizen Data</vt:lpstr>
      <vt:lpstr>Citizen Science Working Group of the Collaborative on Citizen Data</vt:lpstr>
      <vt:lpstr>Citizen Science Working Group of the Collaborative on Citizen Data</vt:lpstr>
      <vt:lpstr>Citizen Science Working Group of the Collaborative on Citizen Data</vt:lpstr>
      <vt:lpstr>Citizen Science Working Group of the Collaborative on Citizen Data</vt:lpstr>
      <vt:lpstr>Open Microphone</vt:lpstr>
      <vt:lpstr>Reflections - Contributions</vt:lpstr>
      <vt:lpstr>THANK YOU and PLEASE 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Mondardini</dc:creator>
  <cp:lastModifiedBy>FRAISL Dilek</cp:lastModifiedBy>
  <cp:revision>1</cp:revision>
  <dcterms:created xsi:type="dcterms:W3CDTF">2023-03-03T13:57:26Z</dcterms:created>
  <dcterms:modified xsi:type="dcterms:W3CDTF">2026-03-21T05:50:51Z</dcterms:modified>
</cp:coreProperties>
</file>