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1" r:id="rId1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60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937F6-9097-451C-BB09-6B0B44D9BE14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8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6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02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5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3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6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4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8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2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2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9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C9F57BD-68CE-4915-85D3-B72C7660DB6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5/5/2026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C8313326-125A-48F8-98F9-20E6E04D212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4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F57BD-68CE-4915-85D3-B72C7660DB6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Times New Roman" pitchFamily="18" charset="0"/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13326-125A-48F8-98F9-20E6E04D2128}" type="slidenum">
              <a:rPr lang="en-US" smtClean="0">
                <a:solidFill>
                  <a:prstClr val="black">
                    <a:tint val="75000"/>
                  </a:prstClr>
                </a:solidFill>
                <a:cs typeface="Times New Roman" pitchFamily="18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5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mailto:aviyo@clb.ac.i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hyperlink" Target="mailto:aviyo@clb.ac.i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25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7.png"/><Relationship Id="rId9" Type="http://schemas.openxmlformats.org/officeDocument/2006/relationships/hyperlink" Target="mailto:aviyo@clb.ac.i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hyperlink" Target="mailto:aviyo@clb.ac.il" TargetMode="External"/><Relationship Id="rId3" Type="http://schemas.openxmlformats.org/officeDocument/2006/relationships/image" Target="../media/image11.png"/><Relationship Id="rId21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hyperlink" Target="mailto:aviyo@clb.ac.il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9.png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1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hyperlink" Target="mailto:aviyo@clb.ac.il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24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27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hyperlink" Target="mailto:aviyo@clb.ac.il" TargetMode="External"/><Relationship Id="rId10" Type="http://schemas.openxmlformats.org/officeDocument/2006/relationships/image" Target="../media/image79.png"/><Relationship Id="rId4" Type="http://schemas.openxmlformats.org/officeDocument/2006/relationships/image" Target="../media/image27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/>
        </p:blipFill>
        <p:spPr>
          <a:xfrm>
            <a:off x="11239805" y="2286000"/>
            <a:ext cx="571500" cy="2286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71500" y="381305"/>
            <a:ext cx="11049610" cy="962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Risk Communication and Public Engagement During the</a:t>
            </a:r>
            <a:endParaRPr lang="en-US" sz="3100" dirty="0"/>
          </a:p>
          <a:p>
            <a:pPr marL="0" indent="0" algn="ctr">
              <a:buNone/>
            </a:pPr>
            <a:r>
              <a:rPr lang="en-US" sz="31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2023 Turkey–Syria Earthquakes</a:t>
            </a:r>
            <a:endParaRPr lang="en-US" sz="3100" dirty="0"/>
          </a:p>
        </p:txBody>
      </p:sp>
      <p:sp>
        <p:nvSpPr>
          <p:cNvPr id="6" name="Text 1"/>
          <p:cNvSpPr txBox="1"/>
          <p:nvPr/>
        </p:nvSpPr>
        <p:spPr>
          <a:xfrm>
            <a:off x="571500" y="1417320"/>
            <a:ext cx="11049610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Insights from Facebook Posts Analysis</a:t>
            </a:r>
          </a:p>
        </p:txBody>
      </p:sp>
      <p:sp>
        <p:nvSpPr>
          <p:cNvPr id="7" name="Shape 2"/>
          <p:cNvSpPr/>
          <p:nvPr/>
        </p:nvSpPr>
        <p:spPr>
          <a:xfrm>
            <a:off x="6191402" y="2064715"/>
            <a:ext cx="4667098" cy="1240842"/>
          </a:xfrm>
          <a:prstGeom prst="roundRect">
            <a:avLst>
              <a:gd name="adj" fmla="val 126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8" name="Text 3"/>
          <p:cNvSpPr txBox="1"/>
          <p:nvPr/>
        </p:nvSpPr>
        <p:spPr>
          <a:xfrm>
            <a:off x="1333195" y="2248052"/>
            <a:ext cx="41724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Abraham Yosipof</a:t>
            </a:r>
            <a:endParaRPr lang="en-US" sz="2000" dirty="0"/>
          </a:p>
        </p:txBody>
      </p:sp>
      <p:sp>
        <p:nvSpPr>
          <p:cNvPr id="9" name="Text 4"/>
          <p:cNvSpPr txBox="1"/>
          <p:nvPr/>
        </p:nvSpPr>
        <p:spPr>
          <a:xfrm>
            <a:off x="6381598" y="2702966"/>
            <a:ext cx="4401007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Faculty of Information Systems and Computer Science</a:t>
            </a:r>
            <a:endParaRPr lang="en-US" sz="1400" dirty="0"/>
          </a:p>
          <a:p>
            <a:pPr algn="ctr"/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College of Law &amp; Business, Ramat-Gan, Israel</a:t>
            </a:r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10" name="Shape 5"/>
          <p:cNvSpPr/>
          <p:nvPr/>
        </p:nvSpPr>
        <p:spPr>
          <a:xfrm>
            <a:off x="1333195" y="2064715"/>
            <a:ext cx="4667098" cy="1525676"/>
          </a:xfrm>
          <a:prstGeom prst="roundRect">
            <a:avLst>
              <a:gd name="adj" fmla="val 126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 dirty="0"/>
          </a:p>
        </p:txBody>
      </p:sp>
      <p:sp>
        <p:nvSpPr>
          <p:cNvPr id="11" name="Text 6"/>
          <p:cNvSpPr txBox="1"/>
          <p:nvPr/>
        </p:nvSpPr>
        <p:spPr>
          <a:xfrm>
            <a:off x="6212433" y="2230221"/>
            <a:ext cx="41724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 Elroy</a:t>
            </a:r>
            <a:endParaRPr lang="en-US" sz="2000" dirty="0"/>
          </a:p>
        </p:txBody>
      </p:sp>
      <p:sp>
        <p:nvSpPr>
          <p:cNvPr id="12" name="Text 7"/>
          <p:cNvSpPr txBox="1"/>
          <p:nvPr/>
        </p:nvSpPr>
        <p:spPr>
          <a:xfrm>
            <a:off x="1557223" y="2946653"/>
            <a:ext cx="4472330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Faculty of Information Systems and Computer Science</a:t>
            </a:r>
            <a:endParaRPr lang="en-US" sz="1400" dirty="0"/>
          </a:p>
          <a:p>
            <a:pPr algn="ctr"/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College of Law &amp; Business, Ramat-Gan, Israel</a:t>
            </a:r>
          </a:p>
          <a:p>
            <a:pPr algn="ctr"/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International Institute for Applied Systems Analysis</a:t>
            </a:r>
            <a:endParaRPr lang="en-US" sz="1400" dirty="0"/>
          </a:p>
          <a:p>
            <a:pPr algn="ctr"/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Laxenburg, Austria</a:t>
            </a: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6191402" y="3779215"/>
            <a:ext cx="4667098" cy="1047902"/>
          </a:xfrm>
          <a:prstGeom prst="roundRect">
            <a:avLst>
              <a:gd name="adj" fmla="val 126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4" name="Text 9"/>
          <p:cNvSpPr txBox="1"/>
          <p:nvPr/>
        </p:nvSpPr>
        <p:spPr>
          <a:xfrm>
            <a:off x="6439205" y="3973068"/>
            <a:ext cx="41724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Antonella </a:t>
            </a:r>
            <a:r>
              <a:rPr lang="en-US" sz="2000" b="1" dirty="0" err="1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Peresan</a:t>
            </a:r>
            <a:endParaRPr lang="en-US" sz="2000" dirty="0"/>
          </a:p>
        </p:txBody>
      </p:sp>
      <p:sp>
        <p:nvSpPr>
          <p:cNvPr id="15" name="Text 10"/>
          <p:cNvSpPr txBox="1"/>
          <p:nvPr/>
        </p:nvSpPr>
        <p:spPr>
          <a:xfrm>
            <a:off x="6439205" y="4259275"/>
            <a:ext cx="4172407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National Institute of Oceanography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Applied Geophysics - OGS, Italy</a:t>
            </a:r>
            <a:endParaRPr lang="en-US" sz="1400" dirty="0"/>
          </a:p>
        </p:txBody>
      </p:sp>
      <p:sp>
        <p:nvSpPr>
          <p:cNvPr id="16" name="Shape 11"/>
          <p:cNvSpPr/>
          <p:nvPr/>
        </p:nvSpPr>
        <p:spPr>
          <a:xfrm>
            <a:off x="1333195" y="3779215"/>
            <a:ext cx="4667098" cy="1047902"/>
          </a:xfrm>
          <a:prstGeom prst="roundRect">
            <a:avLst>
              <a:gd name="adj" fmla="val 126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7" name="Text 12"/>
          <p:cNvSpPr txBox="1"/>
          <p:nvPr/>
        </p:nvSpPr>
        <p:spPr>
          <a:xfrm>
            <a:off x="1580998" y="3973068"/>
            <a:ext cx="41724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Nadejda Komendantova</a:t>
            </a:r>
            <a:endParaRPr lang="en-US" sz="2000" dirty="0"/>
          </a:p>
        </p:txBody>
      </p:sp>
      <p:sp>
        <p:nvSpPr>
          <p:cNvPr id="18" name="Text 13"/>
          <p:cNvSpPr txBox="1"/>
          <p:nvPr/>
        </p:nvSpPr>
        <p:spPr>
          <a:xfrm>
            <a:off x="1580998" y="4259275"/>
            <a:ext cx="4172407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 Institute for Applied Systems Analysis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Laxenburg, Austria</a:t>
            </a:r>
            <a:endParaRPr lang="en-US" sz="1400" dirty="0"/>
          </a:p>
        </p:txBody>
      </p:sp>
      <p:sp>
        <p:nvSpPr>
          <p:cNvPr id="31" name="Text 23"/>
          <p:cNvSpPr txBox="1"/>
          <p:nvPr/>
        </p:nvSpPr>
        <p:spPr>
          <a:xfrm>
            <a:off x="6553505" y="5982005"/>
            <a:ext cx="269839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Vienna, Austria, 8/05/2026 </a:t>
            </a:r>
            <a:endParaRPr lang="en-US" sz="1300" dirty="0"/>
          </a:p>
        </p:txBody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5"/>
          <a:srcRect l="-1773" r="-1773"/>
          <a:stretch/>
        </p:blipFill>
        <p:spPr>
          <a:xfrm>
            <a:off x="8684971" y="5995721"/>
            <a:ext cx="133502" cy="171907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6"/>
          <a:srcRect l="-35" r="-35"/>
          <a:stretch/>
        </p:blipFill>
        <p:spPr>
          <a:xfrm>
            <a:off x="3374136" y="5876849"/>
            <a:ext cx="2895905" cy="409651"/>
          </a:xfrm>
          <a:prstGeom prst="rect">
            <a:avLst/>
          </a:prstGeom>
        </p:spPr>
      </p:pic>
      <p:sp>
        <p:nvSpPr>
          <p:cNvPr id="34" name="Shape 24"/>
          <p:cNvSpPr/>
          <p:nvPr/>
        </p:nvSpPr>
        <p:spPr>
          <a:xfrm>
            <a:off x="3374136" y="5876849"/>
            <a:ext cx="2895905" cy="409651"/>
          </a:xfrm>
          <a:prstGeom prst="roundRect">
            <a:avLst>
              <a:gd name="adj" fmla="val 223214"/>
            </a:avLst>
          </a:prstGeom>
          <a:noFill/>
          <a:ln w="12700">
            <a:solidFill>
              <a:srgbClr val="38B2AC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5" name="Text 25"/>
          <p:cNvSpPr/>
          <p:nvPr/>
        </p:nvSpPr>
        <p:spPr>
          <a:xfrm>
            <a:off x="3502152" y="5876849"/>
            <a:ext cx="2658161" cy="4096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28600" tIns="101600" rIns="228600" bIns="10160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EGU General Assembly 2026</a:t>
            </a:r>
            <a:endParaRPr lang="en-US" sz="1300" dirty="0"/>
          </a:p>
        </p:txBody>
      </p:sp>
      <p:pic>
        <p:nvPicPr>
          <p:cNvPr id="36" name="Image 8" descr="preencoded.png"/>
          <p:cNvPicPr>
            <a:picLocks noChangeAspect="1"/>
          </p:cNvPicPr>
          <p:nvPr/>
        </p:nvPicPr>
        <p:blipFill>
          <a:blip r:embed="rId7"/>
          <a:srcRect t="-14384" b="-14384"/>
          <a:stretch/>
        </p:blipFill>
        <p:spPr>
          <a:xfrm>
            <a:off x="5896051" y="5995721"/>
            <a:ext cx="133502" cy="171907"/>
          </a:xfrm>
          <a:prstGeom prst="rect">
            <a:avLst/>
          </a:prstGeom>
        </p:spPr>
      </p:pic>
      <p:pic>
        <p:nvPicPr>
          <p:cNvPr id="37" name="Image 9" descr="preencoded.png"/>
          <p:cNvPicPr>
            <a:picLocks noChangeAspect="1"/>
          </p:cNvPicPr>
          <p:nvPr/>
        </p:nvPicPr>
        <p:blipFill>
          <a:blip r:embed="rId8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38" name="Image 10" descr="preencoded.png"/>
          <p:cNvPicPr>
            <a:picLocks noChangeAspect="1"/>
          </p:cNvPicPr>
          <p:nvPr/>
        </p:nvPicPr>
        <p:blipFill>
          <a:blip r:embed="rId9"/>
          <a:srcRect t="-12275" b="-12275"/>
          <a:stretch/>
        </p:blipFill>
        <p:spPr>
          <a:xfrm>
            <a:off x="11468405" y="6429146"/>
            <a:ext cx="152705" cy="190195"/>
          </a:xfrm>
          <a:prstGeom prst="rect">
            <a:avLst/>
          </a:prstGeom>
        </p:spPr>
      </p:pic>
      <p:pic>
        <p:nvPicPr>
          <p:cNvPr id="39" name="Image 11" descr="preencoded.png"/>
          <p:cNvPicPr>
            <a:picLocks noChangeAspect="1"/>
          </p:cNvPicPr>
          <p:nvPr/>
        </p:nvPicPr>
        <p:blipFill>
          <a:blip r:embed="rId10"/>
          <a:srcRect t="-4491" b="-4491"/>
          <a:stretch/>
        </p:blipFill>
        <p:spPr>
          <a:xfrm>
            <a:off x="11125505" y="6429146"/>
            <a:ext cx="152705" cy="190195"/>
          </a:xfrm>
          <a:prstGeom prst="rect">
            <a:avLst/>
          </a:prstGeom>
        </p:spPr>
      </p:pic>
      <p:pic>
        <p:nvPicPr>
          <p:cNvPr id="40" name="Image 12" descr="preencoded.png"/>
          <p:cNvPicPr>
            <a:picLocks noChangeAspect="1"/>
          </p:cNvPicPr>
          <p:nvPr/>
        </p:nvPicPr>
        <p:blipFill>
          <a:blip r:embed="rId11"/>
          <a:srcRect t="-10329" b="-10329"/>
          <a:stretch/>
        </p:blipFill>
        <p:spPr>
          <a:xfrm>
            <a:off x="10782605" y="6429146"/>
            <a:ext cx="152705" cy="190195"/>
          </a:xfrm>
          <a:prstGeom prst="rect">
            <a:avLst/>
          </a:prstGeom>
        </p:spPr>
      </p:pic>
      <p:sp>
        <p:nvSpPr>
          <p:cNvPr id="41" name="Text 26"/>
          <p:cNvSpPr txBox="1"/>
          <p:nvPr/>
        </p:nvSpPr>
        <p:spPr>
          <a:xfrm>
            <a:off x="895198" y="6448349"/>
            <a:ext cx="3228746" cy="2208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20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"/>
              </a:rPr>
              <a:t>aviyo@clb.ac.il</a:t>
            </a:r>
            <a:r>
              <a:rPr lang="en-US" sz="20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2000" dirty="0"/>
          </a:p>
        </p:txBody>
      </p:sp>
      <p:pic>
        <p:nvPicPr>
          <p:cNvPr id="42" name="Image 13" descr="preencoded.png"/>
          <p:cNvPicPr>
            <a:picLocks noChangeAspect="1"/>
          </p:cNvPicPr>
          <p:nvPr/>
        </p:nvPicPr>
        <p:blipFill>
          <a:blip r:embed="rId13"/>
          <a:srcRect t="-13478" b="-13478"/>
          <a:stretch/>
        </p:blipFill>
        <p:spPr>
          <a:xfrm>
            <a:off x="365761" y="6335292"/>
            <a:ext cx="352043" cy="446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0">
            <a:extLst>
              <a:ext uri="{FF2B5EF4-FFF2-40B4-BE49-F238E27FC236}">
                <a16:creationId xmlns:a16="http://schemas.microsoft.com/office/drawing/2014/main" id="{7AD40F7A-15BD-3366-2041-70BE93E818CE}"/>
              </a:ext>
            </a:extLst>
          </p:cNvPr>
          <p:cNvSpPr/>
          <p:nvPr/>
        </p:nvSpPr>
        <p:spPr>
          <a:xfrm>
            <a:off x="-134417" y="2340863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alphaModFix amt="15000"/>
          </a:blip>
          <a:srcRect l="-51" r="-51"/>
          <a:stretch/>
        </p:blipFill>
        <p:spPr>
          <a:xfrm>
            <a:off x="11477549" y="2095805"/>
            <a:ext cx="333756" cy="26673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61695" y="476402"/>
            <a:ext cx="106683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User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Gratifications</a:t>
            </a: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Reactions</a:t>
            </a:r>
            <a:endParaRPr lang="en-US" sz="3600" dirty="0"/>
          </a:p>
        </p:txBody>
      </p:sp>
      <p:sp>
        <p:nvSpPr>
          <p:cNvPr id="7" name="Text 1"/>
          <p:cNvSpPr txBox="1"/>
          <p:nvPr/>
        </p:nvSpPr>
        <p:spPr>
          <a:xfrm>
            <a:off x="761695" y="1100938"/>
            <a:ext cx="10668305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Emotional engagement patterns across different clusters</a:t>
            </a:r>
            <a:endParaRPr lang="en-US" sz="1800" dirty="0"/>
          </a:p>
        </p:txBody>
      </p:sp>
      <p:sp>
        <p:nvSpPr>
          <p:cNvPr id="8" name="Shape 2"/>
          <p:cNvSpPr/>
          <p:nvPr/>
        </p:nvSpPr>
        <p:spPr>
          <a:xfrm>
            <a:off x="761695" y="1700784"/>
            <a:ext cx="3372307" cy="4401007"/>
          </a:xfrm>
          <a:prstGeom prst="roundRect">
            <a:avLst>
              <a:gd name="adj" fmla="val 183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9" name="Shape 3"/>
          <p:cNvSpPr/>
          <p:nvPr/>
        </p:nvSpPr>
        <p:spPr>
          <a:xfrm>
            <a:off x="981151" y="2291486"/>
            <a:ext cx="2933395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Text 4"/>
          <p:cNvSpPr txBox="1"/>
          <p:nvPr/>
        </p:nvSpPr>
        <p:spPr>
          <a:xfrm>
            <a:off x="1507845" y="1948586"/>
            <a:ext cx="2143811" cy="3410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Frustration &amp; Risk</a:t>
            </a:r>
            <a:endParaRPr lang="en-US" sz="2000" dirty="0"/>
          </a:p>
        </p:txBody>
      </p:sp>
      <p:sp>
        <p:nvSpPr>
          <p:cNvPr id="13" name="Text 5"/>
          <p:cNvSpPr txBox="1"/>
          <p:nvPr/>
        </p:nvSpPr>
        <p:spPr>
          <a:xfrm>
            <a:off x="1052018" y="2665476"/>
            <a:ext cx="27340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Breaking News</a:t>
            </a:r>
            <a:r>
              <a:rPr lang="en-US" sz="20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Regular News elicited most anger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Shape 6"/>
          <p:cNvSpPr/>
          <p:nvPr/>
        </p:nvSpPr>
        <p:spPr>
          <a:xfrm>
            <a:off x="981151" y="3450031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5" name="Text 7"/>
          <p:cNvSpPr txBox="1"/>
          <p:nvPr/>
        </p:nvSpPr>
        <p:spPr>
          <a:xfrm>
            <a:off x="3011006" y="3554599"/>
            <a:ext cx="661797" cy="2729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3.03</a:t>
            </a:r>
            <a:endParaRPr lang="en-US" sz="2000" dirty="0"/>
          </a:p>
        </p:txBody>
      </p:sp>
      <p:sp>
        <p:nvSpPr>
          <p:cNvPr id="16" name="Text 8"/>
          <p:cNvSpPr txBox="1"/>
          <p:nvPr/>
        </p:nvSpPr>
        <p:spPr>
          <a:xfrm>
            <a:off x="997610" y="3268222"/>
            <a:ext cx="1798625" cy="845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</a:t>
            </a:r>
            <a:endParaRPr lang="en-US" sz="2000" dirty="0"/>
          </a:p>
        </p:txBody>
      </p:sp>
      <p:sp>
        <p:nvSpPr>
          <p:cNvPr id="17" name="Shape 9"/>
          <p:cNvSpPr/>
          <p:nvPr/>
        </p:nvSpPr>
        <p:spPr>
          <a:xfrm>
            <a:off x="981151" y="3878885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8" name="Text 10"/>
          <p:cNvSpPr txBox="1"/>
          <p:nvPr/>
        </p:nvSpPr>
        <p:spPr>
          <a:xfrm>
            <a:off x="3045867" y="4066335"/>
            <a:ext cx="1007442" cy="2377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2.93 </a:t>
            </a:r>
            <a:endParaRPr lang="en-US" sz="2000" dirty="0"/>
          </a:p>
        </p:txBody>
      </p:sp>
      <p:sp>
        <p:nvSpPr>
          <p:cNvPr id="19" name="Text 11"/>
          <p:cNvSpPr txBox="1"/>
          <p:nvPr/>
        </p:nvSpPr>
        <p:spPr>
          <a:xfrm>
            <a:off x="1027786" y="4096511"/>
            <a:ext cx="175199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Breaking News</a:t>
            </a:r>
            <a:endParaRPr lang="en-US" sz="2000" dirty="0"/>
          </a:p>
        </p:txBody>
      </p:sp>
      <p:sp>
        <p:nvSpPr>
          <p:cNvPr id="21" name="Text 12"/>
          <p:cNvSpPr txBox="1"/>
          <p:nvPr/>
        </p:nvSpPr>
        <p:spPr>
          <a:xfrm>
            <a:off x="1100252" y="4829860"/>
            <a:ext cx="239207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Reflecting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public frustration</a:t>
            </a:r>
            <a:endParaRPr lang="en-US" sz="2000" dirty="0"/>
          </a:p>
        </p:txBody>
      </p:sp>
      <p:sp>
        <p:nvSpPr>
          <p:cNvPr id="25" name="Shape 16"/>
          <p:cNvSpPr/>
          <p:nvPr/>
        </p:nvSpPr>
        <p:spPr>
          <a:xfrm>
            <a:off x="4406951" y="1669693"/>
            <a:ext cx="3372307" cy="4401007"/>
          </a:xfrm>
          <a:prstGeom prst="roundRect">
            <a:avLst>
              <a:gd name="adj" fmla="val 183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 sz="2000"/>
          </a:p>
        </p:txBody>
      </p:sp>
      <p:sp>
        <p:nvSpPr>
          <p:cNvPr id="26" name="Shape 17"/>
          <p:cNvSpPr/>
          <p:nvPr/>
        </p:nvSpPr>
        <p:spPr>
          <a:xfrm>
            <a:off x="4632350" y="2291486"/>
            <a:ext cx="2933395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7" name="Text 18"/>
          <p:cNvSpPr txBox="1"/>
          <p:nvPr/>
        </p:nvSpPr>
        <p:spPr>
          <a:xfrm>
            <a:off x="5042002" y="1948586"/>
            <a:ext cx="2409444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Informational Needs</a:t>
            </a:r>
            <a:endParaRPr lang="en-US" sz="2000" dirty="0"/>
          </a:p>
        </p:txBody>
      </p:sp>
      <p:sp>
        <p:nvSpPr>
          <p:cNvPr id="30" name="Text 19"/>
          <p:cNvSpPr txBox="1"/>
          <p:nvPr/>
        </p:nvSpPr>
        <p:spPr>
          <a:xfrm>
            <a:off x="4740250" y="2592782"/>
            <a:ext cx="27340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fulfilled informational needs</a:t>
            </a:r>
            <a:endParaRPr lang="en-US" sz="2000" dirty="0"/>
          </a:p>
        </p:txBody>
      </p:sp>
      <p:sp>
        <p:nvSpPr>
          <p:cNvPr id="31" name="Shape 20"/>
          <p:cNvSpPr/>
          <p:nvPr/>
        </p:nvSpPr>
        <p:spPr>
          <a:xfrm>
            <a:off x="4632350" y="3450031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2" name="Text 21"/>
          <p:cNvSpPr txBox="1"/>
          <p:nvPr/>
        </p:nvSpPr>
        <p:spPr>
          <a:xfrm>
            <a:off x="6537045" y="3601820"/>
            <a:ext cx="1027786" cy="3063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208.6</a:t>
            </a:r>
            <a:endParaRPr lang="en-US" sz="2000" dirty="0"/>
          </a:p>
        </p:txBody>
      </p:sp>
      <p:sp>
        <p:nvSpPr>
          <p:cNvPr id="33" name="Text 22"/>
          <p:cNvSpPr txBox="1"/>
          <p:nvPr/>
        </p:nvSpPr>
        <p:spPr>
          <a:xfrm>
            <a:off x="4647895" y="3650741"/>
            <a:ext cx="1793138" cy="21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likes</a:t>
            </a:r>
            <a:endParaRPr lang="en-US" sz="2000" dirty="0"/>
          </a:p>
        </p:txBody>
      </p:sp>
      <p:sp>
        <p:nvSpPr>
          <p:cNvPr id="34" name="Shape 23"/>
          <p:cNvSpPr/>
          <p:nvPr/>
        </p:nvSpPr>
        <p:spPr>
          <a:xfrm>
            <a:off x="4632350" y="3878885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5" name="Text 24"/>
          <p:cNvSpPr txBox="1"/>
          <p:nvPr/>
        </p:nvSpPr>
        <p:spPr>
          <a:xfrm>
            <a:off x="6587336" y="4069080"/>
            <a:ext cx="1096367" cy="1696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27.0</a:t>
            </a:r>
            <a:endParaRPr lang="en-US" sz="2000" dirty="0"/>
          </a:p>
        </p:txBody>
      </p:sp>
      <p:sp>
        <p:nvSpPr>
          <p:cNvPr id="36" name="Text 25"/>
          <p:cNvSpPr txBox="1"/>
          <p:nvPr/>
        </p:nvSpPr>
        <p:spPr>
          <a:xfrm>
            <a:off x="4632350" y="3986783"/>
            <a:ext cx="1850746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shares</a:t>
            </a:r>
            <a:endParaRPr lang="en-US" sz="2000" dirty="0"/>
          </a:p>
        </p:txBody>
      </p:sp>
      <p:sp>
        <p:nvSpPr>
          <p:cNvPr id="38" name="Text 26"/>
          <p:cNvSpPr txBox="1"/>
          <p:nvPr/>
        </p:nvSpPr>
        <p:spPr>
          <a:xfrm>
            <a:off x="4830775" y="4676699"/>
            <a:ext cx="27340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Highest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across all metrics</a:t>
            </a:r>
            <a:endParaRPr lang="en-US" sz="2000" dirty="0"/>
          </a:p>
        </p:txBody>
      </p:sp>
      <p:sp>
        <p:nvSpPr>
          <p:cNvPr id="42" name="Shape 30"/>
          <p:cNvSpPr/>
          <p:nvPr/>
        </p:nvSpPr>
        <p:spPr>
          <a:xfrm>
            <a:off x="8064094" y="1700784"/>
            <a:ext cx="3372307" cy="4401007"/>
          </a:xfrm>
          <a:prstGeom prst="roundRect">
            <a:avLst>
              <a:gd name="adj" fmla="val 183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 sz="2000"/>
          </a:p>
        </p:txBody>
      </p:sp>
      <p:sp>
        <p:nvSpPr>
          <p:cNvPr id="43" name="Shape 31"/>
          <p:cNvSpPr/>
          <p:nvPr/>
        </p:nvSpPr>
        <p:spPr>
          <a:xfrm>
            <a:off x="8283550" y="2291486"/>
            <a:ext cx="2933395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4" name="Text 32"/>
          <p:cNvSpPr txBox="1"/>
          <p:nvPr/>
        </p:nvSpPr>
        <p:spPr>
          <a:xfrm>
            <a:off x="8414309" y="1782623"/>
            <a:ext cx="2409444" cy="478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Emotional Solidarity</a:t>
            </a:r>
            <a:endParaRPr lang="en-US" sz="2000" dirty="0"/>
          </a:p>
        </p:txBody>
      </p:sp>
      <p:pic>
        <p:nvPicPr>
          <p:cNvPr id="45" name="Image 10" descr="preencoded.png"/>
          <p:cNvPicPr>
            <a:picLocks noChangeAspect="1"/>
          </p:cNvPicPr>
          <p:nvPr/>
        </p:nvPicPr>
        <p:blipFill>
          <a:blip r:embed="rId5"/>
          <a:srcRect t="-106850" b="-106850"/>
          <a:stretch/>
        </p:blipFill>
        <p:spPr>
          <a:xfrm>
            <a:off x="10671962" y="1958645"/>
            <a:ext cx="66751" cy="209398"/>
          </a:xfrm>
          <a:prstGeom prst="rect">
            <a:avLst/>
          </a:prstGeom>
        </p:spPr>
      </p:pic>
      <p:pic>
        <p:nvPicPr>
          <p:cNvPr id="46" name="Image 11" descr="preencoded.png"/>
          <p:cNvPicPr>
            <a:picLocks noChangeAspect="1"/>
          </p:cNvPicPr>
          <p:nvPr/>
        </p:nvPicPr>
        <p:blipFill>
          <a:blip r:embed="rId6"/>
          <a:srcRect t="-90384" b="-90384"/>
          <a:stretch/>
        </p:blipFill>
        <p:spPr>
          <a:xfrm>
            <a:off x="8283550" y="2539289"/>
            <a:ext cx="47549" cy="133502"/>
          </a:xfrm>
          <a:prstGeom prst="rect">
            <a:avLst/>
          </a:prstGeom>
        </p:spPr>
      </p:pic>
      <p:sp>
        <p:nvSpPr>
          <p:cNvPr id="47" name="Text 33"/>
          <p:cNvSpPr txBox="1"/>
          <p:nvPr/>
        </p:nvSpPr>
        <p:spPr>
          <a:xfrm>
            <a:off x="8426196" y="2710281"/>
            <a:ext cx="27916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 &amp; Rescue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posts showed strong emotional reactions</a:t>
            </a:r>
            <a:endParaRPr lang="en-US" sz="2000" dirty="0"/>
          </a:p>
        </p:txBody>
      </p:sp>
      <p:sp>
        <p:nvSpPr>
          <p:cNvPr id="48" name="Shape 34"/>
          <p:cNvSpPr/>
          <p:nvPr/>
        </p:nvSpPr>
        <p:spPr>
          <a:xfrm>
            <a:off x="8283550" y="3450031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9" name="Text 35"/>
          <p:cNvSpPr txBox="1"/>
          <p:nvPr/>
        </p:nvSpPr>
        <p:spPr>
          <a:xfrm>
            <a:off x="10404957" y="3639769"/>
            <a:ext cx="692202" cy="2473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7.76</a:t>
            </a:r>
            <a:endParaRPr lang="en-US" sz="2000" dirty="0"/>
          </a:p>
        </p:txBody>
      </p:sp>
      <p:sp>
        <p:nvSpPr>
          <p:cNvPr id="50" name="Text 36"/>
          <p:cNvSpPr txBox="1"/>
          <p:nvPr/>
        </p:nvSpPr>
        <p:spPr>
          <a:xfrm>
            <a:off x="8331099" y="3593134"/>
            <a:ext cx="1693468" cy="2098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Love reactions</a:t>
            </a:r>
            <a:endParaRPr lang="en-US" sz="2000" dirty="0"/>
          </a:p>
        </p:txBody>
      </p:sp>
      <p:sp>
        <p:nvSpPr>
          <p:cNvPr id="51" name="Shape 37"/>
          <p:cNvSpPr/>
          <p:nvPr/>
        </p:nvSpPr>
        <p:spPr>
          <a:xfrm>
            <a:off x="8283550" y="3878885"/>
            <a:ext cx="293339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52" name="Text 38"/>
          <p:cNvSpPr txBox="1"/>
          <p:nvPr/>
        </p:nvSpPr>
        <p:spPr>
          <a:xfrm>
            <a:off x="10297973" y="4098340"/>
            <a:ext cx="1179576" cy="27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13.05</a:t>
            </a:r>
            <a:endParaRPr lang="en-US" sz="2000" dirty="0"/>
          </a:p>
        </p:txBody>
      </p:sp>
      <p:sp>
        <p:nvSpPr>
          <p:cNvPr id="53" name="Text 39"/>
          <p:cNvSpPr txBox="1"/>
          <p:nvPr/>
        </p:nvSpPr>
        <p:spPr>
          <a:xfrm>
            <a:off x="8307324" y="4145890"/>
            <a:ext cx="1856232" cy="1618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Sad reactions</a:t>
            </a:r>
            <a:endParaRPr lang="en-US" sz="2000" dirty="0"/>
          </a:p>
        </p:txBody>
      </p:sp>
      <p:sp>
        <p:nvSpPr>
          <p:cNvPr id="55" name="Text 40"/>
          <p:cNvSpPr txBox="1"/>
          <p:nvPr/>
        </p:nvSpPr>
        <p:spPr>
          <a:xfrm>
            <a:off x="8468258" y="4873751"/>
            <a:ext cx="27340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Highlighting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empathy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community support</a:t>
            </a:r>
            <a:endParaRPr lang="en-US" sz="2000" dirty="0"/>
          </a:p>
        </p:txBody>
      </p:sp>
      <p:pic>
        <p:nvPicPr>
          <p:cNvPr id="59" name="Image 13" descr="preencoded.png"/>
          <p:cNvPicPr>
            <a:picLocks noChangeAspect="1"/>
          </p:cNvPicPr>
          <p:nvPr/>
        </p:nvPicPr>
        <p:blipFill>
          <a:blip r:embed="rId7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60" name="Image 14" descr="preencoded.png"/>
          <p:cNvPicPr>
            <a:picLocks noChangeAspect="1"/>
          </p:cNvPicPr>
          <p:nvPr/>
        </p:nvPicPr>
        <p:blipFill>
          <a:blip r:embed="rId8"/>
          <a:srcRect t="-14689" b="-14689"/>
          <a:stretch/>
        </p:blipFill>
        <p:spPr>
          <a:xfrm>
            <a:off x="761695" y="6409944"/>
            <a:ext cx="161849" cy="209398"/>
          </a:xfrm>
          <a:prstGeom prst="rect">
            <a:avLst/>
          </a:prstGeom>
        </p:spPr>
      </p:pic>
      <p:pic>
        <p:nvPicPr>
          <p:cNvPr id="61" name="Image 15" descr="preencoded.png"/>
          <p:cNvPicPr>
            <a:picLocks noChangeAspect="1"/>
          </p:cNvPicPr>
          <p:nvPr/>
        </p:nvPicPr>
        <p:blipFill>
          <a:blip r:embed="rId9"/>
          <a:srcRect t="-6603" b="-6603"/>
          <a:stretch/>
        </p:blipFill>
        <p:spPr>
          <a:xfrm>
            <a:off x="1114654" y="6409944"/>
            <a:ext cx="161849" cy="209398"/>
          </a:xfrm>
          <a:prstGeom prst="rect">
            <a:avLst/>
          </a:prstGeom>
        </p:spPr>
      </p:pic>
      <p:pic>
        <p:nvPicPr>
          <p:cNvPr id="62" name="Image 16" descr="preencoded.png"/>
          <p:cNvPicPr>
            <a:picLocks noChangeAspect="1"/>
          </p:cNvPicPr>
          <p:nvPr/>
        </p:nvPicPr>
        <p:blipFill>
          <a:blip r:embed="rId10"/>
          <a:srcRect t="-12668" b="-12668"/>
          <a:stretch/>
        </p:blipFill>
        <p:spPr>
          <a:xfrm>
            <a:off x="1466698" y="6409944"/>
            <a:ext cx="161849" cy="209398"/>
          </a:xfrm>
          <a:prstGeom prst="rect">
            <a:avLst/>
          </a:prstGeom>
        </p:spPr>
      </p:pic>
      <p:sp>
        <p:nvSpPr>
          <p:cNvPr id="63" name="Text 44"/>
          <p:cNvSpPr txBox="1"/>
          <p:nvPr/>
        </p:nvSpPr>
        <p:spPr>
          <a:xfrm>
            <a:off x="8792870" y="6420002"/>
            <a:ext cx="28684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200" dirty="0"/>
          </a:p>
        </p:txBody>
      </p:sp>
      <p:pic>
        <p:nvPicPr>
          <p:cNvPr id="64" name="Image 17" descr="preencoded.png"/>
          <p:cNvPicPr>
            <a:picLocks noChangeAspect="1"/>
          </p:cNvPicPr>
          <p:nvPr/>
        </p:nvPicPr>
        <p:blipFill>
          <a:blip r:embed="rId11"/>
          <a:srcRect t="-14384" b="-14384"/>
          <a:stretch/>
        </p:blipFill>
        <p:spPr>
          <a:xfrm>
            <a:off x="11296498" y="6429146"/>
            <a:ext cx="133502" cy="171907"/>
          </a:xfrm>
          <a:prstGeom prst="rect">
            <a:avLst/>
          </a:prstGeom>
        </p:spPr>
      </p:pic>
      <p:sp>
        <p:nvSpPr>
          <p:cNvPr id="67" name="Text 35">
            <a:extLst>
              <a:ext uri="{FF2B5EF4-FFF2-40B4-BE49-F238E27FC236}">
                <a16:creationId xmlns:a16="http://schemas.microsoft.com/office/drawing/2014/main" id="{BA352D84-6D04-E1F0-484A-43D7D11E689A}"/>
              </a:ext>
            </a:extLst>
          </p:cNvPr>
          <p:cNvSpPr txBox="1"/>
          <p:nvPr/>
        </p:nvSpPr>
        <p:spPr>
          <a:xfrm>
            <a:off x="9521189" y="6393026"/>
            <a:ext cx="28684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"/>
              </a:rPr>
              <a:t>aviyo@clb.ac.il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200" dirty="0"/>
          </a:p>
        </p:txBody>
      </p:sp>
      <p:pic>
        <p:nvPicPr>
          <p:cNvPr id="68" name="Image 13" descr="preencoded.png">
            <a:extLst>
              <a:ext uri="{FF2B5EF4-FFF2-40B4-BE49-F238E27FC236}">
                <a16:creationId xmlns:a16="http://schemas.microsoft.com/office/drawing/2014/main" id="{C3F9408A-9AF7-131F-0A6C-DC0D22FAC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672862" y="3353677"/>
            <a:ext cx="409078" cy="409078"/>
          </a:xfrm>
          <a:prstGeom prst="rect">
            <a:avLst/>
          </a:prstGeom>
        </p:spPr>
      </p:pic>
      <p:pic>
        <p:nvPicPr>
          <p:cNvPr id="69" name="Image 13" descr="preencoded.png">
            <a:extLst>
              <a:ext uri="{FF2B5EF4-FFF2-40B4-BE49-F238E27FC236}">
                <a16:creationId xmlns:a16="http://schemas.microsoft.com/office/drawing/2014/main" id="{682D675A-E404-5DDA-A21E-1038A66A1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680293" y="3946952"/>
            <a:ext cx="409078" cy="4090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2286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76402" y="381305"/>
            <a:ext cx="1123980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Temporal </a:t>
            </a:r>
            <a:r>
              <a:rPr lang="en-US" sz="4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Analysis STL Decomposition</a:t>
            </a:r>
          </a:p>
        </p:txBody>
      </p:sp>
      <p:pic>
        <p:nvPicPr>
          <p:cNvPr id="92" name="Image 32" descr="preencoded.png"/>
          <p:cNvPicPr>
            <a:picLocks noChangeAspect="1"/>
          </p:cNvPicPr>
          <p:nvPr/>
        </p:nvPicPr>
        <p:blipFill>
          <a:blip r:embed="rId4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510324BB-1C83-3CCA-09E6-08DF048E2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9" y="1258215"/>
            <a:ext cx="6339522" cy="4732145"/>
          </a:xfrm>
          <a:prstGeom prst="rect">
            <a:avLst/>
          </a:prstGeom>
        </p:spPr>
      </p:pic>
      <p:sp>
        <p:nvSpPr>
          <p:cNvPr id="118" name="Text 36">
            <a:extLst>
              <a:ext uri="{FF2B5EF4-FFF2-40B4-BE49-F238E27FC236}">
                <a16:creationId xmlns:a16="http://schemas.microsoft.com/office/drawing/2014/main" id="{A39015E9-7774-DBDA-6701-9013ABD0FBDA}"/>
              </a:ext>
            </a:extLst>
          </p:cNvPr>
          <p:cNvSpPr txBox="1"/>
          <p:nvPr/>
        </p:nvSpPr>
        <p:spPr>
          <a:xfrm>
            <a:off x="7220102" y="2080261"/>
            <a:ext cx="51435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Temporal Dynamics: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Engagement peaks during midday hours 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76402" y="333756"/>
            <a:ext cx="11239805" cy="5056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Practical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Implications</a:t>
            </a:r>
            <a:endParaRPr lang="en-US" sz="3600" dirty="0"/>
          </a:p>
        </p:txBody>
      </p:sp>
      <p:sp>
        <p:nvSpPr>
          <p:cNvPr id="6" name="Text 2"/>
          <p:cNvSpPr txBox="1"/>
          <p:nvPr/>
        </p:nvSpPr>
        <p:spPr>
          <a:xfrm>
            <a:off x="476402" y="912571"/>
            <a:ext cx="112398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Recommendations for crisis responders and communication strategies</a:t>
            </a:r>
            <a:endParaRPr lang="en-US" sz="1500" dirty="0"/>
          </a:p>
        </p:txBody>
      </p:sp>
      <p:sp>
        <p:nvSpPr>
          <p:cNvPr id="7" name="Shape 3"/>
          <p:cNvSpPr/>
          <p:nvPr/>
        </p:nvSpPr>
        <p:spPr>
          <a:xfrm>
            <a:off x="476402" y="1378915"/>
            <a:ext cx="5429707" cy="4953305"/>
          </a:xfrm>
          <a:prstGeom prst="roundRect">
            <a:avLst>
              <a:gd name="adj" fmla="val 85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8" name="Shape 4"/>
          <p:cNvSpPr/>
          <p:nvPr/>
        </p:nvSpPr>
        <p:spPr>
          <a:xfrm>
            <a:off x="724205" y="2008022"/>
            <a:ext cx="4934102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rcRect t="-13755" b="-13755"/>
          <a:stretch/>
        </p:blipFill>
        <p:spPr>
          <a:xfrm>
            <a:off x="724204" y="1626718"/>
            <a:ext cx="281635" cy="359115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1076248" y="1626718"/>
            <a:ext cx="3834080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Crisis Responders</a:t>
            </a:r>
            <a:endParaRPr lang="en-US" sz="2400" dirty="0"/>
          </a:p>
        </p:txBody>
      </p:sp>
      <p:sp>
        <p:nvSpPr>
          <p:cNvPr id="12" name="Shape 7"/>
          <p:cNvSpPr/>
          <p:nvPr/>
        </p:nvSpPr>
        <p:spPr>
          <a:xfrm>
            <a:off x="724205" y="2217420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4" name="Text 8"/>
          <p:cNvSpPr txBox="1"/>
          <p:nvPr/>
        </p:nvSpPr>
        <p:spPr>
          <a:xfrm>
            <a:off x="1238096" y="2241194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Strategic Timing</a:t>
            </a:r>
            <a:endParaRPr lang="en-US" dirty="0"/>
          </a:p>
        </p:txBody>
      </p:sp>
      <p:sp>
        <p:nvSpPr>
          <p:cNvPr id="15" name="Text 9"/>
          <p:cNvSpPr txBox="1"/>
          <p:nvPr/>
        </p:nvSpPr>
        <p:spPr>
          <a:xfrm>
            <a:off x="1209751" y="2551176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 updates during midday peak cycles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maximum reach. </a:t>
            </a:r>
            <a:endParaRPr lang="en-US" dirty="0"/>
          </a:p>
        </p:txBody>
      </p:sp>
      <p:sp>
        <p:nvSpPr>
          <p:cNvPr id="17" name="Shape 11"/>
          <p:cNvSpPr/>
          <p:nvPr/>
        </p:nvSpPr>
        <p:spPr>
          <a:xfrm>
            <a:off x="762609" y="3450031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9" name="Text 12"/>
          <p:cNvSpPr txBox="1"/>
          <p:nvPr/>
        </p:nvSpPr>
        <p:spPr>
          <a:xfrm>
            <a:off x="1209751" y="3304642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Prioritize Persistence</a:t>
            </a:r>
            <a:endParaRPr lang="en-US" dirty="0"/>
          </a:p>
        </p:txBody>
      </p:sp>
      <p:sp>
        <p:nvSpPr>
          <p:cNvPr id="20" name="Text 13"/>
          <p:cNvSpPr txBox="1"/>
          <p:nvPr/>
        </p:nvSpPr>
        <p:spPr>
          <a:xfrm>
            <a:off x="1195578" y="3760012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 and Rescue narratives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sustain engagement longest. Maintain continuous updates in these categories during crises. </a:t>
            </a:r>
            <a:endParaRPr lang="en-US" dirty="0"/>
          </a:p>
        </p:txBody>
      </p:sp>
      <p:sp>
        <p:nvSpPr>
          <p:cNvPr id="22" name="Shape 15"/>
          <p:cNvSpPr/>
          <p:nvPr/>
        </p:nvSpPr>
        <p:spPr>
          <a:xfrm>
            <a:off x="724205" y="4639666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4" name="Text 16"/>
          <p:cNvSpPr txBox="1"/>
          <p:nvPr/>
        </p:nvSpPr>
        <p:spPr>
          <a:xfrm>
            <a:off x="1209751" y="4552341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Feedback Loop</a:t>
            </a:r>
            <a:endParaRPr lang="en-US" dirty="0"/>
          </a:p>
        </p:txBody>
      </p:sp>
      <p:sp>
        <p:nvSpPr>
          <p:cNvPr id="25" name="Text 17"/>
          <p:cNvSpPr txBox="1"/>
          <p:nvPr/>
        </p:nvSpPr>
        <p:spPr>
          <a:xfrm>
            <a:off x="1209751" y="4972507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 Aid Logistics status updates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identify real-time resource gaps and adjust communication strategy. </a:t>
            </a:r>
            <a:endParaRPr lang="en-US" dirty="0"/>
          </a:p>
        </p:txBody>
      </p:sp>
      <p:sp>
        <p:nvSpPr>
          <p:cNvPr id="32" name="Shape 24"/>
          <p:cNvSpPr/>
          <p:nvPr/>
        </p:nvSpPr>
        <p:spPr>
          <a:xfrm>
            <a:off x="6286500" y="1369771"/>
            <a:ext cx="5429707" cy="4953305"/>
          </a:xfrm>
          <a:prstGeom prst="roundRect">
            <a:avLst>
              <a:gd name="adj" fmla="val 85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3" name="Shape 25"/>
          <p:cNvSpPr/>
          <p:nvPr/>
        </p:nvSpPr>
        <p:spPr>
          <a:xfrm>
            <a:off x="6534302" y="2008022"/>
            <a:ext cx="4934102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6"/>
          <a:srcRect l="-2283" r="-2283"/>
          <a:stretch/>
        </p:blipFill>
        <p:spPr>
          <a:xfrm>
            <a:off x="6494983" y="1570024"/>
            <a:ext cx="294437" cy="375439"/>
          </a:xfrm>
          <a:prstGeom prst="rect">
            <a:avLst/>
          </a:prstGeom>
        </p:spPr>
      </p:pic>
      <p:sp>
        <p:nvSpPr>
          <p:cNvPr id="35" name="Text 26"/>
          <p:cNvSpPr txBox="1"/>
          <p:nvPr/>
        </p:nvSpPr>
        <p:spPr>
          <a:xfrm>
            <a:off x="6886346" y="1626718"/>
            <a:ext cx="2998318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Strategic Insights</a:t>
            </a:r>
            <a:endParaRPr lang="en-US" sz="2400" dirty="0"/>
          </a:p>
        </p:txBody>
      </p:sp>
      <p:sp>
        <p:nvSpPr>
          <p:cNvPr id="37" name="Shape 28"/>
          <p:cNvSpPr/>
          <p:nvPr/>
        </p:nvSpPr>
        <p:spPr>
          <a:xfrm>
            <a:off x="6542532" y="2370125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9" name="Text 29"/>
          <p:cNvSpPr txBox="1"/>
          <p:nvPr/>
        </p:nvSpPr>
        <p:spPr>
          <a:xfrm>
            <a:off x="7019849" y="2331720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 Patterns</a:t>
            </a:r>
            <a:endParaRPr lang="en-US" dirty="0"/>
          </a:p>
        </p:txBody>
      </p:sp>
      <p:sp>
        <p:nvSpPr>
          <p:cNvPr id="40" name="Text 30"/>
          <p:cNvSpPr txBox="1"/>
          <p:nvPr/>
        </p:nvSpPr>
        <p:spPr>
          <a:xfrm>
            <a:off x="6953098" y="2766516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 and Help &amp; Rescue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topics maintain public attention with 208.6 and 191.6 likes per post respectively. </a:t>
            </a:r>
            <a:endParaRPr lang="en-US" dirty="0"/>
          </a:p>
        </p:txBody>
      </p:sp>
      <p:sp>
        <p:nvSpPr>
          <p:cNvPr id="42" name="Shape 32"/>
          <p:cNvSpPr/>
          <p:nvPr/>
        </p:nvSpPr>
        <p:spPr>
          <a:xfrm>
            <a:off x="6534302" y="3674974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4" name="Text 33"/>
          <p:cNvSpPr txBox="1"/>
          <p:nvPr/>
        </p:nvSpPr>
        <p:spPr>
          <a:xfrm>
            <a:off x="7019849" y="3569818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Community Engagement</a:t>
            </a:r>
            <a:endParaRPr lang="en-US" dirty="0"/>
          </a:p>
        </p:txBody>
      </p:sp>
      <p:sp>
        <p:nvSpPr>
          <p:cNvPr id="45" name="Text 34"/>
          <p:cNvSpPr txBox="1"/>
          <p:nvPr/>
        </p:nvSpPr>
        <p:spPr>
          <a:xfrm>
            <a:off x="7005674" y="3965753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 empathetic reactions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(love, sad) on Help &amp; Rescue posts demonstrate social media's power for collective solidarity. </a:t>
            </a:r>
            <a:endParaRPr lang="en-US" dirty="0"/>
          </a:p>
        </p:txBody>
      </p:sp>
      <p:sp>
        <p:nvSpPr>
          <p:cNvPr id="47" name="Shape 36"/>
          <p:cNvSpPr/>
          <p:nvPr/>
        </p:nvSpPr>
        <p:spPr>
          <a:xfrm>
            <a:off x="6534302" y="5087722"/>
            <a:ext cx="38405" cy="866851"/>
          </a:xfrm>
          <a:prstGeom prst="roundRect">
            <a:avLst>
              <a:gd name="adj" fmla="val 41862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9" name="Text 37"/>
          <p:cNvSpPr txBox="1"/>
          <p:nvPr/>
        </p:nvSpPr>
        <p:spPr>
          <a:xfrm>
            <a:off x="7005675" y="4908499"/>
            <a:ext cx="42775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Alert Systems</a:t>
            </a:r>
            <a:endParaRPr lang="en-US" dirty="0"/>
          </a:p>
        </p:txBody>
      </p:sp>
      <p:sp>
        <p:nvSpPr>
          <p:cNvPr id="50" name="Text 38"/>
          <p:cNvSpPr txBox="1"/>
          <p:nvPr/>
        </p:nvSpPr>
        <p:spPr>
          <a:xfrm>
            <a:off x="7019849" y="5365699"/>
            <a:ext cx="4277563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Real-time monitoring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Aid Logistics can help identify urgent needs and coordinate response efforts. </a:t>
            </a:r>
            <a:endParaRPr lang="en-US" dirty="0"/>
          </a:p>
        </p:txBody>
      </p:sp>
      <p:pic>
        <p:nvPicPr>
          <p:cNvPr id="57" name="Image 10" descr="preencoded.png"/>
          <p:cNvPicPr>
            <a:picLocks noChangeAspect="1"/>
          </p:cNvPicPr>
          <p:nvPr/>
        </p:nvPicPr>
        <p:blipFill>
          <a:blip r:embed="rId7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61" name="Text 48"/>
          <p:cNvSpPr txBox="1"/>
          <p:nvPr/>
        </p:nvSpPr>
        <p:spPr>
          <a:xfrm>
            <a:off x="9484157" y="6467551"/>
            <a:ext cx="236921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000" dirty="0"/>
          </a:p>
        </p:txBody>
      </p:sp>
      <p:pic>
        <p:nvPicPr>
          <p:cNvPr id="62" name="Image 11" descr="preencoded.png"/>
          <p:cNvPicPr>
            <a:picLocks noChangeAspect="1"/>
          </p:cNvPicPr>
          <p:nvPr/>
        </p:nvPicPr>
        <p:blipFill>
          <a:blip r:embed="rId8"/>
          <a:srcRect t="-13478" b="-13478"/>
          <a:stretch/>
        </p:blipFill>
        <p:spPr>
          <a:xfrm>
            <a:off x="11611051" y="6476695"/>
            <a:ext cx="105156" cy="133502"/>
          </a:xfrm>
          <a:prstGeom prst="rect">
            <a:avLst/>
          </a:prstGeom>
        </p:spPr>
      </p:pic>
      <p:sp>
        <p:nvSpPr>
          <p:cNvPr id="66" name="Text 35">
            <a:extLst>
              <a:ext uri="{FF2B5EF4-FFF2-40B4-BE49-F238E27FC236}">
                <a16:creationId xmlns:a16="http://schemas.microsoft.com/office/drawing/2014/main" id="{CFAF1052-2C01-866E-B025-A743F8003B76}"/>
              </a:ext>
            </a:extLst>
          </p:cNvPr>
          <p:cNvSpPr txBox="1"/>
          <p:nvPr/>
        </p:nvSpPr>
        <p:spPr>
          <a:xfrm>
            <a:off x="9796424" y="6448348"/>
            <a:ext cx="28684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"/>
              </a:rPr>
              <a:t>aviyo@clb.ac.il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מציין מיקום תוכן 3" descr="תמונה שמכילה סמל, כחול, כחול חשמלי, קו&#10;&#10;התיאור נוצר באופן אוטומטי">
            <a:extLst>
              <a:ext uri="{FF2B5EF4-FFF2-40B4-BE49-F238E27FC236}">
                <a16:creationId xmlns:a16="http://schemas.microsoft.com/office/drawing/2014/main" id="{FBD7350A-245B-01E1-0D37-0317447F7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0"/>
            <a:ext cx="1734253" cy="1261398"/>
          </a:xfr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7A3598D-FB6E-EC74-36D9-BB43C6F54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355" y="0"/>
            <a:ext cx="1749933" cy="116662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8F28169-D187-7B27-E96C-FCF208383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" y="5851095"/>
            <a:ext cx="1509178" cy="1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alphaModFix amt="15000"/>
          </a:blip>
          <a:srcRect l="-34" r="-34"/>
          <a:stretch/>
        </p:blipFill>
        <p:spPr>
          <a:xfrm>
            <a:off x="381305" y="2095805"/>
            <a:ext cx="381305" cy="26673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61695" y="571500"/>
            <a:ext cx="106683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Presentation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Outline</a:t>
            </a:r>
            <a:endParaRPr lang="en-US" sz="3600" dirty="0"/>
          </a:p>
        </p:txBody>
      </p:sp>
      <p:sp>
        <p:nvSpPr>
          <p:cNvPr id="8" name="Shape 2"/>
          <p:cNvSpPr/>
          <p:nvPr/>
        </p:nvSpPr>
        <p:spPr>
          <a:xfrm>
            <a:off x="6238951" y="1881835"/>
            <a:ext cx="5191049" cy="2029054"/>
          </a:xfrm>
          <a:prstGeom prst="roundRect">
            <a:avLst>
              <a:gd name="adj" fmla="val 6770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76695" y="2120494"/>
            <a:ext cx="514807" cy="514807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476695" y="2120494"/>
            <a:ext cx="514807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1600" dirty="0"/>
          </a:p>
        </p:txBody>
      </p:sp>
      <p:sp>
        <p:nvSpPr>
          <p:cNvPr id="12" name="Text 5"/>
          <p:cNvSpPr txBox="1"/>
          <p:nvPr/>
        </p:nvSpPr>
        <p:spPr>
          <a:xfrm>
            <a:off x="7735824" y="2120494"/>
            <a:ext cx="3252521" cy="1042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rtl="1">
              <a:buNone/>
            </a:pPr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Introduction and Research Questions</a:t>
            </a:r>
            <a:endParaRPr lang="en-US" sz="24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rcRect t="-405" b="-405"/>
          <a:stretch/>
        </p:blipFill>
        <p:spPr>
          <a:xfrm>
            <a:off x="7181698" y="3615538"/>
            <a:ext cx="4009644" cy="57607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8"/>
          <a:srcRect t="-394" b="-394"/>
          <a:stretch/>
        </p:blipFill>
        <p:spPr>
          <a:xfrm>
            <a:off x="7181698" y="3615538"/>
            <a:ext cx="3408883" cy="57607"/>
          </a:xfrm>
          <a:prstGeom prst="rect">
            <a:avLst/>
          </a:prstGeom>
        </p:spPr>
      </p:pic>
      <p:sp>
        <p:nvSpPr>
          <p:cNvPr id="16" name="Shape 7"/>
          <p:cNvSpPr/>
          <p:nvPr/>
        </p:nvSpPr>
        <p:spPr>
          <a:xfrm>
            <a:off x="761695" y="1881835"/>
            <a:ext cx="5191049" cy="2029054"/>
          </a:xfrm>
          <a:prstGeom prst="roundRect">
            <a:avLst>
              <a:gd name="adj" fmla="val 6770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0354" y="2120494"/>
            <a:ext cx="514807" cy="514807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1000354" y="2120494"/>
            <a:ext cx="514807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sz="1600" dirty="0"/>
          </a:p>
        </p:txBody>
      </p:sp>
      <p:sp>
        <p:nvSpPr>
          <p:cNvPr id="20" name="Text 10"/>
          <p:cNvSpPr txBox="1"/>
          <p:nvPr/>
        </p:nvSpPr>
        <p:spPr>
          <a:xfrm>
            <a:off x="2457906" y="2120494"/>
            <a:ext cx="2300172" cy="9383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Methodology</a:t>
            </a:r>
            <a:endParaRPr lang="en-US" sz="240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7"/>
          <a:srcRect t="-405" b="-405"/>
          <a:stretch/>
        </p:blipFill>
        <p:spPr>
          <a:xfrm>
            <a:off x="1705356" y="3615538"/>
            <a:ext cx="4009644" cy="57607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9"/>
          <a:srcRect t="-394" b="-394"/>
          <a:stretch/>
        </p:blipFill>
        <p:spPr>
          <a:xfrm>
            <a:off x="1705356" y="3615538"/>
            <a:ext cx="2807208" cy="57607"/>
          </a:xfrm>
          <a:prstGeom prst="rect">
            <a:avLst/>
          </a:prstGeom>
        </p:spPr>
      </p:pic>
      <p:sp>
        <p:nvSpPr>
          <p:cNvPr id="24" name="Shape 12"/>
          <p:cNvSpPr/>
          <p:nvPr/>
        </p:nvSpPr>
        <p:spPr>
          <a:xfrm>
            <a:off x="6238951" y="4197096"/>
            <a:ext cx="5191049" cy="1790395"/>
          </a:xfrm>
          <a:prstGeom prst="roundRect">
            <a:avLst>
              <a:gd name="adj" fmla="val 8693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76695" y="4434840"/>
            <a:ext cx="514807" cy="514807"/>
          </a:xfrm>
          <a:prstGeom prst="rect">
            <a:avLst/>
          </a:prstGeom>
        </p:spPr>
      </p:pic>
      <p:sp>
        <p:nvSpPr>
          <p:cNvPr id="26" name="Text 13"/>
          <p:cNvSpPr/>
          <p:nvPr/>
        </p:nvSpPr>
        <p:spPr>
          <a:xfrm>
            <a:off x="6476695" y="4434840"/>
            <a:ext cx="514807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sz="1600" dirty="0"/>
          </a:p>
        </p:txBody>
      </p:sp>
      <p:sp>
        <p:nvSpPr>
          <p:cNvPr id="28" name="Text 15"/>
          <p:cNvSpPr txBox="1"/>
          <p:nvPr/>
        </p:nvSpPr>
        <p:spPr>
          <a:xfrm>
            <a:off x="7870697" y="4701845"/>
            <a:ext cx="2654047" cy="3398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Results Analysis</a:t>
            </a:r>
            <a:endParaRPr lang="en-US" sz="2400" dirty="0"/>
          </a:p>
        </p:txBody>
      </p:sp>
      <p:pic>
        <p:nvPicPr>
          <p:cNvPr id="30" name="Image 11" descr="preencoded.png"/>
          <p:cNvPicPr>
            <a:picLocks noChangeAspect="1"/>
          </p:cNvPicPr>
          <p:nvPr/>
        </p:nvPicPr>
        <p:blipFill>
          <a:blip r:embed="rId7"/>
          <a:srcRect t="-405" b="-405"/>
          <a:stretch/>
        </p:blipFill>
        <p:spPr>
          <a:xfrm>
            <a:off x="7181698" y="5687568"/>
            <a:ext cx="4009644" cy="57607"/>
          </a:xfrm>
          <a:prstGeom prst="rect">
            <a:avLst/>
          </a:prstGeom>
        </p:spPr>
      </p:pic>
      <p:pic>
        <p:nvPicPr>
          <p:cNvPr id="31" name="Image 12" descr="preencoded.png"/>
          <p:cNvPicPr>
            <a:picLocks noChangeAspect="1"/>
          </p:cNvPicPr>
          <p:nvPr/>
        </p:nvPicPr>
        <p:blipFill>
          <a:blip r:embed="rId10"/>
          <a:srcRect t="-397" b="-397"/>
          <a:stretch/>
        </p:blipFill>
        <p:spPr>
          <a:xfrm>
            <a:off x="7181698" y="5687568"/>
            <a:ext cx="3609137" cy="57607"/>
          </a:xfrm>
          <a:prstGeom prst="rect">
            <a:avLst/>
          </a:prstGeom>
        </p:spPr>
      </p:pic>
      <p:sp>
        <p:nvSpPr>
          <p:cNvPr id="32" name="Shape 17"/>
          <p:cNvSpPr/>
          <p:nvPr/>
        </p:nvSpPr>
        <p:spPr>
          <a:xfrm>
            <a:off x="761695" y="4197096"/>
            <a:ext cx="5191049" cy="1790395"/>
          </a:xfrm>
          <a:prstGeom prst="roundRect">
            <a:avLst>
              <a:gd name="adj" fmla="val 8693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3" name="Image 1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0354" y="4434840"/>
            <a:ext cx="514807" cy="514807"/>
          </a:xfrm>
          <a:prstGeom prst="rect">
            <a:avLst/>
          </a:prstGeom>
        </p:spPr>
      </p:pic>
      <p:sp>
        <p:nvSpPr>
          <p:cNvPr id="34" name="Text 18"/>
          <p:cNvSpPr/>
          <p:nvPr/>
        </p:nvSpPr>
        <p:spPr>
          <a:xfrm>
            <a:off x="1000354" y="4434840"/>
            <a:ext cx="514807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sz="1600" dirty="0"/>
          </a:p>
        </p:txBody>
      </p:sp>
      <p:sp>
        <p:nvSpPr>
          <p:cNvPr id="36" name="Text 20"/>
          <p:cNvSpPr txBox="1"/>
          <p:nvPr/>
        </p:nvSpPr>
        <p:spPr>
          <a:xfrm>
            <a:off x="2187471" y="4451301"/>
            <a:ext cx="3205124" cy="728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2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Practical Implications</a:t>
            </a:r>
          </a:p>
        </p:txBody>
      </p:sp>
      <p:pic>
        <p:nvPicPr>
          <p:cNvPr id="38" name="Image 14" descr="preencoded.png"/>
          <p:cNvPicPr>
            <a:picLocks noChangeAspect="1"/>
          </p:cNvPicPr>
          <p:nvPr/>
        </p:nvPicPr>
        <p:blipFill>
          <a:blip r:embed="rId7"/>
          <a:srcRect t="-405" b="-405"/>
          <a:stretch/>
        </p:blipFill>
        <p:spPr>
          <a:xfrm>
            <a:off x="1705356" y="5687568"/>
            <a:ext cx="4009644" cy="57607"/>
          </a:xfrm>
          <a:prstGeom prst="rect">
            <a:avLst/>
          </a:prstGeom>
        </p:spPr>
      </p:pic>
      <p:pic>
        <p:nvPicPr>
          <p:cNvPr id="39" name="Image 15" descr="preencoded.png"/>
          <p:cNvPicPr>
            <a:picLocks noChangeAspect="1"/>
          </p:cNvPicPr>
          <p:nvPr/>
        </p:nvPicPr>
        <p:blipFill>
          <a:blip r:embed="rId11"/>
          <a:srcRect t="-404" b="-404"/>
          <a:stretch/>
        </p:blipFill>
        <p:spPr>
          <a:xfrm>
            <a:off x="1705356" y="5687568"/>
            <a:ext cx="2405786" cy="57607"/>
          </a:xfrm>
          <a:prstGeom prst="rect">
            <a:avLst/>
          </a:prstGeom>
        </p:spPr>
      </p:pic>
      <p:pic>
        <p:nvPicPr>
          <p:cNvPr id="40" name="Image 16" descr="preencoded.png"/>
          <p:cNvPicPr>
            <a:picLocks noChangeAspect="1"/>
          </p:cNvPicPr>
          <p:nvPr/>
        </p:nvPicPr>
        <p:blipFill>
          <a:blip r:embed="rId12"/>
          <a:srcRect t="-12275" b="-12275"/>
          <a:stretch/>
        </p:blipFill>
        <p:spPr>
          <a:xfrm>
            <a:off x="6972301" y="2232720"/>
            <a:ext cx="709574" cy="883779"/>
          </a:xfrm>
          <a:prstGeom prst="rect">
            <a:avLst/>
          </a:prstGeom>
        </p:spPr>
      </p:pic>
      <p:pic>
        <p:nvPicPr>
          <p:cNvPr id="41" name="Image 17" descr="preencoded.png"/>
          <p:cNvPicPr>
            <a:picLocks noChangeAspect="1"/>
          </p:cNvPicPr>
          <p:nvPr/>
        </p:nvPicPr>
        <p:blipFill>
          <a:blip r:embed="rId13"/>
          <a:srcRect t="-4491" b="-4491"/>
          <a:stretch/>
        </p:blipFill>
        <p:spPr>
          <a:xfrm>
            <a:off x="2200503" y="2225160"/>
            <a:ext cx="514807" cy="641195"/>
          </a:xfrm>
          <a:prstGeom prst="rect">
            <a:avLst/>
          </a:prstGeom>
        </p:spPr>
      </p:pic>
      <p:pic>
        <p:nvPicPr>
          <p:cNvPr id="42" name="Image 18" descr="preencoded.png"/>
          <p:cNvPicPr>
            <a:picLocks noChangeAspect="1"/>
          </p:cNvPicPr>
          <p:nvPr/>
        </p:nvPicPr>
        <p:blipFill>
          <a:blip r:embed="rId14"/>
          <a:srcRect t="-12275" b="-12275"/>
          <a:stretch/>
        </p:blipFill>
        <p:spPr>
          <a:xfrm>
            <a:off x="7159752" y="4411614"/>
            <a:ext cx="651053" cy="810890"/>
          </a:xfrm>
          <a:prstGeom prst="rect">
            <a:avLst/>
          </a:prstGeom>
        </p:spPr>
      </p:pic>
      <p:pic>
        <p:nvPicPr>
          <p:cNvPr id="43" name="Image 19" descr="preencoded.png"/>
          <p:cNvPicPr>
            <a:picLocks noChangeAspect="1"/>
          </p:cNvPicPr>
          <p:nvPr/>
        </p:nvPicPr>
        <p:blipFill>
          <a:blip r:embed="rId15"/>
          <a:srcRect l="-3526" r="-3526"/>
          <a:stretch/>
        </p:blipFill>
        <p:spPr>
          <a:xfrm>
            <a:off x="1804911" y="4400526"/>
            <a:ext cx="514807" cy="641195"/>
          </a:xfrm>
          <a:prstGeom prst="rect">
            <a:avLst/>
          </a:prstGeom>
        </p:spPr>
      </p:pic>
      <p:pic>
        <p:nvPicPr>
          <p:cNvPr id="44" name="Image 20" descr="preencoded.png"/>
          <p:cNvPicPr>
            <a:picLocks noChangeAspect="1"/>
          </p:cNvPicPr>
          <p:nvPr/>
        </p:nvPicPr>
        <p:blipFill>
          <a:blip r:embed="rId16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45" name="Image 21" descr="preencoded.png"/>
          <p:cNvPicPr>
            <a:picLocks noChangeAspect="1"/>
          </p:cNvPicPr>
          <p:nvPr/>
        </p:nvPicPr>
        <p:blipFill>
          <a:blip r:embed="rId17"/>
          <a:srcRect t="-14384" b="-14384"/>
          <a:stretch/>
        </p:blipFill>
        <p:spPr>
          <a:xfrm>
            <a:off x="8651138" y="6291072"/>
            <a:ext cx="133502" cy="171907"/>
          </a:xfrm>
          <a:prstGeom prst="rect">
            <a:avLst/>
          </a:prstGeom>
        </p:spPr>
      </p:pic>
      <p:sp>
        <p:nvSpPr>
          <p:cNvPr id="46" name="Text 22"/>
          <p:cNvSpPr txBox="1"/>
          <p:nvPr/>
        </p:nvSpPr>
        <p:spPr>
          <a:xfrm>
            <a:off x="8879738" y="6277356"/>
            <a:ext cx="303855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"/>
              </a:rPr>
              <a:t>aviyo@clb.ac.il</a:t>
            </a:r>
            <a:r>
              <a:rPr lang="en-US" sz="14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400" dirty="0"/>
          </a:p>
        </p:txBody>
      </p:sp>
      <p:pic>
        <p:nvPicPr>
          <p:cNvPr id="47" name="Image 22" descr="preencoded.png"/>
          <p:cNvPicPr>
            <a:picLocks noChangeAspect="1"/>
          </p:cNvPicPr>
          <p:nvPr/>
        </p:nvPicPr>
        <p:blipFill>
          <a:blip r:embed="rId19"/>
          <a:srcRect t="-10329" b="-10329"/>
          <a:stretch/>
        </p:blipFill>
        <p:spPr>
          <a:xfrm>
            <a:off x="1447495" y="6281928"/>
            <a:ext cx="152705" cy="190195"/>
          </a:xfrm>
          <a:prstGeom prst="rect">
            <a:avLst/>
          </a:prstGeom>
        </p:spPr>
      </p:pic>
      <p:pic>
        <p:nvPicPr>
          <p:cNvPr id="48" name="Image 23" descr="preencoded.png"/>
          <p:cNvPicPr>
            <a:picLocks noChangeAspect="1"/>
          </p:cNvPicPr>
          <p:nvPr/>
        </p:nvPicPr>
        <p:blipFill>
          <a:blip r:embed="rId20"/>
          <a:srcRect t="-4491" b="-4491"/>
          <a:stretch/>
        </p:blipFill>
        <p:spPr>
          <a:xfrm>
            <a:off x="1104595" y="6281928"/>
            <a:ext cx="152705" cy="190195"/>
          </a:xfrm>
          <a:prstGeom prst="rect">
            <a:avLst/>
          </a:prstGeom>
        </p:spPr>
      </p:pic>
      <p:pic>
        <p:nvPicPr>
          <p:cNvPr id="49" name="Image 24" descr="preencoded.png"/>
          <p:cNvPicPr>
            <a:picLocks noChangeAspect="1"/>
          </p:cNvPicPr>
          <p:nvPr/>
        </p:nvPicPr>
        <p:blipFill>
          <a:blip r:embed="rId21"/>
          <a:srcRect t="-12275" b="-12275"/>
          <a:stretch/>
        </p:blipFill>
        <p:spPr>
          <a:xfrm>
            <a:off x="761695" y="6281928"/>
            <a:ext cx="152705" cy="1901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alphaModFix amt="15000"/>
          </a:blip>
          <a:srcRect/>
          <a:stretch/>
        </p:blipFill>
        <p:spPr>
          <a:xfrm>
            <a:off x="11887200" y="2000707"/>
            <a:ext cx="114300" cy="2857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61695" y="571500"/>
            <a:ext cx="106683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Background &amp;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Motivation</a:t>
            </a:r>
            <a:endParaRPr lang="en-US" sz="3600" dirty="0"/>
          </a:p>
        </p:txBody>
      </p:sp>
      <p:sp>
        <p:nvSpPr>
          <p:cNvPr id="7" name="Text 1"/>
          <p:cNvSpPr txBox="1"/>
          <p:nvPr/>
        </p:nvSpPr>
        <p:spPr>
          <a:xfrm>
            <a:off x="761695" y="1196035"/>
            <a:ext cx="10668305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Understanding the context and importance of social media in disaster response</a:t>
            </a:r>
            <a:endParaRPr lang="en-US" sz="1800" dirty="0"/>
          </a:p>
        </p:txBody>
      </p:sp>
      <p:sp>
        <p:nvSpPr>
          <p:cNvPr id="8" name="Shape 2"/>
          <p:cNvSpPr/>
          <p:nvPr/>
        </p:nvSpPr>
        <p:spPr>
          <a:xfrm>
            <a:off x="761695" y="1844345"/>
            <a:ext cx="5143500" cy="4466844"/>
          </a:xfrm>
          <a:prstGeom prst="roundRect">
            <a:avLst>
              <a:gd name="adj" fmla="val 104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9" name="Shape 3"/>
          <p:cNvSpPr/>
          <p:nvPr/>
        </p:nvSpPr>
        <p:spPr>
          <a:xfrm>
            <a:off x="1057046" y="2568550"/>
            <a:ext cx="4552798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Text 4"/>
          <p:cNvSpPr txBox="1"/>
          <p:nvPr/>
        </p:nvSpPr>
        <p:spPr>
          <a:xfrm>
            <a:off x="1200607" y="2139696"/>
            <a:ext cx="3304718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Earthquake Event</a:t>
            </a:r>
            <a:endParaRPr lang="en-US" sz="20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 t="-8450" b="-8450"/>
          <a:stretch/>
        </p:blipFill>
        <p:spPr>
          <a:xfrm>
            <a:off x="848332" y="2803920"/>
            <a:ext cx="342901" cy="458116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1285645" y="2825496"/>
            <a:ext cx="4552797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February 6, 2023: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Two massive earthquakes (</a:t>
            </a: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Mw 7.8 and Mw 7.5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hit Turkey and Syria</a:t>
            </a:r>
            <a:endParaRPr lang="en-US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 t="-33500" b="-33500"/>
          <a:stretch/>
        </p:blipFill>
        <p:spPr>
          <a:xfrm>
            <a:off x="854962" y="3455082"/>
            <a:ext cx="371476" cy="496293"/>
          </a:xfrm>
          <a:prstGeom prst="rect">
            <a:avLst/>
          </a:prstGeom>
        </p:spPr>
      </p:pic>
      <p:sp>
        <p:nvSpPr>
          <p:cNvPr id="14" name="Text 6"/>
          <p:cNvSpPr txBox="1"/>
          <p:nvPr/>
        </p:nvSpPr>
        <p:spPr>
          <a:xfrm>
            <a:off x="1285645" y="3558845"/>
            <a:ext cx="4733850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50,000+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Casualties across Turkey and Syria</a:t>
            </a:r>
            <a:endParaRPr lang="en-US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8"/>
          <a:srcRect t="-100" b="-100"/>
          <a:stretch/>
        </p:blipFill>
        <p:spPr>
          <a:xfrm>
            <a:off x="957604" y="4015221"/>
            <a:ext cx="256946" cy="343280"/>
          </a:xfrm>
          <a:prstGeom prst="rect">
            <a:avLst/>
          </a:prstGeom>
        </p:spPr>
      </p:pic>
      <p:sp>
        <p:nvSpPr>
          <p:cNvPr id="16" name="Text 7"/>
          <p:cNvSpPr txBox="1"/>
          <p:nvPr/>
        </p:nvSpPr>
        <p:spPr>
          <a:xfrm>
            <a:off x="1285646" y="4020617"/>
            <a:ext cx="3724504" cy="2898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15 million+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people impacted</a:t>
            </a:r>
            <a:endParaRPr lang="en-US" dirty="0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9"/>
          <a:srcRect t="-33500" b="-33500"/>
          <a:stretch/>
        </p:blipFill>
        <p:spPr>
          <a:xfrm>
            <a:off x="890168" y="4377513"/>
            <a:ext cx="409651" cy="547294"/>
          </a:xfrm>
          <a:prstGeom prst="rect">
            <a:avLst/>
          </a:prstGeom>
        </p:spPr>
      </p:pic>
      <p:sp>
        <p:nvSpPr>
          <p:cNvPr id="18" name="Text 8"/>
          <p:cNvSpPr txBox="1"/>
          <p:nvPr/>
        </p:nvSpPr>
        <p:spPr>
          <a:xfrm>
            <a:off x="1285646" y="4482389"/>
            <a:ext cx="4552796" cy="3602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 infrastructure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heavily damaged</a:t>
            </a:r>
            <a:endParaRPr lang="en-US" dirty="0"/>
          </a:p>
        </p:txBody>
      </p:sp>
      <p:sp>
        <p:nvSpPr>
          <p:cNvPr id="19" name="Shape 9"/>
          <p:cNvSpPr/>
          <p:nvPr/>
        </p:nvSpPr>
        <p:spPr>
          <a:xfrm>
            <a:off x="1057046" y="5143500"/>
            <a:ext cx="2210105" cy="866851"/>
          </a:xfrm>
          <a:prstGeom prst="roundRect">
            <a:avLst>
              <a:gd name="adj" fmla="val 18547"/>
            </a:avLst>
          </a:prstGeom>
          <a:solidFill>
            <a:srgbClr val="38B2AC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0" name="Text 10"/>
          <p:cNvSpPr txBox="1"/>
          <p:nvPr/>
        </p:nvSpPr>
        <p:spPr>
          <a:xfrm>
            <a:off x="1228954" y="5314493"/>
            <a:ext cx="1867205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50,000+</a:t>
            </a:r>
            <a:endParaRPr lang="en-US" sz="2100" dirty="0"/>
          </a:p>
        </p:txBody>
      </p:sp>
      <p:sp>
        <p:nvSpPr>
          <p:cNvPr id="21" name="Text 11"/>
          <p:cNvSpPr txBox="1"/>
          <p:nvPr/>
        </p:nvSpPr>
        <p:spPr>
          <a:xfrm>
            <a:off x="1228954" y="5657393"/>
            <a:ext cx="1867205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Casualties</a:t>
            </a:r>
            <a:endParaRPr lang="en-US" sz="1200" dirty="0"/>
          </a:p>
        </p:txBody>
      </p:sp>
      <p:sp>
        <p:nvSpPr>
          <p:cNvPr id="22" name="Shape 12"/>
          <p:cNvSpPr/>
          <p:nvPr/>
        </p:nvSpPr>
        <p:spPr>
          <a:xfrm>
            <a:off x="3405226" y="5143500"/>
            <a:ext cx="2210105" cy="866851"/>
          </a:xfrm>
          <a:prstGeom prst="roundRect">
            <a:avLst>
              <a:gd name="adj" fmla="val 18547"/>
            </a:avLst>
          </a:prstGeom>
          <a:solidFill>
            <a:srgbClr val="38B2AC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3" name="Text 13"/>
          <p:cNvSpPr txBox="1"/>
          <p:nvPr/>
        </p:nvSpPr>
        <p:spPr>
          <a:xfrm>
            <a:off x="3576218" y="5314493"/>
            <a:ext cx="1867205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15M+</a:t>
            </a:r>
            <a:endParaRPr lang="en-US" sz="2100" dirty="0"/>
          </a:p>
        </p:txBody>
      </p:sp>
      <p:sp>
        <p:nvSpPr>
          <p:cNvPr id="24" name="Text 14"/>
          <p:cNvSpPr txBox="1"/>
          <p:nvPr/>
        </p:nvSpPr>
        <p:spPr>
          <a:xfrm>
            <a:off x="3576218" y="5657393"/>
            <a:ext cx="1867205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Impacted</a:t>
            </a:r>
            <a:endParaRPr lang="en-US" sz="1200" dirty="0"/>
          </a:p>
        </p:txBody>
      </p:sp>
      <p:sp>
        <p:nvSpPr>
          <p:cNvPr id="25" name="Shape 15"/>
          <p:cNvSpPr/>
          <p:nvPr/>
        </p:nvSpPr>
        <p:spPr>
          <a:xfrm>
            <a:off x="6286500" y="1844345"/>
            <a:ext cx="5143500" cy="4466844"/>
          </a:xfrm>
          <a:prstGeom prst="roundRect">
            <a:avLst>
              <a:gd name="adj" fmla="val 104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6" name="Shape 16"/>
          <p:cNvSpPr/>
          <p:nvPr/>
        </p:nvSpPr>
        <p:spPr>
          <a:xfrm>
            <a:off x="6581851" y="2568550"/>
            <a:ext cx="4552798" cy="19202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8" name="Text 17"/>
          <p:cNvSpPr txBox="1"/>
          <p:nvPr/>
        </p:nvSpPr>
        <p:spPr>
          <a:xfrm>
            <a:off x="6887260" y="2054657"/>
            <a:ext cx="3094939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Role of Social Media</a:t>
            </a:r>
            <a:endParaRPr lang="en-US" sz="2000" dirty="0"/>
          </a:p>
        </p:txBody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10"/>
          <a:srcRect t="-8450" b="-8450"/>
          <a:stretch/>
        </p:blipFill>
        <p:spPr>
          <a:xfrm>
            <a:off x="6362392" y="2882189"/>
            <a:ext cx="333759" cy="445903"/>
          </a:xfrm>
          <a:prstGeom prst="rect">
            <a:avLst/>
          </a:prstGeom>
        </p:spPr>
      </p:pic>
      <p:sp>
        <p:nvSpPr>
          <p:cNvPr id="30" name="Text 18"/>
          <p:cNvSpPr txBox="1"/>
          <p:nvPr/>
        </p:nvSpPr>
        <p:spPr>
          <a:xfrm>
            <a:off x="6810451" y="2825496"/>
            <a:ext cx="4325112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Critical supplementary data stream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disaster response and coordination</a:t>
            </a:r>
            <a:endParaRPr lang="en-US" dirty="0"/>
          </a:p>
        </p:txBody>
      </p:sp>
      <p:pic>
        <p:nvPicPr>
          <p:cNvPr id="31" name="Image 10" descr="preencoded.png"/>
          <p:cNvPicPr>
            <a:picLocks noChangeAspect="1"/>
          </p:cNvPicPr>
          <p:nvPr/>
        </p:nvPicPr>
        <p:blipFill>
          <a:blip r:embed="rId11"/>
          <a:srcRect t="-25150" b="-25150"/>
          <a:stretch/>
        </p:blipFill>
        <p:spPr>
          <a:xfrm>
            <a:off x="6286500" y="3615538"/>
            <a:ext cx="409651" cy="547294"/>
          </a:xfrm>
          <a:prstGeom prst="rect">
            <a:avLst/>
          </a:prstGeom>
        </p:spPr>
      </p:pic>
      <p:sp>
        <p:nvSpPr>
          <p:cNvPr id="32" name="Text 19"/>
          <p:cNvSpPr txBox="1"/>
          <p:nvPr/>
        </p:nvSpPr>
        <p:spPr>
          <a:xfrm>
            <a:off x="6810451" y="3558845"/>
            <a:ext cx="4325112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Real-time distress signals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from trapped individuals via social platforms</a:t>
            </a:r>
            <a:endParaRPr lang="en-US" dirty="0"/>
          </a:p>
        </p:txBody>
      </p:sp>
      <p:pic>
        <p:nvPicPr>
          <p:cNvPr id="33" name="Image 11" descr="preencoded.png"/>
          <p:cNvPicPr>
            <a:picLocks noChangeAspect="1"/>
          </p:cNvPicPr>
          <p:nvPr/>
        </p:nvPicPr>
        <p:blipFill>
          <a:blip r:embed="rId12"/>
          <a:srcRect t="-33500" b="-33500"/>
          <a:stretch/>
        </p:blipFill>
        <p:spPr>
          <a:xfrm>
            <a:off x="6281386" y="4348886"/>
            <a:ext cx="414765" cy="554127"/>
          </a:xfrm>
          <a:prstGeom prst="rect">
            <a:avLst/>
          </a:prstGeom>
        </p:spPr>
      </p:pic>
      <p:sp>
        <p:nvSpPr>
          <p:cNvPr id="34" name="Text 20"/>
          <p:cNvSpPr txBox="1"/>
          <p:nvPr/>
        </p:nvSpPr>
        <p:spPr>
          <a:xfrm>
            <a:off x="6810451" y="4292194"/>
            <a:ext cx="4325112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Aid coordination &amp; resource mobilization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through community-driven posts</a:t>
            </a:r>
            <a:endParaRPr lang="en-US" dirty="0"/>
          </a:p>
        </p:txBody>
      </p:sp>
      <p:sp>
        <p:nvSpPr>
          <p:cNvPr id="35" name="Shape 21"/>
          <p:cNvSpPr/>
          <p:nvPr/>
        </p:nvSpPr>
        <p:spPr>
          <a:xfrm>
            <a:off x="6581851" y="5025542"/>
            <a:ext cx="4552798" cy="990295"/>
          </a:xfrm>
          <a:prstGeom prst="roundRect">
            <a:avLst>
              <a:gd name="adj" fmla="val 14206"/>
            </a:avLst>
          </a:prstGeom>
          <a:solidFill>
            <a:srgbClr val="38B2AC">
              <a:alpha val="15000"/>
            </a:srgbClr>
          </a:solidFill>
          <a:ln w="12700">
            <a:solidFill>
              <a:srgbClr val="38B2AC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6" name="Image 12" descr="preencoded.png"/>
          <p:cNvPicPr>
            <a:picLocks noChangeAspect="1"/>
          </p:cNvPicPr>
          <p:nvPr/>
        </p:nvPicPr>
        <p:blipFill>
          <a:blip r:embed="rId13"/>
          <a:srcRect t="-12275" b="-12275"/>
          <a:stretch/>
        </p:blipFill>
        <p:spPr>
          <a:xfrm>
            <a:off x="6734556" y="5422392"/>
            <a:ext cx="152705" cy="190195"/>
          </a:xfrm>
          <a:prstGeom prst="rect">
            <a:avLst/>
          </a:prstGeom>
        </p:spPr>
      </p:pic>
      <p:sp>
        <p:nvSpPr>
          <p:cNvPr id="37" name="Text 22"/>
          <p:cNvSpPr txBox="1"/>
          <p:nvPr/>
        </p:nvSpPr>
        <p:spPr>
          <a:xfrm>
            <a:off x="7000646" y="5025542"/>
            <a:ext cx="4325112" cy="991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Social media emerged as a critical supplementary data stream for creating a </a:t>
            </a: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Operational Picture (COP)</a:t>
            </a:r>
            <a:endParaRPr lang="en-US" dirty="0"/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39" name="Image 14" descr="preencoded.png"/>
          <p:cNvPicPr>
            <a:picLocks noChangeAspect="1"/>
          </p:cNvPicPr>
          <p:nvPr/>
        </p:nvPicPr>
        <p:blipFill>
          <a:blip r:embed="rId15"/>
          <a:srcRect t="-10329" b="-10329"/>
          <a:stretch/>
        </p:blipFill>
        <p:spPr>
          <a:xfrm>
            <a:off x="761695" y="6429146"/>
            <a:ext cx="152705" cy="190195"/>
          </a:xfrm>
          <a:prstGeom prst="rect">
            <a:avLst/>
          </a:prstGeom>
        </p:spPr>
      </p:pic>
      <p:pic>
        <p:nvPicPr>
          <p:cNvPr id="40" name="Image 15" descr="preencoded.png"/>
          <p:cNvPicPr>
            <a:picLocks noChangeAspect="1"/>
          </p:cNvPicPr>
          <p:nvPr/>
        </p:nvPicPr>
        <p:blipFill>
          <a:blip r:embed="rId16"/>
          <a:srcRect t="-4491" b="-4491"/>
          <a:stretch/>
        </p:blipFill>
        <p:spPr>
          <a:xfrm>
            <a:off x="1057046" y="6429146"/>
            <a:ext cx="152705" cy="190195"/>
          </a:xfrm>
          <a:prstGeom prst="rect">
            <a:avLst/>
          </a:prstGeom>
        </p:spPr>
      </p:pic>
      <p:pic>
        <p:nvPicPr>
          <p:cNvPr id="41" name="Image 16" descr="preencoded.png"/>
          <p:cNvPicPr>
            <a:picLocks noChangeAspect="1"/>
          </p:cNvPicPr>
          <p:nvPr/>
        </p:nvPicPr>
        <p:blipFill>
          <a:blip r:embed="rId17"/>
          <a:srcRect t="-12275" b="-12275"/>
          <a:stretch/>
        </p:blipFill>
        <p:spPr>
          <a:xfrm>
            <a:off x="1352398" y="6429146"/>
            <a:ext cx="152705" cy="190195"/>
          </a:xfrm>
          <a:prstGeom prst="rect">
            <a:avLst/>
          </a:prstGeom>
        </p:spPr>
      </p:pic>
      <p:sp>
        <p:nvSpPr>
          <p:cNvPr id="42" name="Text 23"/>
          <p:cNvSpPr txBox="1"/>
          <p:nvPr/>
        </p:nvSpPr>
        <p:spPr>
          <a:xfrm>
            <a:off x="8953805" y="6433718"/>
            <a:ext cx="270936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"/>
              </a:rPr>
              <a:t>aviyo@clb.ac.il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200" dirty="0"/>
          </a:p>
        </p:txBody>
      </p:sp>
      <p:pic>
        <p:nvPicPr>
          <p:cNvPr id="43" name="Image 17" descr="preencoded.png"/>
          <p:cNvPicPr>
            <a:picLocks noChangeAspect="1"/>
          </p:cNvPicPr>
          <p:nvPr/>
        </p:nvPicPr>
        <p:blipFill>
          <a:blip r:embed="rId19"/>
          <a:srcRect t="-16800" b="-16800"/>
          <a:stretch/>
        </p:blipFill>
        <p:spPr>
          <a:xfrm>
            <a:off x="11315700" y="6448349"/>
            <a:ext cx="114300" cy="152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alphaModFix amt="15000"/>
          </a:blip>
          <a:srcRect l="-74" r="-74"/>
          <a:stretch/>
        </p:blipFill>
        <p:spPr>
          <a:xfrm>
            <a:off x="11525098" y="2095805"/>
            <a:ext cx="286207" cy="266730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 t="-1" b="-1"/>
          <a:stretch/>
        </p:blipFill>
        <p:spPr>
          <a:xfrm>
            <a:off x="13107" y="85038"/>
            <a:ext cx="12191695" cy="68580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61695" y="476402"/>
            <a:ext cx="10668305" cy="5907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</a:t>
            </a:r>
            <a:r>
              <a:rPr lang="en-US" sz="42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</a:t>
            </a:r>
            <a:endParaRPr lang="en-US" sz="4200" dirty="0"/>
          </a:p>
        </p:txBody>
      </p:sp>
      <p:sp>
        <p:nvSpPr>
          <p:cNvPr id="8" name="Shape 3"/>
          <p:cNvSpPr/>
          <p:nvPr/>
        </p:nvSpPr>
        <p:spPr>
          <a:xfrm>
            <a:off x="761695" y="1786738"/>
            <a:ext cx="5191049" cy="2400300"/>
          </a:xfrm>
          <a:prstGeom prst="roundRect">
            <a:avLst>
              <a:gd name="adj" fmla="val 36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9" name="Text 4"/>
          <p:cNvSpPr txBox="1"/>
          <p:nvPr/>
        </p:nvSpPr>
        <p:spPr>
          <a:xfrm>
            <a:off x="1037844" y="2153412"/>
            <a:ext cx="3724656" cy="207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Main Topics on Social Media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5257800" y="2062886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2000" dirty="0"/>
          </a:p>
        </p:txBody>
      </p:sp>
      <p:sp>
        <p:nvSpPr>
          <p:cNvPr id="11" name="Text 6"/>
          <p:cNvSpPr txBox="1"/>
          <p:nvPr/>
        </p:nvSpPr>
        <p:spPr>
          <a:xfrm>
            <a:off x="1285646" y="2848356"/>
            <a:ext cx="4334256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are the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main topics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discussed on social media during the earthquakes? </a:t>
            </a:r>
            <a:endParaRPr lang="en-US" sz="2000" dirty="0"/>
          </a:p>
        </p:txBody>
      </p:sp>
      <p:sp>
        <p:nvSpPr>
          <p:cNvPr id="18" name="Shape 13"/>
          <p:cNvSpPr/>
          <p:nvPr/>
        </p:nvSpPr>
        <p:spPr>
          <a:xfrm>
            <a:off x="6238951" y="1786738"/>
            <a:ext cx="5191049" cy="2400300"/>
          </a:xfrm>
          <a:prstGeom prst="roundRect">
            <a:avLst>
              <a:gd name="adj" fmla="val 36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9" name="Text 14"/>
          <p:cNvSpPr txBox="1"/>
          <p:nvPr/>
        </p:nvSpPr>
        <p:spPr>
          <a:xfrm>
            <a:off x="6515100" y="2153411"/>
            <a:ext cx="3944722" cy="3145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Community Needs &amp; Response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10735056" y="2062886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sz="2000" dirty="0"/>
          </a:p>
        </p:txBody>
      </p:sp>
      <p:sp>
        <p:nvSpPr>
          <p:cNvPr id="21" name="Text 16"/>
          <p:cNvSpPr txBox="1"/>
          <p:nvPr/>
        </p:nvSpPr>
        <p:spPr>
          <a:xfrm>
            <a:off x="6867144" y="2777261"/>
            <a:ext cx="4286707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did social media activity highlight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community needs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response efforts? </a:t>
            </a:r>
            <a:endParaRPr lang="en-US" sz="2000" dirty="0"/>
          </a:p>
        </p:txBody>
      </p:sp>
      <p:sp>
        <p:nvSpPr>
          <p:cNvPr id="28" name="Shape 23"/>
          <p:cNvSpPr/>
          <p:nvPr/>
        </p:nvSpPr>
        <p:spPr>
          <a:xfrm>
            <a:off x="761695" y="4473245"/>
            <a:ext cx="5191049" cy="2099463"/>
          </a:xfrm>
          <a:prstGeom prst="roundRect">
            <a:avLst>
              <a:gd name="adj" fmla="val 36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9" name="Text 24"/>
          <p:cNvSpPr txBox="1"/>
          <p:nvPr/>
        </p:nvSpPr>
        <p:spPr>
          <a:xfrm>
            <a:off x="1037843" y="4839918"/>
            <a:ext cx="4620137" cy="244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 Metrics &amp; Gratifications</a:t>
            </a:r>
            <a:endParaRPr lang="en-US" sz="2000" dirty="0"/>
          </a:p>
        </p:txBody>
      </p:sp>
      <p:sp>
        <p:nvSpPr>
          <p:cNvPr id="30" name="Text 25"/>
          <p:cNvSpPr/>
          <p:nvPr/>
        </p:nvSpPr>
        <p:spPr>
          <a:xfrm>
            <a:off x="5257800" y="4749394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sz="2000" dirty="0"/>
          </a:p>
        </p:txBody>
      </p:sp>
      <p:sp>
        <p:nvSpPr>
          <p:cNvPr id="31" name="Text 26"/>
          <p:cNvSpPr txBox="1"/>
          <p:nvPr/>
        </p:nvSpPr>
        <p:spPr>
          <a:xfrm>
            <a:off x="1323724" y="5592471"/>
            <a:ext cx="4334256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do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 metrics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reflect gratifications motivating social media use? </a:t>
            </a:r>
            <a:endParaRPr lang="en-US" sz="2000" dirty="0"/>
          </a:p>
        </p:txBody>
      </p:sp>
      <p:sp>
        <p:nvSpPr>
          <p:cNvPr id="38" name="Shape 33"/>
          <p:cNvSpPr/>
          <p:nvPr/>
        </p:nvSpPr>
        <p:spPr>
          <a:xfrm>
            <a:off x="6238951" y="4473245"/>
            <a:ext cx="5191049" cy="2099463"/>
          </a:xfrm>
          <a:prstGeom prst="roundRect">
            <a:avLst>
              <a:gd name="adj" fmla="val 36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9" name="Text 34"/>
          <p:cNvSpPr txBox="1"/>
          <p:nvPr/>
        </p:nvSpPr>
        <p:spPr>
          <a:xfrm>
            <a:off x="6515100" y="4839918"/>
            <a:ext cx="3533775" cy="244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Risk Message Amplification</a:t>
            </a:r>
            <a:endParaRPr lang="en-US" sz="2000" dirty="0"/>
          </a:p>
        </p:txBody>
      </p:sp>
      <p:sp>
        <p:nvSpPr>
          <p:cNvPr id="40" name="Text 35"/>
          <p:cNvSpPr/>
          <p:nvPr/>
        </p:nvSpPr>
        <p:spPr>
          <a:xfrm>
            <a:off x="10735056" y="4749394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sz="2000" dirty="0"/>
          </a:p>
        </p:txBody>
      </p:sp>
      <p:sp>
        <p:nvSpPr>
          <p:cNvPr id="41" name="Text 36"/>
          <p:cNvSpPr txBox="1"/>
          <p:nvPr/>
        </p:nvSpPr>
        <p:spPr>
          <a:xfrm>
            <a:off x="6848856" y="5504687"/>
            <a:ext cx="4304995" cy="543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were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risk-related messages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amplified or attenuated through social media? </a:t>
            </a:r>
            <a:endParaRPr lang="en-US" sz="2000" dirty="0"/>
          </a:p>
        </p:txBody>
      </p:sp>
      <p:pic>
        <p:nvPicPr>
          <p:cNvPr id="48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4399" y="2918993"/>
            <a:ext cx="190195" cy="190195"/>
          </a:xfrm>
          <a:prstGeom prst="rect">
            <a:avLst/>
          </a:prstGeom>
        </p:spPr>
      </p:pic>
      <p:pic>
        <p:nvPicPr>
          <p:cNvPr id="49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39204" y="2866187"/>
            <a:ext cx="237744" cy="190195"/>
          </a:xfrm>
          <a:prstGeom prst="rect">
            <a:avLst/>
          </a:prstGeom>
        </p:spPr>
      </p:pic>
      <p:pic>
        <p:nvPicPr>
          <p:cNvPr id="50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81282" y="5586069"/>
            <a:ext cx="190195" cy="190195"/>
          </a:xfrm>
          <a:prstGeom prst="rect">
            <a:avLst/>
          </a:prstGeom>
        </p:spPr>
      </p:pic>
      <p:pic>
        <p:nvPicPr>
          <p:cNvPr id="51" name="Image 6" descr="preencoded.png"/>
          <p:cNvPicPr>
            <a:picLocks noChangeAspect="1"/>
          </p:cNvPicPr>
          <p:nvPr/>
        </p:nvPicPr>
        <p:blipFill>
          <a:blip r:embed="rId9"/>
          <a:srcRect l="-1282" r="-1282"/>
          <a:stretch/>
        </p:blipFill>
        <p:spPr>
          <a:xfrm>
            <a:off x="6434176" y="5549492"/>
            <a:ext cx="219456" cy="190195"/>
          </a:xfrm>
          <a:prstGeom prst="rect">
            <a:avLst/>
          </a:prstGeom>
        </p:spPr>
      </p:pic>
      <p:pic>
        <p:nvPicPr>
          <p:cNvPr id="52" name="Image 7" descr="preencoded.png"/>
          <p:cNvPicPr>
            <a:picLocks noChangeAspect="1"/>
          </p:cNvPicPr>
          <p:nvPr/>
        </p:nvPicPr>
        <p:blipFill>
          <a:blip r:embed="rId10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54" name="Text 44"/>
          <p:cNvSpPr txBox="1"/>
          <p:nvPr/>
        </p:nvSpPr>
        <p:spPr>
          <a:xfrm>
            <a:off x="8959215" y="6572708"/>
            <a:ext cx="258500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CBD5E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EGU General Assembly 2026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571500" y="476402"/>
            <a:ext cx="1104961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</a:t>
            </a:r>
            <a:r>
              <a:rPr lang="en-US" sz="4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Methodology</a:t>
            </a:r>
            <a:endParaRPr lang="en-US" sz="4000" dirty="0"/>
          </a:p>
        </p:txBody>
      </p:sp>
      <p:sp>
        <p:nvSpPr>
          <p:cNvPr id="7" name="Shape 3"/>
          <p:cNvSpPr/>
          <p:nvPr/>
        </p:nvSpPr>
        <p:spPr>
          <a:xfrm>
            <a:off x="571500" y="1775765"/>
            <a:ext cx="2590495" cy="4515307"/>
          </a:xfrm>
          <a:prstGeom prst="roundRect">
            <a:avLst>
              <a:gd name="adj" fmla="val 3115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8" name="Text 4"/>
          <p:cNvSpPr txBox="1"/>
          <p:nvPr/>
        </p:nvSpPr>
        <p:spPr>
          <a:xfrm>
            <a:off x="1085393" y="2104034"/>
            <a:ext cx="2223820" cy="483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Collection</a:t>
            </a:r>
            <a:endParaRPr lang="en-US" sz="2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rcRect l="-881" r="-881"/>
          <a:stretch/>
        </p:blipFill>
        <p:spPr>
          <a:xfrm>
            <a:off x="748894" y="2213762"/>
            <a:ext cx="237744" cy="267005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809244" y="2900020"/>
            <a:ext cx="2352751" cy="8193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rtl="1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Collected Facebook posts in Turkish from February 7-20, 2023</a:t>
            </a:r>
            <a:endParaRPr lang="en-US" sz="2000" dirty="0"/>
          </a:p>
        </p:txBody>
      </p:sp>
      <p:sp>
        <p:nvSpPr>
          <p:cNvPr id="11" name="Shape 6"/>
          <p:cNvSpPr/>
          <p:nvPr/>
        </p:nvSpPr>
        <p:spPr>
          <a:xfrm>
            <a:off x="809244" y="4181551"/>
            <a:ext cx="2115007" cy="1867205"/>
          </a:xfrm>
          <a:prstGeom prst="roundRect">
            <a:avLst>
              <a:gd name="adj" fmla="val 4997"/>
            </a:avLst>
          </a:prstGeom>
          <a:solidFill>
            <a:srgbClr val="38B2AC">
              <a:alpha val="8000"/>
            </a:srgbClr>
          </a:solidFill>
          <a:ln w="12700">
            <a:solidFill>
              <a:srgbClr val="38B2AC">
                <a:alpha val="15000"/>
              </a:srgbClr>
            </a:solidFill>
            <a:prstDash val="solid"/>
          </a:ln>
        </p:spPr>
        <p:txBody>
          <a:bodyPr/>
          <a:lstStyle/>
          <a:p>
            <a:pPr algn="r" rtl="1"/>
            <a:endParaRPr lang="he-IL" dirty="0"/>
          </a:p>
        </p:txBody>
      </p:sp>
      <p:sp>
        <p:nvSpPr>
          <p:cNvPr id="14" name="Text 8"/>
          <p:cNvSpPr txBox="1"/>
          <p:nvPr/>
        </p:nvSpPr>
        <p:spPr>
          <a:xfrm>
            <a:off x="970179" y="4349800"/>
            <a:ext cx="1707184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117,760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posts</a:t>
            </a:r>
            <a:endParaRPr lang="en-US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65805" y="4411977"/>
            <a:ext cx="315469" cy="315469"/>
          </a:xfrm>
          <a:prstGeom prst="rect">
            <a:avLst/>
          </a:prstGeom>
        </p:spPr>
      </p:pic>
      <p:sp>
        <p:nvSpPr>
          <p:cNvPr id="16" name="Text 9"/>
          <p:cNvSpPr txBox="1"/>
          <p:nvPr/>
        </p:nvSpPr>
        <p:spPr>
          <a:xfrm>
            <a:off x="1026416" y="5062119"/>
            <a:ext cx="1771192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14-day analysis period</a:t>
            </a:r>
            <a:endParaRPr lang="en-US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7"/>
          <a:srcRect l="-14835" r="-14835"/>
          <a:stretch/>
        </p:blipFill>
        <p:spPr>
          <a:xfrm>
            <a:off x="2585963" y="5092292"/>
            <a:ext cx="356120" cy="313867"/>
          </a:xfrm>
          <a:prstGeom prst="rect">
            <a:avLst/>
          </a:prstGeom>
        </p:spPr>
      </p:pic>
      <p:sp>
        <p:nvSpPr>
          <p:cNvPr id="18" name="Shape 10"/>
          <p:cNvSpPr/>
          <p:nvPr/>
        </p:nvSpPr>
        <p:spPr>
          <a:xfrm>
            <a:off x="3393338" y="1775765"/>
            <a:ext cx="2590495" cy="4515307"/>
          </a:xfrm>
          <a:prstGeom prst="roundRect">
            <a:avLst>
              <a:gd name="adj" fmla="val 3115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9" name="Text 11"/>
          <p:cNvSpPr txBox="1"/>
          <p:nvPr/>
        </p:nvSpPr>
        <p:spPr>
          <a:xfrm>
            <a:off x="4189781" y="2196388"/>
            <a:ext cx="1541678" cy="2560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Embedding</a:t>
            </a:r>
            <a:endParaRPr lang="en-US" sz="220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768242" y="2174443"/>
            <a:ext cx="267005" cy="267005"/>
          </a:xfrm>
          <a:prstGeom prst="rect">
            <a:avLst/>
          </a:prstGeom>
        </p:spPr>
      </p:pic>
      <p:sp>
        <p:nvSpPr>
          <p:cNvPr id="21" name="Text 12"/>
          <p:cNvSpPr txBox="1"/>
          <p:nvPr/>
        </p:nvSpPr>
        <p:spPr>
          <a:xfrm>
            <a:off x="3593592" y="2889179"/>
            <a:ext cx="2257654" cy="8193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rtl="1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Used LaBSE model for language-agnostic sentence embeddings</a:t>
            </a:r>
            <a:endParaRPr lang="en-US" sz="2000" dirty="0"/>
          </a:p>
        </p:txBody>
      </p:sp>
      <p:sp>
        <p:nvSpPr>
          <p:cNvPr id="22" name="Shape 13"/>
          <p:cNvSpPr/>
          <p:nvPr/>
        </p:nvSpPr>
        <p:spPr>
          <a:xfrm>
            <a:off x="3631082" y="4114800"/>
            <a:ext cx="2115007" cy="1933042"/>
          </a:xfrm>
          <a:prstGeom prst="roundRect">
            <a:avLst>
              <a:gd name="adj" fmla="val 4078"/>
            </a:avLst>
          </a:prstGeom>
          <a:solidFill>
            <a:srgbClr val="38B2AC">
              <a:alpha val="8000"/>
            </a:srgbClr>
          </a:solidFill>
          <a:ln w="12700">
            <a:solidFill>
              <a:srgbClr val="38B2AC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3" name="Text 14"/>
          <p:cNvSpPr txBox="1"/>
          <p:nvPr/>
        </p:nvSpPr>
        <p:spPr>
          <a:xfrm>
            <a:off x="3768242" y="4294936"/>
            <a:ext cx="175839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768-dimensional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embeddings</a:t>
            </a:r>
            <a:endParaRPr lang="en-US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9"/>
          <a:srcRect l="-428" r="-428"/>
          <a:stretch/>
        </p:blipFill>
        <p:spPr>
          <a:xfrm>
            <a:off x="5370919" y="4495189"/>
            <a:ext cx="370686" cy="326706"/>
          </a:xfrm>
          <a:prstGeom prst="rect">
            <a:avLst/>
          </a:prstGeom>
        </p:spPr>
      </p:pic>
      <p:sp>
        <p:nvSpPr>
          <p:cNvPr id="25" name="Text 15"/>
          <p:cNvSpPr txBox="1"/>
          <p:nvPr/>
        </p:nvSpPr>
        <p:spPr>
          <a:xfrm>
            <a:off x="3768242" y="5085892"/>
            <a:ext cx="1758391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Language-agnostic processing</a:t>
            </a:r>
            <a:endParaRPr lang="en-US" dirty="0"/>
          </a:p>
        </p:txBody>
      </p:sp>
      <p:pic>
        <p:nvPicPr>
          <p:cNvPr id="26" name="Image 8" descr="preencoded.png"/>
          <p:cNvPicPr>
            <a:picLocks noChangeAspect="1"/>
          </p:cNvPicPr>
          <p:nvPr/>
        </p:nvPicPr>
        <p:blipFill>
          <a:blip r:embed="rId10"/>
          <a:srcRect l="-769" r="-769"/>
          <a:stretch/>
        </p:blipFill>
        <p:spPr>
          <a:xfrm>
            <a:off x="5326304" y="5305349"/>
            <a:ext cx="376541" cy="296668"/>
          </a:xfrm>
          <a:prstGeom prst="rect">
            <a:avLst/>
          </a:prstGeom>
        </p:spPr>
      </p:pic>
      <p:sp>
        <p:nvSpPr>
          <p:cNvPr id="29" name="Shape 17"/>
          <p:cNvSpPr/>
          <p:nvPr/>
        </p:nvSpPr>
        <p:spPr>
          <a:xfrm>
            <a:off x="6215177" y="1775765"/>
            <a:ext cx="2590495" cy="4515307"/>
          </a:xfrm>
          <a:prstGeom prst="roundRect">
            <a:avLst>
              <a:gd name="adj" fmla="val 3115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0" name="Text 18"/>
          <p:cNvSpPr txBox="1"/>
          <p:nvPr/>
        </p:nvSpPr>
        <p:spPr>
          <a:xfrm>
            <a:off x="7079284" y="2186330"/>
            <a:ext cx="1479499" cy="3735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Clustering</a:t>
            </a:r>
            <a:endParaRPr lang="en-US" sz="2200" dirty="0"/>
          </a:p>
        </p:txBody>
      </p:sp>
      <p:pic>
        <p:nvPicPr>
          <p:cNvPr id="31" name="Image 10" descr="preencoded.png"/>
          <p:cNvPicPr>
            <a:picLocks noChangeAspect="1"/>
          </p:cNvPicPr>
          <p:nvPr/>
        </p:nvPicPr>
        <p:blipFill>
          <a:blip r:embed="rId11"/>
          <a:srcRect l="-685" r="-685"/>
          <a:stretch/>
        </p:blipFill>
        <p:spPr>
          <a:xfrm>
            <a:off x="6629400" y="2213762"/>
            <a:ext cx="304495" cy="267005"/>
          </a:xfrm>
          <a:prstGeom prst="rect">
            <a:avLst/>
          </a:prstGeom>
        </p:spPr>
      </p:pic>
      <p:sp>
        <p:nvSpPr>
          <p:cNvPr id="32" name="Text 19"/>
          <p:cNvSpPr txBox="1"/>
          <p:nvPr/>
        </p:nvSpPr>
        <p:spPr>
          <a:xfrm>
            <a:off x="6452921" y="2807339"/>
            <a:ext cx="2215591" cy="106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rtl="1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Applied k-Means clustering with hierarchical merging</a:t>
            </a:r>
            <a:endParaRPr lang="en-US" sz="2000" dirty="0"/>
          </a:p>
        </p:txBody>
      </p:sp>
      <p:sp>
        <p:nvSpPr>
          <p:cNvPr id="33" name="Shape 20"/>
          <p:cNvSpPr/>
          <p:nvPr/>
        </p:nvSpPr>
        <p:spPr>
          <a:xfrm>
            <a:off x="6452921" y="4181551"/>
            <a:ext cx="2115007" cy="1867205"/>
          </a:xfrm>
          <a:prstGeom prst="roundRect">
            <a:avLst>
              <a:gd name="adj" fmla="val 4997"/>
            </a:avLst>
          </a:prstGeom>
          <a:solidFill>
            <a:srgbClr val="38B2AC">
              <a:alpha val="8000"/>
            </a:srgbClr>
          </a:solidFill>
          <a:ln w="12700">
            <a:solidFill>
              <a:srgbClr val="38B2AC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4" name="Text 21"/>
          <p:cNvSpPr txBox="1"/>
          <p:nvPr/>
        </p:nvSpPr>
        <p:spPr>
          <a:xfrm>
            <a:off x="6609283" y="4381805"/>
            <a:ext cx="1572768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 clusters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initially</a:t>
            </a:r>
            <a:endParaRPr lang="en-US" dirty="0"/>
          </a:p>
        </p:txBody>
      </p:sp>
      <p:pic>
        <p:nvPicPr>
          <p:cNvPr id="35" name="Image 11" descr="preencoded.png"/>
          <p:cNvPicPr>
            <a:picLocks noChangeAspect="1"/>
          </p:cNvPicPr>
          <p:nvPr/>
        </p:nvPicPr>
        <p:blipFill>
          <a:blip r:embed="rId12"/>
          <a:srcRect l="-16667" r="-16667"/>
          <a:stretch/>
        </p:blipFill>
        <p:spPr>
          <a:xfrm>
            <a:off x="8170164" y="4381805"/>
            <a:ext cx="360883" cy="270662"/>
          </a:xfrm>
          <a:prstGeom prst="rect">
            <a:avLst/>
          </a:prstGeom>
        </p:spPr>
      </p:pic>
      <p:sp>
        <p:nvSpPr>
          <p:cNvPr id="36" name="Text 22"/>
          <p:cNvSpPr txBox="1"/>
          <p:nvPr/>
        </p:nvSpPr>
        <p:spPr>
          <a:xfrm>
            <a:off x="6653174" y="4914900"/>
            <a:ext cx="1457554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Merged into </a:t>
            </a: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 main topics</a:t>
            </a:r>
            <a:endParaRPr lang="en-US" dirty="0"/>
          </a:p>
        </p:txBody>
      </p:sp>
      <p:pic>
        <p:nvPicPr>
          <p:cNvPr id="37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217712" y="4975479"/>
            <a:ext cx="210997" cy="210997"/>
          </a:xfrm>
          <a:prstGeom prst="rect">
            <a:avLst/>
          </a:prstGeom>
        </p:spPr>
      </p:pic>
      <p:sp>
        <p:nvSpPr>
          <p:cNvPr id="38" name="Text 23"/>
          <p:cNvSpPr txBox="1"/>
          <p:nvPr/>
        </p:nvSpPr>
        <p:spPr>
          <a:xfrm>
            <a:off x="6653174" y="5447995"/>
            <a:ext cx="14292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Hierarchical analysis</a:t>
            </a:r>
            <a:endParaRPr lang="en-US" dirty="0"/>
          </a:p>
        </p:txBody>
      </p:sp>
      <p:pic>
        <p:nvPicPr>
          <p:cNvPr id="39" name="Image 13" descr="preencoded.png"/>
          <p:cNvPicPr>
            <a:picLocks noChangeAspect="1"/>
          </p:cNvPicPr>
          <p:nvPr/>
        </p:nvPicPr>
        <p:blipFill>
          <a:blip r:embed="rId14"/>
          <a:srcRect l="-3561" r="-3561"/>
          <a:stretch/>
        </p:blipFill>
        <p:spPr>
          <a:xfrm>
            <a:off x="8118992" y="5493583"/>
            <a:ext cx="327284" cy="271576"/>
          </a:xfrm>
          <a:prstGeom prst="rect">
            <a:avLst/>
          </a:prstGeom>
        </p:spPr>
      </p:pic>
      <p:sp>
        <p:nvSpPr>
          <p:cNvPr id="40" name="Shape 24"/>
          <p:cNvSpPr/>
          <p:nvPr/>
        </p:nvSpPr>
        <p:spPr>
          <a:xfrm>
            <a:off x="9037015" y="1775765"/>
            <a:ext cx="2590495" cy="4515307"/>
          </a:xfrm>
          <a:prstGeom prst="roundRect">
            <a:avLst>
              <a:gd name="adj" fmla="val 3115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1" name="Text 25"/>
          <p:cNvSpPr txBox="1"/>
          <p:nvPr/>
        </p:nvSpPr>
        <p:spPr>
          <a:xfrm>
            <a:off x="10080041" y="2179014"/>
            <a:ext cx="1309725" cy="3278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Analysis</a:t>
            </a:r>
            <a:endParaRPr lang="en-US" sz="2200" dirty="0"/>
          </a:p>
        </p:txBody>
      </p:sp>
      <p:pic>
        <p:nvPicPr>
          <p:cNvPr id="42" name="Image 14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635033" y="2202788"/>
            <a:ext cx="267005" cy="267005"/>
          </a:xfrm>
          <a:prstGeom prst="rect">
            <a:avLst/>
          </a:prstGeom>
        </p:spPr>
      </p:pic>
      <p:sp>
        <p:nvSpPr>
          <p:cNvPr id="43" name="Text 26"/>
          <p:cNvSpPr txBox="1"/>
          <p:nvPr/>
        </p:nvSpPr>
        <p:spPr>
          <a:xfrm>
            <a:off x="9258910" y="2869191"/>
            <a:ext cx="2352751" cy="8193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rtl="1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analysis of engagement metrics and patterns</a:t>
            </a:r>
            <a:endParaRPr lang="en-US" sz="2000" dirty="0"/>
          </a:p>
        </p:txBody>
      </p:sp>
      <p:sp>
        <p:nvSpPr>
          <p:cNvPr id="44" name="Shape 27"/>
          <p:cNvSpPr/>
          <p:nvPr/>
        </p:nvSpPr>
        <p:spPr>
          <a:xfrm>
            <a:off x="9274759" y="4181551"/>
            <a:ext cx="2115007" cy="1867205"/>
          </a:xfrm>
          <a:prstGeom prst="roundRect">
            <a:avLst>
              <a:gd name="adj" fmla="val 4997"/>
            </a:avLst>
          </a:prstGeom>
          <a:solidFill>
            <a:srgbClr val="38B2AC">
              <a:alpha val="8000"/>
            </a:srgbClr>
          </a:solidFill>
          <a:ln w="12700">
            <a:solidFill>
              <a:srgbClr val="38B2AC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5" name="Text 28"/>
          <p:cNvSpPr txBox="1"/>
          <p:nvPr/>
        </p:nvSpPr>
        <p:spPr>
          <a:xfrm>
            <a:off x="9475013" y="4381805"/>
            <a:ext cx="14292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metrics</a:t>
            </a:r>
            <a:endParaRPr lang="en-US" dirty="0"/>
          </a:p>
        </p:txBody>
      </p:sp>
      <p:pic>
        <p:nvPicPr>
          <p:cNvPr id="46" name="Image 15" descr="preencoded.png"/>
          <p:cNvPicPr>
            <a:picLocks noChangeAspect="1"/>
          </p:cNvPicPr>
          <p:nvPr/>
        </p:nvPicPr>
        <p:blipFill>
          <a:blip r:embed="rId16"/>
          <a:srcRect l="-10257" r="-10257"/>
          <a:stretch/>
        </p:blipFill>
        <p:spPr>
          <a:xfrm>
            <a:off x="11011205" y="4411977"/>
            <a:ext cx="289822" cy="240490"/>
          </a:xfrm>
          <a:prstGeom prst="rect">
            <a:avLst/>
          </a:prstGeom>
        </p:spPr>
      </p:pic>
      <p:sp>
        <p:nvSpPr>
          <p:cNvPr id="47" name="Text 29"/>
          <p:cNvSpPr txBox="1"/>
          <p:nvPr/>
        </p:nvSpPr>
        <p:spPr>
          <a:xfrm>
            <a:off x="9539021" y="4975479"/>
            <a:ext cx="1420063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Temporal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dynamics</a:t>
            </a:r>
            <a:endParaRPr lang="en-US" dirty="0"/>
          </a:p>
        </p:txBody>
      </p:sp>
      <p:pic>
        <p:nvPicPr>
          <p:cNvPr id="48" name="Image 16" descr="preencoded.png"/>
          <p:cNvPicPr>
            <a:picLocks noChangeAspect="1"/>
          </p:cNvPicPr>
          <p:nvPr/>
        </p:nvPicPr>
        <p:blipFill>
          <a:blip r:embed="rId17"/>
          <a:srcRect l="-13462" r="-13462"/>
          <a:stretch/>
        </p:blipFill>
        <p:spPr>
          <a:xfrm>
            <a:off x="10900671" y="4988053"/>
            <a:ext cx="381610" cy="300662"/>
          </a:xfrm>
          <a:prstGeom prst="rect">
            <a:avLst/>
          </a:prstGeom>
        </p:spPr>
      </p:pic>
      <p:sp>
        <p:nvSpPr>
          <p:cNvPr id="49" name="Text 30"/>
          <p:cNvSpPr txBox="1"/>
          <p:nvPr/>
        </p:nvSpPr>
        <p:spPr>
          <a:xfrm>
            <a:off x="9528048" y="5569154"/>
            <a:ext cx="14292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Regression</a:t>
            </a: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analysis</a:t>
            </a:r>
            <a:endParaRPr lang="en-US" dirty="0"/>
          </a:p>
        </p:txBody>
      </p:sp>
      <p:pic>
        <p:nvPicPr>
          <p:cNvPr id="50" name="Image 17" descr="preencoded.png"/>
          <p:cNvPicPr>
            <a:picLocks noChangeAspect="1"/>
          </p:cNvPicPr>
          <p:nvPr/>
        </p:nvPicPr>
        <p:blipFill>
          <a:blip r:embed="rId18"/>
          <a:srcRect l="-30342" r="-30342"/>
          <a:stretch/>
        </p:blipFill>
        <p:spPr>
          <a:xfrm>
            <a:off x="10904220" y="5493887"/>
            <a:ext cx="437170" cy="362758"/>
          </a:xfrm>
          <a:prstGeom prst="rect">
            <a:avLst/>
          </a:prstGeom>
        </p:spPr>
      </p:pic>
      <p:pic>
        <p:nvPicPr>
          <p:cNvPr id="51" name="Image 18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71754" y="1575511"/>
            <a:ext cx="418795" cy="418795"/>
          </a:xfrm>
          <a:prstGeom prst="rect">
            <a:avLst/>
          </a:prstGeom>
        </p:spPr>
      </p:pic>
      <p:sp>
        <p:nvSpPr>
          <p:cNvPr id="52" name="Text 31"/>
          <p:cNvSpPr/>
          <p:nvPr/>
        </p:nvSpPr>
        <p:spPr>
          <a:xfrm>
            <a:off x="771754" y="1575511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1600" dirty="0"/>
          </a:p>
        </p:txBody>
      </p:sp>
      <p:pic>
        <p:nvPicPr>
          <p:cNvPr id="53" name="Image 19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3593592" y="1575511"/>
            <a:ext cx="418795" cy="418795"/>
          </a:xfrm>
          <a:prstGeom prst="rect">
            <a:avLst/>
          </a:prstGeom>
        </p:spPr>
      </p:pic>
      <p:sp>
        <p:nvSpPr>
          <p:cNvPr id="54" name="Text 32"/>
          <p:cNvSpPr/>
          <p:nvPr/>
        </p:nvSpPr>
        <p:spPr>
          <a:xfrm>
            <a:off x="3593592" y="1575511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sz="1600" dirty="0"/>
          </a:p>
        </p:txBody>
      </p:sp>
      <p:pic>
        <p:nvPicPr>
          <p:cNvPr id="55" name="Image 20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6415430" y="1575511"/>
            <a:ext cx="418795" cy="418795"/>
          </a:xfrm>
          <a:prstGeom prst="rect">
            <a:avLst/>
          </a:prstGeom>
        </p:spPr>
      </p:pic>
      <p:sp>
        <p:nvSpPr>
          <p:cNvPr id="56" name="Text 33"/>
          <p:cNvSpPr/>
          <p:nvPr/>
        </p:nvSpPr>
        <p:spPr>
          <a:xfrm>
            <a:off x="6415430" y="1575511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sz="1600" dirty="0"/>
          </a:p>
        </p:txBody>
      </p:sp>
      <p:pic>
        <p:nvPicPr>
          <p:cNvPr id="57" name="Image 21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9237269" y="1575511"/>
            <a:ext cx="418795" cy="418795"/>
          </a:xfrm>
          <a:prstGeom prst="rect">
            <a:avLst/>
          </a:prstGeom>
        </p:spPr>
      </p:pic>
      <p:sp>
        <p:nvSpPr>
          <p:cNvPr id="58" name="Text 34"/>
          <p:cNvSpPr/>
          <p:nvPr/>
        </p:nvSpPr>
        <p:spPr>
          <a:xfrm>
            <a:off x="9237269" y="1575511"/>
            <a:ext cx="419710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sz="1600" dirty="0"/>
          </a:p>
        </p:txBody>
      </p:sp>
      <p:pic>
        <p:nvPicPr>
          <p:cNvPr id="59" name="Image 22" descr="preencoded.png"/>
          <p:cNvPicPr>
            <a:picLocks noChangeAspect="1"/>
          </p:cNvPicPr>
          <p:nvPr/>
        </p:nvPicPr>
        <p:blipFill>
          <a:blip r:embed="rId20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pic>
        <p:nvPicPr>
          <p:cNvPr id="60" name="Image 23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71500" y="6409944"/>
            <a:ext cx="209398" cy="209398"/>
          </a:xfrm>
          <a:prstGeom prst="rect">
            <a:avLst/>
          </a:prstGeom>
        </p:spPr>
      </p:pic>
      <p:pic>
        <p:nvPicPr>
          <p:cNvPr id="61" name="Image 24" descr="preencoded.png"/>
          <p:cNvPicPr>
            <a:picLocks noChangeAspect="1"/>
          </p:cNvPicPr>
          <p:nvPr/>
        </p:nvPicPr>
        <p:blipFill>
          <a:blip r:embed="rId22"/>
          <a:srcRect t="-600" b="-600"/>
          <a:stretch/>
        </p:blipFill>
        <p:spPr>
          <a:xfrm>
            <a:off x="972007" y="6409944"/>
            <a:ext cx="181051" cy="209398"/>
          </a:xfrm>
          <a:prstGeom prst="rect">
            <a:avLst/>
          </a:prstGeom>
        </p:spPr>
      </p:pic>
      <p:pic>
        <p:nvPicPr>
          <p:cNvPr id="62" name="Image 25" descr="preencoded.png"/>
          <p:cNvPicPr>
            <a:picLocks noChangeAspect="1"/>
          </p:cNvPicPr>
          <p:nvPr/>
        </p:nvPicPr>
        <p:blipFill>
          <a:blip r:embed="rId23"/>
          <a:srcRect t="-649" b="-649"/>
          <a:stretch/>
        </p:blipFill>
        <p:spPr>
          <a:xfrm>
            <a:off x="1343254" y="6409944"/>
            <a:ext cx="200254" cy="209398"/>
          </a:xfrm>
          <a:prstGeom prst="rect">
            <a:avLst/>
          </a:prstGeom>
        </p:spPr>
      </p:pic>
      <p:sp>
        <p:nvSpPr>
          <p:cNvPr id="63" name="Text 35"/>
          <p:cNvSpPr txBox="1"/>
          <p:nvPr/>
        </p:nvSpPr>
        <p:spPr>
          <a:xfrm>
            <a:off x="8935517" y="6420002"/>
            <a:ext cx="28684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4"/>
              </a:rPr>
              <a:t>aviyo@clb.ac.il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200" dirty="0"/>
          </a:p>
        </p:txBody>
      </p:sp>
      <p:pic>
        <p:nvPicPr>
          <p:cNvPr id="64" name="Image 26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1458346" y="6433718"/>
            <a:ext cx="161849" cy="1618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476402" y="1333195"/>
            <a:ext cx="5495544" cy="4781398"/>
          </a:xfrm>
          <a:prstGeom prst="roundRect">
            <a:avLst>
              <a:gd name="adj" fmla="val 914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rcRect t="-396" b="-396"/>
          <a:stretch/>
        </p:blipFill>
        <p:spPr>
          <a:xfrm>
            <a:off x="705002" y="1943100"/>
            <a:ext cx="5020056" cy="19202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6238951" y="1333195"/>
            <a:ext cx="5495544" cy="4781398"/>
          </a:xfrm>
          <a:prstGeom prst="roundRect">
            <a:avLst>
              <a:gd name="adj" fmla="val 914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rcRect t="-396" b="-396"/>
          <a:stretch/>
        </p:blipFill>
        <p:spPr>
          <a:xfrm>
            <a:off x="6467551" y="1943100"/>
            <a:ext cx="5020056" cy="19202"/>
          </a:xfrm>
          <a:prstGeom prst="rect">
            <a:avLst/>
          </a:prstGeom>
        </p:spPr>
      </p:pic>
      <p:pic>
        <p:nvPicPr>
          <p:cNvPr id="11" name="Image 6" descr="preencoded.png"/>
          <p:cNvPicPr>
            <a:picLocks noChangeAspect="1"/>
          </p:cNvPicPr>
          <p:nvPr/>
        </p:nvPicPr>
        <p:blipFill>
          <a:blip r:embed="rId5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12" name="Text 3"/>
          <p:cNvSpPr txBox="1"/>
          <p:nvPr/>
        </p:nvSpPr>
        <p:spPr>
          <a:xfrm>
            <a:off x="476402" y="381305"/>
            <a:ext cx="112398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Topic Clustering Results</a:t>
            </a:r>
          </a:p>
        </p:txBody>
      </p:sp>
      <p:sp>
        <p:nvSpPr>
          <p:cNvPr id="15" name="Text 5"/>
          <p:cNvSpPr txBox="1"/>
          <p:nvPr/>
        </p:nvSpPr>
        <p:spPr>
          <a:xfrm>
            <a:off x="1047902" y="1561795"/>
            <a:ext cx="492221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A. Hierarchical Clustering Dendrogram</a:t>
            </a:r>
            <a:endParaRPr lang="en-US" sz="2000" dirty="0"/>
          </a:p>
        </p:txBody>
      </p:sp>
      <p:sp>
        <p:nvSpPr>
          <p:cNvPr id="17" name="Text 6"/>
          <p:cNvSpPr txBox="1"/>
          <p:nvPr/>
        </p:nvSpPr>
        <p:spPr>
          <a:xfrm>
            <a:off x="6810451" y="1561795"/>
            <a:ext cx="51819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B. t-SNE Visualization of Posts</a:t>
            </a:r>
            <a:endParaRPr lang="en-US" sz="2000" dirty="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0702AD2-693E-6B06-AB37-8822AB0FF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3" y="2360980"/>
            <a:ext cx="5267553" cy="3310128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36AC0E3A-8493-00E7-3043-0452C432F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824" y="2047480"/>
            <a:ext cx="3937127" cy="39371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76402" y="381305"/>
            <a:ext cx="112398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Five Identified </a:t>
            </a:r>
            <a:r>
              <a:rPr lang="en-US" sz="39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Topic Clusters</a:t>
            </a:r>
            <a:endParaRPr lang="en-US" sz="3900" dirty="0"/>
          </a:p>
        </p:txBody>
      </p:sp>
      <p:sp>
        <p:nvSpPr>
          <p:cNvPr id="7" name="Shape 3"/>
          <p:cNvSpPr/>
          <p:nvPr/>
        </p:nvSpPr>
        <p:spPr>
          <a:xfrm>
            <a:off x="476402" y="1516075"/>
            <a:ext cx="2133295" cy="4724705"/>
          </a:xfrm>
          <a:prstGeom prst="roundRect">
            <a:avLst>
              <a:gd name="adj" fmla="val 45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76502" y="1763878"/>
            <a:ext cx="533095" cy="53309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rcRect t="-7001" b="-7001"/>
          <a:stretch/>
        </p:blipFill>
        <p:spPr>
          <a:xfrm>
            <a:off x="1447495" y="1906524"/>
            <a:ext cx="190195" cy="247802"/>
          </a:xfrm>
          <a:prstGeom prst="rect">
            <a:avLst/>
          </a:prstGeom>
        </p:spPr>
      </p:pic>
      <p:sp>
        <p:nvSpPr>
          <p:cNvPr id="10" name="Text 4"/>
          <p:cNvSpPr txBox="1"/>
          <p:nvPr/>
        </p:nvSpPr>
        <p:spPr>
          <a:xfrm>
            <a:off x="745237" y="2476195"/>
            <a:ext cx="16477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Effects</a:t>
            </a:r>
            <a:endParaRPr lang="en-US" sz="2000" dirty="0"/>
          </a:p>
        </p:txBody>
      </p:sp>
      <p:sp>
        <p:nvSpPr>
          <p:cNvPr id="11" name="Text 5"/>
          <p:cNvSpPr txBox="1"/>
          <p:nvPr/>
        </p:nvSpPr>
        <p:spPr>
          <a:xfrm>
            <a:off x="977494" y="2811780"/>
            <a:ext cx="1133856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12,543</a:t>
            </a:r>
            <a:endParaRPr lang="en-US" sz="2400" dirty="0"/>
          </a:p>
        </p:txBody>
      </p:sp>
      <p:sp>
        <p:nvSpPr>
          <p:cNvPr id="12" name="Text 6"/>
          <p:cNvSpPr txBox="1"/>
          <p:nvPr/>
        </p:nvSpPr>
        <p:spPr>
          <a:xfrm>
            <a:off x="1316735" y="3193085"/>
            <a:ext cx="596189" cy="2276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</a:t>
            </a:r>
            <a:endParaRPr lang="en-US" dirty="0"/>
          </a:p>
        </p:txBody>
      </p:sp>
      <p:sp>
        <p:nvSpPr>
          <p:cNvPr id="13" name="Text 7"/>
          <p:cNvSpPr txBox="1"/>
          <p:nvPr/>
        </p:nvSpPr>
        <p:spPr>
          <a:xfrm>
            <a:off x="619049" y="3564331"/>
            <a:ext cx="1848002" cy="1791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Socio-economic impacts, price changes, entity responses</a:t>
            </a:r>
            <a:endParaRPr lang="en-US" sz="2000" dirty="0"/>
          </a:p>
        </p:txBody>
      </p:sp>
      <p:sp>
        <p:nvSpPr>
          <p:cNvPr id="14" name="Shape 8"/>
          <p:cNvSpPr/>
          <p:nvPr/>
        </p:nvSpPr>
        <p:spPr>
          <a:xfrm>
            <a:off x="619049" y="5495544"/>
            <a:ext cx="18480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5" name="Text 9"/>
          <p:cNvSpPr txBox="1"/>
          <p:nvPr/>
        </p:nvSpPr>
        <p:spPr>
          <a:xfrm>
            <a:off x="619049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15%</a:t>
            </a:r>
            <a:endParaRPr lang="en-US" dirty="0"/>
          </a:p>
        </p:txBody>
      </p:sp>
      <p:sp>
        <p:nvSpPr>
          <p:cNvPr id="16" name="Text 10"/>
          <p:cNvSpPr txBox="1"/>
          <p:nvPr/>
        </p:nvSpPr>
        <p:spPr>
          <a:xfrm>
            <a:off x="619049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total</a:t>
            </a:r>
            <a:endParaRPr lang="en-US" dirty="0"/>
          </a:p>
        </p:txBody>
      </p:sp>
      <p:sp>
        <p:nvSpPr>
          <p:cNvPr id="17" name="Text 11"/>
          <p:cNvSpPr txBox="1"/>
          <p:nvPr/>
        </p:nvSpPr>
        <p:spPr>
          <a:xfrm>
            <a:off x="1543507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#5</a:t>
            </a:r>
            <a:endParaRPr lang="en-US" dirty="0"/>
          </a:p>
        </p:txBody>
      </p:sp>
      <p:sp>
        <p:nvSpPr>
          <p:cNvPr id="18" name="Text 12"/>
          <p:cNvSpPr txBox="1"/>
          <p:nvPr/>
        </p:nvSpPr>
        <p:spPr>
          <a:xfrm>
            <a:off x="1543507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</a:t>
            </a:r>
            <a:endParaRPr lang="en-US" dirty="0"/>
          </a:p>
        </p:txBody>
      </p:sp>
      <p:sp>
        <p:nvSpPr>
          <p:cNvPr id="19" name="Shape 13"/>
          <p:cNvSpPr/>
          <p:nvPr/>
        </p:nvSpPr>
        <p:spPr>
          <a:xfrm>
            <a:off x="2752344" y="1516075"/>
            <a:ext cx="2133295" cy="4724705"/>
          </a:xfrm>
          <a:prstGeom prst="roundRect">
            <a:avLst>
              <a:gd name="adj" fmla="val 45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2444" y="1763878"/>
            <a:ext cx="533095" cy="533095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rcRect t="-23287" b="-23287"/>
          <a:stretch/>
        </p:blipFill>
        <p:spPr>
          <a:xfrm>
            <a:off x="3724351" y="1906524"/>
            <a:ext cx="190195" cy="247802"/>
          </a:xfrm>
          <a:prstGeom prst="rect">
            <a:avLst/>
          </a:prstGeom>
        </p:spPr>
      </p:pic>
      <p:sp>
        <p:nvSpPr>
          <p:cNvPr id="22" name="Text 14"/>
          <p:cNvSpPr txBox="1"/>
          <p:nvPr/>
        </p:nvSpPr>
        <p:spPr>
          <a:xfrm>
            <a:off x="2921509" y="2488081"/>
            <a:ext cx="1748332" cy="2286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Breaking News</a:t>
            </a:r>
            <a:endParaRPr lang="en-US" sz="2000" dirty="0"/>
          </a:p>
        </p:txBody>
      </p:sp>
      <p:sp>
        <p:nvSpPr>
          <p:cNvPr id="23" name="Text 15"/>
          <p:cNvSpPr txBox="1"/>
          <p:nvPr/>
        </p:nvSpPr>
        <p:spPr>
          <a:xfrm>
            <a:off x="3254350" y="2811780"/>
            <a:ext cx="1133856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28,753</a:t>
            </a:r>
            <a:endParaRPr lang="en-US" sz="2400" dirty="0"/>
          </a:p>
        </p:txBody>
      </p:sp>
      <p:sp>
        <p:nvSpPr>
          <p:cNvPr id="24" name="Text 16"/>
          <p:cNvSpPr txBox="1"/>
          <p:nvPr/>
        </p:nvSpPr>
        <p:spPr>
          <a:xfrm>
            <a:off x="3593591" y="3193085"/>
            <a:ext cx="596189" cy="2660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</a:t>
            </a:r>
            <a:endParaRPr lang="en-US" dirty="0"/>
          </a:p>
        </p:txBody>
      </p:sp>
      <p:sp>
        <p:nvSpPr>
          <p:cNvPr id="25" name="Text 17"/>
          <p:cNvSpPr txBox="1"/>
          <p:nvPr/>
        </p:nvSpPr>
        <p:spPr>
          <a:xfrm>
            <a:off x="2895905" y="3564331"/>
            <a:ext cx="1848002" cy="1791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Real-time updates, rescue operations, public figures</a:t>
            </a:r>
            <a:endParaRPr lang="en-US" sz="2000" dirty="0"/>
          </a:p>
        </p:txBody>
      </p:sp>
      <p:sp>
        <p:nvSpPr>
          <p:cNvPr id="26" name="Shape 18"/>
          <p:cNvSpPr/>
          <p:nvPr/>
        </p:nvSpPr>
        <p:spPr>
          <a:xfrm>
            <a:off x="2895905" y="5495544"/>
            <a:ext cx="18480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7" name="Text 19"/>
          <p:cNvSpPr txBox="1"/>
          <p:nvPr/>
        </p:nvSpPr>
        <p:spPr>
          <a:xfrm>
            <a:off x="2895905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24%</a:t>
            </a:r>
            <a:endParaRPr lang="en-US" dirty="0"/>
          </a:p>
        </p:txBody>
      </p:sp>
      <p:sp>
        <p:nvSpPr>
          <p:cNvPr id="28" name="Text 20"/>
          <p:cNvSpPr txBox="1"/>
          <p:nvPr/>
        </p:nvSpPr>
        <p:spPr>
          <a:xfrm>
            <a:off x="2895905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total</a:t>
            </a:r>
            <a:endParaRPr lang="en-US" dirty="0"/>
          </a:p>
        </p:txBody>
      </p:sp>
      <p:sp>
        <p:nvSpPr>
          <p:cNvPr id="29" name="Text 21"/>
          <p:cNvSpPr txBox="1"/>
          <p:nvPr/>
        </p:nvSpPr>
        <p:spPr>
          <a:xfrm>
            <a:off x="3819449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#2</a:t>
            </a:r>
            <a:endParaRPr lang="en-US" dirty="0"/>
          </a:p>
        </p:txBody>
      </p:sp>
      <p:sp>
        <p:nvSpPr>
          <p:cNvPr id="30" name="Text 22"/>
          <p:cNvSpPr txBox="1"/>
          <p:nvPr/>
        </p:nvSpPr>
        <p:spPr>
          <a:xfrm>
            <a:off x="3819449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</a:t>
            </a:r>
            <a:endParaRPr lang="en-US" dirty="0"/>
          </a:p>
        </p:txBody>
      </p:sp>
      <p:sp>
        <p:nvSpPr>
          <p:cNvPr id="31" name="Shape 23"/>
          <p:cNvSpPr/>
          <p:nvPr/>
        </p:nvSpPr>
        <p:spPr>
          <a:xfrm>
            <a:off x="5029200" y="1516075"/>
            <a:ext cx="2133295" cy="4724705"/>
          </a:xfrm>
          <a:prstGeom prst="roundRect">
            <a:avLst>
              <a:gd name="adj" fmla="val 45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29300" y="1763878"/>
            <a:ext cx="533095" cy="533095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t="-15144" b="-15144"/>
          <a:stretch/>
        </p:blipFill>
        <p:spPr>
          <a:xfrm>
            <a:off x="6001207" y="1906524"/>
            <a:ext cx="190195" cy="247802"/>
          </a:xfrm>
          <a:prstGeom prst="rect">
            <a:avLst/>
          </a:prstGeom>
        </p:spPr>
      </p:pic>
      <p:sp>
        <p:nvSpPr>
          <p:cNvPr id="34" name="Text 24"/>
          <p:cNvSpPr txBox="1"/>
          <p:nvPr/>
        </p:nvSpPr>
        <p:spPr>
          <a:xfrm>
            <a:off x="5355640" y="2430475"/>
            <a:ext cx="1584656" cy="303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</a:t>
            </a:r>
            <a:endParaRPr lang="en-US" sz="2000" dirty="0"/>
          </a:p>
        </p:txBody>
      </p:sp>
      <p:sp>
        <p:nvSpPr>
          <p:cNvPr id="35" name="Text 25"/>
          <p:cNvSpPr txBox="1"/>
          <p:nvPr/>
        </p:nvSpPr>
        <p:spPr>
          <a:xfrm>
            <a:off x="5531206" y="2811780"/>
            <a:ext cx="1133856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48,352</a:t>
            </a:r>
            <a:endParaRPr lang="en-US" sz="2400" dirty="0"/>
          </a:p>
        </p:txBody>
      </p:sp>
      <p:sp>
        <p:nvSpPr>
          <p:cNvPr id="36" name="Text 26"/>
          <p:cNvSpPr txBox="1"/>
          <p:nvPr/>
        </p:nvSpPr>
        <p:spPr>
          <a:xfrm>
            <a:off x="5869533" y="3193085"/>
            <a:ext cx="597103" cy="235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</a:t>
            </a:r>
            <a:endParaRPr lang="en-US" dirty="0"/>
          </a:p>
        </p:txBody>
      </p:sp>
      <p:sp>
        <p:nvSpPr>
          <p:cNvPr id="37" name="Text 27"/>
          <p:cNvSpPr txBox="1"/>
          <p:nvPr/>
        </p:nvSpPr>
        <p:spPr>
          <a:xfrm>
            <a:off x="5171846" y="3564331"/>
            <a:ext cx="1848002" cy="1791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Government initiatives, ongoing coverage</a:t>
            </a:r>
            <a:endParaRPr lang="en-US" sz="2000" dirty="0"/>
          </a:p>
        </p:txBody>
      </p:sp>
      <p:sp>
        <p:nvSpPr>
          <p:cNvPr id="38" name="Shape 28"/>
          <p:cNvSpPr/>
          <p:nvPr/>
        </p:nvSpPr>
        <p:spPr>
          <a:xfrm>
            <a:off x="5171846" y="5495544"/>
            <a:ext cx="18480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9" name="Text 29"/>
          <p:cNvSpPr txBox="1"/>
          <p:nvPr/>
        </p:nvSpPr>
        <p:spPr>
          <a:xfrm>
            <a:off x="5171846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41%</a:t>
            </a:r>
            <a:endParaRPr lang="en-US" dirty="0"/>
          </a:p>
        </p:txBody>
      </p:sp>
      <p:sp>
        <p:nvSpPr>
          <p:cNvPr id="40" name="Text 30"/>
          <p:cNvSpPr txBox="1"/>
          <p:nvPr/>
        </p:nvSpPr>
        <p:spPr>
          <a:xfrm>
            <a:off x="5171846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total</a:t>
            </a:r>
            <a:endParaRPr lang="en-US" dirty="0"/>
          </a:p>
        </p:txBody>
      </p:sp>
      <p:sp>
        <p:nvSpPr>
          <p:cNvPr id="41" name="Text 31"/>
          <p:cNvSpPr txBox="1"/>
          <p:nvPr/>
        </p:nvSpPr>
        <p:spPr>
          <a:xfrm>
            <a:off x="6096305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#1</a:t>
            </a:r>
            <a:endParaRPr lang="en-US" dirty="0"/>
          </a:p>
        </p:txBody>
      </p:sp>
      <p:sp>
        <p:nvSpPr>
          <p:cNvPr id="42" name="Text 32"/>
          <p:cNvSpPr txBox="1"/>
          <p:nvPr/>
        </p:nvSpPr>
        <p:spPr>
          <a:xfrm>
            <a:off x="6096305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</a:t>
            </a:r>
            <a:endParaRPr lang="en-US" dirty="0"/>
          </a:p>
        </p:txBody>
      </p:sp>
      <p:sp>
        <p:nvSpPr>
          <p:cNvPr id="43" name="Shape 33"/>
          <p:cNvSpPr/>
          <p:nvPr/>
        </p:nvSpPr>
        <p:spPr>
          <a:xfrm>
            <a:off x="7306056" y="1516075"/>
            <a:ext cx="2133295" cy="4724705"/>
          </a:xfrm>
          <a:prstGeom prst="roundRect">
            <a:avLst>
              <a:gd name="adj" fmla="val 45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4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106156" y="1763878"/>
            <a:ext cx="533095" cy="533095"/>
          </a:xfrm>
          <a:prstGeom prst="rect">
            <a:avLst/>
          </a:prstGeom>
        </p:spPr>
      </p:pic>
      <p:pic>
        <p:nvPicPr>
          <p:cNvPr id="45" name="Image 9" descr="preencoded.png"/>
          <p:cNvPicPr>
            <a:picLocks noChangeAspect="1"/>
          </p:cNvPicPr>
          <p:nvPr/>
        </p:nvPicPr>
        <p:blipFill>
          <a:blip r:embed="rId12"/>
          <a:srcRect t="-31430" b="-31430"/>
          <a:stretch/>
        </p:blipFill>
        <p:spPr>
          <a:xfrm>
            <a:off x="8277149" y="1906524"/>
            <a:ext cx="190195" cy="247802"/>
          </a:xfrm>
          <a:prstGeom prst="rect">
            <a:avLst/>
          </a:prstGeom>
        </p:spPr>
      </p:pic>
      <p:sp>
        <p:nvSpPr>
          <p:cNvPr id="46" name="Text 34"/>
          <p:cNvSpPr txBox="1"/>
          <p:nvPr/>
        </p:nvSpPr>
        <p:spPr>
          <a:xfrm>
            <a:off x="7704733" y="2488082"/>
            <a:ext cx="173461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 &amp; Rescue</a:t>
            </a:r>
            <a:endParaRPr lang="en-US" sz="2000" dirty="0"/>
          </a:p>
        </p:txBody>
      </p:sp>
      <p:sp>
        <p:nvSpPr>
          <p:cNvPr id="47" name="Text 35"/>
          <p:cNvSpPr txBox="1"/>
          <p:nvPr/>
        </p:nvSpPr>
        <p:spPr>
          <a:xfrm>
            <a:off x="7807147" y="2811780"/>
            <a:ext cx="1133856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20,500</a:t>
            </a:r>
            <a:endParaRPr lang="en-US" sz="2400" dirty="0"/>
          </a:p>
        </p:txBody>
      </p:sp>
      <p:sp>
        <p:nvSpPr>
          <p:cNvPr id="48" name="Text 36"/>
          <p:cNvSpPr txBox="1"/>
          <p:nvPr/>
        </p:nvSpPr>
        <p:spPr>
          <a:xfrm>
            <a:off x="8146389" y="3193085"/>
            <a:ext cx="597103" cy="2660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</a:t>
            </a:r>
            <a:endParaRPr lang="en-US" dirty="0"/>
          </a:p>
        </p:txBody>
      </p:sp>
      <p:sp>
        <p:nvSpPr>
          <p:cNvPr id="49" name="Text 37"/>
          <p:cNvSpPr txBox="1"/>
          <p:nvPr/>
        </p:nvSpPr>
        <p:spPr>
          <a:xfrm>
            <a:off x="7448702" y="3564331"/>
            <a:ext cx="1848002" cy="1791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Rescue efforts, community help, distress signals, solidarity</a:t>
            </a:r>
            <a:endParaRPr lang="en-US" sz="2000" dirty="0"/>
          </a:p>
        </p:txBody>
      </p:sp>
      <p:sp>
        <p:nvSpPr>
          <p:cNvPr id="50" name="Shape 38"/>
          <p:cNvSpPr/>
          <p:nvPr/>
        </p:nvSpPr>
        <p:spPr>
          <a:xfrm>
            <a:off x="7448702" y="5495544"/>
            <a:ext cx="18480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51" name="Text 39"/>
          <p:cNvSpPr txBox="1"/>
          <p:nvPr/>
        </p:nvSpPr>
        <p:spPr>
          <a:xfrm>
            <a:off x="7448702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17%</a:t>
            </a:r>
            <a:endParaRPr lang="en-US" dirty="0"/>
          </a:p>
        </p:txBody>
      </p:sp>
      <p:sp>
        <p:nvSpPr>
          <p:cNvPr id="52" name="Text 40"/>
          <p:cNvSpPr txBox="1"/>
          <p:nvPr/>
        </p:nvSpPr>
        <p:spPr>
          <a:xfrm>
            <a:off x="7448702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total</a:t>
            </a:r>
            <a:endParaRPr lang="en-US" dirty="0"/>
          </a:p>
        </p:txBody>
      </p:sp>
      <p:sp>
        <p:nvSpPr>
          <p:cNvPr id="53" name="Text 41"/>
          <p:cNvSpPr txBox="1"/>
          <p:nvPr/>
        </p:nvSpPr>
        <p:spPr>
          <a:xfrm>
            <a:off x="8372246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#3</a:t>
            </a:r>
            <a:endParaRPr lang="en-US" dirty="0"/>
          </a:p>
        </p:txBody>
      </p:sp>
      <p:sp>
        <p:nvSpPr>
          <p:cNvPr id="54" name="Text 42"/>
          <p:cNvSpPr txBox="1"/>
          <p:nvPr/>
        </p:nvSpPr>
        <p:spPr>
          <a:xfrm>
            <a:off x="8372246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</a:t>
            </a:r>
            <a:endParaRPr lang="en-US" dirty="0"/>
          </a:p>
        </p:txBody>
      </p:sp>
      <p:sp>
        <p:nvSpPr>
          <p:cNvPr id="55" name="Shape 43"/>
          <p:cNvSpPr/>
          <p:nvPr/>
        </p:nvSpPr>
        <p:spPr>
          <a:xfrm>
            <a:off x="9581998" y="1516075"/>
            <a:ext cx="2133295" cy="4724705"/>
          </a:xfrm>
          <a:prstGeom prst="roundRect">
            <a:avLst>
              <a:gd name="adj" fmla="val 4592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56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382098" y="1763878"/>
            <a:ext cx="533095" cy="533095"/>
          </a:xfrm>
          <a:prstGeom prst="rect">
            <a:avLst/>
          </a:prstGeom>
        </p:spPr>
      </p:pic>
      <p:pic>
        <p:nvPicPr>
          <p:cNvPr id="57" name="Image 11" descr="preencoded.png"/>
          <p:cNvPicPr>
            <a:picLocks noChangeAspect="1"/>
          </p:cNvPicPr>
          <p:nvPr/>
        </p:nvPicPr>
        <p:blipFill>
          <a:blip r:embed="rId14"/>
          <a:srcRect t="-31430" b="-31430"/>
          <a:stretch/>
        </p:blipFill>
        <p:spPr>
          <a:xfrm>
            <a:off x="10554005" y="1906524"/>
            <a:ext cx="190195" cy="247802"/>
          </a:xfrm>
          <a:prstGeom prst="rect">
            <a:avLst/>
          </a:prstGeom>
        </p:spPr>
      </p:pic>
      <p:sp>
        <p:nvSpPr>
          <p:cNvPr id="58" name="Text 44"/>
          <p:cNvSpPr txBox="1"/>
          <p:nvPr/>
        </p:nvSpPr>
        <p:spPr>
          <a:xfrm>
            <a:off x="10051998" y="2488081"/>
            <a:ext cx="1520647" cy="245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Aid Logistics</a:t>
            </a:r>
            <a:endParaRPr lang="en-US" sz="2000" dirty="0"/>
          </a:p>
        </p:txBody>
      </p:sp>
      <p:sp>
        <p:nvSpPr>
          <p:cNvPr id="59" name="Text 45"/>
          <p:cNvSpPr txBox="1"/>
          <p:nvPr/>
        </p:nvSpPr>
        <p:spPr>
          <a:xfrm>
            <a:off x="10187330" y="2811780"/>
            <a:ext cx="929945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7,612</a:t>
            </a:r>
            <a:endParaRPr lang="en-US" sz="2400" dirty="0"/>
          </a:p>
        </p:txBody>
      </p:sp>
      <p:sp>
        <p:nvSpPr>
          <p:cNvPr id="60" name="Text 46"/>
          <p:cNvSpPr txBox="1"/>
          <p:nvPr/>
        </p:nvSpPr>
        <p:spPr>
          <a:xfrm>
            <a:off x="10423245" y="3193085"/>
            <a:ext cx="694029" cy="2734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</a:t>
            </a:r>
            <a:endParaRPr lang="en-US" dirty="0"/>
          </a:p>
        </p:txBody>
      </p:sp>
      <p:sp>
        <p:nvSpPr>
          <p:cNvPr id="61" name="Text 47"/>
          <p:cNvSpPr txBox="1"/>
          <p:nvPr/>
        </p:nvSpPr>
        <p:spPr>
          <a:xfrm>
            <a:off x="9724644" y="3564331"/>
            <a:ext cx="1848002" cy="1791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Resource coordination, transportation, urgent needs</a:t>
            </a:r>
            <a:endParaRPr lang="en-US" sz="2000" dirty="0"/>
          </a:p>
        </p:txBody>
      </p:sp>
      <p:sp>
        <p:nvSpPr>
          <p:cNvPr id="62" name="Shape 48"/>
          <p:cNvSpPr/>
          <p:nvPr/>
        </p:nvSpPr>
        <p:spPr>
          <a:xfrm>
            <a:off x="9724644" y="5495544"/>
            <a:ext cx="18480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63" name="Text 49"/>
          <p:cNvSpPr txBox="1"/>
          <p:nvPr/>
        </p:nvSpPr>
        <p:spPr>
          <a:xfrm>
            <a:off x="9724644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6%</a:t>
            </a:r>
            <a:endParaRPr lang="en-US" dirty="0"/>
          </a:p>
        </p:txBody>
      </p:sp>
      <p:sp>
        <p:nvSpPr>
          <p:cNvPr id="64" name="Text 50"/>
          <p:cNvSpPr txBox="1"/>
          <p:nvPr/>
        </p:nvSpPr>
        <p:spPr>
          <a:xfrm>
            <a:off x="9724644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total</a:t>
            </a:r>
            <a:endParaRPr lang="en-US" dirty="0"/>
          </a:p>
        </p:txBody>
      </p:sp>
      <p:sp>
        <p:nvSpPr>
          <p:cNvPr id="65" name="Text 51"/>
          <p:cNvSpPr txBox="1"/>
          <p:nvPr/>
        </p:nvSpPr>
        <p:spPr>
          <a:xfrm>
            <a:off x="10649102" y="5648249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#4</a:t>
            </a:r>
            <a:endParaRPr lang="en-US" dirty="0"/>
          </a:p>
        </p:txBody>
      </p:sp>
      <p:sp>
        <p:nvSpPr>
          <p:cNvPr id="66" name="Text 52"/>
          <p:cNvSpPr txBox="1"/>
          <p:nvPr/>
        </p:nvSpPr>
        <p:spPr>
          <a:xfrm>
            <a:off x="10649102" y="5838444"/>
            <a:ext cx="924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</a:t>
            </a:r>
            <a:endParaRPr lang="en-US" dirty="0"/>
          </a:p>
        </p:txBody>
      </p:sp>
      <p:pic>
        <p:nvPicPr>
          <p:cNvPr id="67" name="Image 12" descr="preencoded.png"/>
          <p:cNvPicPr>
            <a:picLocks noChangeAspect="1"/>
          </p:cNvPicPr>
          <p:nvPr/>
        </p:nvPicPr>
        <p:blipFill>
          <a:blip r:embed="rId15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76402" y="286207"/>
            <a:ext cx="11239805" cy="5056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Engagement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Metrics by Cluster</a:t>
            </a:r>
            <a:endParaRPr lang="en-US" sz="3600" dirty="0"/>
          </a:p>
        </p:txBody>
      </p:sp>
      <p:sp>
        <p:nvSpPr>
          <p:cNvPr id="6" name="Text 2"/>
          <p:cNvSpPr txBox="1"/>
          <p:nvPr/>
        </p:nvSpPr>
        <p:spPr>
          <a:xfrm>
            <a:off x="476402" y="826618"/>
            <a:ext cx="112398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Analysis of user engagement across 5 topic clusters</a:t>
            </a:r>
            <a:endParaRPr lang="en-US" dirty="0"/>
          </a:p>
        </p:txBody>
      </p:sp>
      <p:sp>
        <p:nvSpPr>
          <p:cNvPr id="7" name="Shape 3"/>
          <p:cNvSpPr/>
          <p:nvPr/>
        </p:nvSpPr>
        <p:spPr>
          <a:xfrm>
            <a:off x="476402" y="1245413"/>
            <a:ext cx="11239805" cy="5000854"/>
          </a:xfrm>
          <a:prstGeom prst="roundRect">
            <a:avLst>
              <a:gd name="adj" fmla="val 836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8" name="Text 4"/>
          <p:cNvSpPr txBox="1"/>
          <p:nvPr/>
        </p:nvSpPr>
        <p:spPr>
          <a:xfrm>
            <a:off x="1113739" y="1484071"/>
            <a:ext cx="2717597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Engagement Analysis </a:t>
            </a:r>
            <a:endParaRPr lang="en-US" sz="2000" dirty="0"/>
          </a:p>
        </p:txBody>
      </p:sp>
      <p:sp>
        <p:nvSpPr>
          <p:cNvPr id="9" name="Text 5"/>
          <p:cNvSpPr txBox="1"/>
          <p:nvPr/>
        </p:nvSpPr>
        <p:spPr>
          <a:xfrm>
            <a:off x="10081260" y="1516990"/>
            <a:ext cx="166695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 = 117,760 posts</a:t>
            </a:r>
            <a:endParaRPr lang="en-US" sz="1300" dirty="0"/>
          </a:p>
        </p:txBody>
      </p:sp>
      <p:sp>
        <p:nvSpPr>
          <p:cNvPr id="10" name="Text 6"/>
          <p:cNvSpPr txBox="1"/>
          <p:nvPr/>
        </p:nvSpPr>
        <p:spPr>
          <a:xfrm>
            <a:off x="718718" y="2037283"/>
            <a:ext cx="1943100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Metric</a:t>
            </a:r>
            <a:endParaRPr lang="en-US" dirty="0"/>
          </a:p>
        </p:txBody>
      </p:sp>
      <p:sp>
        <p:nvSpPr>
          <p:cNvPr id="11" name="Text 7"/>
          <p:cNvSpPr txBox="1"/>
          <p:nvPr/>
        </p:nvSpPr>
        <p:spPr>
          <a:xfrm>
            <a:off x="2654503" y="2037283"/>
            <a:ext cx="1772107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Effects</a:t>
            </a:r>
            <a:endParaRPr lang="en-US" dirty="0"/>
          </a:p>
        </p:txBody>
      </p:sp>
      <p:sp>
        <p:nvSpPr>
          <p:cNvPr id="12" name="Text 8"/>
          <p:cNvSpPr txBox="1"/>
          <p:nvPr/>
        </p:nvSpPr>
        <p:spPr>
          <a:xfrm>
            <a:off x="4418381" y="2037283"/>
            <a:ext cx="1772107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Breaking News</a:t>
            </a:r>
            <a:endParaRPr lang="en-US" dirty="0"/>
          </a:p>
        </p:txBody>
      </p:sp>
      <p:sp>
        <p:nvSpPr>
          <p:cNvPr id="13" name="Text 9"/>
          <p:cNvSpPr txBox="1"/>
          <p:nvPr/>
        </p:nvSpPr>
        <p:spPr>
          <a:xfrm>
            <a:off x="6181344" y="2037283"/>
            <a:ext cx="1772107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</a:t>
            </a:r>
            <a:endParaRPr lang="en-US" dirty="0"/>
          </a:p>
        </p:txBody>
      </p:sp>
      <p:sp>
        <p:nvSpPr>
          <p:cNvPr id="14" name="Text 10"/>
          <p:cNvSpPr txBox="1"/>
          <p:nvPr/>
        </p:nvSpPr>
        <p:spPr>
          <a:xfrm>
            <a:off x="7945222" y="2037283"/>
            <a:ext cx="1772107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 &amp; Rescue</a:t>
            </a:r>
            <a:endParaRPr lang="en-US" dirty="0"/>
          </a:p>
        </p:txBody>
      </p:sp>
      <p:sp>
        <p:nvSpPr>
          <p:cNvPr id="15" name="Text 11"/>
          <p:cNvSpPr txBox="1"/>
          <p:nvPr/>
        </p:nvSpPr>
        <p:spPr>
          <a:xfrm>
            <a:off x="9709099" y="2037283"/>
            <a:ext cx="1772107" cy="381305"/>
          </a:xfrm>
          <a:prstGeom prst="rect">
            <a:avLst/>
          </a:prstGeom>
          <a:solidFill>
            <a:srgbClr val="38B2AC">
              <a:alpha val="20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kern="0" spc="3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Aid Logistics</a:t>
            </a:r>
            <a:endParaRPr lang="en-US" dirty="0"/>
          </a:p>
        </p:txBody>
      </p:sp>
      <p:sp>
        <p:nvSpPr>
          <p:cNvPr id="16" name="Text 12"/>
          <p:cNvSpPr txBox="1"/>
          <p:nvPr/>
        </p:nvSpPr>
        <p:spPr>
          <a:xfrm>
            <a:off x="1664208" y="2418588"/>
            <a:ext cx="997610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Likes</a:t>
            </a:r>
            <a:endParaRPr lang="en-US" dirty="0"/>
          </a:p>
        </p:txBody>
      </p:sp>
      <p:sp>
        <p:nvSpPr>
          <p:cNvPr id="17" name="Text 13"/>
          <p:cNvSpPr txBox="1"/>
          <p:nvPr/>
        </p:nvSpPr>
        <p:spPr>
          <a:xfrm>
            <a:off x="2654503" y="2418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70.43</a:t>
            </a:r>
            <a:endParaRPr lang="en-US" dirty="0"/>
          </a:p>
        </p:txBody>
      </p:sp>
      <p:sp>
        <p:nvSpPr>
          <p:cNvPr id="18" name="Text 14"/>
          <p:cNvSpPr txBox="1"/>
          <p:nvPr/>
        </p:nvSpPr>
        <p:spPr>
          <a:xfrm>
            <a:off x="4418381" y="2418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97.21</a:t>
            </a:r>
            <a:endParaRPr lang="en-US" dirty="0"/>
          </a:p>
        </p:txBody>
      </p:sp>
      <p:sp>
        <p:nvSpPr>
          <p:cNvPr id="19" name="Text 15"/>
          <p:cNvSpPr txBox="1"/>
          <p:nvPr/>
        </p:nvSpPr>
        <p:spPr>
          <a:xfrm>
            <a:off x="6181344" y="2418588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208.56</a:t>
            </a:r>
            <a:endParaRPr lang="en-US" dirty="0"/>
          </a:p>
        </p:txBody>
      </p:sp>
      <p:sp>
        <p:nvSpPr>
          <p:cNvPr id="20" name="Text 16"/>
          <p:cNvSpPr txBox="1"/>
          <p:nvPr/>
        </p:nvSpPr>
        <p:spPr>
          <a:xfrm>
            <a:off x="7945222" y="2418588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191.60</a:t>
            </a:r>
            <a:endParaRPr lang="en-US" dirty="0"/>
          </a:p>
        </p:txBody>
      </p:sp>
      <p:sp>
        <p:nvSpPr>
          <p:cNvPr id="21" name="Text 17"/>
          <p:cNvSpPr txBox="1"/>
          <p:nvPr/>
        </p:nvSpPr>
        <p:spPr>
          <a:xfrm>
            <a:off x="9709099" y="2418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37.73</a:t>
            </a:r>
            <a:endParaRPr lang="en-US" dirty="0"/>
          </a:p>
        </p:txBody>
      </p:sp>
      <p:sp>
        <p:nvSpPr>
          <p:cNvPr id="22" name="Shape 18"/>
          <p:cNvSpPr/>
          <p:nvPr/>
        </p:nvSpPr>
        <p:spPr>
          <a:xfrm>
            <a:off x="718718" y="2799893"/>
            <a:ext cx="10753344" cy="381305"/>
          </a:xfrm>
          <a:prstGeom prst="rect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3" name="Text 19"/>
          <p:cNvSpPr txBox="1"/>
          <p:nvPr/>
        </p:nvSpPr>
        <p:spPr>
          <a:xfrm>
            <a:off x="1066191" y="2829153"/>
            <a:ext cx="1595628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Comments</a:t>
            </a:r>
            <a:endParaRPr lang="en-US" dirty="0"/>
          </a:p>
        </p:txBody>
      </p:sp>
      <p:sp>
        <p:nvSpPr>
          <p:cNvPr id="24" name="Text 20"/>
          <p:cNvSpPr txBox="1"/>
          <p:nvPr/>
        </p:nvSpPr>
        <p:spPr>
          <a:xfrm>
            <a:off x="2654503" y="2799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8.14</a:t>
            </a:r>
            <a:endParaRPr lang="en-US" dirty="0"/>
          </a:p>
        </p:txBody>
      </p:sp>
      <p:sp>
        <p:nvSpPr>
          <p:cNvPr id="25" name="Text 21"/>
          <p:cNvSpPr txBox="1"/>
          <p:nvPr/>
        </p:nvSpPr>
        <p:spPr>
          <a:xfrm>
            <a:off x="4418381" y="2799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16.21</a:t>
            </a:r>
            <a:endParaRPr lang="en-US" dirty="0"/>
          </a:p>
        </p:txBody>
      </p:sp>
      <p:sp>
        <p:nvSpPr>
          <p:cNvPr id="26" name="Text 22"/>
          <p:cNvSpPr txBox="1"/>
          <p:nvPr/>
        </p:nvSpPr>
        <p:spPr>
          <a:xfrm>
            <a:off x="6181344" y="2799893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26.00</a:t>
            </a:r>
            <a:endParaRPr lang="en-US" dirty="0"/>
          </a:p>
        </p:txBody>
      </p:sp>
      <p:sp>
        <p:nvSpPr>
          <p:cNvPr id="27" name="Text 23"/>
          <p:cNvSpPr txBox="1"/>
          <p:nvPr/>
        </p:nvSpPr>
        <p:spPr>
          <a:xfrm>
            <a:off x="7945222" y="2799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20.22</a:t>
            </a:r>
            <a:endParaRPr lang="en-US" dirty="0"/>
          </a:p>
        </p:txBody>
      </p:sp>
      <p:sp>
        <p:nvSpPr>
          <p:cNvPr id="28" name="Text 24"/>
          <p:cNvSpPr txBox="1"/>
          <p:nvPr/>
        </p:nvSpPr>
        <p:spPr>
          <a:xfrm>
            <a:off x="9709099" y="2799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7.51</a:t>
            </a:r>
            <a:endParaRPr lang="en-US" dirty="0"/>
          </a:p>
        </p:txBody>
      </p:sp>
      <p:sp>
        <p:nvSpPr>
          <p:cNvPr id="29" name="Text 25"/>
          <p:cNvSpPr txBox="1"/>
          <p:nvPr/>
        </p:nvSpPr>
        <p:spPr>
          <a:xfrm>
            <a:off x="1607515" y="3180283"/>
            <a:ext cx="1054303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Shares</a:t>
            </a:r>
            <a:endParaRPr lang="en-US" dirty="0"/>
          </a:p>
        </p:txBody>
      </p:sp>
      <p:sp>
        <p:nvSpPr>
          <p:cNvPr id="30" name="Text 26"/>
          <p:cNvSpPr txBox="1"/>
          <p:nvPr/>
        </p:nvSpPr>
        <p:spPr>
          <a:xfrm>
            <a:off x="2654503" y="3180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10.38</a:t>
            </a:r>
            <a:endParaRPr lang="en-US" dirty="0"/>
          </a:p>
        </p:txBody>
      </p:sp>
      <p:sp>
        <p:nvSpPr>
          <p:cNvPr id="31" name="Text 27"/>
          <p:cNvSpPr txBox="1"/>
          <p:nvPr/>
        </p:nvSpPr>
        <p:spPr>
          <a:xfrm>
            <a:off x="4418381" y="3180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16.73</a:t>
            </a:r>
            <a:endParaRPr lang="en-US" dirty="0"/>
          </a:p>
        </p:txBody>
      </p:sp>
      <p:sp>
        <p:nvSpPr>
          <p:cNvPr id="32" name="Text 28"/>
          <p:cNvSpPr txBox="1"/>
          <p:nvPr/>
        </p:nvSpPr>
        <p:spPr>
          <a:xfrm>
            <a:off x="6181344" y="3180283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27.04</a:t>
            </a:r>
            <a:endParaRPr lang="en-US" dirty="0"/>
          </a:p>
        </p:txBody>
      </p:sp>
      <p:sp>
        <p:nvSpPr>
          <p:cNvPr id="33" name="Text 29"/>
          <p:cNvSpPr txBox="1"/>
          <p:nvPr/>
        </p:nvSpPr>
        <p:spPr>
          <a:xfrm>
            <a:off x="7945222" y="3180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19.02</a:t>
            </a:r>
            <a:endParaRPr lang="en-US" dirty="0"/>
          </a:p>
        </p:txBody>
      </p:sp>
      <p:sp>
        <p:nvSpPr>
          <p:cNvPr id="34" name="Text 30"/>
          <p:cNvSpPr txBox="1"/>
          <p:nvPr/>
        </p:nvSpPr>
        <p:spPr>
          <a:xfrm>
            <a:off x="9709099" y="3180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8.89</a:t>
            </a:r>
            <a:endParaRPr lang="en-US" dirty="0"/>
          </a:p>
        </p:txBody>
      </p:sp>
      <p:sp>
        <p:nvSpPr>
          <p:cNvPr id="35" name="Shape 31"/>
          <p:cNvSpPr/>
          <p:nvPr/>
        </p:nvSpPr>
        <p:spPr>
          <a:xfrm>
            <a:off x="718718" y="3561588"/>
            <a:ext cx="10753344" cy="381305"/>
          </a:xfrm>
          <a:prstGeom prst="rect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36" name="Text 32"/>
          <p:cNvSpPr txBox="1"/>
          <p:nvPr/>
        </p:nvSpPr>
        <p:spPr>
          <a:xfrm>
            <a:off x="1681582" y="3561588"/>
            <a:ext cx="98023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Love</a:t>
            </a:r>
            <a:endParaRPr lang="en-US" dirty="0"/>
          </a:p>
        </p:txBody>
      </p:sp>
      <p:sp>
        <p:nvSpPr>
          <p:cNvPr id="37" name="Text 33"/>
          <p:cNvSpPr txBox="1"/>
          <p:nvPr/>
        </p:nvSpPr>
        <p:spPr>
          <a:xfrm>
            <a:off x="2654503" y="3561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2.59</a:t>
            </a:r>
            <a:endParaRPr lang="en-US" dirty="0"/>
          </a:p>
        </p:txBody>
      </p:sp>
      <p:sp>
        <p:nvSpPr>
          <p:cNvPr id="38" name="Text 34"/>
          <p:cNvSpPr txBox="1"/>
          <p:nvPr/>
        </p:nvSpPr>
        <p:spPr>
          <a:xfrm>
            <a:off x="4418381" y="3561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3.44</a:t>
            </a:r>
            <a:endParaRPr lang="en-US" dirty="0"/>
          </a:p>
        </p:txBody>
      </p:sp>
      <p:sp>
        <p:nvSpPr>
          <p:cNvPr id="39" name="Text 35"/>
          <p:cNvSpPr txBox="1"/>
          <p:nvPr/>
        </p:nvSpPr>
        <p:spPr>
          <a:xfrm>
            <a:off x="6181344" y="3561588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9.33</a:t>
            </a:r>
            <a:endParaRPr lang="en-US" dirty="0"/>
          </a:p>
        </p:txBody>
      </p:sp>
      <p:sp>
        <p:nvSpPr>
          <p:cNvPr id="40" name="Text 36"/>
          <p:cNvSpPr txBox="1"/>
          <p:nvPr/>
        </p:nvSpPr>
        <p:spPr>
          <a:xfrm>
            <a:off x="7945222" y="3561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7.76</a:t>
            </a:r>
            <a:endParaRPr lang="en-US" dirty="0"/>
          </a:p>
        </p:txBody>
      </p:sp>
      <p:sp>
        <p:nvSpPr>
          <p:cNvPr id="41" name="Text 37"/>
          <p:cNvSpPr txBox="1"/>
          <p:nvPr/>
        </p:nvSpPr>
        <p:spPr>
          <a:xfrm>
            <a:off x="9709099" y="3561588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1.41</a:t>
            </a:r>
            <a:endParaRPr lang="en-US" dirty="0"/>
          </a:p>
        </p:txBody>
      </p:sp>
      <p:sp>
        <p:nvSpPr>
          <p:cNvPr id="42" name="Text 38"/>
          <p:cNvSpPr txBox="1"/>
          <p:nvPr/>
        </p:nvSpPr>
        <p:spPr>
          <a:xfrm>
            <a:off x="1713586" y="3942893"/>
            <a:ext cx="948233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Sad</a:t>
            </a:r>
            <a:endParaRPr lang="en-US" dirty="0"/>
          </a:p>
        </p:txBody>
      </p:sp>
      <p:sp>
        <p:nvSpPr>
          <p:cNvPr id="43" name="Text 39"/>
          <p:cNvSpPr txBox="1"/>
          <p:nvPr/>
        </p:nvSpPr>
        <p:spPr>
          <a:xfrm>
            <a:off x="2654503" y="3942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5.82</a:t>
            </a:r>
            <a:endParaRPr lang="en-US" dirty="0"/>
          </a:p>
        </p:txBody>
      </p:sp>
      <p:sp>
        <p:nvSpPr>
          <p:cNvPr id="44" name="Text 40"/>
          <p:cNvSpPr txBox="1"/>
          <p:nvPr/>
        </p:nvSpPr>
        <p:spPr>
          <a:xfrm>
            <a:off x="4418381" y="3942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6.21</a:t>
            </a:r>
            <a:endParaRPr lang="en-US" dirty="0"/>
          </a:p>
        </p:txBody>
      </p:sp>
      <p:sp>
        <p:nvSpPr>
          <p:cNvPr id="45" name="Text 41"/>
          <p:cNvSpPr txBox="1"/>
          <p:nvPr/>
        </p:nvSpPr>
        <p:spPr>
          <a:xfrm>
            <a:off x="6181344" y="3942893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25.48</a:t>
            </a:r>
            <a:endParaRPr lang="en-US" dirty="0"/>
          </a:p>
        </p:txBody>
      </p:sp>
      <p:sp>
        <p:nvSpPr>
          <p:cNvPr id="46" name="Text 42"/>
          <p:cNvSpPr txBox="1"/>
          <p:nvPr/>
        </p:nvSpPr>
        <p:spPr>
          <a:xfrm>
            <a:off x="7945222" y="3942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13.05</a:t>
            </a:r>
            <a:endParaRPr lang="en-US" dirty="0"/>
          </a:p>
        </p:txBody>
      </p:sp>
      <p:sp>
        <p:nvSpPr>
          <p:cNvPr id="47" name="Text 43"/>
          <p:cNvSpPr txBox="1"/>
          <p:nvPr/>
        </p:nvSpPr>
        <p:spPr>
          <a:xfrm>
            <a:off x="9709099" y="394289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2.23</a:t>
            </a:r>
            <a:endParaRPr lang="en-US" dirty="0"/>
          </a:p>
        </p:txBody>
      </p:sp>
      <p:sp>
        <p:nvSpPr>
          <p:cNvPr id="48" name="Shape 44"/>
          <p:cNvSpPr/>
          <p:nvPr/>
        </p:nvSpPr>
        <p:spPr>
          <a:xfrm>
            <a:off x="718718" y="4323283"/>
            <a:ext cx="10753344" cy="381305"/>
          </a:xfrm>
          <a:prstGeom prst="rect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49" name="Text 45"/>
          <p:cNvSpPr txBox="1"/>
          <p:nvPr/>
        </p:nvSpPr>
        <p:spPr>
          <a:xfrm>
            <a:off x="1643177" y="4323283"/>
            <a:ext cx="1018642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139700" tIns="101600" rIns="76200" bIns="10160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Angry</a:t>
            </a:r>
            <a:endParaRPr lang="en-US" dirty="0"/>
          </a:p>
        </p:txBody>
      </p:sp>
      <p:sp>
        <p:nvSpPr>
          <p:cNvPr id="50" name="Text 46"/>
          <p:cNvSpPr txBox="1"/>
          <p:nvPr/>
        </p:nvSpPr>
        <p:spPr>
          <a:xfrm>
            <a:off x="2654503" y="4323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1.21</a:t>
            </a:r>
            <a:endParaRPr lang="en-US" dirty="0"/>
          </a:p>
        </p:txBody>
      </p:sp>
      <p:sp>
        <p:nvSpPr>
          <p:cNvPr id="51" name="Text 47"/>
          <p:cNvSpPr txBox="1"/>
          <p:nvPr/>
        </p:nvSpPr>
        <p:spPr>
          <a:xfrm>
            <a:off x="4418381" y="4323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2.93</a:t>
            </a:r>
            <a:endParaRPr lang="en-US" dirty="0"/>
          </a:p>
        </p:txBody>
      </p:sp>
      <p:sp>
        <p:nvSpPr>
          <p:cNvPr id="52" name="Text 48"/>
          <p:cNvSpPr txBox="1"/>
          <p:nvPr/>
        </p:nvSpPr>
        <p:spPr>
          <a:xfrm>
            <a:off x="6181344" y="4323283"/>
            <a:ext cx="1772107" cy="381305"/>
          </a:xfrm>
          <a:prstGeom prst="rect">
            <a:avLst/>
          </a:prstGeom>
          <a:solidFill>
            <a:srgbClr val="38B2AC">
              <a:alpha val="15000"/>
            </a:srgbClr>
          </a:solidFill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3.03</a:t>
            </a:r>
            <a:endParaRPr lang="en-US" dirty="0"/>
          </a:p>
        </p:txBody>
      </p:sp>
      <p:sp>
        <p:nvSpPr>
          <p:cNvPr id="53" name="Text 49"/>
          <p:cNvSpPr txBox="1"/>
          <p:nvPr/>
        </p:nvSpPr>
        <p:spPr>
          <a:xfrm>
            <a:off x="7945222" y="4323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0.28</a:t>
            </a:r>
            <a:endParaRPr lang="en-US" dirty="0"/>
          </a:p>
        </p:txBody>
      </p:sp>
      <p:sp>
        <p:nvSpPr>
          <p:cNvPr id="54" name="Text 50"/>
          <p:cNvSpPr txBox="1"/>
          <p:nvPr/>
        </p:nvSpPr>
        <p:spPr>
          <a:xfrm>
            <a:off x="9709099" y="4323283"/>
            <a:ext cx="1772107" cy="381305"/>
          </a:xfrm>
          <a:prstGeom prst="rect">
            <a:avLst/>
          </a:prstGeom>
          <a:noFill/>
          <a:ln w="12700">
            <a:solidFill>
              <a:srgbClr val="FFFFFF">
                <a:alpha val="10000"/>
              </a:srgbClr>
            </a:solidFill>
          </a:ln>
        </p:spPr>
        <p:txBody>
          <a:bodyPr wrap="square" lIns="76200" tIns="101600" rIns="76200" bIns="10160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0.31</a:t>
            </a:r>
            <a:endParaRPr lang="en-US" dirty="0"/>
          </a:p>
        </p:txBody>
      </p:sp>
      <p:sp>
        <p:nvSpPr>
          <p:cNvPr id="55" name="Shape 51"/>
          <p:cNvSpPr/>
          <p:nvPr/>
        </p:nvSpPr>
        <p:spPr>
          <a:xfrm>
            <a:off x="714146" y="4990795"/>
            <a:ext cx="10763402" cy="1009498"/>
          </a:xfrm>
          <a:prstGeom prst="roundRect">
            <a:avLst>
              <a:gd name="adj" fmla="val 13672"/>
            </a:avLst>
          </a:prstGeom>
          <a:solidFill>
            <a:srgbClr val="38B2AC">
              <a:alpha val="10000"/>
            </a:srgbClr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56" name="Shape 52"/>
          <p:cNvSpPr/>
          <p:nvPr/>
        </p:nvSpPr>
        <p:spPr>
          <a:xfrm>
            <a:off x="714146" y="4990795"/>
            <a:ext cx="38405" cy="1009498"/>
          </a:xfrm>
          <a:prstGeom prst="roundRect">
            <a:avLst>
              <a:gd name="adj" fmla="val 359387"/>
            </a:avLst>
          </a:prstGeom>
          <a:solidFill>
            <a:srgbClr val="38B2AC"/>
          </a:solidFill>
          <a:ln w="12700">
            <a:solidFill>
              <a:srgbClr val="38B2A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57" name="Text 53"/>
          <p:cNvSpPr txBox="1"/>
          <p:nvPr/>
        </p:nvSpPr>
        <p:spPr>
          <a:xfrm>
            <a:off x="1162202" y="5088636"/>
            <a:ext cx="101251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Key Finding </a:t>
            </a:r>
            <a:endParaRPr lang="en-US" sz="2000" dirty="0"/>
          </a:p>
        </p:txBody>
      </p:sp>
      <p:pic>
        <p:nvPicPr>
          <p:cNvPr id="58" name="Image 2" descr="preencoded.png"/>
          <p:cNvPicPr>
            <a:picLocks noChangeAspect="1"/>
          </p:cNvPicPr>
          <p:nvPr/>
        </p:nvPicPr>
        <p:blipFill>
          <a:blip r:embed="rId5"/>
          <a:srcRect l="-847" r="-847"/>
          <a:stretch/>
        </p:blipFill>
        <p:spPr>
          <a:xfrm>
            <a:off x="942746" y="5102352"/>
            <a:ext cx="123444" cy="161849"/>
          </a:xfrm>
          <a:prstGeom prst="rect">
            <a:avLst/>
          </a:prstGeom>
        </p:spPr>
      </p:pic>
      <p:sp>
        <p:nvSpPr>
          <p:cNvPr id="59" name="Text 54"/>
          <p:cNvSpPr txBox="1"/>
          <p:nvPr/>
        </p:nvSpPr>
        <p:spPr>
          <a:xfrm>
            <a:off x="942746" y="5372100"/>
            <a:ext cx="10344607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News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 &amp; Rescue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posts received the highest engagement across all metrics, while </a:t>
            </a:r>
            <a:r>
              <a:rPr lang="en-US" sz="20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Aid Logistics</a:t>
            </a:r>
            <a:r>
              <a:rPr lang="en-US" sz="2000" dirty="0">
                <a:solidFill>
                  <a:srgbClr val="E2E8F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showed the lowest: indicating targeted but narrower reach. </a:t>
            </a:r>
            <a:endParaRPr lang="en-US" sz="2000" dirty="0"/>
          </a:p>
        </p:txBody>
      </p:sp>
      <p:pic>
        <p:nvPicPr>
          <p:cNvPr id="60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4146" y="1493215"/>
            <a:ext cx="228600" cy="228600"/>
          </a:xfrm>
          <a:prstGeom prst="rect">
            <a:avLst/>
          </a:prstGeom>
        </p:spPr>
      </p:pic>
      <p:pic>
        <p:nvPicPr>
          <p:cNvPr id="61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16406" y="2528316"/>
            <a:ext cx="152705" cy="152705"/>
          </a:xfrm>
          <a:prstGeom prst="rect">
            <a:avLst/>
          </a:prstGeom>
        </p:spPr>
      </p:pic>
      <p:pic>
        <p:nvPicPr>
          <p:cNvPr id="62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1074" y="2884474"/>
            <a:ext cx="152705" cy="152705"/>
          </a:xfrm>
          <a:prstGeom prst="rect">
            <a:avLst/>
          </a:prstGeom>
        </p:spPr>
      </p:pic>
      <p:pic>
        <p:nvPicPr>
          <p:cNvPr id="63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60627" y="3290011"/>
            <a:ext cx="152705" cy="152705"/>
          </a:xfrm>
          <a:prstGeom prst="rect">
            <a:avLst/>
          </a:prstGeom>
        </p:spPr>
      </p:pic>
      <p:pic>
        <p:nvPicPr>
          <p:cNvPr id="64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34694" y="3671316"/>
            <a:ext cx="152705" cy="152705"/>
          </a:xfrm>
          <a:prstGeom prst="rect">
            <a:avLst/>
          </a:prstGeom>
        </p:spPr>
      </p:pic>
      <p:pic>
        <p:nvPicPr>
          <p:cNvPr id="65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6698" y="4051706"/>
            <a:ext cx="152705" cy="152705"/>
          </a:xfrm>
          <a:prstGeom prst="rect">
            <a:avLst/>
          </a:prstGeom>
        </p:spPr>
      </p:pic>
      <p:pic>
        <p:nvPicPr>
          <p:cNvPr id="66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96289" y="4433011"/>
            <a:ext cx="152705" cy="152705"/>
          </a:xfrm>
          <a:prstGeom prst="rect">
            <a:avLst/>
          </a:prstGeom>
        </p:spPr>
      </p:pic>
      <p:pic>
        <p:nvPicPr>
          <p:cNvPr id="67" name="Image 10" descr="preencoded.png"/>
          <p:cNvPicPr>
            <a:picLocks noChangeAspect="1"/>
          </p:cNvPicPr>
          <p:nvPr/>
        </p:nvPicPr>
        <p:blipFill>
          <a:blip r:embed="rId13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68" name="Shape 55"/>
          <p:cNvSpPr/>
          <p:nvPr/>
        </p:nvSpPr>
        <p:spPr>
          <a:xfrm>
            <a:off x="476402" y="6538874"/>
            <a:ext cx="75895" cy="75895"/>
          </a:xfrm>
          <a:prstGeom prst="ellipse">
            <a:avLst/>
          </a:prstGeom>
          <a:solidFill>
            <a:srgbClr val="38B2A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70" name="Text 57"/>
          <p:cNvSpPr txBox="1"/>
          <p:nvPr/>
        </p:nvSpPr>
        <p:spPr>
          <a:xfrm>
            <a:off x="9153144" y="6486754"/>
            <a:ext cx="270936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200" dirty="0"/>
          </a:p>
        </p:txBody>
      </p:sp>
      <p:pic>
        <p:nvPicPr>
          <p:cNvPr id="71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1563502" y="6500470"/>
            <a:ext cx="152705" cy="152705"/>
          </a:xfrm>
          <a:prstGeom prst="rect">
            <a:avLst/>
          </a:prstGeom>
        </p:spPr>
      </p:pic>
      <p:sp>
        <p:nvSpPr>
          <p:cNvPr id="73" name="Text 35">
            <a:extLst>
              <a:ext uri="{FF2B5EF4-FFF2-40B4-BE49-F238E27FC236}">
                <a16:creationId xmlns:a16="http://schemas.microsoft.com/office/drawing/2014/main" id="{BBB23133-6883-CC7A-FB57-341F8E7ADEC2}"/>
              </a:ext>
            </a:extLst>
          </p:cNvPr>
          <p:cNvSpPr txBox="1"/>
          <p:nvPr/>
        </p:nvSpPr>
        <p:spPr>
          <a:xfrm>
            <a:off x="9487814" y="6501842"/>
            <a:ext cx="28684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Contact: 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5"/>
              </a:rPr>
              <a:t>aviyo@clb.ac.il</a:t>
            </a:r>
            <a:r>
              <a:rPr lang="en-US" sz="12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202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76402" y="381305"/>
            <a:ext cx="11239805" cy="5056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Engagement: </a:t>
            </a:r>
            <a:r>
              <a:rPr lang="en-US" sz="3600" b="1" dirty="0">
                <a:solidFill>
                  <a:srgbClr val="38B2A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Likes per Post</a:t>
            </a:r>
            <a:endParaRPr lang="en-US" sz="3600" dirty="0"/>
          </a:p>
        </p:txBody>
      </p:sp>
      <p:sp>
        <p:nvSpPr>
          <p:cNvPr id="6" name="Text 2"/>
          <p:cNvSpPr txBox="1"/>
          <p:nvPr/>
        </p:nvSpPr>
        <p:spPr>
          <a:xfrm>
            <a:off x="476402" y="960120"/>
            <a:ext cx="11239805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A0AE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Comparing user interaction across 5 topic clusters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 l="-17833" r="-17833"/>
          <a:stretch/>
        </p:blipFill>
        <p:spPr>
          <a:xfrm>
            <a:off x="476402" y="1484071"/>
            <a:ext cx="11239805" cy="4667098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rcRect l="-200" r="-200"/>
          <a:stretch/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476402" y="6334049"/>
            <a:ext cx="1123980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864</Words>
  <Application>Microsoft Office PowerPoint</Application>
  <PresentationFormat>מסך רחב</PresentationFormat>
  <Paragraphs>236</Paragraphs>
  <Slides>13</Slides>
  <Notes>13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Roboto</vt:lpstr>
      <vt:lpstr>Office Theme</vt:lpstr>
      <vt:lpstr>1_Office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Avi Yosipof</cp:lastModifiedBy>
  <cp:revision>14</cp:revision>
  <dcterms:created xsi:type="dcterms:W3CDTF">2026-05-06T13:47:34Z</dcterms:created>
  <dcterms:modified xsi:type="dcterms:W3CDTF">2026-05-06T18:51:55Z</dcterms:modified>
</cp:coreProperties>
</file>