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4"/>
    <p:sldMasterId id="2147483700" r:id="rId5"/>
    <p:sldMasterId id="2147483701" r:id="rId6"/>
  </p:sldMasterIdLst>
  <p:notesMasterIdLst>
    <p:notesMasterId r:id="rId38"/>
  </p:notesMasterIdLst>
  <p:handoutMasterIdLst>
    <p:handoutMasterId r:id="rId39"/>
  </p:handoutMasterIdLst>
  <p:sldIdLst>
    <p:sldId id="369" r:id="rId7"/>
    <p:sldId id="347" r:id="rId8"/>
    <p:sldId id="389" r:id="rId9"/>
    <p:sldId id="352" r:id="rId10"/>
    <p:sldId id="353" r:id="rId11"/>
    <p:sldId id="390" r:id="rId12"/>
    <p:sldId id="391" r:id="rId13"/>
    <p:sldId id="356" r:id="rId14"/>
    <p:sldId id="348" r:id="rId15"/>
    <p:sldId id="357" r:id="rId16"/>
    <p:sldId id="349" r:id="rId17"/>
    <p:sldId id="350" r:id="rId18"/>
    <p:sldId id="379" r:id="rId19"/>
    <p:sldId id="361" r:id="rId20"/>
    <p:sldId id="373" r:id="rId21"/>
    <p:sldId id="370" r:id="rId22"/>
    <p:sldId id="371" r:id="rId23"/>
    <p:sldId id="372" r:id="rId24"/>
    <p:sldId id="380" r:id="rId25"/>
    <p:sldId id="381" r:id="rId26"/>
    <p:sldId id="382" r:id="rId27"/>
    <p:sldId id="366" r:id="rId28"/>
    <p:sldId id="383" r:id="rId29"/>
    <p:sldId id="384" r:id="rId30"/>
    <p:sldId id="386" r:id="rId31"/>
    <p:sldId id="385" r:id="rId32"/>
    <p:sldId id="387" r:id="rId33"/>
    <p:sldId id="367" r:id="rId34"/>
    <p:sldId id="388" r:id="rId35"/>
    <p:sldId id="376" r:id="rId36"/>
    <p:sldId id="362" r:id="rId3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99691B-EB9D-4ED9-A956-CBFC71A6BBEA}" name="FRANQUIN Marie" initials="MF" userId="S::franquin@iiasa.ac.at::837624f6-17fb-43f6-9f4c-5f8a2315d400" providerId="AD"/>
  <p188:author id="{B71EE722-04C0-E5D8-E963-13A113D7CA73}" name="BORGHI Josephine" initials="BJ" userId="S::borghi@iiasa.ac.at::672685ad-2489-481d-964c-547c7d9931e2" providerId="AD"/>
  <p188:author id="{03317B9E-28E3-DCF8-73D4-F8AAB65D19C9}" name="BYERS Edward" initials="BE" userId="S::byers@iiasa.ac.at::68718f9d-8a35-4ba1-a7d1-07d918f3f2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9C"/>
    <a:srgbClr val="2455A3"/>
    <a:srgbClr val="001624"/>
    <a:srgbClr val="004689"/>
    <a:srgbClr val="00589E"/>
    <a:srgbClr val="FCAD17"/>
    <a:srgbClr val="0B1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5B431-E6E0-4B65-A7CE-E024DA928DCE}" v="5" dt="2026-05-13T08:59:24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35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328" y="13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0" Type="http://schemas.openxmlformats.org/officeDocument/2006/relationships/slide" Target="slides/slide14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GANEGI Mohammad-Reza" userId="59c48224-acd1-48e4-b44c-47d57ac25f26" providerId="ADAL" clId="{7177507A-F77C-44DA-9573-8BD4D2487D0B}"/>
    <pc:docChg chg="undo redo custSel addSld delSld modSld">
      <pc:chgData name="YEGANEGI Mohammad-Reza" userId="59c48224-acd1-48e4-b44c-47d57ac25f26" providerId="ADAL" clId="{7177507A-F77C-44DA-9573-8BD4D2487D0B}" dt="2026-05-13T09:00:31.082" v="157" actId="1076"/>
      <pc:docMkLst>
        <pc:docMk/>
      </pc:docMkLst>
      <pc:sldChg chg="addSp delSp modSp mod">
        <pc:chgData name="YEGANEGI Mohammad-Reza" userId="59c48224-acd1-48e4-b44c-47d57ac25f26" providerId="ADAL" clId="{7177507A-F77C-44DA-9573-8BD4D2487D0B}" dt="2026-05-13T09:00:31.082" v="157" actId="1076"/>
        <pc:sldMkLst>
          <pc:docMk/>
          <pc:sldMk cId="448200900" sldId="362"/>
        </pc:sldMkLst>
        <pc:spChg chg="mod">
          <ac:chgData name="YEGANEGI Mohammad-Reza" userId="59c48224-acd1-48e4-b44c-47d57ac25f26" providerId="ADAL" clId="{7177507A-F77C-44DA-9573-8BD4D2487D0B}" dt="2026-05-13T09:00:31.082" v="157" actId="1076"/>
          <ac:spMkLst>
            <pc:docMk/>
            <pc:sldMk cId="448200900" sldId="362"/>
            <ac:spMk id="3" creationId="{00000000-0000-0000-0000-000000000000}"/>
          </ac:spMkLst>
        </pc:spChg>
        <pc:picChg chg="add del mod">
          <ac:chgData name="YEGANEGI Mohammad-Reza" userId="59c48224-acd1-48e4-b44c-47d57ac25f26" providerId="ADAL" clId="{7177507A-F77C-44DA-9573-8BD4D2487D0B}" dt="2026-05-13T08:57:34.410" v="141" actId="478"/>
          <ac:picMkLst>
            <pc:docMk/>
            <pc:sldMk cId="448200900" sldId="362"/>
            <ac:picMk id="4" creationId="{43EFB0AD-4DE3-BF80-672B-ED1A964B4D48}"/>
          </ac:picMkLst>
        </pc:picChg>
        <pc:picChg chg="add mod">
          <ac:chgData name="YEGANEGI Mohammad-Reza" userId="59c48224-acd1-48e4-b44c-47d57ac25f26" providerId="ADAL" clId="{7177507A-F77C-44DA-9573-8BD4D2487D0B}" dt="2026-05-13T08:57:02.092" v="134" actId="1076"/>
          <ac:picMkLst>
            <pc:docMk/>
            <pc:sldMk cId="448200900" sldId="362"/>
            <ac:picMk id="5" creationId="{00000000-0000-0000-0000-000000000000}"/>
          </ac:picMkLst>
        </pc:picChg>
        <pc:picChg chg="add del mod">
          <ac:chgData name="YEGANEGI Mohammad-Reza" userId="59c48224-acd1-48e4-b44c-47d57ac25f26" providerId="ADAL" clId="{7177507A-F77C-44DA-9573-8BD4D2487D0B}" dt="2026-05-13T08:58:33.297" v="145" actId="478"/>
          <ac:picMkLst>
            <pc:docMk/>
            <pc:sldMk cId="448200900" sldId="362"/>
            <ac:picMk id="6" creationId="{971F7C62-4A9F-B3F0-BD49-FD64A4EAD184}"/>
          </ac:picMkLst>
        </pc:picChg>
        <pc:picChg chg="add mod">
          <ac:chgData name="YEGANEGI Mohammad-Reza" userId="59c48224-acd1-48e4-b44c-47d57ac25f26" providerId="ADAL" clId="{7177507A-F77C-44DA-9573-8BD4D2487D0B}" dt="2026-05-13T08:59:16.382" v="153" actId="14100"/>
          <ac:picMkLst>
            <pc:docMk/>
            <pc:sldMk cId="448200900" sldId="362"/>
            <ac:picMk id="7" creationId="{CA20B8F2-CC1B-A66E-C629-6E2B9526B150}"/>
          </ac:picMkLst>
        </pc:picChg>
      </pc:sldChg>
      <pc:sldChg chg="addSp delSp modSp mod">
        <pc:chgData name="YEGANEGI Mohammad-Reza" userId="59c48224-acd1-48e4-b44c-47d57ac25f26" providerId="ADAL" clId="{7177507A-F77C-44DA-9573-8BD4D2487D0B}" dt="2026-05-13T08:59:33.466" v="156" actId="1076"/>
        <pc:sldMkLst>
          <pc:docMk/>
          <pc:sldMk cId="1768908472" sldId="369"/>
        </pc:sldMkLst>
        <pc:picChg chg="del">
          <ac:chgData name="YEGANEGI Mohammad-Reza" userId="59c48224-acd1-48e4-b44c-47d57ac25f26" providerId="ADAL" clId="{7177507A-F77C-44DA-9573-8BD4D2487D0B}" dt="2026-05-13T08:56:53.691" v="132" actId="21"/>
          <ac:picMkLst>
            <pc:docMk/>
            <pc:sldMk cId="1768908472" sldId="369"/>
            <ac:picMk id="5" creationId="{00000000-0000-0000-0000-000000000000}"/>
          </ac:picMkLst>
        </pc:picChg>
        <pc:picChg chg="add mod">
          <ac:chgData name="YEGANEGI Mohammad-Reza" userId="59c48224-acd1-48e4-b44c-47d57ac25f26" providerId="ADAL" clId="{7177507A-F77C-44DA-9573-8BD4D2487D0B}" dt="2026-05-13T08:59:12.048" v="151"/>
          <ac:picMkLst>
            <pc:docMk/>
            <pc:sldMk cId="1768908472" sldId="369"/>
            <ac:picMk id="6" creationId="{27DB0328-5157-47E8-1899-E9A04C5F4380}"/>
          </ac:picMkLst>
        </pc:picChg>
        <pc:picChg chg="add mod">
          <ac:chgData name="YEGANEGI Mohammad-Reza" userId="59c48224-acd1-48e4-b44c-47d57ac25f26" providerId="ADAL" clId="{7177507A-F77C-44DA-9573-8BD4D2487D0B}" dt="2026-05-13T08:59:33.466" v="156" actId="1076"/>
          <ac:picMkLst>
            <pc:docMk/>
            <pc:sldMk cId="1768908472" sldId="369"/>
            <ac:picMk id="7" creationId="{F65D3630-81AB-5ABB-7817-EF589EF1E554}"/>
          </ac:picMkLst>
        </pc:picChg>
        <pc:picChg chg="del">
          <ac:chgData name="YEGANEGI Mohammad-Reza" userId="59c48224-acd1-48e4-b44c-47d57ac25f26" providerId="ADAL" clId="{7177507A-F77C-44DA-9573-8BD4D2487D0B}" dt="2026-05-13T08:59:26.498" v="155" actId="478"/>
          <ac:picMkLst>
            <pc:docMk/>
            <pc:sldMk cId="1768908472" sldId="369"/>
            <ac:picMk id="11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8CE3CE-7885-5440-B7D2-D1C38EEABC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54EA1-D6B4-7C47-AF7F-6ED3655198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D56F-4014-E440-B414-1949875DC54A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AEB30-D659-F04F-8BCA-7E5755820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60766-B385-064C-89E0-D696CB68E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C23E2-02F7-644F-99F5-08AC3BA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748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6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332E-8893-FE4E-9A25-93BB30EFA0DA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A1DD-B70C-B048-99CA-ED854228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3.png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3.png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3.png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94C2641-124F-A69C-62EE-7022E61493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3375"/>
            <a:ext cx="2662678" cy="7522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96F4454-EE77-9863-5232-E92217A7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514916"/>
            <a:ext cx="9610344" cy="18281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494027-8CAC-4BFE-C2F5-1C47F93D1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4507233"/>
            <a:ext cx="919581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382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3" y="987427"/>
            <a:ext cx="6949439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60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6113" y="987427"/>
            <a:ext cx="7485887" cy="48736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60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365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Final p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66980C-C913-5E12-6241-DDEDFA3F45E9}"/>
              </a:ext>
            </a:extLst>
          </p:cNvPr>
          <p:cNvSpPr txBox="1"/>
          <p:nvPr userDrawn="1"/>
        </p:nvSpPr>
        <p:spPr>
          <a:xfrm>
            <a:off x="625313" y="4393914"/>
            <a:ext cx="6823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International Institute for Applied Systems Analysis (IIASA) </a:t>
            </a:r>
            <a:br>
              <a:rPr lang="en-GB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en-GB" sz="16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Schlossplatz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1, A‑2361 </a:t>
            </a:r>
            <a:r>
              <a:rPr lang="en-GB" sz="16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Laxenburg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, Austria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A25F503F-4721-C310-186B-90EBB60E1CB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46916730"/>
              </p:ext>
            </p:extLst>
          </p:nvPr>
        </p:nvGraphicFramePr>
        <p:xfrm>
          <a:off x="625313" y="5074276"/>
          <a:ext cx="4536996" cy="132058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0110">
                  <a:extLst>
                    <a:ext uri="{9D8B030D-6E8A-4147-A177-3AD203B41FA5}">
                      <a16:colId xmlns:a16="http://schemas.microsoft.com/office/drawing/2014/main" val="1764525320"/>
                    </a:ext>
                  </a:extLst>
                </a:gridCol>
                <a:gridCol w="1439019">
                  <a:extLst>
                    <a:ext uri="{9D8B030D-6E8A-4147-A177-3AD203B41FA5}">
                      <a16:colId xmlns:a16="http://schemas.microsoft.com/office/drawing/2014/main" val="2052431680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1376892571"/>
                    </a:ext>
                  </a:extLst>
                </a:gridCol>
                <a:gridCol w="2312231">
                  <a:extLst>
                    <a:ext uri="{9D8B030D-6E8A-4147-A177-3AD203B41FA5}">
                      <a16:colId xmlns:a16="http://schemas.microsoft.com/office/drawing/2014/main" val="3904172649"/>
                    </a:ext>
                  </a:extLst>
                </a:gridCol>
              </a:tblGrid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iiasa.ac.at</a:t>
                      </a:r>
                      <a:endParaRPr lang="en-GB" sz="900" b="0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@</a:t>
                      </a:r>
                      <a:r>
                        <a:rPr lang="en-GB" sz="900" b="0" i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IIASAVienna</a:t>
                      </a:r>
                      <a:endParaRPr lang="en-GB" sz="900" b="0" i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7714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iiasa.ac.at</a:t>
                      </a:r>
                      <a:r>
                        <a:rPr lang="en-GB" sz="900" b="0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/contact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@</a:t>
                      </a:r>
                      <a:r>
                        <a:rPr lang="en-GB" sz="900" b="0" i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IIASALive</a:t>
                      </a:r>
                      <a:endParaRPr lang="en-GB" sz="900" b="0" i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74109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</a:t>
                      </a:r>
                      <a:endParaRPr lang="en-AT" sz="900" b="0" i="0" dirty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 dirty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@</a:t>
                      </a:r>
                      <a:r>
                        <a:rPr lang="en-GB" sz="900" b="0" i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iiasavienna</a:t>
                      </a:r>
                      <a:endParaRPr lang="en-GB" sz="900" b="0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576483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iiasa-vienna</a:t>
                      </a:r>
                      <a:endParaRPr lang="en-GB" sz="900" b="0" i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 dirty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91957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313" y="1950636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Thank you for your time.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313" y="3407554"/>
            <a:ext cx="8196072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b="0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Questions.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42BB52-0F76-07AF-0852-A89312EEB5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7469" y="5140607"/>
            <a:ext cx="177800" cy="17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69C23B-1930-CDCD-E8FC-0B640CD2DA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469" y="5449263"/>
            <a:ext cx="177800" cy="17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A85D1D-8F22-506B-74CE-2B40654E37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9592" y="5824842"/>
            <a:ext cx="177800" cy="17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7957E-1ACD-22F3-93CE-CB4A34038A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9592" y="6139482"/>
            <a:ext cx="177800" cy="177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DC30D1-684A-CF6C-A65B-3C4C6F4C769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63928" y="5140607"/>
            <a:ext cx="177800" cy="177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D6884D-7CCB-C46B-C53D-3E3A7AC062D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63928" y="5449263"/>
            <a:ext cx="177800" cy="177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152A05-4B11-1060-E898-EB8BD04B18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63928" y="5824842"/>
            <a:ext cx="177800" cy="177800"/>
          </a:xfrm>
          <a:prstGeom prst="rect">
            <a:avLst/>
          </a:prstGeom>
        </p:spPr>
      </p:pic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82E673C-86A6-9A7C-B964-99A87BF1812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3375"/>
            <a:ext cx="2662678" cy="75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30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inal p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42BB52-0F76-07AF-0852-A89312EEB5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7469" y="5140607"/>
            <a:ext cx="177800" cy="17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69C23B-1930-CDCD-E8FC-0B640CD2DA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469" y="5449263"/>
            <a:ext cx="177800" cy="17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A85D1D-8F22-506B-74CE-2B40654E37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9592" y="5824842"/>
            <a:ext cx="177800" cy="17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7957E-1ACD-22F3-93CE-CB4A34038A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9592" y="6139482"/>
            <a:ext cx="177800" cy="177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DC30D1-684A-CF6C-A65B-3C4C6F4C769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63928" y="5140607"/>
            <a:ext cx="177800" cy="177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D6884D-7CCB-C46B-C53D-3E3A7AC062D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63928" y="5449263"/>
            <a:ext cx="177800" cy="177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152A05-4B11-1060-E898-EB8BD04B18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63928" y="5824842"/>
            <a:ext cx="177800" cy="177800"/>
          </a:xfrm>
          <a:prstGeom prst="rect">
            <a:avLst/>
          </a:prstGeom>
        </p:spPr>
      </p:pic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E094E96-4A5C-119A-87FB-69E909C9556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3375"/>
            <a:ext cx="2662678" cy="7522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BC2C25E-7A77-C296-80AD-28CB78FFD7BB}"/>
              </a:ext>
            </a:extLst>
          </p:cNvPr>
          <p:cNvSpPr txBox="1"/>
          <p:nvPr userDrawn="1"/>
        </p:nvSpPr>
        <p:spPr>
          <a:xfrm>
            <a:off x="625313" y="4393914"/>
            <a:ext cx="6823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International Institute for Applied Systems Analysis (IIASA) </a:t>
            </a:r>
            <a:br>
              <a:rPr lang="en-GB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en-GB" sz="16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Schlossplatz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1, A‑2361 </a:t>
            </a:r>
            <a:r>
              <a:rPr lang="en-GB" sz="16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Laxenburg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, Austria</a:t>
            </a:r>
          </a:p>
        </p:txBody>
      </p:sp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6331C6D7-F0E1-859B-FE52-784285061D4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89590190"/>
              </p:ext>
            </p:extLst>
          </p:nvPr>
        </p:nvGraphicFramePr>
        <p:xfrm>
          <a:off x="625313" y="5074276"/>
          <a:ext cx="4536996" cy="132058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0110">
                  <a:extLst>
                    <a:ext uri="{9D8B030D-6E8A-4147-A177-3AD203B41FA5}">
                      <a16:colId xmlns:a16="http://schemas.microsoft.com/office/drawing/2014/main" val="1764525320"/>
                    </a:ext>
                  </a:extLst>
                </a:gridCol>
                <a:gridCol w="1439019">
                  <a:extLst>
                    <a:ext uri="{9D8B030D-6E8A-4147-A177-3AD203B41FA5}">
                      <a16:colId xmlns:a16="http://schemas.microsoft.com/office/drawing/2014/main" val="2052431680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1376892571"/>
                    </a:ext>
                  </a:extLst>
                </a:gridCol>
                <a:gridCol w="2312231">
                  <a:extLst>
                    <a:ext uri="{9D8B030D-6E8A-4147-A177-3AD203B41FA5}">
                      <a16:colId xmlns:a16="http://schemas.microsoft.com/office/drawing/2014/main" val="3904172649"/>
                    </a:ext>
                  </a:extLst>
                </a:gridCol>
              </a:tblGrid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iiasa.ac.at</a:t>
                      </a:r>
                      <a:endParaRPr lang="en-GB" sz="900" b="0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@</a:t>
                      </a:r>
                      <a:r>
                        <a:rPr lang="en-GB" sz="900" b="0" i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IIASAVienna</a:t>
                      </a:r>
                      <a:endParaRPr lang="en-GB" sz="900" b="0" i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7714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iiasa.ac.at</a:t>
                      </a:r>
                      <a:r>
                        <a:rPr lang="en-GB" sz="900" b="0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/contact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@</a:t>
                      </a:r>
                      <a:r>
                        <a:rPr lang="en-GB" sz="900" b="0" i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IIASALive</a:t>
                      </a:r>
                      <a:endParaRPr lang="en-GB" sz="900" b="0" i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74109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</a:t>
                      </a:r>
                      <a:endParaRPr lang="en-AT" sz="900" b="0" i="0" dirty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 dirty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@</a:t>
                      </a:r>
                      <a:r>
                        <a:rPr lang="en-GB" sz="900" b="0" i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iiasavienna</a:t>
                      </a:r>
                      <a:endParaRPr lang="en-GB" sz="900" b="0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576483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iiasa-vienna</a:t>
                      </a:r>
                      <a:endParaRPr lang="en-GB" sz="900" b="0" i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 dirty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919575"/>
                  </a:ext>
                </a:extLst>
              </a:tr>
            </a:tbl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5A00841B-0732-CC89-A2D4-53E03A863F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313" y="1950636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B248495-314C-FFEC-EEB3-57E264472A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5313" y="3407554"/>
            <a:ext cx="8196072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b="0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Questions.</a:t>
            </a:r>
          </a:p>
        </p:txBody>
      </p:sp>
    </p:spTree>
    <p:extLst>
      <p:ext uri="{BB962C8B-B14F-4D97-AF65-F5344CB8AC3E}">
        <p14:creationId xmlns:p14="http://schemas.microsoft.com/office/powerpoint/2010/main" val="287200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C2C25E-7A77-C296-80AD-28CB78FFD7BB}"/>
              </a:ext>
            </a:extLst>
          </p:cNvPr>
          <p:cNvSpPr txBox="1"/>
          <p:nvPr userDrawn="1"/>
        </p:nvSpPr>
        <p:spPr>
          <a:xfrm>
            <a:off x="625313" y="6193914"/>
            <a:ext cx="6823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International Institute for Applied Systems Analysis (IIASA) </a:t>
            </a:r>
            <a:br>
              <a:rPr lang="en-GB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en-GB" sz="16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Schlossplatz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1, A‑2361 </a:t>
            </a:r>
            <a:r>
              <a:rPr lang="en-GB" sz="16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Laxenburg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, Austria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331C6D7-F0E1-859B-FE52-784285061D4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65944455"/>
              </p:ext>
            </p:extLst>
          </p:nvPr>
        </p:nvGraphicFramePr>
        <p:xfrm>
          <a:off x="7655004" y="5490771"/>
          <a:ext cx="4536996" cy="132058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0110">
                  <a:extLst>
                    <a:ext uri="{9D8B030D-6E8A-4147-A177-3AD203B41FA5}">
                      <a16:colId xmlns:a16="http://schemas.microsoft.com/office/drawing/2014/main" val="1764525320"/>
                    </a:ext>
                  </a:extLst>
                </a:gridCol>
                <a:gridCol w="1439019">
                  <a:extLst>
                    <a:ext uri="{9D8B030D-6E8A-4147-A177-3AD203B41FA5}">
                      <a16:colId xmlns:a16="http://schemas.microsoft.com/office/drawing/2014/main" val="2052431680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1376892571"/>
                    </a:ext>
                  </a:extLst>
                </a:gridCol>
                <a:gridCol w="2312231">
                  <a:extLst>
                    <a:ext uri="{9D8B030D-6E8A-4147-A177-3AD203B41FA5}">
                      <a16:colId xmlns:a16="http://schemas.microsoft.com/office/drawing/2014/main" val="3904172649"/>
                    </a:ext>
                  </a:extLst>
                </a:gridCol>
              </a:tblGrid>
              <a:tr h="330146">
                <a:tc>
                  <a:txBody>
                    <a:bodyPr/>
                    <a:lstStyle/>
                    <a:p>
                      <a:endParaRPr lang="en-AT" sz="1000" b="0" i="0" dirty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iiasa.ac.at</a:t>
                      </a:r>
                      <a:endParaRPr lang="en-GB" sz="900" b="0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@IIASAVienna</a:t>
                      </a:r>
                      <a:endParaRPr lang="en-GB" sz="900" b="0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7714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iiasa.ac.at/contact</a:t>
                      </a:r>
                      <a:endParaRPr lang="en-GB" sz="900" b="0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@IIASALive</a:t>
                      </a:r>
                      <a:endParaRPr lang="en-GB" sz="900" b="0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74109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</a:t>
                      </a:r>
                      <a:endParaRPr lang="en-AT" sz="900" b="0" i="0" dirty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 dirty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@</a:t>
                      </a:r>
                      <a:r>
                        <a:rPr lang="en-GB" sz="900" b="0" i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iiasavienna</a:t>
                      </a:r>
                      <a:endParaRPr lang="en-GB" sz="900" b="0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576483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iiasa-vienna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 dirty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919575"/>
                  </a:ext>
                </a:extLst>
              </a:tr>
            </a:tbl>
          </a:graphicData>
        </a:graphic>
      </p:graphicFrame>
      <p:sp>
        <p:nvSpPr>
          <p:cNvPr id="6" name="Subtitle 2">
            <a:extLst>
              <a:ext uri="{FF2B5EF4-FFF2-40B4-BE49-F238E27FC236}">
                <a16:creationId xmlns:a16="http://schemas.microsoft.com/office/drawing/2014/main" id="{6B248495-314C-FFEC-EEB3-57E264472A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3" y="3364354"/>
            <a:ext cx="5336287" cy="10799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lang="en-US" sz="2400" b="0" i="0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Q&amp;A? </a:t>
            </a:r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E094E96-4A5C-119A-87FB-69E909C955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3" y="124575"/>
            <a:ext cx="2662678" cy="75223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75200" y="1360800"/>
            <a:ext cx="5580000" cy="154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18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blue circle and a blue circle&#10;&#10;AI-generated content may be incorrect.">
            <a:extLst>
              <a:ext uri="{FF2B5EF4-FFF2-40B4-BE49-F238E27FC236}">
                <a16:creationId xmlns:a16="http://schemas.microsoft.com/office/drawing/2014/main" id="{3A5D7369-FC80-EC25-C345-1F0F3D6589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42BB52-0F76-07AF-0852-A89312EEB5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7469" y="5140607"/>
            <a:ext cx="177800" cy="17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69C23B-1930-CDCD-E8FC-0B640CD2DA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469" y="5449263"/>
            <a:ext cx="177800" cy="17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A85D1D-8F22-506B-74CE-2B40654E37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9592" y="5824842"/>
            <a:ext cx="177800" cy="17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7957E-1ACD-22F3-93CE-CB4A34038A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9592" y="6139482"/>
            <a:ext cx="177800" cy="177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DC30D1-684A-CF6C-A65B-3C4C6F4C769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63928" y="5140607"/>
            <a:ext cx="177800" cy="177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D6884D-7CCB-C46B-C53D-3E3A7AC062D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63928" y="5449263"/>
            <a:ext cx="177800" cy="177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152A05-4B11-1060-E898-EB8BD04B18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63928" y="5824842"/>
            <a:ext cx="177800" cy="177800"/>
          </a:xfrm>
          <a:prstGeom prst="rect">
            <a:avLst/>
          </a:prstGeom>
        </p:spPr>
      </p:pic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FA3A180-929A-621B-33E9-DCD0E4D9E84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3375"/>
            <a:ext cx="2662678" cy="752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EEC34-B362-4217-54A2-559CCBB17DBA}"/>
              </a:ext>
            </a:extLst>
          </p:cNvPr>
          <p:cNvSpPr txBox="1"/>
          <p:nvPr userDrawn="1"/>
        </p:nvSpPr>
        <p:spPr>
          <a:xfrm>
            <a:off x="625313" y="4393914"/>
            <a:ext cx="6823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International Institute for Applied Systems Analysis (IIASA) </a:t>
            </a:r>
            <a:br>
              <a:rPr lang="en-GB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en-GB" sz="16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Schlossplatz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1, A‑2361 </a:t>
            </a:r>
            <a:r>
              <a:rPr lang="en-GB" sz="16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Laxenburg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, Austria</a:t>
            </a:r>
          </a:p>
        </p:txBody>
      </p: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7D8F123C-9FAC-83ED-20CD-65D00CE5647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19628897"/>
              </p:ext>
            </p:extLst>
          </p:nvPr>
        </p:nvGraphicFramePr>
        <p:xfrm>
          <a:off x="625313" y="5074276"/>
          <a:ext cx="4536996" cy="132058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0110">
                  <a:extLst>
                    <a:ext uri="{9D8B030D-6E8A-4147-A177-3AD203B41FA5}">
                      <a16:colId xmlns:a16="http://schemas.microsoft.com/office/drawing/2014/main" val="1764525320"/>
                    </a:ext>
                  </a:extLst>
                </a:gridCol>
                <a:gridCol w="1439019">
                  <a:extLst>
                    <a:ext uri="{9D8B030D-6E8A-4147-A177-3AD203B41FA5}">
                      <a16:colId xmlns:a16="http://schemas.microsoft.com/office/drawing/2014/main" val="2052431680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1376892571"/>
                    </a:ext>
                  </a:extLst>
                </a:gridCol>
                <a:gridCol w="2312231">
                  <a:extLst>
                    <a:ext uri="{9D8B030D-6E8A-4147-A177-3AD203B41FA5}">
                      <a16:colId xmlns:a16="http://schemas.microsoft.com/office/drawing/2014/main" val="3904172649"/>
                    </a:ext>
                  </a:extLst>
                </a:gridCol>
              </a:tblGrid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iiasa.ac.at</a:t>
                      </a:r>
                      <a:endParaRPr lang="en-GB" sz="900" b="0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@</a:t>
                      </a:r>
                      <a:r>
                        <a:rPr lang="en-GB" sz="900" b="0" i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IIASAVienna</a:t>
                      </a:r>
                      <a:endParaRPr lang="en-GB" sz="900" b="0" i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7714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iiasa.ac.at</a:t>
                      </a:r>
                      <a:r>
                        <a:rPr lang="en-GB" sz="900" b="0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/contact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@</a:t>
                      </a:r>
                      <a:r>
                        <a:rPr lang="en-GB" sz="900" b="0" i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IIASALive</a:t>
                      </a:r>
                      <a:endParaRPr lang="en-GB" sz="900" b="0" i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74109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</a:t>
                      </a:r>
                      <a:endParaRPr lang="en-AT" sz="900" b="0" i="0" dirty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 dirty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@</a:t>
                      </a:r>
                      <a:r>
                        <a:rPr lang="en-GB" sz="900" b="0" i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iiasavienna</a:t>
                      </a:r>
                      <a:endParaRPr lang="en-GB" sz="900" b="0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576483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iiasa-vienna</a:t>
                      </a:r>
                      <a:endParaRPr lang="en-GB" sz="900" b="0" i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 dirty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919575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F9DB1956-7B0E-C56F-7A41-58AEF8B418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313" y="1950636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Thank you for your time.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83A8977F-DC5B-6F67-DA15-7297CABD7C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5313" y="3407554"/>
            <a:ext cx="8196072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b="0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Questions.</a:t>
            </a:r>
          </a:p>
        </p:txBody>
      </p:sp>
    </p:spTree>
    <p:extLst>
      <p:ext uri="{BB962C8B-B14F-4D97-AF65-F5344CB8AC3E}">
        <p14:creationId xmlns:p14="http://schemas.microsoft.com/office/powerpoint/2010/main" val="2139524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619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231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planet&#10;&#10;AI-generated content may be incorrect.">
            <a:extLst>
              <a:ext uri="{FF2B5EF4-FFF2-40B4-BE49-F238E27FC236}">
                <a16:creationId xmlns:a16="http://schemas.microsoft.com/office/drawing/2014/main" id="{F16111EA-FD22-7450-8D3A-A46ABF326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0" y="-1"/>
            <a:ext cx="12178189" cy="6865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732E99-48FB-AE24-3F85-33939BC44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15792" y="331508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39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flags in a hallway&#10;&#10;AI-generated content may be incorrect.">
            <a:extLst>
              <a:ext uri="{FF2B5EF4-FFF2-40B4-BE49-F238E27FC236}">
                <a16:creationId xmlns:a16="http://schemas.microsoft.com/office/drawing/2014/main" id="{BD08C793-18D8-6279-E18E-D6C198B34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-1" y="4764"/>
            <a:ext cx="12192001" cy="68532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732E99-48FB-AE24-3F85-33939BC44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15792" y="331508"/>
            <a:ext cx="459381" cy="653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3B683D-4184-2213-E019-6AB8AE196962}"/>
              </a:ext>
            </a:extLst>
          </p:cNvPr>
          <p:cNvSpPr txBox="1"/>
          <p:nvPr userDrawn="1"/>
        </p:nvSpPr>
        <p:spPr>
          <a:xfrm>
            <a:off x="0" y="6688723"/>
            <a:ext cx="295656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T" sz="5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© </a:t>
            </a:r>
            <a:r>
              <a:rPr lang="en-GB" sz="5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Gabriele Paar</a:t>
            </a:r>
            <a:r>
              <a:rPr lang="en-AT" sz="5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2F672C-2179-84C6-586C-607FC539C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370A45-7AF4-A482-826B-B51C11E0A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880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_Whit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blue circle and a blue circle&#10;&#10;AI-generated content may be incorrect.">
            <a:extLst>
              <a:ext uri="{FF2B5EF4-FFF2-40B4-BE49-F238E27FC236}">
                <a16:creationId xmlns:a16="http://schemas.microsoft.com/office/drawing/2014/main" id="{17EE6E94-036E-F9F3-4551-D25E2CFD5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B9E65A-E259-5EA1-D7B0-9CB9D020F6B1}"/>
              </a:ext>
            </a:extLst>
          </p:cNvPr>
          <p:cNvSpPr/>
          <p:nvPr userDrawn="1"/>
        </p:nvSpPr>
        <p:spPr>
          <a:xfrm>
            <a:off x="0" y="5971822"/>
            <a:ext cx="12192000" cy="886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>
              <a:ln>
                <a:noFill/>
              </a:ln>
            </a:endParaRPr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6C9C0A1-D350-96C6-7515-0C070BFC16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13036"/>
            <a:ext cx="2662678" cy="7522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5E2F831-396C-E202-CC85-8A4AB392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9A09633-2489-9F92-696B-7BAF907B5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738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EEA21E6-DF60-A431-AC5E-73ECAF2C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1890445"/>
            <a:ext cx="9610344" cy="16204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 i="0">
                <a:solidFill>
                  <a:srgbClr val="00579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60435B-DA53-D897-1ADA-1FC4D61D6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800" b="0" i="0">
                <a:solidFill>
                  <a:srgbClr val="00579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D349AA57-180D-073C-AF8C-AD45A4DAA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3375"/>
            <a:ext cx="2690427" cy="76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1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11494326" cy="45180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33374"/>
            <a:ext cx="11494326" cy="10317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2455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14" y="6209399"/>
            <a:ext cx="1885724" cy="52800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62713" y="6209399"/>
            <a:ext cx="226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99DBED9-AE13-4792-A3D0-1E52E2647E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9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5574792" cy="45180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594884"/>
            <a:ext cx="5574792" cy="45180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1DBDDF-7B8D-E049-BE5A-2AC650B2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33374"/>
            <a:ext cx="11466576" cy="10317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2455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7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73619"/>
            <a:ext cx="3675889" cy="4539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573619"/>
            <a:ext cx="3675889" cy="4539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596321"/>
            <a:ext cx="3675889" cy="4539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B7B320-CA87-A342-9115-47E9E4F9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1" y="333374"/>
            <a:ext cx="11494327" cy="10317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2455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5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482692"/>
            <a:ext cx="5634864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482692"/>
            <a:ext cx="5620512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462432"/>
            <a:ext cx="5574792" cy="3626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462432"/>
            <a:ext cx="5574792" cy="3626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33374"/>
            <a:ext cx="11494326" cy="10317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2455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1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8" y="677042"/>
            <a:ext cx="10655809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07D6BB-7467-238A-D2DB-2259F3ACAAA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801015" y="6344108"/>
            <a:ext cx="311498" cy="4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5" r:id="rId2"/>
    <p:sldLayoutId id="2147483702" r:id="rId3"/>
    <p:sldLayoutId id="2147483690" r:id="rId4"/>
    <p:sldLayoutId id="2147483663" r:id="rId5"/>
    <p:sldLayoutId id="2147483662" r:id="rId6"/>
    <p:sldLayoutId id="2147483664" r:id="rId7"/>
    <p:sldLayoutId id="2147483672" r:id="rId8"/>
    <p:sldLayoutId id="2147483665" r:id="rId9"/>
    <p:sldLayoutId id="2147483668" r:id="rId10"/>
    <p:sldLayoutId id="2147483669" r:id="rId11"/>
    <p:sldLayoutId id="2147483667" r:id="rId12"/>
    <p:sldLayoutId id="2147483697" r:id="rId13"/>
    <p:sldLayoutId id="2147483699" r:id="rId14"/>
    <p:sldLayoutId id="2147483703" r:id="rId15"/>
    <p:sldLayoutId id="214748368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00579C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i="0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b="0" i="0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1BCADA-D5E9-F017-2C2B-DB3D5CFB52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3945" y="6269019"/>
            <a:ext cx="478055" cy="5889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00B8EE-2350-6FF9-0B4E-A7AF8506CE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01015" y="6344108"/>
            <a:ext cx="311498" cy="443019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E6D730-A541-5AC5-312F-D13EB963D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825625"/>
            <a:ext cx="115220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Title Placeholder 6">
            <a:extLst>
              <a:ext uri="{FF2B5EF4-FFF2-40B4-BE49-F238E27FC236}">
                <a16:creationId xmlns:a16="http://schemas.microsoft.com/office/drawing/2014/main" id="{90BAF5AA-E5F1-F1DA-BC6F-EA9C94188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677042"/>
            <a:ext cx="11522075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1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2455A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9ED6AD0-4D7D-3E3B-A0DA-366F26B2ABB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01015" y="6339348"/>
            <a:ext cx="311498" cy="447779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DF0F801-3A17-DD7A-2E76-7033C04AF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825625"/>
            <a:ext cx="114855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F2FA12CE-751E-BB89-32CF-D8FDE19B4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677042"/>
            <a:ext cx="11485563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</a:t>
            </a:r>
            <a:r>
              <a:rPr lang="en-GB" dirty="0" err="1"/>
              <a:t>stylez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1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95" y="841289"/>
            <a:ext cx="9610344" cy="1828168"/>
          </a:xfrm>
        </p:spPr>
        <p:txBody>
          <a:bodyPr>
            <a:normAutofit fontScale="90000"/>
          </a:bodyPr>
          <a:lstStyle/>
          <a:p>
            <a:r>
              <a:rPr lang="en-US" dirty="0"/>
              <a:t>Disaster impact forecasting for risk-informed decision making with socioeconomic indices: evidence from earthquake-tsunami in India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804" y="3031375"/>
            <a:ext cx="11592331" cy="2981497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ea typeface="Tahoma"/>
              </a:rPr>
              <a:t>Mohammad Reza Yeganegi</a:t>
            </a:r>
          </a:p>
          <a:p>
            <a:pPr algn="r"/>
            <a:r>
              <a:rPr lang="en-US" b="1" dirty="0">
                <a:ea typeface="Tahoma"/>
              </a:rPr>
              <a:t>Elena </a:t>
            </a:r>
            <a:r>
              <a:rPr lang="en-US" b="1" dirty="0" err="1">
                <a:ea typeface="Tahoma"/>
              </a:rPr>
              <a:t>Rovenskaya</a:t>
            </a:r>
            <a:endParaRPr lang="en-US" sz="1800" b="1" dirty="0">
              <a:ea typeface="Tahoma"/>
            </a:endParaRPr>
          </a:p>
          <a:p>
            <a:r>
              <a:rPr lang="en-US" sz="1800" b="1" dirty="0">
                <a:ea typeface="Tahoma"/>
              </a:rPr>
              <a:t>Advancing System Analysis (ASA) Program</a:t>
            </a:r>
          </a:p>
          <a:p>
            <a:r>
              <a:rPr lang="en-US" sz="1800" b="1" dirty="0">
                <a:ea typeface="Tahoma"/>
              </a:rPr>
              <a:t>International Institute for Applied System Analysis (IIASA)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950105" y="5541817"/>
            <a:ext cx="9195816" cy="687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FFFFFF"/>
                </a:solidFill>
                <a:latin typeface="Arial" panose="020B0604020202020204"/>
                <a:ea typeface="Tahoma"/>
                <a:cs typeface="+mn-cs"/>
              </a:rPr>
              <a:t>May | 2026 | Vienna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FFFFFF"/>
                </a:solidFill>
                <a:latin typeface="Arial" panose="020B0604020202020204"/>
                <a:ea typeface="Tahoma"/>
                <a:cs typeface="+mn-cs"/>
              </a:rPr>
              <a:t>EGU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5D3630-81AB-5ABB-7817-EF589EF1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231" y="44623"/>
            <a:ext cx="1726639" cy="7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0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the random Vectors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are defined as mentioned before. </a:t>
                </a:r>
              </a:p>
              <a:p>
                <a:r>
                  <a:rPr lang="en-US" dirty="0"/>
                  <a:t>Disaster impact Value at Risk at the risk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a multivariate Value at Risk measure, showing the sub-space for worst-case scenario at the given risk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under conditions defined by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𝐷𝑖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&lt; 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𝐷𝑖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𝓢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𝑴</m:t>
                          </m:r>
                        </m:sub>
                      </m:sSub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𝐷𝑖𝑉𝑎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𝐷𝑖𝑉𝑎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𝓢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 1−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955" t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Disaster Risk Measures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921027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random vectors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are not time invariant</a:t>
                </a:r>
              </a:p>
              <a:p>
                <a:pPr lvl="1"/>
                <a:r>
                  <a:rPr lang="en-US" dirty="0"/>
                  <a:t>Climate change can have impact on severity of hazards.</a:t>
                </a:r>
              </a:p>
              <a:p>
                <a:pPr lvl="1"/>
                <a:r>
                  <a:rPr lang="en-US" dirty="0"/>
                  <a:t>Socioeconomic, environmental and other factors are changing over time as well.</a:t>
                </a:r>
              </a:p>
              <a:p>
                <a:pPr lvl="1"/>
                <a:r>
                  <a:rPr lang="en-US" dirty="0"/>
                  <a:t>The intervention variables also are changing over time.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impact measure vector at time 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hazard severity measure vector at time t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other Systematic Risk drivers’ vector at time 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Intervention’s vector at time t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955" t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time: </a:t>
            </a:r>
            <a:br>
              <a:rPr lang="en-US" dirty="0"/>
            </a:b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775476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Time-Variant DIP distribution can be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𝓢</m:t>
                              </m:r>
                            </m:e>
                            <m: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 </m:t>
                          </m:r>
                          <m:sSub>
                            <m:sSubPr>
                              <m:ctrlPr>
                                <a:rPr lang="en-US" b="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𝓢</m:t>
                              </m:r>
                            </m:e>
                            <m: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the impact at time of the disaster only depends on the current situation of random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:r>
                  <a:rPr lang="en-US" b="1" dirty="0"/>
                  <a:t>D</a:t>
                </a:r>
                <a:r>
                  <a:rPr lang="en-AT" b="1" dirty="0"/>
                  <a:t>IP</a:t>
                </a:r>
                <a:r>
                  <a:rPr lang="en-US" b="1" dirty="0"/>
                  <a:t> forecasting distribution</a:t>
                </a:r>
                <a:r>
                  <a:rPr lang="en-US" dirty="0"/>
                  <a:t> at time 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err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e>
                          <m:sSub>
                            <m:sSub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𝓢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nary>
                        <m:naryPr>
                          <m:limLoc m:val="undOvr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𝑆𝑢𝑝𝑜𝑟𝑡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 err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𝓢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955" t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time: </a:t>
            </a:r>
            <a:br>
              <a:rPr lang="en-US" dirty="0"/>
            </a:br>
            <a:r>
              <a:rPr lang="en-US" dirty="0"/>
              <a:t>Time-variant D</a:t>
            </a:r>
            <a:r>
              <a:rPr lang="en-AT"/>
              <a:t>IP</a:t>
            </a:r>
            <a:r>
              <a:rPr lang="en-US"/>
              <a:t> </a:t>
            </a:r>
            <a:r>
              <a:rPr lang="en-US" dirty="0"/>
              <a:t>distribution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35505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Three dimensional Index:</a:t>
            </a:r>
          </a:p>
          <a:p>
            <a:pPr lvl="1"/>
            <a:r>
              <a:rPr lang="en-US" dirty="0"/>
              <a:t>Education: ‘Mean years of schooling of adults aged 25+’ and ‘Expected years of schooling of children aged 6’;</a:t>
            </a:r>
          </a:p>
          <a:p>
            <a:pPr lvl="1"/>
            <a:r>
              <a:rPr lang="en-US" dirty="0"/>
              <a:t>Health: ‘Life expectancy at birth’</a:t>
            </a:r>
          </a:p>
          <a:p>
            <a:pPr lvl="1"/>
            <a:r>
              <a:rPr lang="en-US" dirty="0"/>
              <a:t>Standard of living: ‘Gross National Income per capita (PPP, 2011 US$)’.</a:t>
            </a:r>
          </a:p>
          <a:p>
            <a:r>
              <a:rPr lang="en-US" dirty="0"/>
              <a:t>Higher education level can increase awareness for preparation and response.</a:t>
            </a:r>
          </a:p>
          <a:p>
            <a:r>
              <a:rPr lang="en-US" dirty="0"/>
              <a:t>The health index shows the development of health care system</a:t>
            </a:r>
          </a:p>
          <a:p>
            <a:r>
              <a:rPr lang="en-US" dirty="0"/>
              <a:t>Income contributes to better housing, capacity building, and reduced venerability in general.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development index role in resilience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734698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3" y="1589342"/>
            <a:ext cx="6597812" cy="45180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Disaster impact metrics:</a:t>
            </a:r>
          </a:p>
          <a:p>
            <a:pPr lvl="1"/>
            <a:r>
              <a:rPr lang="en-US" dirty="0"/>
              <a:t>Casualties</a:t>
            </a:r>
          </a:p>
          <a:p>
            <a:pPr lvl="1"/>
            <a:r>
              <a:rPr lang="en-US" dirty="0"/>
              <a:t>Infrastructure damage (million USD)</a:t>
            </a:r>
          </a:p>
          <a:p>
            <a:r>
              <a:rPr lang="en-US" dirty="0"/>
              <a:t>Hazard severity metrics</a:t>
            </a:r>
          </a:p>
          <a:p>
            <a:pPr lvl="1"/>
            <a:r>
              <a:rPr lang="en-US" dirty="0"/>
              <a:t>Earthquake Magnitude</a:t>
            </a:r>
          </a:p>
          <a:p>
            <a:pPr lvl="1"/>
            <a:r>
              <a:rPr lang="en-US" dirty="0"/>
              <a:t>Tsunami height (m)</a:t>
            </a:r>
          </a:p>
          <a:p>
            <a:r>
              <a:rPr lang="en-US" dirty="0"/>
              <a:t>Risk factors and decision variables</a:t>
            </a:r>
          </a:p>
          <a:p>
            <a:pPr lvl="1"/>
            <a:r>
              <a:rPr lang="en-US" dirty="0"/>
              <a:t>Maximum and Minimum Population Density </a:t>
            </a:r>
            <a:r>
              <a:rPr lang="en-AT" dirty="0"/>
              <a:t>(</a:t>
            </a:r>
            <a:r>
              <a:rPr lang="en-US" dirty="0"/>
              <a:t>district level)</a:t>
            </a:r>
          </a:p>
          <a:p>
            <a:pPr lvl="1"/>
            <a:r>
              <a:rPr lang="en-US" dirty="0"/>
              <a:t>Wealth inequality (Gini Coefficient; district level)</a:t>
            </a:r>
          </a:p>
          <a:p>
            <a:pPr lvl="1"/>
            <a:r>
              <a:rPr lang="en-US" dirty="0"/>
              <a:t>Human Development Index (district level)</a:t>
            </a:r>
          </a:p>
          <a:p>
            <a:pPr lvl="1"/>
            <a:r>
              <a:rPr lang="en-US" dirty="0"/>
              <a:t>Flood Risk Index (district level)</a:t>
            </a:r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Multi-Hazard Example:</a:t>
            </a:r>
            <a:br>
              <a:rPr lang="en-US" dirty="0"/>
            </a:br>
            <a:r>
              <a:rPr lang="en-US" dirty="0"/>
              <a:t>Earthquake and Tsunami Impact forecasting in India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 txBox="1">
            <a:spLocks/>
          </p:cNvSpPr>
          <p:nvPr/>
        </p:nvSpPr>
        <p:spPr>
          <a:xfrm>
            <a:off x="6860771" y="1589342"/>
            <a:ext cx="4627418" cy="4518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/>
              <a:t>Dataset: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Earthquakes and Tsunamis from 2000 to 2025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Contains 20 regions (to districts)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Time series are also from 2000 to 2025</a:t>
            </a:r>
          </a:p>
        </p:txBody>
      </p:sp>
    </p:spTree>
    <p:extLst>
      <p:ext uri="{BB962C8B-B14F-4D97-AF65-F5344CB8AC3E}">
        <p14:creationId xmlns:p14="http://schemas.microsoft.com/office/powerpoint/2010/main" val="671485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589342"/>
            <a:ext cx="11494326" cy="4518071"/>
          </a:xfrm>
        </p:spPr>
        <p:txBody>
          <a:bodyPr>
            <a:normAutofit/>
          </a:bodyPr>
          <a:lstStyle/>
          <a:p>
            <a:r>
              <a:rPr lang="en-US" dirty="0"/>
              <a:t>Disaster impact metrics:</a:t>
            </a:r>
          </a:p>
          <a:p>
            <a:pPr lvl="1"/>
            <a:r>
              <a:rPr lang="en-US" dirty="0"/>
              <a:t>Casualties</a:t>
            </a:r>
          </a:p>
          <a:p>
            <a:pPr lvl="1"/>
            <a:r>
              <a:rPr lang="en-US" dirty="0"/>
              <a:t>Infrastructure damage (million USD)</a:t>
            </a:r>
          </a:p>
          <a:p>
            <a:r>
              <a:rPr lang="en-US" dirty="0"/>
              <a:t>Hazard severity metrics</a:t>
            </a:r>
          </a:p>
          <a:p>
            <a:pPr lvl="1"/>
            <a:r>
              <a:rPr lang="en-US" dirty="0"/>
              <a:t>Earthquake Magnitude</a:t>
            </a:r>
          </a:p>
          <a:p>
            <a:pPr lvl="1"/>
            <a:r>
              <a:rPr lang="en-US" dirty="0"/>
              <a:t>Tsunami height (m)</a:t>
            </a:r>
          </a:p>
          <a:p>
            <a:r>
              <a:rPr lang="en-US" dirty="0"/>
              <a:t>Risk factors and decision variables</a:t>
            </a:r>
          </a:p>
          <a:p>
            <a:pPr lvl="1"/>
            <a:r>
              <a:rPr lang="en-US" dirty="0"/>
              <a:t>Maximum and Minimum Population Density </a:t>
            </a:r>
            <a:r>
              <a:rPr lang="en-AT" dirty="0"/>
              <a:t>(</a:t>
            </a:r>
            <a:r>
              <a:rPr lang="en-US" dirty="0"/>
              <a:t>district level)</a:t>
            </a:r>
          </a:p>
          <a:p>
            <a:pPr lvl="1"/>
            <a:r>
              <a:rPr lang="en-US" dirty="0"/>
              <a:t>Wealth inequality (Gini Coefficient; district level)</a:t>
            </a:r>
          </a:p>
          <a:p>
            <a:pPr lvl="1"/>
            <a:r>
              <a:rPr lang="en-US" dirty="0"/>
              <a:t>Human Development Index (district level)</a:t>
            </a:r>
          </a:p>
          <a:p>
            <a:pPr lvl="1"/>
            <a:r>
              <a:rPr lang="en-US" dirty="0"/>
              <a:t>Flood Risk Index (district level)</a:t>
            </a:r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Multi-Hazard Example:</a:t>
            </a:r>
            <a:br>
              <a:rPr lang="en-US" dirty="0"/>
            </a:br>
            <a:r>
              <a:rPr lang="en-US" dirty="0"/>
              <a:t>Earthquake and Tsunami Impact forecasting in India</a:t>
            </a:r>
          </a:p>
        </p:txBody>
      </p:sp>
      <p:pic>
        <p:nvPicPr>
          <p:cNvPr id="3" name="Picture 2" descr="A map of the world with blue circles&#10;&#10;AI-generated content may be incorrect.">
            <a:extLst>
              <a:ext uri="{FF2B5EF4-FFF2-40B4-BE49-F238E27FC236}">
                <a16:creationId xmlns:a16="http://schemas.microsoft.com/office/drawing/2014/main" id="{DD9344A3-F8EB-0A29-A7BA-721D94C2A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086" y="1929855"/>
            <a:ext cx="4100201" cy="42768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3C8EF-D214-9E66-9B16-864B009AA865}"/>
              </a:ext>
            </a:extLst>
          </p:cNvPr>
          <p:cNvSpPr txBox="1"/>
          <p:nvPr/>
        </p:nvSpPr>
        <p:spPr>
          <a:xfrm>
            <a:off x="7806088" y="1365153"/>
            <a:ext cx="391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dirty="0"/>
              <a:t>Earthquake Magnitude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80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AD3A9-1E83-67C9-F925-3BC460916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17F551-8AD7-ADB3-C1CF-19007C215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589342"/>
            <a:ext cx="11494326" cy="4518071"/>
          </a:xfrm>
        </p:spPr>
        <p:txBody>
          <a:bodyPr>
            <a:normAutofit/>
          </a:bodyPr>
          <a:lstStyle/>
          <a:p>
            <a:r>
              <a:rPr lang="en-US" dirty="0"/>
              <a:t>Disaster impact metrics:</a:t>
            </a:r>
          </a:p>
          <a:p>
            <a:pPr lvl="1"/>
            <a:r>
              <a:rPr lang="en-US" dirty="0"/>
              <a:t>Casualties</a:t>
            </a:r>
          </a:p>
          <a:p>
            <a:pPr lvl="1"/>
            <a:r>
              <a:rPr lang="en-US" dirty="0"/>
              <a:t>Infrastructure damage (million USD)</a:t>
            </a:r>
          </a:p>
          <a:p>
            <a:r>
              <a:rPr lang="en-US" dirty="0"/>
              <a:t>Hazard severity metrics</a:t>
            </a:r>
          </a:p>
          <a:p>
            <a:pPr lvl="1"/>
            <a:r>
              <a:rPr lang="en-US" dirty="0"/>
              <a:t>Earthquake Magnitude</a:t>
            </a:r>
          </a:p>
          <a:p>
            <a:pPr lvl="1"/>
            <a:r>
              <a:rPr lang="en-US" dirty="0"/>
              <a:t>Tsunami height (m)</a:t>
            </a:r>
          </a:p>
          <a:p>
            <a:r>
              <a:rPr lang="en-US" dirty="0"/>
              <a:t>Risk factors and decision variables</a:t>
            </a:r>
          </a:p>
          <a:p>
            <a:pPr lvl="1"/>
            <a:r>
              <a:rPr lang="en-US" dirty="0"/>
              <a:t>Maximum and Minimum Population Density </a:t>
            </a:r>
            <a:r>
              <a:rPr lang="en-AT" dirty="0"/>
              <a:t>(</a:t>
            </a:r>
            <a:r>
              <a:rPr lang="en-US" dirty="0"/>
              <a:t>district level)</a:t>
            </a:r>
          </a:p>
          <a:p>
            <a:pPr lvl="1"/>
            <a:r>
              <a:rPr lang="en-US" dirty="0"/>
              <a:t>Wealth inequality (Gini Coefficient; district level)</a:t>
            </a:r>
          </a:p>
          <a:p>
            <a:pPr lvl="1"/>
            <a:r>
              <a:rPr lang="en-US" dirty="0"/>
              <a:t>Human Development Index (district level)</a:t>
            </a:r>
          </a:p>
          <a:p>
            <a:pPr lvl="1"/>
            <a:r>
              <a:rPr lang="en-US" dirty="0"/>
              <a:t>Flood Risk Index (district level)</a:t>
            </a:r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21345F-09D5-CB8E-C7CB-41A6BB25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Multi-Hazard Example:</a:t>
            </a:r>
            <a:br>
              <a:rPr lang="en-US" dirty="0"/>
            </a:br>
            <a:r>
              <a:rPr lang="en-US" dirty="0"/>
              <a:t>Earthquake and Tsunami Impact forecasting in India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5FAD2-B853-991B-662A-A6E704660F36}"/>
              </a:ext>
            </a:extLst>
          </p:cNvPr>
          <p:cNvSpPr txBox="1"/>
          <p:nvPr/>
        </p:nvSpPr>
        <p:spPr>
          <a:xfrm>
            <a:off x="7806088" y="1365153"/>
            <a:ext cx="391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Tsunami height (m)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35112A-119B-7FE4-5EE0-D667AE758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863" y="1734485"/>
            <a:ext cx="4015931" cy="40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6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A1BDB-0329-BCC6-46F8-56F0ED657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A0E095-6EF2-482B-8A03-8AE995CA1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589342"/>
            <a:ext cx="11494326" cy="4518071"/>
          </a:xfrm>
        </p:spPr>
        <p:txBody>
          <a:bodyPr>
            <a:normAutofit/>
          </a:bodyPr>
          <a:lstStyle/>
          <a:p>
            <a:r>
              <a:rPr lang="en-US" dirty="0"/>
              <a:t>Disaster impact metrics:</a:t>
            </a:r>
          </a:p>
          <a:p>
            <a:pPr lvl="1"/>
            <a:r>
              <a:rPr lang="en-US" dirty="0"/>
              <a:t>Casualties</a:t>
            </a:r>
          </a:p>
          <a:p>
            <a:pPr lvl="1"/>
            <a:r>
              <a:rPr lang="en-US" dirty="0"/>
              <a:t>Infrastructure damage (million USD)</a:t>
            </a:r>
          </a:p>
          <a:p>
            <a:r>
              <a:rPr lang="en-US" dirty="0"/>
              <a:t>Hazard severity metrics</a:t>
            </a:r>
          </a:p>
          <a:p>
            <a:pPr lvl="1"/>
            <a:r>
              <a:rPr lang="en-US" dirty="0"/>
              <a:t>Earthquake Magnitude</a:t>
            </a:r>
          </a:p>
          <a:p>
            <a:pPr lvl="1"/>
            <a:r>
              <a:rPr lang="en-US" dirty="0"/>
              <a:t>Tsunami height (m)</a:t>
            </a:r>
          </a:p>
          <a:p>
            <a:r>
              <a:rPr lang="en-US" dirty="0"/>
              <a:t>Risk factors and decision variables</a:t>
            </a:r>
          </a:p>
          <a:p>
            <a:pPr lvl="1"/>
            <a:r>
              <a:rPr lang="en-US" dirty="0"/>
              <a:t>Maximum and Minimum Population Density </a:t>
            </a:r>
            <a:r>
              <a:rPr lang="en-AT" dirty="0"/>
              <a:t>(</a:t>
            </a:r>
            <a:r>
              <a:rPr lang="en-US" dirty="0"/>
              <a:t>district level)</a:t>
            </a:r>
          </a:p>
          <a:p>
            <a:pPr lvl="1"/>
            <a:r>
              <a:rPr lang="en-US" dirty="0"/>
              <a:t>Wealth inequality (Gini Coefficient; district level)</a:t>
            </a:r>
          </a:p>
          <a:p>
            <a:pPr lvl="1"/>
            <a:r>
              <a:rPr lang="en-US" dirty="0"/>
              <a:t>Human Development Index (district level)</a:t>
            </a:r>
          </a:p>
          <a:p>
            <a:pPr lvl="1"/>
            <a:r>
              <a:rPr lang="en-US" dirty="0"/>
              <a:t>Flood Risk Index (district level)</a:t>
            </a:r>
          </a:p>
          <a:p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A310BB-1849-33B3-F429-CD533A4B7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Multi-Hazard Example:</a:t>
            </a:r>
            <a:br>
              <a:rPr lang="en-US" dirty="0"/>
            </a:br>
            <a:r>
              <a:rPr lang="en-US" dirty="0"/>
              <a:t>Earthquake and Tsunami Impact forecasting in India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5E5D3-1D1B-5B5C-0735-0B28C7FCADC4}"/>
              </a:ext>
            </a:extLst>
          </p:cNvPr>
          <p:cNvSpPr txBox="1"/>
          <p:nvPr/>
        </p:nvSpPr>
        <p:spPr>
          <a:xfrm>
            <a:off x="7806088" y="1365153"/>
            <a:ext cx="391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Casualties</a:t>
            </a:r>
            <a:r>
              <a:rPr lang="en-AT" dirty="0"/>
              <a:t> (Log)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7E9240-EAA7-CAAC-B688-655C80085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373" y="1736164"/>
            <a:ext cx="4448912" cy="422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01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7EF50-F2D6-733C-6622-7B290FD95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970A89-6563-CDD0-54ED-C0FF24B87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589342"/>
            <a:ext cx="11494326" cy="4518071"/>
          </a:xfrm>
        </p:spPr>
        <p:txBody>
          <a:bodyPr>
            <a:normAutofit/>
          </a:bodyPr>
          <a:lstStyle/>
          <a:p>
            <a:r>
              <a:rPr lang="en-US" dirty="0"/>
              <a:t>Disaster impact metrics:</a:t>
            </a:r>
          </a:p>
          <a:p>
            <a:pPr lvl="1"/>
            <a:r>
              <a:rPr lang="en-US" dirty="0"/>
              <a:t>Casualties (Log)</a:t>
            </a:r>
          </a:p>
          <a:p>
            <a:pPr lvl="1"/>
            <a:r>
              <a:rPr lang="en-US" dirty="0"/>
              <a:t>Infrastructure damage (million </a:t>
            </a:r>
            <a:r>
              <a:rPr lang="en-US" dirty="0" err="1"/>
              <a:t>USD;Log</a:t>
            </a:r>
            <a:r>
              <a:rPr lang="en-US" dirty="0"/>
              <a:t>)</a:t>
            </a:r>
          </a:p>
          <a:p>
            <a:r>
              <a:rPr lang="en-US" dirty="0"/>
              <a:t>Hazard severity metrics</a:t>
            </a:r>
          </a:p>
          <a:p>
            <a:pPr lvl="1"/>
            <a:r>
              <a:rPr lang="en-US" dirty="0"/>
              <a:t>Earthquake Magnitude</a:t>
            </a:r>
          </a:p>
          <a:p>
            <a:pPr lvl="1"/>
            <a:r>
              <a:rPr lang="en-US" dirty="0"/>
              <a:t>Tsunami height (m)</a:t>
            </a:r>
          </a:p>
          <a:p>
            <a:r>
              <a:rPr lang="en-US" dirty="0"/>
              <a:t>Risk factors and decision variables</a:t>
            </a:r>
          </a:p>
          <a:p>
            <a:pPr lvl="1"/>
            <a:r>
              <a:rPr lang="en-US" dirty="0"/>
              <a:t>Maximum and Minimum Population Density </a:t>
            </a:r>
            <a:r>
              <a:rPr lang="en-AT" dirty="0"/>
              <a:t>(</a:t>
            </a:r>
            <a:r>
              <a:rPr lang="en-US" dirty="0"/>
              <a:t>district level)</a:t>
            </a:r>
          </a:p>
          <a:p>
            <a:pPr lvl="1"/>
            <a:r>
              <a:rPr lang="en-US" dirty="0"/>
              <a:t>Wealth inequality (Gini Coefficient; district level)</a:t>
            </a:r>
          </a:p>
          <a:p>
            <a:pPr lvl="1"/>
            <a:r>
              <a:rPr lang="en-US" dirty="0"/>
              <a:t>Human Development Index (district level)</a:t>
            </a:r>
          </a:p>
          <a:p>
            <a:pPr lvl="1"/>
            <a:r>
              <a:rPr lang="en-US" dirty="0"/>
              <a:t>Flood Risk Index (district level)</a:t>
            </a:r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A40C8C-0648-4AF6-A244-7E099A9AF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Multi-Hazard Example:</a:t>
            </a:r>
            <a:br>
              <a:rPr lang="en-US" dirty="0"/>
            </a:br>
            <a:r>
              <a:rPr lang="en-US" dirty="0"/>
              <a:t>Earthquake and Tsunami Impact forecasting in India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11DC01-7E00-DEAE-3EAB-85EAB4C2D152}"/>
              </a:ext>
            </a:extLst>
          </p:cNvPr>
          <p:cNvSpPr txBox="1"/>
          <p:nvPr/>
        </p:nvSpPr>
        <p:spPr>
          <a:xfrm>
            <a:off x="7806088" y="1365153"/>
            <a:ext cx="391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Infrastructure damage</a:t>
            </a:r>
            <a:r>
              <a:rPr lang="en-AT" dirty="0"/>
              <a:t> (Log)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1BF444-8427-149C-0E70-B46EF8174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997" y="1746250"/>
            <a:ext cx="4691663" cy="43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42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301168"/>
            <a:ext cx="11494326" cy="4518071"/>
          </a:xfrm>
        </p:spPr>
        <p:txBody>
          <a:bodyPr>
            <a:normAutofit/>
          </a:bodyPr>
          <a:lstStyle/>
          <a:p>
            <a:r>
              <a:rPr lang="en-US" dirty="0"/>
              <a:t>Expected loss function forecasting with HDI (Stepwise model)</a:t>
            </a:r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Multi-Hazard Example:</a:t>
            </a:r>
            <a:br>
              <a:rPr lang="en-US" dirty="0"/>
            </a:br>
            <a:r>
              <a:rPr lang="en-US" dirty="0"/>
              <a:t>Earthquake and Tsunami Impact forecasting in India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1217413"/>
                  </p:ext>
                </p:extLst>
              </p:nvPr>
            </p:nvGraphicFramePr>
            <p:xfrm>
              <a:off x="1041863" y="1893773"/>
              <a:ext cx="10937097" cy="201557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55897">
                      <a:extLst>
                        <a:ext uri="{9D8B030D-6E8A-4147-A177-3AD203B41FA5}">
                          <a16:colId xmlns:a16="http://schemas.microsoft.com/office/drawing/2014/main" val="2639762306"/>
                        </a:ext>
                      </a:extLst>
                    </a:gridCol>
                    <a:gridCol w="1182247">
                      <a:extLst>
                        <a:ext uri="{9D8B030D-6E8A-4147-A177-3AD203B41FA5}">
                          <a16:colId xmlns:a16="http://schemas.microsoft.com/office/drawing/2014/main" val="1514896378"/>
                        </a:ext>
                      </a:extLst>
                    </a:gridCol>
                    <a:gridCol w="1480788">
                      <a:extLst>
                        <a:ext uri="{9D8B030D-6E8A-4147-A177-3AD203B41FA5}">
                          <a16:colId xmlns:a16="http://schemas.microsoft.com/office/drawing/2014/main" val="3264954922"/>
                        </a:ext>
                      </a:extLst>
                    </a:gridCol>
                    <a:gridCol w="1365265">
                      <a:extLst>
                        <a:ext uri="{9D8B030D-6E8A-4147-A177-3AD203B41FA5}">
                          <a16:colId xmlns:a16="http://schemas.microsoft.com/office/drawing/2014/main" val="1960039498"/>
                        </a:ext>
                      </a:extLst>
                    </a:gridCol>
                    <a:gridCol w="1152900">
                      <a:extLst>
                        <a:ext uri="{9D8B030D-6E8A-4147-A177-3AD203B41FA5}">
                          <a16:colId xmlns:a16="http://schemas.microsoft.com/office/drawing/2014/main" val="4184239974"/>
                        </a:ext>
                      </a:extLst>
                    </a:gridCol>
                  </a:tblGrid>
                  <a:tr h="24036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Coefficient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Estimate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StdError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t.value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P.Value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1749130492"/>
                      </a:ext>
                    </a:extLst>
                  </a:tr>
                  <a:tr h="24036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(Intercept)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-2.00462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0.762024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-2.63065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0.013502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082065659"/>
                      </a:ext>
                    </a:extLst>
                  </a:tr>
                  <a:tr h="34622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Magnitude: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u="none" strike="noStrike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𝑴𝒂𝒈</m:t>
                              </m:r>
                            </m:oMath>
                          </a14:m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0.646867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0.081571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7.930146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9.56E-09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196256662"/>
                      </a:ext>
                    </a:extLst>
                  </a:tr>
                  <a:tr h="24036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Building vulnerability (High &amp; Very High):</a:t>
                          </a:r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BVH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0.34236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0.114703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2.984758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0.005712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127364678"/>
                      </a:ext>
                    </a:extLst>
                  </a:tr>
                  <a:tr h="24036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HDI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-1.63288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0.683523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-2.38892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0.023625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5910449"/>
                      </a:ext>
                    </a:extLst>
                  </a:tr>
                  <a:tr h="24036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Flood Risk Index * Tsunami Generated: 𝐹𝑅𝐼∗𝑇𝑠𝑢𝑛𝑎𝑚𝑖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-1.07342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0.195957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-5.47783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6.73E-06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664998309"/>
                      </a:ext>
                    </a:extLst>
                  </a:tr>
                  <a:tr h="24036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Max. Population Density:</a:t>
                          </a:r>
                          <a:r>
                            <a:rPr lang="en-US" sz="1800" b="1" i="0" u="none" strike="noStrike" kern="1200" baseline="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sSub>
                                <m:sSub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sub>
                              </m:sSub>
                            </m:oMath>
                          </a14:m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1.60E-05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2.83E-06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5.639259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4.30E-06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37834887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1217413"/>
                  </p:ext>
                </p:extLst>
              </p:nvPr>
            </p:nvGraphicFramePr>
            <p:xfrm>
              <a:off x="1041863" y="1893773"/>
              <a:ext cx="10937097" cy="203036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55897">
                      <a:extLst>
                        <a:ext uri="{9D8B030D-6E8A-4147-A177-3AD203B41FA5}">
                          <a16:colId xmlns:a16="http://schemas.microsoft.com/office/drawing/2014/main" val="2639762306"/>
                        </a:ext>
                      </a:extLst>
                    </a:gridCol>
                    <a:gridCol w="1182247">
                      <a:extLst>
                        <a:ext uri="{9D8B030D-6E8A-4147-A177-3AD203B41FA5}">
                          <a16:colId xmlns:a16="http://schemas.microsoft.com/office/drawing/2014/main" val="1514896378"/>
                        </a:ext>
                      </a:extLst>
                    </a:gridCol>
                    <a:gridCol w="1480788">
                      <a:extLst>
                        <a:ext uri="{9D8B030D-6E8A-4147-A177-3AD203B41FA5}">
                          <a16:colId xmlns:a16="http://schemas.microsoft.com/office/drawing/2014/main" val="3264954922"/>
                        </a:ext>
                      </a:extLst>
                    </a:gridCol>
                    <a:gridCol w="1365265">
                      <a:extLst>
                        <a:ext uri="{9D8B030D-6E8A-4147-A177-3AD203B41FA5}">
                          <a16:colId xmlns:a16="http://schemas.microsoft.com/office/drawing/2014/main" val="1960039498"/>
                        </a:ext>
                      </a:extLst>
                    </a:gridCol>
                    <a:gridCol w="1152900">
                      <a:extLst>
                        <a:ext uri="{9D8B030D-6E8A-4147-A177-3AD203B41FA5}">
                          <a16:colId xmlns:a16="http://schemas.microsoft.com/office/drawing/2014/main" val="4184239974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Coefficient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Estimate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StdError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t.value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P.Value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1749130492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(Intercept)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-2.00462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0.762024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-2.63065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0.013502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082065659"/>
                      </a:ext>
                    </a:extLst>
                  </a:tr>
                  <a:tr h="3462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10" marR="3810" marT="3810" marB="0" anchor="b">
                        <a:blipFill>
                          <a:blip r:embed="rId2"/>
                          <a:stretch>
                            <a:fillRect l="-106" t="-185965" r="-90476" b="-361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0.646867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0.081571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7.930146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9.56E-09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196256662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Building vulnerability (High &amp; Very High):</a:t>
                          </a:r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BVH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0.34236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0.114703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2.984758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0.005712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127364678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HDI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-1.63288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0.683523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-2.38892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0.023625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5910449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Flood Risk Index * Tsunami Generated: 𝐹𝑅𝐼∗𝑇𝑠𝑢𝑛𝑎𝑚𝑖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-1.07342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0.195957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-5.47783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6.73E-06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664998309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10" marR="3810" marT="3810" marB="0" anchor="b">
                        <a:blipFill>
                          <a:blip r:embed="rId2"/>
                          <a:stretch>
                            <a:fillRect l="-106" t="-652174" r="-90476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1.60E-05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2.83E-06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5.639259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4.30E-06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37834887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1325953"/>
                  </p:ext>
                </p:extLst>
              </p:nvPr>
            </p:nvGraphicFramePr>
            <p:xfrm>
              <a:off x="1025344" y="4084330"/>
              <a:ext cx="10889566" cy="204092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80010">
                      <a:extLst>
                        <a:ext uri="{9D8B030D-6E8A-4147-A177-3AD203B41FA5}">
                          <a16:colId xmlns:a16="http://schemas.microsoft.com/office/drawing/2014/main" val="1274809217"/>
                        </a:ext>
                      </a:extLst>
                    </a:gridCol>
                    <a:gridCol w="1154358">
                      <a:extLst>
                        <a:ext uri="{9D8B030D-6E8A-4147-A177-3AD203B41FA5}">
                          <a16:colId xmlns:a16="http://schemas.microsoft.com/office/drawing/2014/main" val="3160169349"/>
                        </a:ext>
                      </a:extLst>
                    </a:gridCol>
                    <a:gridCol w="1520794">
                      <a:extLst>
                        <a:ext uri="{9D8B030D-6E8A-4147-A177-3AD203B41FA5}">
                          <a16:colId xmlns:a16="http://schemas.microsoft.com/office/drawing/2014/main" val="2434711525"/>
                        </a:ext>
                      </a:extLst>
                    </a:gridCol>
                    <a:gridCol w="1293810">
                      <a:extLst>
                        <a:ext uri="{9D8B030D-6E8A-4147-A177-3AD203B41FA5}">
                          <a16:colId xmlns:a16="http://schemas.microsoft.com/office/drawing/2014/main" val="1667342932"/>
                        </a:ext>
                      </a:extLst>
                    </a:gridCol>
                    <a:gridCol w="1140594">
                      <a:extLst>
                        <a:ext uri="{9D8B030D-6E8A-4147-A177-3AD203B41FA5}">
                          <a16:colId xmlns:a16="http://schemas.microsoft.com/office/drawing/2014/main" val="3121142087"/>
                        </a:ext>
                      </a:extLst>
                    </a:gridCol>
                  </a:tblGrid>
                  <a:tr h="21819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Coefficient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Estimate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StdError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t.value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P.value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596413066"/>
                      </a:ext>
                    </a:extLst>
                  </a:tr>
                  <a:tr h="33826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(Intercept)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-3.37143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0.627612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-5.37184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9.03E-06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831497816"/>
                      </a:ext>
                    </a:extLst>
                  </a:tr>
                  <a:tr h="31143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Magnitude: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u="none" strike="noStrike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𝑴𝒂𝒈</m:t>
                              </m:r>
                            </m:oMath>
                          </a14:m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0.690487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0.067183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10.27778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3.53E-11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913595710"/>
                      </a:ext>
                    </a:extLst>
                  </a:tr>
                  <a:tr h="21819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Building vulnerability (High &amp; Very High):</a:t>
                          </a:r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BVH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0.415559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0.094471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4.398827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0.000134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69942825"/>
                      </a:ext>
                    </a:extLst>
                  </a:tr>
                  <a:tr h="21819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HDI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-0.5386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0.562958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-0.95674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0.346608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4096613"/>
                      </a:ext>
                    </a:extLst>
                  </a:tr>
                  <a:tr h="21819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Flood Risk Index * Tsunami Generated: 𝐹𝑅𝐼∗𝑇𝑠𝑢𝑛𝑎𝑚𝑖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-0.64485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0.161393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-3.99554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0.000405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3224776867"/>
                      </a:ext>
                    </a:extLst>
                  </a:tr>
                  <a:tr h="21819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Max. Population Density:</a:t>
                          </a:r>
                          <a:r>
                            <a:rPr lang="en-US" sz="1800" b="1" i="0" u="none" strike="noStrike" kern="1200" baseline="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sSub>
                                <m:sSub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sub>
                              </m:sSub>
                            </m:oMath>
                          </a14:m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1.92E-05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2.33E-06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8.218684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4.62E-09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6564211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1325953"/>
                  </p:ext>
                </p:extLst>
              </p:nvPr>
            </p:nvGraphicFramePr>
            <p:xfrm>
              <a:off x="1025344" y="4084330"/>
              <a:ext cx="10889566" cy="20557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80010">
                      <a:extLst>
                        <a:ext uri="{9D8B030D-6E8A-4147-A177-3AD203B41FA5}">
                          <a16:colId xmlns:a16="http://schemas.microsoft.com/office/drawing/2014/main" val="1274809217"/>
                        </a:ext>
                      </a:extLst>
                    </a:gridCol>
                    <a:gridCol w="1154358">
                      <a:extLst>
                        <a:ext uri="{9D8B030D-6E8A-4147-A177-3AD203B41FA5}">
                          <a16:colId xmlns:a16="http://schemas.microsoft.com/office/drawing/2014/main" val="3160169349"/>
                        </a:ext>
                      </a:extLst>
                    </a:gridCol>
                    <a:gridCol w="1520794">
                      <a:extLst>
                        <a:ext uri="{9D8B030D-6E8A-4147-A177-3AD203B41FA5}">
                          <a16:colId xmlns:a16="http://schemas.microsoft.com/office/drawing/2014/main" val="2434711525"/>
                        </a:ext>
                      </a:extLst>
                    </a:gridCol>
                    <a:gridCol w="1293810">
                      <a:extLst>
                        <a:ext uri="{9D8B030D-6E8A-4147-A177-3AD203B41FA5}">
                          <a16:colId xmlns:a16="http://schemas.microsoft.com/office/drawing/2014/main" val="1667342932"/>
                        </a:ext>
                      </a:extLst>
                    </a:gridCol>
                    <a:gridCol w="1140594">
                      <a:extLst>
                        <a:ext uri="{9D8B030D-6E8A-4147-A177-3AD203B41FA5}">
                          <a16:colId xmlns:a16="http://schemas.microsoft.com/office/drawing/2014/main" val="3121142087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Coefficient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Estimate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StdError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t.value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P.value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596413066"/>
                      </a:ext>
                    </a:extLst>
                  </a:tr>
                  <a:tr h="33826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(Intercept)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-3.37143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0.627612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-5.37184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9.03E-06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831497816"/>
                      </a:ext>
                    </a:extLst>
                  </a:tr>
                  <a:tr h="3114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10" marR="3810" marT="3810" marB="0" anchor="b">
                        <a:blipFill>
                          <a:blip r:embed="rId3"/>
                          <a:stretch>
                            <a:fillRect l="-105" t="-229412" r="-88725" b="-4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0.690487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0.067183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10.27778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3.53E-11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913595710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Building vulnerability (High &amp; Very High):</a:t>
                          </a:r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BVH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0.415559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0.094471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4.398827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0.000134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69942825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HDI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-0.5386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0.562958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-0.95674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0.346608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4096613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Flood Risk Index * Tsunami Generated: 𝐹𝑅𝐼∗𝑇𝑠𝑢𝑛𝑎𝑚𝑖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-0.64485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0.161393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-3.99554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0.000405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3224776867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10" marR="3810" marT="3810" marB="0" anchor="b">
                        <a:blipFill>
                          <a:blip r:embed="rId3"/>
                          <a:stretch>
                            <a:fillRect l="-105" t="-663043" r="-88725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1.92E-05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2.33E-06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8.218684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4.62E-09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6564211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 txBox="1">
            <a:spLocks/>
          </p:cNvSpPr>
          <p:nvPr/>
        </p:nvSpPr>
        <p:spPr>
          <a:xfrm rot="16200000">
            <a:off x="-551209" y="2541023"/>
            <a:ext cx="2526398" cy="903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Casualties (log)</a:t>
            </a:r>
            <a:endParaRPr lang="fr-FR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 txBox="1">
            <a:spLocks/>
          </p:cNvSpPr>
          <p:nvPr/>
        </p:nvSpPr>
        <p:spPr>
          <a:xfrm rot="16200000">
            <a:off x="-750714" y="4706988"/>
            <a:ext cx="2526398" cy="9037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Infrastructural Damage (log)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172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decision problem for Disaster Risk Reduction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Find the optimal solution to mitigate the disaster impact.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Evidence based decision making: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 severity of disaster impact needs to be measured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 disaster risk is being measured based on the impact of the disaster.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A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Risk Management: </a:t>
            </a:r>
            <a:br>
              <a:rPr lang="en-US" dirty="0"/>
            </a:br>
            <a:r>
              <a:rPr lang="en-US" dirty="0"/>
              <a:t>Evidence Based Decision Making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285667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306710"/>
            <a:ext cx="11494326" cy="4518071"/>
          </a:xfrm>
        </p:spPr>
        <p:txBody>
          <a:bodyPr>
            <a:normAutofit/>
          </a:bodyPr>
          <a:lstStyle/>
          <a:p>
            <a:r>
              <a:rPr lang="en-US" dirty="0"/>
              <a:t>Expected loss function forecasting with Decomposed Index</a:t>
            </a:r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Multi-Hazard Example:</a:t>
            </a:r>
            <a:br>
              <a:rPr lang="en-US" dirty="0"/>
            </a:br>
            <a:r>
              <a:rPr lang="en-US" dirty="0"/>
              <a:t>Earthquake and Tsunami Impact forecasting in India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1058520"/>
                  </p:ext>
                </p:extLst>
              </p:nvPr>
            </p:nvGraphicFramePr>
            <p:xfrm>
              <a:off x="1041863" y="1893773"/>
              <a:ext cx="10937097" cy="201557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55897">
                      <a:extLst>
                        <a:ext uri="{9D8B030D-6E8A-4147-A177-3AD203B41FA5}">
                          <a16:colId xmlns:a16="http://schemas.microsoft.com/office/drawing/2014/main" val="2639762306"/>
                        </a:ext>
                      </a:extLst>
                    </a:gridCol>
                    <a:gridCol w="1182247">
                      <a:extLst>
                        <a:ext uri="{9D8B030D-6E8A-4147-A177-3AD203B41FA5}">
                          <a16:colId xmlns:a16="http://schemas.microsoft.com/office/drawing/2014/main" val="1514896378"/>
                        </a:ext>
                      </a:extLst>
                    </a:gridCol>
                    <a:gridCol w="1480788">
                      <a:extLst>
                        <a:ext uri="{9D8B030D-6E8A-4147-A177-3AD203B41FA5}">
                          <a16:colId xmlns:a16="http://schemas.microsoft.com/office/drawing/2014/main" val="3264954922"/>
                        </a:ext>
                      </a:extLst>
                    </a:gridCol>
                    <a:gridCol w="1365265">
                      <a:extLst>
                        <a:ext uri="{9D8B030D-6E8A-4147-A177-3AD203B41FA5}">
                          <a16:colId xmlns:a16="http://schemas.microsoft.com/office/drawing/2014/main" val="1960039498"/>
                        </a:ext>
                      </a:extLst>
                    </a:gridCol>
                    <a:gridCol w="1152900">
                      <a:extLst>
                        <a:ext uri="{9D8B030D-6E8A-4147-A177-3AD203B41FA5}">
                          <a16:colId xmlns:a16="http://schemas.microsoft.com/office/drawing/2014/main" val="4184239974"/>
                        </a:ext>
                      </a:extLst>
                    </a:gridCol>
                  </a:tblGrid>
                  <a:tr h="24036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Coefficient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Estimate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StdError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t.value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P.Value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1749130492"/>
                      </a:ext>
                    </a:extLst>
                  </a:tr>
                  <a:tr h="24036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(Intercept)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-2.0492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0.73907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-2.77267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0.009614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082065659"/>
                      </a:ext>
                    </a:extLst>
                  </a:tr>
                  <a:tr h="34622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Magnitude: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u="none" strike="noStrike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𝑴𝒂𝒈</m:t>
                              </m:r>
                            </m:oMath>
                          </a14:m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0.637383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0.082737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7.703707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1.71E-08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196256662"/>
                      </a:ext>
                    </a:extLst>
                  </a:tr>
                  <a:tr h="24036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Building vulnerability (High &amp; Very High):</a:t>
                          </a:r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BVH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0.383639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0.118544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3.236265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0.003024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127364678"/>
                      </a:ext>
                    </a:extLst>
                  </a:tr>
                  <a:tr h="24036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Income Index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-1.43697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0.591297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-2.4302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0.02151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5910449"/>
                      </a:ext>
                    </a:extLst>
                  </a:tr>
                  <a:tr h="24036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Flood Risk Index * Tsunami Generated: 𝐹𝑅𝐼∗𝑇𝑠𝑢𝑛𝑎𝑚𝑖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-1.1067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0.188936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-5.85756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2.36E-06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149584698"/>
                      </a:ext>
                    </a:extLst>
                  </a:tr>
                  <a:tr h="24036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Max. Population Density:</a:t>
                          </a:r>
                          <a:r>
                            <a:rPr lang="en-US" sz="1800" b="1" i="0" u="none" strike="noStrike" kern="1200" baseline="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sSub>
                                <m:sSub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sub>
                              </m:sSub>
                            </m:oMath>
                          </a14:m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1.51E-05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2.86E-06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5.294866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1.12E-05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5875485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1058520"/>
                  </p:ext>
                </p:extLst>
              </p:nvPr>
            </p:nvGraphicFramePr>
            <p:xfrm>
              <a:off x="1041863" y="1893773"/>
              <a:ext cx="10937097" cy="203036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55897">
                      <a:extLst>
                        <a:ext uri="{9D8B030D-6E8A-4147-A177-3AD203B41FA5}">
                          <a16:colId xmlns:a16="http://schemas.microsoft.com/office/drawing/2014/main" val="2639762306"/>
                        </a:ext>
                      </a:extLst>
                    </a:gridCol>
                    <a:gridCol w="1182247">
                      <a:extLst>
                        <a:ext uri="{9D8B030D-6E8A-4147-A177-3AD203B41FA5}">
                          <a16:colId xmlns:a16="http://schemas.microsoft.com/office/drawing/2014/main" val="1514896378"/>
                        </a:ext>
                      </a:extLst>
                    </a:gridCol>
                    <a:gridCol w="1480788">
                      <a:extLst>
                        <a:ext uri="{9D8B030D-6E8A-4147-A177-3AD203B41FA5}">
                          <a16:colId xmlns:a16="http://schemas.microsoft.com/office/drawing/2014/main" val="3264954922"/>
                        </a:ext>
                      </a:extLst>
                    </a:gridCol>
                    <a:gridCol w="1365265">
                      <a:extLst>
                        <a:ext uri="{9D8B030D-6E8A-4147-A177-3AD203B41FA5}">
                          <a16:colId xmlns:a16="http://schemas.microsoft.com/office/drawing/2014/main" val="1960039498"/>
                        </a:ext>
                      </a:extLst>
                    </a:gridCol>
                    <a:gridCol w="1152900">
                      <a:extLst>
                        <a:ext uri="{9D8B030D-6E8A-4147-A177-3AD203B41FA5}">
                          <a16:colId xmlns:a16="http://schemas.microsoft.com/office/drawing/2014/main" val="4184239974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Coefficient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Estimate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StdError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t.value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P.Value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1749130492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(Intercept)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-2.0492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0.73907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-2.77267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0.009614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082065659"/>
                      </a:ext>
                    </a:extLst>
                  </a:tr>
                  <a:tr h="3462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10" marR="3810" marT="3810" marB="0" anchor="b">
                        <a:blipFill>
                          <a:blip r:embed="rId2"/>
                          <a:stretch>
                            <a:fillRect l="-106" t="-185965" r="-90476" b="-361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0.637383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0.082737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7.703707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1.71E-08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196256662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Building vulnerability (High &amp; Very High):</a:t>
                          </a:r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BVH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0.383639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0.118544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3.236265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0.003024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127364678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Income Index</a:t>
                          </a:r>
                          <a:endParaRPr lang="en-US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-1.43697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0.591297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-2.4302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0.02151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5910449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Flood Risk Index * Tsunami Generated: 𝐹𝑅𝐼∗𝑇𝑠𝑢𝑛𝑎𝑚𝑖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-1.1067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0.188936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-5.85756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2.36E-06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149584698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10" marR="3810" marT="3810" marB="0" anchor="b">
                        <a:blipFill>
                          <a:blip r:embed="rId2"/>
                          <a:stretch>
                            <a:fillRect l="-106" t="-652174" r="-90476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1.51E-05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2.86E-06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5.294866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1.12E-05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5875485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2865816"/>
                  </p:ext>
                </p:extLst>
              </p:nvPr>
            </p:nvGraphicFramePr>
            <p:xfrm>
              <a:off x="1025344" y="4084330"/>
              <a:ext cx="10889566" cy="204092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80010">
                      <a:extLst>
                        <a:ext uri="{9D8B030D-6E8A-4147-A177-3AD203B41FA5}">
                          <a16:colId xmlns:a16="http://schemas.microsoft.com/office/drawing/2014/main" val="1274809217"/>
                        </a:ext>
                      </a:extLst>
                    </a:gridCol>
                    <a:gridCol w="1154358">
                      <a:extLst>
                        <a:ext uri="{9D8B030D-6E8A-4147-A177-3AD203B41FA5}">
                          <a16:colId xmlns:a16="http://schemas.microsoft.com/office/drawing/2014/main" val="3160169349"/>
                        </a:ext>
                      </a:extLst>
                    </a:gridCol>
                    <a:gridCol w="1520794">
                      <a:extLst>
                        <a:ext uri="{9D8B030D-6E8A-4147-A177-3AD203B41FA5}">
                          <a16:colId xmlns:a16="http://schemas.microsoft.com/office/drawing/2014/main" val="2434711525"/>
                        </a:ext>
                      </a:extLst>
                    </a:gridCol>
                    <a:gridCol w="1293810">
                      <a:extLst>
                        <a:ext uri="{9D8B030D-6E8A-4147-A177-3AD203B41FA5}">
                          <a16:colId xmlns:a16="http://schemas.microsoft.com/office/drawing/2014/main" val="1667342932"/>
                        </a:ext>
                      </a:extLst>
                    </a:gridCol>
                    <a:gridCol w="1140594">
                      <a:extLst>
                        <a:ext uri="{9D8B030D-6E8A-4147-A177-3AD203B41FA5}">
                          <a16:colId xmlns:a16="http://schemas.microsoft.com/office/drawing/2014/main" val="3121142087"/>
                        </a:ext>
                      </a:extLst>
                    </a:gridCol>
                  </a:tblGrid>
                  <a:tr h="21819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Coefficient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Estimate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StdError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t.value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P.value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596413066"/>
                      </a:ext>
                    </a:extLst>
                  </a:tr>
                  <a:tr h="33826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(Intercept)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-3.44758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0.61266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-5.62723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4.45E-06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831497816"/>
                      </a:ext>
                    </a:extLst>
                  </a:tr>
                  <a:tr h="31143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Magnitude: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u="none" strike="noStrike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𝑴𝒂𝒈</m:t>
                              </m:r>
                            </m:oMath>
                          </a14:m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0.691139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0.068586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10.07697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5.54E-11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913595710"/>
                      </a:ext>
                    </a:extLst>
                  </a:tr>
                  <a:tr h="21819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Building vulnerability (High &amp; Very High):</a:t>
                          </a:r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BVH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0.425128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0.098268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4.326201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0.000164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69942825"/>
                      </a:ext>
                    </a:extLst>
                  </a:tr>
                  <a:tr h="21819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Income Index</a:t>
                          </a:r>
                          <a:endParaRPr lang="en-US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-0.41004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0.490162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-0.83654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0.409693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4096613"/>
                      </a:ext>
                    </a:extLst>
                  </a:tr>
                  <a:tr h="21819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Flood Risk Index * Tsunami Generated: 𝐹𝑅𝐼∗𝑇𝑠𝑢𝑛𝑎𝑚𝑖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-0.66399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0.15662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-4.23947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0.000208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3001022142"/>
                      </a:ext>
                    </a:extLst>
                  </a:tr>
                  <a:tr h="21819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Max. Population Density:</a:t>
                          </a:r>
                          <a:r>
                            <a:rPr lang="en-US" sz="1800" b="1" i="0" u="none" strike="noStrike" kern="1200" baseline="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sSub>
                                <m:sSub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sub>
                              </m:sSub>
                            </m:oMath>
                          </a14:m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1.89E-05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2.37E-06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7.997083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8.07E-09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38936797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2865816"/>
                  </p:ext>
                </p:extLst>
              </p:nvPr>
            </p:nvGraphicFramePr>
            <p:xfrm>
              <a:off x="1025344" y="4084330"/>
              <a:ext cx="10889566" cy="20557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80010">
                      <a:extLst>
                        <a:ext uri="{9D8B030D-6E8A-4147-A177-3AD203B41FA5}">
                          <a16:colId xmlns:a16="http://schemas.microsoft.com/office/drawing/2014/main" val="1274809217"/>
                        </a:ext>
                      </a:extLst>
                    </a:gridCol>
                    <a:gridCol w="1154358">
                      <a:extLst>
                        <a:ext uri="{9D8B030D-6E8A-4147-A177-3AD203B41FA5}">
                          <a16:colId xmlns:a16="http://schemas.microsoft.com/office/drawing/2014/main" val="3160169349"/>
                        </a:ext>
                      </a:extLst>
                    </a:gridCol>
                    <a:gridCol w="1520794">
                      <a:extLst>
                        <a:ext uri="{9D8B030D-6E8A-4147-A177-3AD203B41FA5}">
                          <a16:colId xmlns:a16="http://schemas.microsoft.com/office/drawing/2014/main" val="2434711525"/>
                        </a:ext>
                      </a:extLst>
                    </a:gridCol>
                    <a:gridCol w="1293810">
                      <a:extLst>
                        <a:ext uri="{9D8B030D-6E8A-4147-A177-3AD203B41FA5}">
                          <a16:colId xmlns:a16="http://schemas.microsoft.com/office/drawing/2014/main" val="1667342932"/>
                        </a:ext>
                      </a:extLst>
                    </a:gridCol>
                    <a:gridCol w="1140594">
                      <a:extLst>
                        <a:ext uri="{9D8B030D-6E8A-4147-A177-3AD203B41FA5}">
                          <a16:colId xmlns:a16="http://schemas.microsoft.com/office/drawing/2014/main" val="3121142087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Coefficient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Estimate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StdError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t.value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P.value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596413066"/>
                      </a:ext>
                    </a:extLst>
                  </a:tr>
                  <a:tr h="33826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(Intercept)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-3.44758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0.61266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-5.62723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4.45E-06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831497816"/>
                      </a:ext>
                    </a:extLst>
                  </a:tr>
                  <a:tr h="3114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10" marR="3810" marT="3810" marB="0" anchor="b">
                        <a:blipFill>
                          <a:blip r:embed="rId3"/>
                          <a:stretch>
                            <a:fillRect l="-105" t="-229412" r="-88725" b="-4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0.691139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0.068586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10.07697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5.54E-11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913595710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Building vulnerability (High &amp; Very High):</a:t>
                          </a:r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BVH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0.425128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0.098268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4.326201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0.000164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69942825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Income Index</a:t>
                          </a:r>
                          <a:endParaRPr lang="en-US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-0.41004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0.490162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-0.83654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0.409693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4096613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Flood Risk Index * Tsunami Generated: 𝐹𝑅𝐼∗𝑇𝑠𝑢𝑛𝑎𝑚𝑖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-0.66399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0.15662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-4.23947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0.000208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3001022142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10" marR="3810" marT="3810" marB="0" anchor="b">
                        <a:blipFill>
                          <a:blip r:embed="rId3"/>
                          <a:stretch>
                            <a:fillRect l="-105" t="-663043" r="-88725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1.89E-05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2.37E-06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7.997083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8.07E-09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38936797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 txBox="1">
            <a:spLocks/>
          </p:cNvSpPr>
          <p:nvPr/>
        </p:nvSpPr>
        <p:spPr>
          <a:xfrm rot="16200000">
            <a:off x="-551209" y="2541023"/>
            <a:ext cx="2526398" cy="903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Casualties (log)</a:t>
            </a:r>
            <a:endParaRPr lang="fr-FR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 txBox="1">
            <a:spLocks/>
          </p:cNvSpPr>
          <p:nvPr/>
        </p:nvSpPr>
        <p:spPr>
          <a:xfrm rot="16200000">
            <a:off x="-750714" y="4706988"/>
            <a:ext cx="2526398" cy="9037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Infrastructural Damage (log)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713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301168"/>
            <a:ext cx="11494326" cy="4518071"/>
          </a:xfrm>
        </p:spPr>
        <p:txBody>
          <a:bodyPr>
            <a:normAutofit/>
          </a:bodyPr>
          <a:lstStyle/>
          <a:p>
            <a:r>
              <a:rPr lang="en-US" dirty="0"/>
              <a:t>HDI Components In disaster areas</a:t>
            </a:r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Multi-Hazard Example:</a:t>
            </a:r>
            <a:br>
              <a:rPr lang="en-US" dirty="0"/>
            </a:br>
            <a:r>
              <a:rPr lang="en-US" dirty="0"/>
              <a:t>Earthquake and Tsunami Impact forecasting in India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17" y="1751215"/>
            <a:ext cx="7136563" cy="436918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167934"/>
              </p:ext>
            </p:extLst>
          </p:nvPr>
        </p:nvGraphicFramePr>
        <p:xfrm>
          <a:off x="142242" y="2292767"/>
          <a:ext cx="405845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691">
                  <a:extLst>
                    <a:ext uri="{9D8B030D-6E8A-4147-A177-3AD203B41FA5}">
                      <a16:colId xmlns:a16="http://schemas.microsoft.com/office/drawing/2014/main" val="190531316"/>
                    </a:ext>
                  </a:extLst>
                </a:gridCol>
                <a:gridCol w="811691">
                  <a:extLst>
                    <a:ext uri="{9D8B030D-6E8A-4147-A177-3AD203B41FA5}">
                      <a16:colId xmlns:a16="http://schemas.microsoft.com/office/drawing/2014/main" val="3477668161"/>
                    </a:ext>
                  </a:extLst>
                </a:gridCol>
                <a:gridCol w="811691">
                  <a:extLst>
                    <a:ext uri="{9D8B030D-6E8A-4147-A177-3AD203B41FA5}">
                      <a16:colId xmlns:a16="http://schemas.microsoft.com/office/drawing/2014/main" val="1619487732"/>
                    </a:ext>
                  </a:extLst>
                </a:gridCol>
                <a:gridCol w="811691">
                  <a:extLst>
                    <a:ext uri="{9D8B030D-6E8A-4147-A177-3AD203B41FA5}">
                      <a16:colId xmlns:a16="http://schemas.microsoft.com/office/drawing/2014/main" val="530231202"/>
                    </a:ext>
                  </a:extLst>
                </a:gridCol>
                <a:gridCol w="811691">
                  <a:extLst>
                    <a:ext uri="{9D8B030D-6E8A-4147-A177-3AD203B41FA5}">
                      <a16:colId xmlns:a16="http://schemas.microsoft.com/office/drawing/2014/main" val="276613441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HDI component Correlations</a:t>
                      </a:r>
                    </a:p>
                  </a:txBody>
                  <a:tcPr marL="3810" marR="3810" marT="381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996983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810" marR="3810" marT="381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EDU</a:t>
                      </a:r>
                    </a:p>
                  </a:txBody>
                  <a:tcPr marL="3810" marR="3810" marT="381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Health</a:t>
                      </a:r>
                    </a:p>
                  </a:txBody>
                  <a:tcPr marL="3810" marR="3810" marT="381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Income</a:t>
                      </a:r>
                    </a:p>
                  </a:txBody>
                  <a:tcPr marL="3810" marR="3810" marT="381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HDI</a:t>
                      </a:r>
                    </a:p>
                  </a:txBody>
                  <a:tcPr marL="3810" marR="3810" marT="381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345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EDU</a:t>
                      </a:r>
                    </a:p>
                  </a:txBody>
                  <a:tcPr marL="3810" marR="3810" marT="381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0.854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0.869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0.957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281162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Health</a:t>
                      </a:r>
                    </a:p>
                  </a:txBody>
                  <a:tcPr marL="3810" marR="3810" marT="381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0.854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0.821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0.919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93365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Income</a:t>
                      </a:r>
                    </a:p>
                  </a:txBody>
                  <a:tcPr marL="3810" marR="3810" marT="381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0.869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0.821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0.953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272859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HDI    </a:t>
                      </a:r>
                    </a:p>
                  </a:txBody>
                  <a:tcPr marL="3810" marR="3810" marT="381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0.957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0.919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0.953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895553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619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62712" y="1362125"/>
                <a:ext cx="11494326" cy="4518071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/>
                  <a:t>DiVaR</a:t>
                </a:r>
                <a:r>
                  <a:rPr lang="en-US" dirty="0"/>
                  <a:t> with HDI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0.1</m:t>
                    </m:r>
                  </m:oMath>
                </a14:m>
                <a:r>
                  <a:rPr lang="en-US" dirty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62712" y="1362125"/>
                <a:ext cx="11494326" cy="4518071"/>
              </a:xfrm>
              <a:blipFill>
                <a:blip r:embed="rId2"/>
                <a:stretch>
                  <a:fillRect l="-955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Multi-Hazard Example:</a:t>
            </a:r>
            <a:br>
              <a:rPr lang="en-US" dirty="0"/>
            </a:br>
            <a:r>
              <a:rPr lang="en-US" dirty="0"/>
              <a:t>Earthquake and Tsunami Impact forecasting in India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4749632"/>
                  </p:ext>
                </p:extLst>
              </p:nvPr>
            </p:nvGraphicFramePr>
            <p:xfrm>
              <a:off x="1041863" y="1927025"/>
              <a:ext cx="10751125" cy="197739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24726">
                      <a:extLst>
                        <a:ext uri="{9D8B030D-6E8A-4147-A177-3AD203B41FA5}">
                          <a16:colId xmlns:a16="http://schemas.microsoft.com/office/drawing/2014/main" val="2639762306"/>
                        </a:ext>
                      </a:extLst>
                    </a:gridCol>
                    <a:gridCol w="1299083">
                      <a:extLst>
                        <a:ext uri="{9D8B030D-6E8A-4147-A177-3AD203B41FA5}">
                          <a16:colId xmlns:a16="http://schemas.microsoft.com/office/drawing/2014/main" val="1514896378"/>
                        </a:ext>
                      </a:extLst>
                    </a:gridCol>
                    <a:gridCol w="1627128">
                      <a:extLst>
                        <a:ext uri="{9D8B030D-6E8A-4147-A177-3AD203B41FA5}">
                          <a16:colId xmlns:a16="http://schemas.microsoft.com/office/drawing/2014/main" val="3264954922"/>
                        </a:ext>
                      </a:extLst>
                    </a:gridCol>
                    <a:gridCol w="1500188">
                      <a:extLst>
                        <a:ext uri="{9D8B030D-6E8A-4147-A177-3AD203B41FA5}">
                          <a16:colId xmlns:a16="http://schemas.microsoft.com/office/drawing/2014/main" val="1960039498"/>
                        </a:ext>
                      </a:extLst>
                    </a:gridCol>
                  </a:tblGrid>
                  <a:tr h="24036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Coefficient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u="none" strike="noStrike" dirty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oMath>
                            </m:oMathPara>
                          </a14:m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Lower Bd.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Upper Bd.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749130492"/>
                      </a:ext>
                    </a:extLst>
                  </a:tr>
                  <a:tr h="24036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(Intercept)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-2.50737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-2.50737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-0.9376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082065659"/>
                      </a:ext>
                    </a:extLst>
                  </a:tr>
                  <a:tr h="24036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Magnitude: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u="none" strike="noStrike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𝑴𝒂𝒈</m:t>
                              </m:r>
                            </m:oMath>
                          </a14:m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0.711235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0.604371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0.739076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2302448163"/>
                      </a:ext>
                    </a:extLst>
                  </a:tr>
                  <a:tr h="24036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Building vulnerability (High &amp; Very High):</a:t>
                          </a:r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BVH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0.27368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-1.797E+308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0.528711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707710028"/>
                      </a:ext>
                    </a:extLst>
                  </a:tr>
                  <a:tr h="24036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HDI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-1.13671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-2.55026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-0.74083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7169357"/>
                      </a:ext>
                    </a:extLst>
                  </a:tr>
                  <a:tr h="24036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Flood Risk Index * Tsunami Generated: 𝐹𝑅𝐼∗𝑇𝑠𝑢𝑛𝑎𝑚𝑖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-0.77245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-0.82771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-0.45736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3605250500"/>
                      </a:ext>
                    </a:extLst>
                  </a:tr>
                  <a:tr h="24036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Max. Population Density:</a:t>
                          </a:r>
                          <a:r>
                            <a:rPr lang="en-US" sz="1800" b="1" i="0" u="none" strike="noStrike" kern="1200" baseline="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sSub>
                                <m:sSub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sub>
                              </m:sSub>
                            </m:oMath>
                          </a14:m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2.18E-05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1.40E-06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1.797E+308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42448283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4749632"/>
                  </p:ext>
                </p:extLst>
              </p:nvPr>
            </p:nvGraphicFramePr>
            <p:xfrm>
              <a:off x="1041863" y="1927025"/>
              <a:ext cx="10751125" cy="197739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24726">
                      <a:extLst>
                        <a:ext uri="{9D8B030D-6E8A-4147-A177-3AD203B41FA5}">
                          <a16:colId xmlns:a16="http://schemas.microsoft.com/office/drawing/2014/main" val="2639762306"/>
                        </a:ext>
                      </a:extLst>
                    </a:gridCol>
                    <a:gridCol w="1299083">
                      <a:extLst>
                        <a:ext uri="{9D8B030D-6E8A-4147-A177-3AD203B41FA5}">
                          <a16:colId xmlns:a16="http://schemas.microsoft.com/office/drawing/2014/main" val="1514896378"/>
                        </a:ext>
                      </a:extLst>
                    </a:gridCol>
                    <a:gridCol w="1627128">
                      <a:extLst>
                        <a:ext uri="{9D8B030D-6E8A-4147-A177-3AD203B41FA5}">
                          <a16:colId xmlns:a16="http://schemas.microsoft.com/office/drawing/2014/main" val="3264954922"/>
                        </a:ext>
                      </a:extLst>
                    </a:gridCol>
                    <a:gridCol w="1500188">
                      <a:extLst>
                        <a:ext uri="{9D8B030D-6E8A-4147-A177-3AD203B41FA5}">
                          <a16:colId xmlns:a16="http://schemas.microsoft.com/office/drawing/2014/main" val="1960039498"/>
                        </a:ext>
                      </a:extLst>
                    </a:gridCol>
                  </a:tblGrid>
                  <a:tr h="30861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Coefficient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10" marR="3810" marT="3810" marB="0" anchor="b">
                        <a:blipFill>
                          <a:blip r:embed="rId3"/>
                          <a:stretch>
                            <a:fillRect l="-485514" t="-19608" r="-241589" b="-5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Lower Bd.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Upper Bd.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749130492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(Intercept)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-2.50737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-2.50737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-0.9376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082065659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10" marR="3810" marT="3810" marB="0" anchor="b">
                        <a:blipFill>
                          <a:blip r:embed="rId3"/>
                          <a:stretch>
                            <a:fillRect l="-96" t="-230435" r="-70424" b="-4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0.711235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0.604371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0.739076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2302448163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Building vulnerability (High &amp; Very High):</a:t>
                          </a:r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BVH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0.27368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-1.797E+308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0.528711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707710028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HDI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-1.13671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-2.55026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-0.74083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7169357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Flood Risk Index * Tsunami Generated: 𝐹𝑅𝐼∗𝑇𝑠𝑢𝑛𝑎𝑚𝑖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-0.77245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-0.82771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-0.45736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3605250500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10" marR="3810" marT="3810" marB="0" anchor="b">
                        <a:blipFill>
                          <a:blip r:embed="rId3"/>
                          <a:stretch>
                            <a:fillRect l="-96" t="-628261" r="-70424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2.18E-05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1.40E-06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1.797E+308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42448283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590635"/>
                  </p:ext>
                </p:extLst>
              </p:nvPr>
            </p:nvGraphicFramePr>
            <p:xfrm>
              <a:off x="1025343" y="4134208"/>
              <a:ext cx="10767645" cy="203752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83965">
                      <a:extLst>
                        <a:ext uri="{9D8B030D-6E8A-4147-A177-3AD203B41FA5}">
                          <a16:colId xmlns:a16="http://schemas.microsoft.com/office/drawing/2014/main" val="1274809217"/>
                        </a:ext>
                      </a:extLst>
                    </a:gridCol>
                    <a:gridCol w="1274977">
                      <a:extLst>
                        <a:ext uri="{9D8B030D-6E8A-4147-A177-3AD203B41FA5}">
                          <a16:colId xmlns:a16="http://schemas.microsoft.com/office/drawing/2014/main" val="3160169349"/>
                        </a:ext>
                      </a:extLst>
                    </a:gridCol>
                    <a:gridCol w="1679702">
                      <a:extLst>
                        <a:ext uri="{9D8B030D-6E8A-4147-A177-3AD203B41FA5}">
                          <a16:colId xmlns:a16="http://schemas.microsoft.com/office/drawing/2014/main" val="2434711525"/>
                        </a:ext>
                      </a:extLst>
                    </a:gridCol>
                    <a:gridCol w="1429001">
                      <a:extLst>
                        <a:ext uri="{9D8B030D-6E8A-4147-A177-3AD203B41FA5}">
                          <a16:colId xmlns:a16="http://schemas.microsoft.com/office/drawing/2014/main" val="1667342932"/>
                        </a:ext>
                      </a:extLst>
                    </a:gridCol>
                  </a:tblGrid>
                  <a:tr h="21819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Coefficient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u="none" strike="noStrike" dirty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oMath>
                            </m:oMathPara>
                          </a14:m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Lower Bd.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Upper Bd.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596413066"/>
                      </a:ext>
                    </a:extLst>
                  </a:tr>
                  <a:tr h="33826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(Intercept)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-3.37367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-3.37461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-1.9943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831497816"/>
                      </a:ext>
                    </a:extLst>
                  </a:tr>
                  <a:tr h="21819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Magnitude: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u="none" strike="noStrike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𝑴𝒂𝒈</m:t>
                              </m:r>
                            </m:oMath>
                          </a14:m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0.714562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0.631419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0.726271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229049171"/>
                      </a:ext>
                    </a:extLst>
                  </a:tr>
                  <a:tr h="21819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Building vulnerability (High &amp; Very High):</a:t>
                          </a:r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BVH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0.315278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-1.797E+308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0.553073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304017425"/>
                      </a:ext>
                    </a:extLst>
                  </a:tr>
                  <a:tr h="21819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HDI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-0.39462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-1.68982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-0.21934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72068"/>
                      </a:ext>
                    </a:extLst>
                  </a:tr>
                  <a:tr h="21819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Flood Risk Index * Tsunami Generated: 𝐹𝑅𝐼∗𝑇𝑠𝑢𝑛𝑎𝑚𝑖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-0.68063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-0.71278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-0.35131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2875618435"/>
                      </a:ext>
                    </a:extLst>
                  </a:tr>
                  <a:tr h="21819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Max. Population Density:</a:t>
                          </a:r>
                          <a:r>
                            <a:rPr lang="en-US" sz="1800" b="1" i="0" u="none" strike="noStrike" kern="1200" baseline="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sSub>
                                <m:sSub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sub>
                              </m:sSub>
                            </m:oMath>
                          </a14:m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2.63E-05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8.95E-07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1.797E+308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8590329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590635"/>
                  </p:ext>
                </p:extLst>
              </p:nvPr>
            </p:nvGraphicFramePr>
            <p:xfrm>
              <a:off x="1025343" y="4134208"/>
              <a:ext cx="10767645" cy="203752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83965">
                      <a:extLst>
                        <a:ext uri="{9D8B030D-6E8A-4147-A177-3AD203B41FA5}">
                          <a16:colId xmlns:a16="http://schemas.microsoft.com/office/drawing/2014/main" val="1274809217"/>
                        </a:ext>
                      </a:extLst>
                    </a:gridCol>
                    <a:gridCol w="1274977">
                      <a:extLst>
                        <a:ext uri="{9D8B030D-6E8A-4147-A177-3AD203B41FA5}">
                          <a16:colId xmlns:a16="http://schemas.microsoft.com/office/drawing/2014/main" val="3160169349"/>
                        </a:ext>
                      </a:extLst>
                    </a:gridCol>
                    <a:gridCol w="1679702">
                      <a:extLst>
                        <a:ext uri="{9D8B030D-6E8A-4147-A177-3AD203B41FA5}">
                          <a16:colId xmlns:a16="http://schemas.microsoft.com/office/drawing/2014/main" val="2434711525"/>
                        </a:ext>
                      </a:extLst>
                    </a:gridCol>
                    <a:gridCol w="1429001">
                      <a:extLst>
                        <a:ext uri="{9D8B030D-6E8A-4147-A177-3AD203B41FA5}">
                          <a16:colId xmlns:a16="http://schemas.microsoft.com/office/drawing/2014/main" val="1667342932"/>
                        </a:ext>
                      </a:extLst>
                    </a:gridCol>
                  </a:tblGrid>
                  <a:tr h="30861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Coefficient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10" marR="3810" marT="3810" marB="0" anchor="b">
                        <a:blipFill>
                          <a:blip r:embed="rId4"/>
                          <a:stretch>
                            <a:fillRect l="-501914" t="-19608" r="-245933" b="-6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Lower Bd.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Upper Bd.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596413066"/>
                      </a:ext>
                    </a:extLst>
                  </a:tr>
                  <a:tr h="33826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(Intercept)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-3.37367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-3.37461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-1.9943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831497816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10" marR="3810" marT="3810" marB="0" anchor="b">
                        <a:blipFill>
                          <a:blip r:embed="rId4"/>
                          <a:stretch>
                            <a:fillRect l="-95" t="-252174" r="-68989" b="-4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0.714562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0.631419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0.726271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229049171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Building vulnerability (High &amp; Very High):</a:t>
                          </a:r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BVH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0.315278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-1.797E+308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0.553073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304017425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HDI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-0.39462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-1.68982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-0.21934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72068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Flood Risk Index * Tsunami Generated: 𝐹𝑅𝐼∗𝑇𝑠𝑢𝑛𝑎𝑚𝑖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-0.68063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-0.71278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-0.35131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2875618435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10" marR="3810" marT="3810" marB="0" anchor="b">
                        <a:blipFill>
                          <a:blip r:embed="rId4"/>
                          <a:stretch>
                            <a:fillRect l="-95" t="-650000" r="-68989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2.63E-05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8.95E-07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1.797E+308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8590329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 txBox="1">
            <a:spLocks/>
          </p:cNvSpPr>
          <p:nvPr/>
        </p:nvSpPr>
        <p:spPr>
          <a:xfrm rot="16200000">
            <a:off x="-551209" y="2590901"/>
            <a:ext cx="2526398" cy="903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Casualties (log)</a:t>
            </a:r>
            <a:endParaRPr lang="fr-FR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 txBox="1">
            <a:spLocks/>
          </p:cNvSpPr>
          <p:nvPr/>
        </p:nvSpPr>
        <p:spPr>
          <a:xfrm rot="16200000">
            <a:off x="-750714" y="4756866"/>
            <a:ext cx="2526398" cy="9037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Infrastructural Damage (log)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5938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62712" y="1362125"/>
                <a:ext cx="11494326" cy="4518071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/>
                  <a:t>DiVaR</a:t>
                </a:r>
                <a:r>
                  <a:rPr lang="en-US" dirty="0"/>
                  <a:t> with HID Components (Income)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0.1</m:t>
                    </m:r>
                  </m:oMath>
                </a14:m>
                <a:r>
                  <a:rPr lang="en-US" dirty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62712" y="1362125"/>
                <a:ext cx="11494326" cy="4518071"/>
              </a:xfrm>
              <a:blipFill>
                <a:blip r:embed="rId2"/>
                <a:stretch>
                  <a:fillRect l="-955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Multi-Hazard Example:</a:t>
            </a:r>
            <a:br>
              <a:rPr lang="en-US" dirty="0"/>
            </a:br>
            <a:r>
              <a:rPr lang="en-US" dirty="0"/>
              <a:t>Earthquake and Tsunami Impact forecasting in India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4018243"/>
                  </p:ext>
                </p:extLst>
              </p:nvPr>
            </p:nvGraphicFramePr>
            <p:xfrm>
              <a:off x="1041863" y="1927025"/>
              <a:ext cx="10751125" cy="197739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24726">
                      <a:extLst>
                        <a:ext uri="{9D8B030D-6E8A-4147-A177-3AD203B41FA5}">
                          <a16:colId xmlns:a16="http://schemas.microsoft.com/office/drawing/2014/main" val="2639762306"/>
                        </a:ext>
                      </a:extLst>
                    </a:gridCol>
                    <a:gridCol w="1299083">
                      <a:extLst>
                        <a:ext uri="{9D8B030D-6E8A-4147-A177-3AD203B41FA5}">
                          <a16:colId xmlns:a16="http://schemas.microsoft.com/office/drawing/2014/main" val="1514896378"/>
                        </a:ext>
                      </a:extLst>
                    </a:gridCol>
                    <a:gridCol w="1627128">
                      <a:extLst>
                        <a:ext uri="{9D8B030D-6E8A-4147-A177-3AD203B41FA5}">
                          <a16:colId xmlns:a16="http://schemas.microsoft.com/office/drawing/2014/main" val="3264954922"/>
                        </a:ext>
                      </a:extLst>
                    </a:gridCol>
                    <a:gridCol w="1500188">
                      <a:extLst>
                        <a:ext uri="{9D8B030D-6E8A-4147-A177-3AD203B41FA5}">
                          <a16:colId xmlns:a16="http://schemas.microsoft.com/office/drawing/2014/main" val="1960039498"/>
                        </a:ext>
                      </a:extLst>
                    </a:gridCol>
                  </a:tblGrid>
                  <a:tr h="24036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Coefficient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u="none" strike="noStrike" dirty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oMath>
                            </m:oMathPara>
                          </a14:m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Lower Bd.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Upper Bd.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749130492"/>
                      </a:ext>
                    </a:extLst>
                  </a:tr>
                  <a:tr h="24036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(Intercept)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-2.26101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-2.26101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-1.24161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082065659"/>
                      </a:ext>
                    </a:extLst>
                  </a:tr>
                  <a:tr h="24036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Magnitude: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u="none" strike="noStrike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𝑴𝒂𝒈</m:t>
                              </m:r>
                            </m:oMath>
                          </a14:m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0.686321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0.555624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0.705081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2302448163"/>
                      </a:ext>
                    </a:extLst>
                  </a:tr>
                  <a:tr h="24036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Building vulnerability (High &amp; Very High):</a:t>
                          </a:r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BVH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0.333097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-1.797e+308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0.457839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707710028"/>
                      </a:ext>
                    </a:extLst>
                  </a:tr>
                  <a:tr h="24036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HDI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-1.27624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-2.14918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-0.55949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7169357"/>
                      </a:ext>
                    </a:extLst>
                  </a:tr>
                  <a:tr h="24036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Flood Risk Index * Tsunami Generated: 𝐹𝑅𝐼∗𝑇𝑠𝑢𝑛𝑎𝑚𝑖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-0.79882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-0.90741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-0.67022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3605250500"/>
                      </a:ext>
                    </a:extLst>
                  </a:tr>
                  <a:tr h="24036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Max. Population Density:</a:t>
                          </a:r>
                          <a:r>
                            <a:rPr lang="en-US" sz="1800" b="1" i="0" u="none" strike="noStrike" kern="1200" baseline="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sSub>
                                <m:sSub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sub>
                              </m:sSub>
                            </m:oMath>
                          </a14:m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2.05E-05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-1.56E-06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1.797e+308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42448283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4018243"/>
                  </p:ext>
                </p:extLst>
              </p:nvPr>
            </p:nvGraphicFramePr>
            <p:xfrm>
              <a:off x="1041863" y="1927025"/>
              <a:ext cx="10751125" cy="197739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24726">
                      <a:extLst>
                        <a:ext uri="{9D8B030D-6E8A-4147-A177-3AD203B41FA5}">
                          <a16:colId xmlns:a16="http://schemas.microsoft.com/office/drawing/2014/main" val="2639762306"/>
                        </a:ext>
                      </a:extLst>
                    </a:gridCol>
                    <a:gridCol w="1299083">
                      <a:extLst>
                        <a:ext uri="{9D8B030D-6E8A-4147-A177-3AD203B41FA5}">
                          <a16:colId xmlns:a16="http://schemas.microsoft.com/office/drawing/2014/main" val="1514896378"/>
                        </a:ext>
                      </a:extLst>
                    </a:gridCol>
                    <a:gridCol w="1627128">
                      <a:extLst>
                        <a:ext uri="{9D8B030D-6E8A-4147-A177-3AD203B41FA5}">
                          <a16:colId xmlns:a16="http://schemas.microsoft.com/office/drawing/2014/main" val="3264954922"/>
                        </a:ext>
                      </a:extLst>
                    </a:gridCol>
                    <a:gridCol w="1500188">
                      <a:extLst>
                        <a:ext uri="{9D8B030D-6E8A-4147-A177-3AD203B41FA5}">
                          <a16:colId xmlns:a16="http://schemas.microsoft.com/office/drawing/2014/main" val="1960039498"/>
                        </a:ext>
                      </a:extLst>
                    </a:gridCol>
                  </a:tblGrid>
                  <a:tr h="30861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Coefficient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10" marR="3810" marT="3810" marB="0" anchor="b">
                        <a:blipFill>
                          <a:blip r:embed="rId3"/>
                          <a:stretch>
                            <a:fillRect l="-485514" t="-15686" r="-241589" b="-5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Lower Bd.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Upper Bd.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749130492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(Intercept)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-2.26101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-2.26101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-1.24161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082065659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10" marR="3810" marT="3810" marB="0" anchor="b">
                        <a:blipFill>
                          <a:blip r:embed="rId3"/>
                          <a:stretch>
                            <a:fillRect l="-96" t="-226087" r="-70424" b="-4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0.686321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0.555624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0.705081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2302448163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Building vulnerability (High &amp; Very High):</a:t>
                          </a:r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BVH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0.333097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US" sz="18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1.797e+308</a:t>
                          </a:r>
                          <a:endParaRPr lang="en-US" sz="18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0.457839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707710028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HDI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-1.27624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-2.14918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-0.55949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7169357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Flood Risk Index * Tsunami Generated: 𝐹𝑅𝐼∗𝑇𝑠𝑢𝑛𝑎𝑚𝑖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-0.79882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-0.90741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-0.67022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3605250500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10" marR="3810" marT="3810" marB="0" anchor="b">
                        <a:blipFill>
                          <a:blip r:embed="rId3"/>
                          <a:stretch>
                            <a:fillRect l="-96" t="-623913" r="-70424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2.05E-05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-1.56E-06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1.797e+308</a:t>
                          </a:r>
                          <a:endParaRPr lang="en-US" sz="18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42448283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2927900"/>
                  </p:ext>
                </p:extLst>
              </p:nvPr>
            </p:nvGraphicFramePr>
            <p:xfrm>
              <a:off x="1025343" y="4134208"/>
              <a:ext cx="10767645" cy="203752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83965">
                      <a:extLst>
                        <a:ext uri="{9D8B030D-6E8A-4147-A177-3AD203B41FA5}">
                          <a16:colId xmlns:a16="http://schemas.microsoft.com/office/drawing/2014/main" val="1274809217"/>
                        </a:ext>
                      </a:extLst>
                    </a:gridCol>
                    <a:gridCol w="1274977">
                      <a:extLst>
                        <a:ext uri="{9D8B030D-6E8A-4147-A177-3AD203B41FA5}">
                          <a16:colId xmlns:a16="http://schemas.microsoft.com/office/drawing/2014/main" val="3160169349"/>
                        </a:ext>
                      </a:extLst>
                    </a:gridCol>
                    <a:gridCol w="1679702">
                      <a:extLst>
                        <a:ext uri="{9D8B030D-6E8A-4147-A177-3AD203B41FA5}">
                          <a16:colId xmlns:a16="http://schemas.microsoft.com/office/drawing/2014/main" val="2434711525"/>
                        </a:ext>
                      </a:extLst>
                    </a:gridCol>
                    <a:gridCol w="1429001">
                      <a:extLst>
                        <a:ext uri="{9D8B030D-6E8A-4147-A177-3AD203B41FA5}">
                          <a16:colId xmlns:a16="http://schemas.microsoft.com/office/drawing/2014/main" val="1667342932"/>
                        </a:ext>
                      </a:extLst>
                    </a:gridCol>
                  </a:tblGrid>
                  <a:tr h="21819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Coefficient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u="none" strike="noStrike" dirty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oMath>
                            </m:oMathPara>
                          </a14:m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Lower Bd.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Upper Bd.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596413066"/>
                      </a:ext>
                    </a:extLst>
                  </a:tr>
                  <a:tr h="33826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(Intercept)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-3.28815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-3.28815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-2.57539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831497816"/>
                      </a:ext>
                    </a:extLst>
                  </a:tr>
                  <a:tr h="21819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Magnitude: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u="none" strike="noStrike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𝑴𝒂𝒈</m:t>
                              </m:r>
                            </m:oMath>
                          </a14:m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0.705913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0.669579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0.717008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229049171"/>
                      </a:ext>
                    </a:extLst>
                  </a:tr>
                  <a:tr h="21819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Building vulnerability (High &amp; Very High):</a:t>
                          </a:r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BVH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0.335905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-1.797e+308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0.51369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304017425"/>
                      </a:ext>
                    </a:extLst>
                  </a:tr>
                  <a:tr h="21819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HDI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-0.44306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-1.08248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-0.0859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72068"/>
                      </a:ext>
                    </a:extLst>
                  </a:tr>
                  <a:tr h="21819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Flood Risk Index * Tsunami Generated: 𝐹𝑅𝐼∗𝑇𝑠𝑢𝑛𝑎𝑚𝑖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-0.68978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-0.84401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-0.42041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2875618435"/>
                      </a:ext>
                    </a:extLst>
                  </a:tr>
                  <a:tr h="21819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Max. Population Density:</a:t>
                          </a:r>
                          <a:r>
                            <a:rPr lang="en-US" sz="1800" b="1" i="0" u="none" strike="noStrike" kern="1200" baseline="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sSub>
                                <m:sSub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sub>
                              </m:sSub>
                            </m:oMath>
                          </a14:m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2.58E-05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-6.31E-07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1.797e+308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8590329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2927900"/>
                  </p:ext>
                </p:extLst>
              </p:nvPr>
            </p:nvGraphicFramePr>
            <p:xfrm>
              <a:off x="1025343" y="4134208"/>
              <a:ext cx="10767645" cy="203752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83965">
                      <a:extLst>
                        <a:ext uri="{9D8B030D-6E8A-4147-A177-3AD203B41FA5}">
                          <a16:colId xmlns:a16="http://schemas.microsoft.com/office/drawing/2014/main" val="1274809217"/>
                        </a:ext>
                      </a:extLst>
                    </a:gridCol>
                    <a:gridCol w="1274977">
                      <a:extLst>
                        <a:ext uri="{9D8B030D-6E8A-4147-A177-3AD203B41FA5}">
                          <a16:colId xmlns:a16="http://schemas.microsoft.com/office/drawing/2014/main" val="3160169349"/>
                        </a:ext>
                      </a:extLst>
                    </a:gridCol>
                    <a:gridCol w="1679702">
                      <a:extLst>
                        <a:ext uri="{9D8B030D-6E8A-4147-A177-3AD203B41FA5}">
                          <a16:colId xmlns:a16="http://schemas.microsoft.com/office/drawing/2014/main" val="2434711525"/>
                        </a:ext>
                      </a:extLst>
                    </a:gridCol>
                    <a:gridCol w="1429001">
                      <a:extLst>
                        <a:ext uri="{9D8B030D-6E8A-4147-A177-3AD203B41FA5}">
                          <a16:colId xmlns:a16="http://schemas.microsoft.com/office/drawing/2014/main" val="1667342932"/>
                        </a:ext>
                      </a:extLst>
                    </a:gridCol>
                  </a:tblGrid>
                  <a:tr h="30861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Coefficient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10" marR="3810" marT="3810" marB="0" anchor="b">
                        <a:blipFill>
                          <a:blip r:embed="rId4"/>
                          <a:stretch>
                            <a:fillRect l="-501914" t="-19608" r="-245933" b="-6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Lower Bd.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Upper Bd.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596413066"/>
                      </a:ext>
                    </a:extLst>
                  </a:tr>
                  <a:tr h="33826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</a:rPr>
                            <a:t>(Intercept)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-3.28815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-3.28815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-2.57539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831497816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10" marR="3810" marT="3810" marB="0" anchor="b">
                        <a:blipFill>
                          <a:blip r:embed="rId4"/>
                          <a:stretch>
                            <a:fillRect l="-95" t="-252174" r="-68989" b="-4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0.705913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0.669579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0.717008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229049171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Building vulnerability (High &amp; Very High):</a:t>
                          </a:r>
                          <a:r>
                            <a:rPr lang="en-US" sz="1800" b="1" kern="1200" baseline="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BVH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0.335905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US" sz="18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1.797e+308</a:t>
                          </a:r>
                          <a:endParaRPr lang="en-US" sz="18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0.51369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304017425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HDI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-0.44306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-1.08248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-0.0859</a:t>
                          </a:r>
                        </a:p>
                      </a:txBody>
                      <a:tcPr marL="3810" marR="3810" marT="3810" marB="0" anchor="b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72068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1" i="0" u="none" strike="noStrik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Flood Risk Index * Tsunami Generated: 𝐹𝑅𝐼∗𝑇𝑠𝑢𝑛𝑎𝑚𝑖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-0.68978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-0.84401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-0.42041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2875618435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10" marR="3810" marT="3810" marB="0" anchor="b">
                        <a:blipFill>
                          <a:blip r:embed="rId4"/>
                          <a:stretch>
                            <a:fillRect l="-95" t="-650000" r="-68989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2.58E-05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-6.31E-07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1.797e+308</a:t>
                          </a:r>
                          <a:endParaRPr lang="en-US" sz="18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8590329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 txBox="1">
            <a:spLocks/>
          </p:cNvSpPr>
          <p:nvPr/>
        </p:nvSpPr>
        <p:spPr>
          <a:xfrm rot="16200000">
            <a:off x="-551209" y="2590901"/>
            <a:ext cx="2526398" cy="903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Casualties (log)</a:t>
            </a:r>
            <a:endParaRPr lang="fr-FR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 txBox="1">
            <a:spLocks/>
          </p:cNvSpPr>
          <p:nvPr/>
        </p:nvSpPr>
        <p:spPr>
          <a:xfrm rot="16200000">
            <a:off x="-750714" y="4756866"/>
            <a:ext cx="2526398" cy="9037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Infrastructural Damage (log)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6968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362125"/>
            <a:ext cx="11494326" cy="4518071"/>
          </a:xfrm>
        </p:spPr>
        <p:txBody>
          <a:bodyPr>
            <a:normAutofit/>
          </a:bodyPr>
          <a:lstStyle/>
          <a:p>
            <a:r>
              <a:rPr lang="en-US" dirty="0"/>
              <a:t>HID role in different risk levels (Conditional Quantiles)</a:t>
            </a:r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Multi-Hazard Example:</a:t>
            </a:r>
            <a:br>
              <a:rPr lang="en-US" dirty="0"/>
            </a:br>
            <a:r>
              <a:rPr lang="en-US" dirty="0"/>
              <a:t>Earthquake and Tsunami Impact forecasting in India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1895435"/>
            <a:ext cx="7491239" cy="458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95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362125"/>
            <a:ext cx="11494326" cy="4518071"/>
          </a:xfrm>
        </p:spPr>
        <p:txBody>
          <a:bodyPr>
            <a:normAutofit/>
          </a:bodyPr>
          <a:lstStyle/>
          <a:p>
            <a:r>
              <a:rPr lang="en-US" dirty="0"/>
              <a:t>HID role in different risk levels (Conditional Quantiles)</a:t>
            </a:r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Multi-Hazard Example:</a:t>
            </a:r>
            <a:br>
              <a:rPr lang="en-US" dirty="0"/>
            </a:br>
            <a:r>
              <a:rPr lang="en-US" dirty="0"/>
              <a:t>Earthquake and Tsunami Impact forecasting in India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8" y="1929363"/>
            <a:ext cx="7435821" cy="455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22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362125"/>
            <a:ext cx="11494326" cy="4518071"/>
          </a:xfrm>
        </p:spPr>
        <p:txBody>
          <a:bodyPr>
            <a:normAutofit/>
          </a:bodyPr>
          <a:lstStyle/>
          <a:p>
            <a:r>
              <a:rPr lang="en-US" dirty="0"/>
              <a:t>HID Components (Income) role in different risk levels (Conditional Quantiles)</a:t>
            </a:r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Multi-Hazard Example:</a:t>
            </a:r>
            <a:br>
              <a:rPr lang="en-US" dirty="0"/>
            </a:br>
            <a:r>
              <a:rPr lang="en-US" dirty="0"/>
              <a:t>Earthquake and Tsunami Impact forecasting in India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2" y="2085434"/>
            <a:ext cx="7180897" cy="439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87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362125"/>
            <a:ext cx="11494326" cy="4518071"/>
          </a:xfrm>
        </p:spPr>
        <p:txBody>
          <a:bodyPr>
            <a:normAutofit/>
          </a:bodyPr>
          <a:lstStyle/>
          <a:p>
            <a:r>
              <a:rPr lang="en-US" dirty="0"/>
              <a:t>HID Components (Income) role in different risk levels (Conditional Quantiles)</a:t>
            </a:r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Multi-Hazard Example:</a:t>
            </a:r>
            <a:br>
              <a:rPr lang="en-US" dirty="0"/>
            </a:br>
            <a:r>
              <a:rPr lang="en-US" dirty="0"/>
              <a:t>Earthquake and Tsunami Impact forecasting in India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9" y="2204184"/>
            <a:ext cx="6986933" cy="427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39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57170" y="1589342"/>
                <a:ext cx="11494326" cy="451807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Scenario based impact forecasting:</a:t>
                </a:r>
              </a:p>
              <a:p>
                <a:pPr marL="0" indent="0">
                  <a:buNone/>
                </a:pPr>
                <a:r>
                  <a:rPr lang="en-US" dirty="0"/>
                  <a:t>Scenario: </a:t>
                </a:r>
              </a:p>
              <a:p>
                <a:pPr lvl="1"/>
                <a:r>
                  <a:rPr lang="en-US" dirty="0"/>
                  <a:t>Region: </a:t>
                </a:r>
                <a:r>
                  <a:rPr lang="en-US" dirty="0" err="1"/>
                  <a:t>Gopalpur</a:t>
                </a:r>
                <a:r>
                  <a:rPr lang="en-US" dirty="0"/>
                  <a:t> (Orissa), time: 2030; 2035 </a:t>
                </a:r>
              </a:p>
              <a:p>
                <a:pPr lvl="1"/>
                <a:r>
                  <a:rPr lang="en-US" dirty="0"/>
                  <a:t>Hazards: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6.4</m:t>
                    </m:r>
                  </m:oMath>
                </a14:m>
                <a:r>
                  <a:rPr lang="en-US" dirty="0"/>
                  <a:t> earthquake with triggering tsunami </a:t>
                </a:r>
              </a:p>
              <a:p>
                <a:pPr lvl="1"/>
                <a:r>
                  <a:rPr lang="en-US" dirty="0"/>
                  <a:t>Disaster risk reduction measures: Non (Current situation)</a:t>
                </a:r>
              </a:p>
              <a:p>
                <a:pPr marL="0" indent="0">
                  <a:buNone/>
                </a:pPr>
                <a:r>
                  <a:rPr lang="en-US" dirty="0"/>
                  <a:t>Historical event:</a:t>
                </a:r>
              </a:p>
              <a:p>
                <a:pPr marL="0" indent="0">
                  <a:buNone/>
                </a:pPr>
                <a:r>
                  <a:rPr lang="en-US" dirty="0"/>
                  <a:t>2002: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6.6</m:t>
                    </m:r>
                  </m:oMath>
                </a14:m>
                <a:r>
                  <a:rPr lang="en-US" dirty="0"/>
                  <a:t> earthquake with triggered tsunami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57170" y="1589342"/>
                <a:ext cx="11494326" cy="4518071"/>
              </a:xfrm>
              <a:blipFill>
                <a:blip r:embed="rId2"/>
                <a:stretch>
                  <a:fillRect l="-1114" t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55542"/>
            <a:ext cx="11494326" cy="1031779"/>
          </a:xfrm>
        </p:spPr>
        <p:txBody>
          <a:bodyPr/>
          <a:lstStyle/>
          <a:p>
            <a:r>
              <a:rPr lang="en-US" dirty="0"/>
              <a:t>A Multi-Hazard Example:</a:t>
            </a:r>
            <a:br>
              <a:rPr lang="en-US" dirty="0"/>
            </a:br>
            <a:r>
              <a:rPr lang="en-US" dirty="0"/>
              <a:t>Earthquake and Tsunami Impact forecasting in India</a:t>
            </a:r>
          </a:p>
        </p:txBody>
      </p:sp>
    </p:spTree>
    <p:extLst>
      <p:ext uri="{BB962C8B-B14F-4D97-AF65-F5344CB8AC3E}">
        <p14:creationId xmlns:p14="http://schemas.microsoft.com/office/powerpoint/2010/main" val="2956642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70" y="1589342"/>
            <a:ext cx="11494326" cy="4518071"/>
          </a:xfrm>
        </p:spPr>
        <p:txBody>
          <a:bodyPr>
            <a:normAutofit/>
          </a:bodyPr>
          <a:lstStyle/>
          <a:p>
            <a:r>
              <a:rPr lang="en-US" dirty="0"/>
              <a:t>Risk factors forecast (no intervention):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55542"/>
            <a:ext cx="11494326" cy="1031779"/>
          </a:xfrm>
        </p:spPr>
        <p:txBody>
          <a:bodyPr/>
          <a:lstStyle/>
          <a:p>
            <a:r>
              <a:rPr lang="en-US" dirty="0"/>
              <a:t>A Multi-Hazard Example:</a:t>
            </a:r>
            <a:br>
              <a:rPr lang="en-US" dirty="0"/>
            </a:br>
            <a:r>
              <a:rPr lang="en-US" dirty="0"/>
              <a:t>Earthquake and Tsunami Impact forecasting in India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" y="2420733"/>
            <a:ext cx="5230177" cy="3202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647" y="2193412"/>
            <a:ext cx="5972781" cy="36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6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Socio-economic variable as decision criteria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Logic: the reduction in venerability would gradually reduce the severity of disaster’s undesirable outcome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Measuring efficiency can be challenging.</a:t>
            </a:r>
          </a:p>
          <a:p>
            <a:r>
              <a:rPr lang="en-US" dirty="0"/>
              <a:t>The Socio-economic variable as decision variables</a:t>
            </a:r>
            <a:r>
              <a:rPr lang="en-US" sz="2800" dirty="0"/>
              <a:t>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Espesificly plans to control the final outcome trough socio-economic variables in combination with other measures.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Needs structural model to track the changes in the environmental and socio-economic system.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Local level modeling can be challenging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A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Risk Management: </a:t>
            </a:r>
            <a:br>
              <a:rPr lang="en-US" dirty="0"/>
            </a:br>
            <a:r>
              <a:rPr lang="en-US" dirty="0"/>
              <a:t>Socio-economic variables in DRR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243277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8EC6E4-271F-6C8F-44A1-85C41665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70" y="1589342"/>
            <a:ext cx="11494326" cy="4518071"/>
          </a:xfrm>
        </p:spPr>
        <p:txBody>
          <a:bodyPr>
            <a:normAutofit/>
          </a:bodyPr>
          <a:lstStyle/>
          <a:p>
            <a:r>
              <a:rPr lang="en-US" dirty="0"/>
              <a:t>Scenario based impact forecasting using HDI’s current </a:t>
            </a:r>
            <a:r>
              <a:rPr lang="en-US" dirty="0" err="1"/>
              <a:t>terend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Multi-Hazard Example:</a:t>
            </a:r>
            <a:br>
              <a:rPr lang="en-US" dirty="0"/>
            </a:br>
            <a:r>
              <a:rPr lang="en-US" dirty="0"/>
              <a:t>Earthquake and Tsunami Impact forecasting in India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7387177"/>
                  </p:ext>
                </p:extLst>
              </p:nvPr>
            </p:nvGraphicFramePr>
            <p:xfrm>
              <a:off x="408247" y="2568215"/>
              <a:ext cx="11423535" cy="2834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3108">
                      <a:extLst>
                        <a:ext uri="{9D8B030D-6E8A-4147-A177-3AD203B41FA5}">
                          <a16:colId xmlns:a16="http://schemas.microsoft.com/office/drawing/2014/main" val="2086560540"/>
                        </a:ext>
                      </a:extLst>
                    </a:gridCol>
                    <a:gridCol w="2033108">
                      <a:extLst>
                        <a:ext uri="{9D8B030D-6E8A-4147-A177-3AD203B41FA5}">
                          <a16:colId xmlns:a16="http://schemas.microsoft.com/office/drawing/2014/main" val="3994349545"/>
                        </a:ext>
                      </a:extLst>
                    </a:gridCol>
                    <a:gridCol w="2033108">
                      <a:extLst>
                        <a:ext uri="{9D8B030D-6E8A-4147-A177-3AD203B41FA5}">
                          <a16:colId xmlns:a16="http://schemas.microsoft.com/office/drawing/2014/main" val="3636236842"/>
                        </a:ext>
                      </a:extLst>
                    </a:gridCol>
                    <a:gridCol w="2033108">
                      <a:extLst>
                        <a:ext uri="{9D8B030D-6E8A-4147-A177-3AD203B41FA5}">
                          <a16:colId xmlns:a16="http://schemas.microsoft.com/office/drawing/2014/main" val="2689239830"/>
                        </a:ext>
                      </a:extLst>
                    </a:gridCol>
                    <a:gridCol w="3291103">
                      <a:extLst>
                        <a:ext uri="{9D8B030D-6E8A-4147-A177-3AD203B41FA5}">
                          <a16:colId xmlns:a16="http://schemas.microsoft.com/office/drawing/2014/main" val="21507263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Casualties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Infrastructure damage(million usd)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Casualties</a:t>
                          </a:r>
                          <a:r>
                            <a:rPr lang="en-US" i="0" dirty="0">
                              <a:latin typeface="+mj-lt"/>
                            </a:rPr>
                            <a:t>’ Estimated</a:t>
                          </a:r>
                          <a:r>
                            <a:rPr lang="en-US" i="0" baseline="0" dirty="0">
                              <a:latin typeface="+mj-lt"/>
                            </a:rPr>
                            <a:t> tail value (</a:t>
                          </a:r>
                          <a14:m>
                            <m:oMath xmlns:m="http://schemas.openxmlformats.org/officeDocument/2006/math"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 = 0.1</m:t>
                              </m:r>
                            </m:oMath>
                          </a14:m>
                          <a:r>
                            <a:rPr lang="en-US" i="0" baseline="0" dirty="0">
                              <a:latin typeface="+mj-lt"/>
                            </a:rPr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Inf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damage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dirty="0" smtClean="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rPr>
                                  <m:t>’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dirty="0" smtClean="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rPr>
                                  <m:t>Estimated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baseline="0" dirty="0" smtClean="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baseline="0" dirty="0" smtClean="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rPr>
                                  <m:t>tail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baseline="0" dirty="0" smtClean="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baseline="0" dirty="0" smtClean="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rPr>
                                  <m:t>value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baseline="0" dirty="0" smtClean="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rPr>
                                  <m:t> (</m:t>
                                </m:r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 = 0.1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baseline="0" dirty="0" smtClean="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0565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Historical event (2002)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9675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Scenario based forecast (2030)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effectLst/>
                            </a:rPr>
                            <a:t>2.424872</a:t>
                          </a:r>
                        </a:p>
                        <a:p>
                          <a:r>
                            <a:rPr lang="en-US" dirty="0">
                              <a:effectLst/>
                            </a:rPr>
                            <a:t>(expected value)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effectLst/>
                            </a:rPr>
                            <a:t>2.023938 (expected value)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effectLst/>
                            </a:rPr>
                            <a:t>6.895113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effectLst/>
                            </a:rPr>
                            <a:t>3.509132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45229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Scenario based forecast (2035)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effectLst/>
                            </a:rPr>
                            <a:t>2.262053</a:t>
                          </a:r>
                        </a:p>
                        <a:p>
                          <a:r>
                            <a:rPr lang="en-US" dirty="0">
                              <a:effectLst/>
                            </a:rPr>
                            <a:t>(expected value)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effectLst/>
                            </a:rPr>
                            <a:t>1.983197</a:t>
                          </a:r>
                        </a:p>
                        <a:p>
                          <a:r>
                            <a:rPr lang="en-US" dirty="0">
                              <a:effectLst/>
                            </a:rPr>
                            <a:t>(expected value)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effectLst/>
                            </a:rPr>
                            <a:t>6.582517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effectLst/>
                            </a:rPr>
                            <a:t>3.465107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97496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7387177"/>
                  </p:ext>
                </p:extLst>
              </p:nvPr>
            </p:nvGraphicFramePr>
            <p:xfrm>
              <a:off x="408247" y="2568215"/>
              <a:ext cx="11423535" cy="2834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3108">
                      <a:extLst>
                        <a:ext uri="{9D8B030D-6E8A-4147-A177-3AD203B41FA5}">
                          <a16:colId xmlns:a16="http://schemas.microsoft.com/office/drawing/2014/main" val="2086560540"/>
                        </a:ext>
                      </a:extLst>
                    </a:gridCol>
                    <a:gridCol w="2033108">
                      <a:extLst>
                        <a:ext uri="{9D8B030D-6E8A-4147-A177-3AD203B41FA5}">
                          <a16:colId xmlns:a16="http://schemas.microsoft.com/office/drawing/2014/main" val="3994349545"/>
                        </a:ext>
                      </a:extLst>
                    </a:gridCol>
                    <a:gridCol w="2033108">
                      <a:extLst>
                        <a:ext uri="{9D8B030D-6E8A-4147-A177-3AD203B41FA5}">
                          <a16:colId xmlns:a16="http://schemas.microsoft.com/office/drawing/2014/main" val="3636236842"/>
                        </a:ext>
                      </a:extLst>
                    </a:gridCol>
                    <a:gridCol w="2033108">
                      <a:extLst>
                        <a:ext uri="{9D8B030D-6E8A-4147-A177-3AD203B41FA5}">
                          <a16:colId xmlns:a16="http://schemas.microsoft.com/office/drawing/2014/main" val="2689239830"/>
                        </a:ext>
                      </a:extLst>
                    </a:gridCol>
                    <a:gridCol w="3291103">
                      <a:extLst>
                        <a:ext uri="{9D8B030D-6E8A-4147-A177-3AD203B41FA5}">
                          <a16:colId xmlns:a16="http://schemas.microsoft.com/office/drawing/2014/main" val="215072633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Casualties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Infrastructure damage(million usd)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333" r="-163174" b="-22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7407" t="-3333" r="-926" b="-22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056562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Historical event (2002)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967515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Scenario based forecast (2030)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effectLst/>
                            </a:rPr>
                            <a:t>2.424872</a:t>
                          </a:r>
                        </a:p>
                        <a:p>
                          <a:r>
                            <a:rPr lang="en-US" dirty="0" smtClean="0">
                              <a:effectLst/>
                            </a:rPr>
                            <a:t>(expected </a:t>
                          </a:r>
                          <a:r>
                            <a:rPr lang="en-US" dirty="0">
                              <a:effectLst/>
                            </a:rPr>
                            <a:t>value)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effectLst/>
                            </a:rPr>
                            <a:t>2.023938 (expected value)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effectLst/>
                            </a:rPr>
                            <a:t>6.895113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effectLst/>
                            </a:rPr>
                            <a:t>3.509132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452298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Scenario based forecast (2035)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effectLst/>
                            </a:rPr>
                            <a:t>2.262053</a:t>
                          </a:r>
                        </a:p>
                        <a:p>
                          <a:r>
                            <a:rPr lang="en-US" dirty="0" smtClean="0">
                              <a:effectLst/>
                            </a:rPr>
                            <a:t>(expected </a:t>
                          </a:r>
                          <a:r>
                            <a:rPr lang="en-US" dirty="0">
                              <a:effectLst/>
                            </a:rPr>
                            <a:t>value)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effectLst/>
                            </a:rPr>
                            <a:t>1.983197</a:t>
                          </a:r>
                        </a:p>
                        <a:p>
                          <a:r>
                            <a:rPr lang="en-US" dirty="0" smtClean="0">
                              <a:effectLst/>
                            </a:rPr>
                            <a:t>(</a:t>
                          </a:r>
                          <a:r>
                            <a:rPr lang="en-US" dirty="0">
                              <a:effectLst/>
                            </a:rPr>
                            <a:t>expected value)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effectLst/>
                            </a:rPr>
                            <a:t>6.582517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effectLst/>
                            </a:rPr>
                            <a:t>3.465107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974965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1273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/>
          <p:cNvSpPr txBox="1">
            <a:spLocks/>
          </p:cNvSpPr>
          <p:nvPr/>
        </p:nvSpPr>
        <p:spPr>
          <a:xfrm>
            <a:off x="371697" y="1985088"/>
            <a:ext cx="11715008" cy="144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i="0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latin typeface="Arial" panose="020B0604020202020204"/>
              </a:rPr>
              <a:t>Effective policy crafting hinges on informative models.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Arial" panose="020B0604020202020204"/>
            </a:endParaRPr>
          </a:p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latin typeface="Arial" panose="020B0604020202020204"/>
              </a:rPr>
              <a:t>The impact of a model depends on its practical usability.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11927" y="2399772"/>
            <a:ext cx="7927508" cy="1380446"/>
          </a:xfrm>
        </p:spPr>
        <p:txBody>
          <a:bodyPr>
            <a:noAutofit/>
          </a:bodyPr>
          <a:lstStyle/>
          <a:p>
            <a:r>
              <a:rPr lang="en-US" sz="32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7" y="3597081"/>
            <a:ext cx="2151873" cy="2151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20B8F2-CC1B-A66E-C629-6E2B9526B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09046"/>
            <a:ext cx="1726639" cy="7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0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/>
                  <a:t>Disaster impact metrics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8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are random variable that quantify the impact of a disastrous event.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decision makers need to have an estimation of disaster impact metrics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sz="2800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 err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800" i="1" dirty="0" err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under different scenarios.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Risk Management: </a:t>
            </a:r>
            <a:br>
              <a:rPr lang="en-US" dirty="0"/>
            </a:br>
            <a:r>
              <a:rPr lang="en-US" dirty="0"/>
              <a:t>Evidence Based Decision Making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51248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62712" y="1594884"/>
                <a:ext cx="11494326" cy="4518071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Classic decision analysis approach: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𝓓</m:t>
                          </m:r>
                        </m:lim>
                      </m:limLow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dirty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err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𝓢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sz="2800" i="0" dirty="0">
                    <a:latin typeface="+mj-lt"/>
                  </a:rPr>
                  <a:t>: The loss function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err="1"/>
                  <a:t>th</a:t>
                </a:r>
                <a:r>
                  <a:rPr lang="en-US" sz="2800" dirty="0"/>
                  <a:t> dimension of estimated disaster impact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en-US" sz="2800" dirty="0"/>
                  <a:t>: The state space for decision vector (the decision space)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𝓢</m:t>
                    </m:r>
                  </m:oMath>
                </a14:m>
                <a:r>
                  <a:rPr lang="en-US" sz="2800" dirty="0"/>
                  <a:t>: Sigma-filed containing all the information used for estimating the impacts.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62712" y="1594884"/>
                <a:ext cx="11494326" cy="4518071"/>
              </a:xfrm>
              <a:blipFill>
                <a:blip r:embed="rId2"/>
                <a:stretch>
                  <a:fillRect l="-955" t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Risk Management: </a:t>
            </a:r>
            <a:br>
              <a:rPr lang="en-US" dirty="0"/>
            </a:br>
            <a:r>
              <a:rPr lang="en-US" dirty="0"/>
              <a:t>Evidence Based Decision Making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22360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𝓢</m:t>
                    </m:r>
                  </m:oMath>
                </a14:m>
                <a:r>
                  <a:rPr lang="en-US" sz="2800" dirty="0"/>
                  <a:t> has 3 components: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Multi-Hazards severity: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Other Systematic Risk drivers (uncontrollable at the moment):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Intervention variables (decision variables):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Suppose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𝓗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𝓡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𝓧</m:t>
                    </m:r>
                  </m:oMath>
                </a14:m>
                <a:r>
                  <a:rPr lang="en-US" sz="2800" i="0" dirty="0">
                    <a:latin typeface="+mj-lt"/>
                  </a:rPr>
                  <a:t> </a:t>
                </a:r>
                <a:r>
                  <a:rPr lang="en-US" sz="2800" dirty="0"/>
                  <a:t> are sigma-fields generated by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800" dirty="0"/>
                  <a:t> respectively: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𝓢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𝓗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𝓡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𝓧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849" t="-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33374"/>
            <a:ext cx="11494326" cy="1031779"/>
          </a:xfrm>
        </p:spPr>
        <p:txBody>
          <a:bodyPr/>
          <a:lstStyle/>
          <a:p>
            <a:r>
              <a:rPr lang="en-US" dirty="0"/>
              <a:t>Disaster Risk Management: </a:t>
            </a:r>
            <a:br>
              <a:rPr lang="en-US" dirty="0"/>
            </a:br>
            <a:r>
              <a:rPr lang="en-US" dirty="0"/>
              <a:t>Evidence Based Decision Making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71045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Socio-economic variable as decision criteria:</a:t>
                </a:r>
              </a:p>
              <a:p>
                <a:pPr lvl="1" indent="-3429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Socioeconomic variables are in the space expanded by </a:t>
                </a:r>
                <a14:m>
                  <m:oMath xmlns:m="http://schemas.openxmlformats.org/officeDocument/2006/math">
                    <m:r>
                      <a:rPr lang="en-US" sz="2600" b="1" i="1" dirty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600" b="1" dirty="0"/>
                  <a:t> </a:t>
                </a:r>
                <a:r>
                  <a:rPr lang="en-US" sz="2600" dirty="0"/>
                  <a:t>(impact space)</a:t>
                </a:r>
              </a:p>
              <a:p>
                <a:r>
                  <a:rPr lang="en-US" dirty="0"/>
                  <a:t>The Socio-economic variable as decision variables</a:t>
                </a:r>
                <a:r>
                  <a:rPr lang="en-US" sz="2800" dirty="0"/>
                  <a:t>:</a:t>
                </a:r>
              </a:p>
              <a:p>
                <a:pPr marL="1028700" lvl="1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Socioeconomic variables are in the space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𝓧</m:t>
                    </m:r>
                  </m:oMath>
                </a14:m>
                <a:r>
                  <a:rPr lang="en-US" sz="2800" dirty="0"/>
                  <a:t> (Decision space)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endParaRPr lang="en-AT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955" t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Risk Management: </a:t>
            </a:r>
            <a:br>
              <a:rPr lang="en-US" dirty="0"/>
            </a:br>
            <a:r>
              <a:rPr lang="en-US" dirty="0"/>
              <a:t>Socio-economic variables in DRR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92813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62712" y="1589342"/>
                <a:ext cx="11494326" cy="4518071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Classic decision analysis approach: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800" b="1" i="1" dirty="0">
                              <a:latin typeface="Cambria Math" panose="02040503050406030204" pitchFamily="18" charset="0"/>
                            </a:rPr>
                            <m:t>𝓓</m:t>
                          </m:r>
                        </m:lim>
                      </m:limLow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dirty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</m:d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pt-BR" b="1" i="1" dirty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a linear loss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i="0" dirty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  <m:t>𝓓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acc>
                            </m:e>
                          </m:d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pt-BR" b="1" i="1" dirty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62712" y="1589342"/>
                <a:ext cx="11494326" cy="4518071"/>
              </a:xfrm>
              <a:blipFill>
                <a:blip r:embed="rId2"/>
                <a:stretch>
                  <a:fillRect l="-955" t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Risk Management: </a:t>
            </a:r>
            <a:br>
              <a:rPr lang="en-US" dirty="0"/>
            </a:br>
            <a:r>
              <a:rPr lang="en-US" dirty="0"/>
              <a:t>Evidence Based Decision Making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43807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62712" y="1600426"/>
                <a:ext cx="11494326" cy="451807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One approach is to have an estimation of the conditional distribution, rather than the average point estimation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sub>
                      </m:sSub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𝓢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𝓢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𝑴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𝓢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Disaster Impact Probability (DIP) distribution.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𝑴</m:t>
                        </m:r>
                      </m:sub>
                    </m:sSub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𝓢</m:t>
                        </m:r>
                      </m:e>
                    </m:d>
                  </m:oMath>
                </a14:m>
                <a:r>
                  <a:rPr lang="en-US" dirty="0"/>
                  <a:t> we can have an interval estimation for the loss function</a:t>
                </a:r>
              </a:p>
              <a:p>
                <a:r>
                  <a:rPr lang="en-US" dirty="0"/>
                  <a:t>DIP distribution can be used for analyzing systemic risks as well.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8EC6E4-271F-6C8F-44A1-85C416650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62712" y="1600426"/>
                <a:ext cx="11494326" cy="4518071"/>
              </a:xfrm>
              <a:blipFill>
                <a:blip r:embed="rId2"/>
                <a:stretch>
                  <a:fillRect l="-955" t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BAEA67E3-4CE8-AF74-25D3-F2421DF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uncertainty: </a:t>
            </a:r>
            <a:br>
              <a:rPr lang="en-US" dirty="0"/>
            </a:br>
            <a:r>
              <a:rPr lang="en-US" dirty="0"/>
              <a:t>Evidence Based Decision Making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589888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IAS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53A0"/>
      </a:accent1>
      <a:accent2>
        <a:srgbClr val="60C6BF"/>
      </a:accent2>
      <a:accent3>
        <a:srgbClr val="207E6E"/>
      </a:accent3>
      <a:accent4>
        <a:srgbClr val="FBBB40"/>
      </a:accent4>
      <a:accent5>
        <a:srgbClr val="EE696B"/>
      </a:accent5>
      <a:accent6>
        <a:srgbClr val="684B9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8058856-83E4-9E4C-9359-A0D657ACAE30}" vid="{7850FCF5-FCA4-644F-B6CD-331770A7FA8A}"/>
    </a:ext>
  </a:extLst>
</a:theme>
</file>

<file path=ppt/theme/theme2.xml><?xml version="1.0" encoding="utf-8"?>
<a:theme xmlns:a="http://schemas.openxmlformats.org/drawingml/2006/main" name="White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38058856-83E4-9E4C-9359-A0D657ACAE30}" vid="{0F7FEF66-CF17-AA49-9F3E-6954502A84E3}"/>
    </a:ext>
  </a:extLst>
</a:theme>
</file>

<file path=ppt/theme/theme3.xml><?xml version="1.0" encoding="utf-8"?>
<a:theme xmlns:a="http://schemas.openxmlformats.org/drawingml/2006/main" name="Blue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38058856-83E4-9E4C-9359-A0D657ACAE30}" vid="{CC383045-B626-BD44-A3D0-1B49B68AE97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69ffb4-414b-42f3-84ec-4bfffff9958c">
      <Terms xmlns="http://schemas.microsoft.com/office/infopath/2007/PartnerControls"/>
    </lcf76f155ced4ddcb4097134ff3c332f>
    <TaxCatchAll xmlns="b32a2a97-3533-4d73-9cf8-e2926f34c4f5" xsi:nil="true"/>
    <Author0 xmlns="7869ffb4-414b-42f3-84ec-4bfffff9958c">
      <UserInfo>
        <DisplayName/>
        <AccountId xsi:nil="true"/>
        <AccountType/>
      </UserInfo>
    </Author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D6799BF753054CBC72297D8C1619E5" ma:contentTypeVersion="17" ma:contentTypeDescription="Create a new document." ma:contentTypeScope="" ma:versionID="cd7488e5fc4a3068ddeeb7157647a580">
  <xsd:schema xmlns:xsd="http://www.w3.org/2001/XMLSchema" xmlns:xs="http://www.w3.org/2001/XMLSchema" xmlns:p="http://schemas.microsoft.com/office/2006/metadata/properties" xmlns:ns2="7869ffb4-414b-42f3-84ec-4bfffff9958c" xmlns:ns3="b32a2a97-3533-4d73-9cf8-e2926f34c4f5" targetNamespace="http://schemas.microsoft.com/office/2006/metadata/properties" ma:root="true" ma:fieldsID="07ab6afd50d25090c364e8aa4b69456b" ns2:_="" ns3:_="">
    <xsd:import namespace="7869ffb4-414b-42f3-84ec-4bfffff9958c"/>
    <xsd:import namespace="b32a2a97-3533-4d73-9cf8-e2926f34c4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Author0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9ffb4-414b-42f3-84ec-4bfffff995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b2b414a-4870-4b76-be62-ecc4760d58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uthor0" ma:index="20" nillable="true" ma:displayName="Author" ma:format="Dropdown" ma:list="UserInfo" ma:SharePointGroup="0" ma:internalName="Author0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a2a97-3533-4d73-9cf8-e2926f34c4f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d382321-a983-4d44-978d-c390d0aed7ea}" ma:internalName="TaxCatchAll" ma:showField="CatchAllData" ma:web="b32a2a97-3533-4d73-9cf8-e2926f34c4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D93C57-A7ED-44E6-88BF-DA3984EE19E6}">
  <ds:schemaRefs>
    <ds:schemaRef ds:uri="http://purl.org/dc/terms/"/>
    <ds:schemaRef ds:uri="b32a2a97-3533-4d73-9cf8-e2926f34c4f5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869ffb4-414b-42f3-84ec-4bfffff9958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794EA7-8E28-4624-885F-9EF05194D2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D25A1C-D1E6-4633-A016-B14C16642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69ffb4-414b-42f3-84ec-4bfffff9958c"/>
    <ds:schemaRef ds:uri="b32a2a97-3533-4d73-9cf8-e2926f34c4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 Presentation template</Template>
  <TotalTime>4622</TotalTime>
  <Words>2251</Words>
  <Application>Microsoft Office PowerPoint</Application>
  <PresentationFormat>Widescreen</PresentationFormat>
  <Paragraphs>493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Cambria Math</vt:lpstr>
      <vt:lpstr>Courier New</vt:lpstr>
      <vt:lpstr>Source Sans Pro Light</vt:lpstr>
      <vt:lpstr>Tahoma</vt:lpstr>
      <vt:lpstr>Wingdings</vt:lpstr>
      <vt:lpstr>Office Theme</vt:lpstr>
      <vt:lpstr>White logo</vt:lpstr>
      <vt:lpstr>Blue logo</vt:lpstr>
      <vt:lpstr>Disaster impact forecasting for risk-informed decision making with socioeconomic indices: evidence from earthquake-tsunami in India</vt:lpstr>
      <vt:lpstr>Disaster Risk Management:  Evidence Based Decision Making</vt:lpstr>
      <vt:lpstr>Disaster Risk Management:  Socio-economic variables in DRR</vt:lpstr>
      <vt:lpstr>Disaster Risk Management:  Evidence Based Decision Making</vt:lpstr>
      <vt:lpstr>Disaster Risk Management:  Evidence Based Decision Making</vt:lpstr>
      <vt:lpstr>Disaster Risk Management:  Evidence Based Decision Making</vt:lpstr>
      <vt:lpstr>Disaster Risk Management:  Socio-economic variables in DRR</vt:lpstr>
      <vt:lpstr>Disaster Risk Management:  Evidence Based Decision Making</vt:lpstr>
      <vt:lpstr>Accounting for uncertainty:  Evidence Based Decision Making</vt:lpstr>
      <vt:lpstr>Other Disaster Risk Measures</vt:lpstr>
      <vt:lpstr>Accounting for time:  </vt:lpstr>
      <vt:lpstr>Accounting for time:  Time-variant DIP distribution</vt:lpstr>
      <vt:lpstr>Human development index role in resilience</vt:lpstr>
      <vt:lpstr>A Multi-Hazard Example: Earthquake and Tsunami Impact forecasting in India</vt:lpstr>
      <vt:lpstr>A Multi-Hazard Example: Earthquake and Tsunami Impact forecasting in India</vt:lpstr>
      <vt:lpstr>A Multi-Hazard Example: Earthquake and Tsunami Impact forecasting in India</vt:lpstr>
      <vt:lpstr>A Multi-Hazard Example: Earthquake and Tsunami Impact forecasting in India</vt:lpstr>
      <vt:lpstr>A Multi-Hazard Example: Earthquake and Tsunami Impact forecasting in India</vt:lpstr>
      <vt:lpstr>A Multi-Hazard Example: Earthquake and Tsunami Impact forecasting in India</vt:lpstr>
      <vt:lpstr>A Multi-Hazard Example: Earthquake and Tsunami Impact forecasting in India</vt:lpstr>
      <vt:lpstr>A Multi-Hazard Example: Earthquake and Tsunami Impact forecasting in India</vt:lpstr>
      <vt:lpstr>A Multi-Hazard Example: Earthquake and Tsunami Impact forecasting in India</vt:lpstr>
      <vt:lpstr>A Multi-Hazard Example: Earthquake and Tsunami Impact forecasting in India</vt:lpstr>
      <vt:lpstr>A Multi-Hazard Example: Earthquake and Tsunami Impact forecasting in India</vt:lpstr>
      <vt:lpstr>A Multi-Hazard Example: Earthquake and Tsunami Impact forecasting in India</vt:lpstr>
      <vt:lpstr>A Multi-Hazard Example: Earthquake and Tsunami Impact forecasting in India</vt:lpstr>
      <vt:lpstr>A Multi-Hazard Example: Earthquake and Tsunami Impact forecasting in India</vt:lpstr>
      <vt:lpstr>A Multi-Hazard Example: Earthquake and Tsunami Impact forecasting in India</vt:lpstr>
      <vt:lpstr>A Multi-Hazard Example: Earthquake and Tsunami Impact forecasting in India</vt:lpstr>
      <vt:lpstr>A Multi-Hazard Example: Earthquake and Tsunami Impact forecasting in India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Institute for Applied Systems Analysis</dc:title>
  <dc:creator>YEGANEGI Mohammad-Reza</dc:creator>
  <cp:lastModifiedBy>YEGANEGI Mohammad-Reza</cp:lastModifiedBy>
  <cp:revision>102</cp:revision>
  <cp:lastPrinted>2018-09-04T06:30:47Z</cp:lastPrinted>
  <dcterms:created xsi:type="dcterms:W3CDTF">2025-12-06T12:34:33Z</dcterms:created>
  <dcterms:modified xsi:type="dcterms:W3CDTF">2026-05-13T09:00:33Z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0x010100C3D6799BF753054CBC72297D8C1619E5</vt:lpwstr>
  </property>
  <property fmtid="{D5CDD505-2E9C-101B-9397-08002B2CF9AE}" pid="3" name="_dlc_DocIdItemGuid">
    <vt:lpwstr>21d70297-cd61-47d2-9611-414a1fcff47b</vt:lpwstr>
  </property>
  <property fmtid="{D5CDD505-2E9C-101B-9397-08002B2CF9AE}" pid="4" name="MediaServiceImageTags">
    <vt:lpwstr/>
  </property>
</Properties>
</file>