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8" r:id="rId7"/>
    <p:sldId id="259" r:id="rId8"/>
    <p:sldId id="260" r:id="rId9"/>
    <p:sldId id="266" r:id="rId10"/>
    <p:sldId id="261" r:id="rId11"/>
    <p:sldId id="262" r:id="rId12"/>
    <p:sldId id="265" r:id="rId13"/>
    <p:sldId id="257" r:id="rId14"/>
    <p:sldId id="264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28" autoAdjust="0"/>
  </p:normalViewPr>
  <p:slideViewPr>
    <p:cSldViewPr snapToGrid="0">
      <p:cViewPr varScale="1">
        <p:scale>
          <a:sx n="43" d="100"/>
          <a:sy n="43" d="100"/>
        </p:scale>
        <p:origin x="476" y="36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5/4/2026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UMF consists of five domains: society, economy, culture, environment and governance &amp; implementation and four objectives, which are to achieve safe and peaceful, resilient, inclusive and sustainable cities.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The UMF indicators from 1 to 77, listed by domain and objective, shaded according to whether citizen science is already contributing (4%) to the indicator, whether it could potentially contribute (64%) or whether there is no alignment (32%) between the indicator and citizen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8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6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O_title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5937" y="5864984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9869" y="5033420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157027" y="4926904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" y="6457664"/>
            <a:ext cx="10159937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9103" y="1094971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6000" y="1094971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411133-029B-EA2B-E936-DEDCBD2B7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38" cy="1012411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00" y="1167211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" y="6457517"/>
            <a:ext cx="10159937" cy="430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B464A-6173-D219-AAF9-8947CE3ADE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3" r:id="rId2"/>
    <p:sldLayoutId id="214748397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isl@iiasa.ac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mailto:fraisl@iiasa.ac.a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8EF6BD-566B-68C9-AC12-504B67F92FF2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chemeClr val="accent6">
              <a:lumMod val="1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85935" y="2275802"/>
            <a:ext cx="11582200" cy="19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US" sz="4000" b="1" dirty="0">
                <a:solidFill>
                  <a:schemeClr val="bg1"/>
                </a:solidFill>
              </a:rPr>
              <a:t>Mapping Urban Realities: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Integrating Citizen Science and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Earth Observation for the UMF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43D06-D33F-D2AD-4F2B-DEB4D20F4D27}"/>
              </a:ext>
            </a:extLst>
          </p:cNvPr>
          <p:cNvSpPr txBox="1"/>
          <p:nvPr/>
        </p:nvSpPr>
        <p:spPr>
          <a:xfrm>
            <a:off x="185935" y="5011108"/>
            <a:ext cx="11853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2030">
              <a:defRPr/>
            </a:pPr>
            <a:r>
              <a:rPr lang="en-US" sz="1800" b="1" dirty="0">
                <a:solidFill>
                  <a:schemeClr val="bg1"/>
                </a:solidFill>
              </a:rPr>
              <a:t>Dilek Fraisl, Inian Moorthy, Linda See, Gerid Hager, Dennis Mwaniki, Robert Peter Ndugwa</a:t>
            </a:r>
          </a:p>
          <a:p>
            <a:pPr defTabSz="882030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fraisl@iiasa.ac.at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701296-73B2-4FFF-DCFE-862F8B6E6C64}"/>
              </a:ext>
            </a:extLst>
          </p:cNvPr>
          <p:cNvSpPr/>
          <p:nvPr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chemeClr val="accent6">
              <a:lumMod val="1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D0D600-6CC3-9BA1-4E6A-10F90631A255}"/>
              </a:ext>
            </a:extLst>
          </p:cNvPr>
          <p:cNvSpPr/>
          <p:nvPr/>
        </p:nvSpPr>
        <p:spPr>
          <a:xfrm>
            <a:off x="6328306" y="5061388"/>
            <a:ext cx="5612403" cy="1196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F46F19-8ED0-ABA1-145C-C503A18C6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738" y="3075057"/>
            <a:ext cx="11865600" cy="70788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082FE-139E-83D9-4907-2A2AD6497567}"/>
              </a:ext>
            </a:extLst>
          </p:cNvPr>
          <p:cNvSpPr txBox="1"/>
          <p:nvPr/>
        </p:nvSpPr>
        <p:spPr>
          <a:xfrm>
            <a:off x="179869" y="5061389"/>
            <a:ext cx="61484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82030">
              <a:defRPr/>
            </a:pPr>
            <a:r>
              <a:rPr lang="en-US" sz="1800" b="1" dirty="0">
                <a:solidFill>
                  <a:schemeClr val="bg1"/>
                </a:solidFill>
              </a:rPr>
              <a:t>Dilek Fraisl, Inian Moorthy, Linda See, Gerid Hager, Dennis Mwaniki, Robert Peter Ndugwa</a:t>
            </a:r>
          </a:p>
          <a:p>
            <a:pPr defTabSz="882030"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fraisl@iiasa.ac.at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 descr="Projektlogo">
            <a:extLst>
              <a:ext uri="{FF2B5EF4-FFF2-40B4-BE49-F238E27FC236}">
                <a16:creationId xmlns:a16="http://schemas.microsoft.com/office/drawing/2014/main" id="{0740205B-235B-971A-1092-F0854796F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75" y="5169230"/>
            <a:ext cx="1547398" cy="96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A8B0C0-16D4-521F-3FB5-E63A159F4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63" y="5332266"/>
            <a:ext cx="1912429" cy="709572"/>
          </a:xfrm>
          <a:prstGeom prst="rect">
            <a:avLst/>
          </a:prstGeom>
        </p:spPr>
      </p:pic>
      <p:pic>
        <p:nvPicPr>
          <p:cNvPr id="3074" name="Picture 2" descr="European Citizen Science Platform :: Projects">
            <a:extLst>
              <a:ext uri="{FF2B5EF4-FFF2-40B4-BE49-F238E27FC236}">
                <a16:creationId xmlns:a16="http://schemas.microsoft.com/office/drawing/2014/main" id="{0BFD2721-5284-48CB-1169-CE7F6E51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184" y="5206690"/>
            <a:ext cx="1358899" cy="90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1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858A-2854-D6C9-B811-A4D215F1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00" y="609936"/>
            <a:ext cx="10108800" cy="10156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Opportunities for citizen science within the Global Urban Monitoring Framework (UMF)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3C18-C25E-DB19-3EFE-DECF948BC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2108201"/>
            <a:ext cx="7985025" cy="312420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UMF tracks 77 urban sustainability indicators.</a:t>
            </a:r>
            <a:endParaRPr lang="en-US" altLang="en-US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5 domains: Society, Economy, Culture, Environment and Governance &amp; Implementation.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4 objectives: Safe and peaceful, Resilient, Inclusive and Sustainable Cities.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Major data gaps in timeliness and disaggregation.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CS &amp; EO can help address these gaps.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1C828-1DF1-B629-E8EC-A4B2057B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307" y="1661932"/>
            <a:ext cx="3753031" cy="37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68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BE8A-F0E5-8DA6-011E-DA0F8DC48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0401"/>
            <a:ext cx="10108800" cy="5539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Citizen science contributions to UMF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402A-CB82-4F4E-AFC9-C4D18626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1028710"/>
            <a:ext cx="11764800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Citizen science supports 3 UMF indicators (or around 4%)  and it can support 49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Total potential: 52 of 77 (68%)</a:t>
            </a:r>
          </a:p>
        </p:txBody>
      </p:sp>
      <p:pic>
        <p:nvPicPr>
          <p:cNvPr id="1026" name="Picture 2" descr="Fig. 1: Citizen science potential across the Global Urban Monitoring Framework.">
            <a:extLst>
              <a:ext uri="{FF2B5EF4-FFF2-40B4-BE49-F238E27FC236}">
                <a16:creationId xmlns:a16="http://schemas.microsoft.com/office/drawing/2014/main" id="{8B8BFEAA-B37B-B399-437E-6ABDDE9C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6" y="2021394"/>
            <a:ext cx="11128075" cy="412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0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B1EC-B97F-5050-7972-C0A665A0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13109"/>
            <a:ext cx="10108800" cy="565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Citizen science contributions to UMF domains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23998-62FE-0C5B-0572-93C200615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216890"/>
            <a:ext cx="11764800" cy="550140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</a:rPr>
              <a:t>Environment: Strongest alignment with 85% potential</a:t>
            </a:r>
          </a:p>
          <a:p>
            <a:pPr marL="1124226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Already contributing to one indicator (protected natural areas) and could support 10 additional indicators such as air quality and access to open public spaces.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</a:rPr>
              <a:t>Society: 83% potential</a:t>
            </a:r>
          </a:p>
          <a:p>
            <a:pPr marL="1124226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Neighborhood safety, access to safe drinking water and basic services.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</a:rPr>
              <a:t>Culture: 56% potential</a:t>
            </a:r>
          </a:p>
          <a:p>
            <a:pPr marL="1124226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Can support indicators on heritage &amp; access to cultural spaces.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</a:rPr>
              <a:t>Economy: 53% potential</a:t>
            </a:r>
          </a:p>
          <a:p>
            <a:pPr marL="1124226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Relevant for employment rate &amp; public transport.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</a:rPr>
              <a:t>Governance &amp; Implementation: 50% potential</a:t>
            </a:r>
          </a:p>
          <a:p>
            <a:pPr marL="1124226" lvl="1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Supports 2 indicators and could contribute to 6 more, including violence public participation in city planning.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5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17EB-A92B-8376-3462-52632D4F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32572"/>
            <a:ext cx="10108800" cy="892552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</a:rPr>
              <a:t>Citizen science and Earth Observation for UMF: 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Top-down &amp; bottom-up citizen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2E616-9416-8493-FC29-469F2FBD9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244711"/>
            <a:ext cx="4349333" cy="53280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Top-down: Picture Pile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601E82-8FA5-7C47-064D-327CD38A824C}"/>
              </a:ext>
            </a:extLst>
          </p:cNvPr>
          <p:cNvSpPr txBox="1">
            <a:spLocks/>
          </p:cNvSpPr>
          <p:nvPr/>
        </p:nvSpPr>
        <p:spPr bwMode="auto">
          <a:xfrm>
            <a:off x="6696670" y="1052469"/>
            <a:ext cx="5164925" cy="91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8197A6"/>
              </a:buClr>
              <a:buFont typeface="Arial" panose="020B0604020202020204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8132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35777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934216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US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510661" indent="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altLang="en-US"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35661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6pPr>
            <a:lvl7pPr marL="379763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7pPr>
            <a:lvl8pPr marL="4238645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8pPr>
            <a:lvl9pPr marL="4679660" indent="-404264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543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tx1"/>
                </a:solidFill>
              </a:rPr>
              <a:t>Complemented by bottom-up citizen science: </a:t>
            </a:r>
          </a:p>
          <a:p>
            <a:r>
              <a:rPr lang="en-US" b="1" kern="0" dirty="0">
                <a:solidFill>
                  <a:schemeClr val="tx1"/>
                </a:solidFill>
              </a:rPr>
              <a:t>Geo-Quest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6EA4DA-CB65-50D4-DA9C-BFCF58ADD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49" y="1847435"/>
            <a:ext cx="2261445" cy="489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BE726B-8919-43CB-EA60-8AEC790620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331" y="1847435"/>
            <a:ext cx="2261445" cy="4894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241E9F-271F-EC99-13CC-5619D7B0D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3" y="1731397"/>
            <a:ext cx="2422064" cy="43058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F977BF-E97B-88EA-844E-90A311CD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92" y="2020866"/>
            <a:ext cx="2409825" cy="4284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A80A86-5B6B-47DA-35D1-655E28D61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0" y="2817067"/>
            <a:ext cx="2201443" cy="39136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337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88679-B27F-F8C4-55DE-4066B7AB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163529"/>
            <a:ext cx="10108800" cy="565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UMF monitoring needs city-level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6007-0C58-58F4-2948-5754BD6B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466 cities analyzed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&lt;20% city-level reporting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Most data still national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6C21F-E9EA-F259-DD23-942317D2281A}"/>
              </a:ext>
            </a:extLst>
          </p:cNvPr>
          <p:cNvSpPr txBox="1"/>
          <p:nvPr/>
        </p:nvSpPr>
        <p:spPr>
          <a:xfrm>
            <a:off x="4194906" y="959698"/>
            <a:ext cx="70561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UMF implementation is limited by a lack of city-level data.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Citizen science and EO can make urban monitoring more local, timely, and actionable.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8FF9E-C7DE-1F37-37AF-CC0652781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32" y="2649379"/>
            <a:ext cx="7483205" cy="3756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FF907-6F12-22E5-3799-07FD4B50B2B4}"/>
              </a:ext>
            </a:extLst>
          </p:cNvPr>
          <p:cNvSpPr txBox="1"/>
          <p:nvPr/>
        </p:nvSpPr>
        <p:spPr>
          <a:xfrm>
            <a:off x="2698190" y="6472739"/>
            <a:ext cx="6800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Data completeness of UMF indicators across continents and domains.</a:t>
            </a:r>
          </a:p>
        </p:txBody>
      </p:sp>
    </p:spTree>
    <p:extLst>
      <p:ext uri="{BB962C8B-B14F-4D97-AF65-F5344CB8AC3E}">
        <p14:creationId xmlns:p14="http://schemas.microsoft.com/office/powerpoint/2010/main" val="8579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FC97-24DC-BCDA-28F8-FAC501F7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313826"/>
            <a:ext cx="10108800" cy="565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2B78D-E330-2CA4-EACE-ED4DB30A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094971"/>
            <a:ext cx="9747150" cy="5328000"/>
          </a:xfrm>
        </p:spPr>
        <p:txBody>
          <a:bodyPr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Misalignment with UMF requirements</a:t>
            </a:r>
          </a:p>
          <a:p>
            <a:pPr marL="1067076" lvl="1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Citizen science projects are often not designed around standardized data, quality, and validation requirements.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Limited resources for alignment</a:t>
            </a:r>
          </a:p>
          <a:p>
            <a:pPr marL="1067076" lvl="1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Meeting official standards requires training, technical support, financial resources, and long-term planning.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Trust and awareness gaps</a:t>
            </a:r>
          </a:p>
          <a:p>
            <a:pPr marL="1067076" lvl="1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Public authorities and statistical agencies may question accuracy, credibility, and relevance, or may be unaware of the value of citizen science data.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Data access and documentation gaps</a:t>
            </a:r>
          </a:p>
          <a:p>
            <a:pPr marL="1067076" lvl="1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Data, protocols, definitions, and metadata are not always openly available or well documented.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Comparability across cities</a:t>
            </a:r>
          </a:p>
          <a:p>
            <a:pPr marL="1067076" lvl="1" indent="-285750" algn="just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Differences in protocols, participant demographics, and representativeness can limit consistency across urban contexts.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7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2D5B-0DD7-AD0B-6676-A2CD375F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2" y="1608479"/>
            <a:ext cx="9113528" cy="10156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steps for transitioning citizen science into an essential resource for official statistics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F45D4B-840A-0EA7-CF59-DBE8D59AC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26173" y="724728"/>
            <a:ext cx="2783164" cy="278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170" name="Picture 2" descr="Fig. 2: Key steps to transition citizen science from complementary to essential in official statistics.">
            <a:extLst>
              <a:ext uri="{FF2B5EF4-FFF2-40B4-BE49-F238E27FC236}">
                <a16:creationId xmlns:a16="http://schemas.microsoft.com/office/drawing/2014/main" id="{CA313340-9139-6530-1E62-906B5ED8C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9" y="3969972"/>
            <a:ext cx="11569148" cy="216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8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03" y="287322"/>
            <a:ext cx="10108800" cy="56520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Future work and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69" y="1422281"/>
            <a:ext cx="11764800" cy="4590212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1"/>
                </a:solidFill>
              </a:rPr>
              <a:t>Future Work: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Demonstrate and expand the role of citizen science in monitoring and advancing urban sustainability.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Support high-potential citizen science initiatives for scaling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Support the development of a research infrastructure for excellent citizen science through the RIECS Concept.</a:t>
            </a:r>
          </a:p>
          <a:p>
            <a:endParaRPr lang="en-US" altLang="en-US" sz="2000" b="1" dirty="0">
              <a:solidFill>
                <a:schemeClr val="tx1"/>
              </a:solidFill>
            </a:endParaRPr>
          </a:p>
          <a:p>
            <a:r>
              <a:rPr lang="en-US" altLang="en-US" sz="2000" b="1" dirty="0">
                <a:solidFill>
                  <a:schemeClr val="tx1"/>
                </a:solidFill>
              </a:rPr>
              <a:t>Recommendations: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Establish dedicated citizen science tracks at future conferences.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Foster greater collaboration and exchange among the citizen science, Earth Observation, official statistics, data, and policy communities.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Integrate citizen science into future research, development, and policy agendas.</a:t>
            </a:r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StatEO_Presentation_page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6B3D98F0-8F27-4BB1-98E2-0EFA105C51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- For ESA Official Use Only</Classification>
    <Issue_x0020_Date xmlns="ddc99d1b-0883-4f2c-a8e6-6d8ebaa0e5d6">2020-08-04T22:00:00+00:00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ddc99d1b-0883-4f2c-a8e6-6d8ebaa0e5d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1128</TotalTime>
  <Words>670</Words>
  <Application>Microsoft Office PowerPoint</Application>
  <PresentationFormat>Custom</PresentationFormat>
  <Paragraphs>67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Calibri</vt:lpstr>
      <vt:lpstr>Tahoma</vt:lpstr>
      <vt:lpstr>Verdana</vt:lpstr>
      <vt:lpstr>StatEO_Presentation_page</vt:lpstr>
      <vt:lpstr>PowerPoint Presentation</vt:lpstr>
      <vt:lpstr>Opportunities for citizen science within the Global Urban Monitoring Framework (UMF)</vt:lpstr>
      <vt:lpstr>Citizen science contributions to UMF</vt:lpstr>
      <vt:lpstr>Citizen science contributions to UMF domains</vt:lpstr>
      <vt:lpstr>Citizen science and Earth Observation for UMF:  Top-down &amp; bottom-up citizen science</vt:lpstr>
      <vt:lpstr>UMF monitoring needs city-level data</vt:lpstr>
      <vt:lpstr>Key barriers</vt:lpstr>
      <vt:lpstr>Key steps for transitioning citizen science into an essential resource for official statistics</vt:lpstr>
      <vt:lpstr>Future work and recommendations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Ulla Vayrynen</dc:creator>
  <cp:keywords/>
  <dc:description/>
  <cp:lastModifiedBy>FRAISL Dilek</cp:lastModifiedBy>
  <cp:revision>24</cp:revision>
  <cp:lastPrinted>2008-08-26T16:26:23Z</cp:lastPrinted>
  <dcterms:created xsi:type="dcterms:W3CDTF">2026-04-01T11:21:22Z</dcterms:created>
  <dcterms:modified xsi:type="dcterms:W3CDTF">2026-05-05T09:56:43Z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user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2020-08-04T22:00:00Z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