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sldIdLst>
    <p:sldId id="325" r:id="rId2"/>
    <p:sldId id="1247" r:id="rId3"/>
    <p:sldId id="1251" r:id="rId4"/>
    <p:sldId id="257" r:id="rId5"/>
    <p:sldId id="259" r:id="rId6"/>
    <p:sldId id="1264" r:id="rId7"/>
    <p:sldId id="260" r:id="rId8"/>
    <p:sldId id="261" r:id="rId9"/>
    <p:sldId id="1241" r:id="rId10"/>
    <p:sldId id="1240" r:id="rId11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FFF"/>
    <a:srgbClr val="B3F1FF"/>
    <a:srgbClr val="F0F4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2" autoAdjust="0"/>
    <p:restoredTop sz="79286" autoAdjust="0"/>
  </p:normalViewPr>
  <p:slideViewPr>
    <p:cSldViewPr snapToGrid="0" snapToObjects="1">
      <p:cViewPr varScale="1">
        <p:scale>
          <a:sx n="96" d="100"/>
          <a:sy n="96" d="100"/>
        </p:scale>
        <p:origin x="1200" y="160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6584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225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829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156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890953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53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806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294C2641-124F-A69C-62EE-7022E61493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333375"/>
            <a:ext cx="2662678" cy="75223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96F4454-EE77-9863-5232-E92217A7E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2514916"/>
            <a:ext cx="9610344" cy="182816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8494027-8CAC-4BFE-C2F5-1C47F93D1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4507233"/>
            <a:ext cx="9195816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8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8025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AB9D64-C20B-5146-B8DD-95B5D606E73E}"/>
              </a:ext>
            </a:extLst>
          </p:cNvPr>
          <p:cNvSpPr/>
          <p:nvPr userDrawn="1"/>
        </p:nvSpPr>
        <p:spPr>
          <a:xfrm>
            <a:off x="1" y="5977289"/>
            <a:ext cx="3362425" cy="88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46396B-BD90-784C-8FFE-EBB3D077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7AD2AC-979A-0344-8551-A78B382E67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9580541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32D8BEC-2F74-8547-9F2C-AEAE0B302D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58748" y="6352806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B0283A15-47DF-8047-8B83-438FA552B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Xu Wang_YSSP internal presentation</a:t>
            </a:r>
            <a:endParaRPr lang="en-GB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58E8B80-D0B3-954F-9A62-484C9A10FE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5A7A159-61E3-F34D-BDFE-786A3716E78E}" type="datetime1">
              <a:rPr lang="en-US" altLang="zh-CN" smtClean="0"/>
              <a:t>5/15/26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8918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5BA2C8-6FAC-B54C-9845-66F221B9BB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EFA112B-E57E-7B4A-8833-D3D8FEC4EC1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2712" y="1594884"/>
            <a:ext cx="10591185" cy="451807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A8C8EE7-3B3F-3F41-B5AD-67185982E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262270"/>
            <a:ext cx="10991088" cy="11028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44BCAD86-58E8-C64B-B919-51804E097B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Xu Wang_YSSP internal presentation</a:t>
            </a:r>
            <a:endParaRPr lang="en-GB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4675424-66C5-6140-A915-8C73CF29DE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8AADC4A-2D9B-404C-87E3-30E17209CD4D}" type="datetime1">
              <a:rPr lang="en-US" altLang="zh-CN" smtClean="0"/>
              <a:t>5/15/26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0210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m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896E57-AFA1-5D3F-3705-FA9D9A0FF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E22E9BC-24B2-CBAA-47F4-7D71F6A83021}"/>
              </a:ext>
            </a:extLst>
          </p:cNvPr>
          <p:cNvGrpSpPr/>
          <p:nvPr/>
        </p:nvGrpSpPr>
        <p:grpSpPr>
          <a:xfrm>
            <a:off x="629406" y="2220339"/>
            <a:ext cx="10800593" cy="3016210"/>
            <a:chOff x="706592" y="771611"/>
            <a:chExt cx="8324651" cy="3016210"/>
          </a:xfrm>
        </p:grpSpPr>
        <p:sp>
          <p:nvSpPr>
            <p:cNvPr id="15" name="Text 12">
              <a:extLst>
                <a:ext uri="{FF2B5EF4-FFF2-40B4-BE49-F238E27FC236}">
                  <a16:creationId xmlns:a16="http://schemas.microsoft.com/office/drawing/2014/main" id="{4FB91CC0-5204-E3C8-AC2F-1DD73F277D0E}"/>
                </a:ext>
              </a:extLst>
            </p:cNvPr>
            <p:cNvSpPr/>
            <p:nvPr/>
          </p:nvSpPr>
          <p:spPr>
            <a:xfrm>
              <a:off x="706593" y="1817563"/>
              <a:ext cx="6162674" cy="46215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050" dirty="0">
                  <a:solidFill>
                    <a:srgbClr val="FFFFFF"/>
                  </a:solidFill>
                </a:rPr>
                <a:t> </a:t>
              </a:r>
              <a:endParaRPr lang="en-US" sz="1050" b="1" dirty="0">
                <a:solidFill>
                  <a:srgbClr val="FFFFFF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75D4029-88BF-38FB-EE36-1B14CE34CC36}"/>
                </a:ext>
              </a:extLst>
            </p:cNvPr>
            <p:cNvSpPr txBox="1"/>
            <p:nvPr/>
          </p:nvSpPr>
          <p:spPr>
            <a:xfrm>
              <a:off x="706592" y="771611"/>
              <a:ext cx="8324651" cy="30162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en-US" sz="3200" b="1" dirty="0">
                  <a:solidFill>
                    <a:srgbClr val="FFFFFF"/>
                  </a:solidFill>
                </a:rPr>
                <a:t>Integrated Assessment of Cost-Effective Air Quality Mitigation Pathways for Uttar Pradesh, India </a:t>
              </a:r>
            </a:p>
            <a:p>
              <a:pPr marL="0" indent="0">
                <a:buNone/>
              </a:pPr>
              <a:endParaRPr lang="en-US" sz="2400" b="1" dirty="0">
                <a:solidFill>
                  <a:srgbClr val="FFFFFF"/>
                </a:solidFill>
              </a:endParaRPr>
            </a:p>
            <a:p>
              <a:pPr algn="just"/>
              <a:r>
                <a:rPr lang="en-US" b="1" u="sng" dirty="0">
                  <a:solidFill>
                    <a:srgbClr val="FFFFFF"/>
                  </a:solidFill>
                </a:rPr>
                <a:t>Parul Srivastava</a:t>
              </a:r>
              <a:r>
                <a:rPr lang="en-US" b="1" dirty="0">
                  <a:solidFill>
                    <a:srgbClr val="FFFFFF"/>
                  </a:solidFill>
                </a:rPr>
                <a:t>, Pallav Purohit, Wolfgang Schöpp, Fabian Wagner, Zbigniew Klimont, Gregor Kiesewetter, Sagnik Dey, Jostein Nygard, Ashish Tiwari, Mukesh Sharma, and Markus Amann</a:t>
              </a:r>
            </a:p>
            <a:p>
              <a:pPr algn="just"/>
              <a:endParaRPr lang="en-US" b="1" dirty="0">
                <a:solidFill>
                  <a:srgbClr val="FFFFFF"/>
                </a:solidFill>
              </a:endParaRPr>
            </a:p>
            <a:p>
              <a:endParaRPr lang="en-US" sz="1400" b="1" dirty="0">
                <a:solidFill>
                  <a:srgbClr val="FFFFFF"/>
                </a:solidFill>
              </a:endParaRPr>
            </a:p>
            <a:p>
              <a:r>
                <a:rPr lang="en-US" sz="2000" dirty="0">
                  <a:solidFill>
                    <a:srgbClr val="FFFFFF"/>
                  </a:solidFill>
                </a:rPr>
                <a:t>EGU General Assembly 2026 </a:t>
              </a:r>
            </a:p>
            <a:p>
              <a:r>
                <a:rPr lang="en-US" sz="1400" b="1" dirty="0">
                  <a:solidFill>
                    <a:schemeClr val="bg1"/>
                  </a:solidFill>
                </a:rPr>
                <a:t>Vienna, Austria, 5 May 2026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8835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terpretation box">
            <a:extLst>
              <a:ext uri="{FF2B5EF4-FFF2-40B4-BE49-F238E27FC236}">
                <a16:creationId xmlns:a16="http://schemas.microsoft.com/office/drawing/2014/main" id="{B4D68898-0588-F9A6-BB3D-8D452DAD0764}"/>
              </a:ext>
            </a:extLst>
          </p:cNvPr>
          <p:cNvSpPr/>
          <p:nvPr/>
        </p:nvSpPr>
        <p:spPr>
          <a:xfrm>
            <a:off x="213646" y="1333145"/>
            <a:ext cx="11684572" cy="4919438"/>
          </a:xfrm>
          <a:prstGeom prst="roundRect">
            <a:avLst/>
          </a:prstGeom>
          <a:solidFill>
            <a:srgbClr val="E8F2ED"/>
          </a:solidFill>
          <a:ln>
            <a:solidFill>
              <a:srgbClr val="E8F2E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7457DB-2318-B554-AB75-AE2ECC214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814" y="605418"/>
            <a:ext cx="2568496" cy="548265"/>
          </a:xfrm>
          <a:noFill/>
          <a:ln/>
        </p:spPr>
        <p:txBody>
          <a:bodyPr wrap="square" lIns="0" tIns="0" rIns="0" bIns="0" rtlCol="0" anchor="ctr">
            <a:normAutofit fontScale="92500"/>
          </a:bodyPr>
          <a:lstStyle/>
          <a:p>
            <a:pPr algn="l"/>
            <a:r>
              <a:rPr lang="en-US" b="1" dirty="0">
                <a:solidFill>
                  <a:srgbClr val="003057"/>
                </a:solidFill>
                <a:latin typeface="+mn-lt"/>
                <a:ea typeface="+mn-ea"/>
                <a:cs typeface="+mn-cs"/>
              </a:rPr>
              <a:t>Summary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B29732E-F3E8-899A-201B-9C4404A03FC4}"/>
              </a:ext>
            </a:extLst>
          </p:cNvPr>
          <p:cNvGrpSpPr/>
          <p:nvPr/>
        </p:nvGrpSpPr>
        <p:grpSpPr>
          <a:xfrm>
            <a:off x="0" y="-1"/>
            <a:ext cx="12211449" cy="425957"/>
            <a:chOff x="0" y="-1"/>
            <a:chExt cx="12211449" cy="653981"/>
          </a:xfrm>
        </p:grpSpPr>
        <p:sp>
          <p:nvSpPr>
            <p:cNvPr id="5" name="Shape 0">
              <a:extLst>
                <a:ext uri="{FF2B5EF4-FFF2-40B4-BE49-F238E27FC236}">
                  <a16:creationId xmlns:a16="http://schemas.microsoft.com/office/drawing/2014/main" id="{6BDB9706-8DB1-6C9F-7AF1-C5909FB3F1C9}"/>
                </a:ext>
              </a:extLst>
            </p:cNvPr>
            <p:cNvSpPr/>
            <p:nvPr/>
          </p:nvSpPr>
          <p:spPr>
            <a:xfrm>
              <a:off x="0" y="-1"/>
              <a:ext cx="12191695" cy="653981"/>
            </a:xfrm>
            <a:prstGeom prst="rect">
              <a:avLst/>
            </a:prstGeom>
            <a:solidFill>
              <a:srgbClr val="004B87"/>
            </a:solidFill>
            <a:ln w="12700">
              <a:solidFill>
                <a:srgbClr val="004B87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2DD7F87-A3FF-3179-3048-527C4EEA6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71790" y="-1"/>
              <a:ext cx="439659" cy="653981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149DDD9-1C43-B7AE-E662-EA3C258624EE}"/>
              </a:ext>
            </a:extLst>
          </p:cNvPr>
          <p:cNvSpPr txBox="1"/>
          <p:nvPr/>
        </p:nvSpPr>
        <p:spPr>
          <a:xfrm>
            <a:off x="556082" y="1968363"/>
            <a:ext cx="10998438" cy="37394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rgbClr val="00B0F0"/>
                </a:solidFill>
              </a:rPr>
              <a:t>The starting point. </a:t>
            </a:r>
            <a:r>
              <a:rPr lang="en-US" sz="1900" b="1" dirty="0">
                <a:solidFill>
                  <a:schemeClr val="accent2">
                    <a:lumMod val="50000"/>
                  </a:schemeClr>
                </a:solidFill>
              </a:rPr>
              <a:t>UP exposure is 65.4 µg/m³, more than 13 times the WHO guideline. Residential cooking is the largest local source at 42%, but about 40% of exposure is secondary PM₂.₅ and 44% originates outside UP.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rgbClr val="00B0F0"/>
                </a:solidFill>
              </a:rPr>
              <a:t>What UP-only action delivers.  </a:t>
            </a:r>
            <a:r>
              <a:rPr lang="en-US" sz="1900" b="1" dirty="0">
                <a:solidFill>
                  <a:schemeClr val="accent2">
                    <a:lumMod val="50000"/>
                  </a:schemeClr>
                </a:solidFill>
              </a:rPr>
              <a:t>Full enforcement of current policies stabilises exposure at 67.5 µg/m³ in 2035. Eight high-impact measures (clean cooking, dust, fertilizer, crop burning, and others) reduce this further to 40.8 µg/m³, just above NAAQS but still above WHO IT-1.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rgbClr val="00B0F0"/>
                </a:solidFill>
              </a:rPr>
              <a:t>The airshed is shared, the solution must be too.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900" b="1" dirty="0">
                <a:solidFill>
                  <a:schemeClr val="accent2">
                    <a:lumMod val="50000"/>
                  </a:schemeClr>
                </a:solidFill>
              </a:rPr>
              <a:t>Coordinated IGP action cuts cross-border inflow into UP by 7.5 µg/m³, bringing exposure to 33.3 µg/m³ . IGP-wide coordination helps reach NAAQS at about €5 billion/year regionally and makes WHO IT-1 more feasible.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7B2B18-32FF-4543-AF58-FF4195B54F56}"/>
              </a:ext>
            </a:extLst>
          </p:cNvPr>
          <p:cNvSpPr txBox="1"/>
          <p:nvPr/>
        </p:nvSpPr>
        <p:spPr>
          <a:xfrm>
            <a:off x="11684000" y="6565900"/>
            <a:ext cx="381000" cy="203200"/>
          </a:xfrm>
          <a:prstGeom prst="rect">
            <a:avLst/>
          </a:prstGeom>
          <a:noFill/>
        </p:spPr>
        <p:txBody>
          <a:bodyPr vertOverflow="overflow" vert="horz" wrap="square" rtlCol="0" anchor="ctr" anchorCtr="0">
            <a:spAutoFit/>
          </a:bodyPr>
          <a:lstStyle/>
          <a:p>
            <a:pPr algn="l"/>
            <a:r>
              <a:rPr lang="en-US" sz="1000">
                <a:solidFill>
                  <a:srgbClr val="595959"/>
                </a:solidFill>
              </a:rPr>
              <a:t>10</a:t>
            </a:r>
          </a:p>
        </p:txBody>
      </p:sp>
      <p:sp>
        <p:nvSpPr>
          <p:cNvPr id="13" name="Shape 19">
            <a:extLst>
              <a:ext uri="{FF2B5EF4-FFF2-40B4-BE49-F238E27FC236}">
                <a16:creationId xmlns:a16="http://schemas.microsoft.com/office/drawing/2014/main" id="{D6647849-0614-1D8B-5EB0-487FD415FC15}"/>
              </a:ext>
            </a:extLst>
          </p:cNvPr>
          <p:cNvSpPr/>
          <p:nvPr/>
        </p:nvSpPr>
        <p:spPr>
          <a:xfrm>
            <a:off x="155243" y="6473952"/>
            <a:ext cx="11800117" cy="0"/>
          </a:xfrm>
          <a:prstGeom prst="line">
            <a:avLst/>
          </a:prstGeom>
          <a:noFill/>
          <a:ln w="8890">
            <a:solidFill>
              <a:srgbClr val="D5DDE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20">
            <a:extLst>
              <a:ext uri="{FF2B5EF4-FFF2-40B4-BE49-F238E27FC236}">
                <a16:creationId xmlns:a16="http://schemas.microsoft.com/office/drawing/2014/main" id="{F93DA5CD-2411-9939-2E51-3797CEBAB418}"/>
              </a:ext>
            </a:extLst>
          </p:cNvPr>
          <p:cNvSpPr/>
          <p:nvPr/>
        </p:nvSpPr>
        <p:spPr>
          <a:xfrm>
            <a:off x="155243" y="6565392"/>
            <a:ext cx="80467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00">
                <a:solidFill>
                  <a:srgbClr val="67727A"/>
                </a:solidFill>
              </a:rPr>
              <a:t>EGU26-6350 | AS4.9 | GAINS-IGP | Uttar Pradesh air quality pathways</a:t>
            </a:r>
            <a:endParaRPr lang="en-US" sz="1000" dirty="0">
              <a:solidFill>
                <a:srgbClr val="6772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222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">
            <a:extLst>
              <a:ext uri="{FF2B5EF4-FFF2-40B4-BE49-F238E27FC236}">
                <a16:creationId xmlns:a16="http://schemas.microsoft.com/office/drawing/2014/main" id="{21997273-87F9-0265-8B65-0DC09149694B}"/>
              </a:ext>
            </a:extLst>
          </p:cNvPr>
          <p:cNvSpPr/>
          <p:nvPr/>
        </p:nvSpPr>
        <p:spPr>
          <a:xfrm>
            <a:off x="155243" y="1584226"/>
            <a:ext cx="11909757" cy="4552161"/>
          </a:xfrm>
          <a:prstGeom prst="roundRect">
            <a:avLst>
              <a:gd name="adj" fmla="val 2078"/>
            </a:avLst>
          </a:prstGeom>
          <a:solidFill>
            <a:srgbClr val="E8F2FA"/>
          </a:solidFill>
          <a:ln w="12700">
            <a:solidFill>
              <a:srgbClr val="E8F2F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9">
            <a:extLst>
              <a:ext uri="{FF2B5EF4-FFF2-40B4-BE49-F238E27FC236}">
                <a16:creationId xmlns:a16="http://schemas.microsoft.com/office/drawing/2014/main" id="{FE105D2A-3645-06A5-6636-697D56E4700E}"/>
              </a:ext>
            </a:extLst>
          </p:cNvPr>
          <p:cNvSpPr/>
          <p:nvPr/>
        </p:nvSpPr>
        <p:spPr>
          <a:xfrm>
            <a:off x="155243" y="6473952"/>
            <a:ext cx="11800117" cy="0"/>
          </a:xfrm>
          <a:prstGeom prst="line">
            <a:avLst/>
          </a:prstGeom>
          <a:noFill/>
          <a:ln w="8890">
            <a:solidFill>
              <a:srgbClr val="D5DDE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56FC87-2303-7DF3-F0D6-A9F669735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299" y="585354"/>
            <a:ext cx="11692167" cy="935250"/>
          </a:xfr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US" sz="2800" b="1" dirty="0">
                <a:solidFill>
                  <a:srgbClr val="003057"/>
                </a:solidFill>
                <a:latin typeface="+mn-lt"/>
                <a:ea typeface="+mn-ea"/>
                <a:cs typeface="+mn-cs"/>
              </a:rPr>
              <a:t>Air Quality Management – Case Study, (Clean Air Plan for Uttar Pradesh, India)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EACE5F-9348-73DC-FAE7-5C075E9E04D8}"/>
              </a:ext>
            </a:extLst>
          </p:cNvPr>
          <p:cNvSpPr/>
          <p:nvPr/>
        </p:nvSpPr>
        <p:spPr>
          <a:xfrm>
            <a:off x="363985" y="2086252"/>
            <a:ext cx="1257616" cy="153583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alibri"/>
              </a:rPr>
              <a:t>Start</a:t>
            </a:r>
          </a:p>
          <a:p>
            <a:pPr algn="ctr"/>
            <a:endParaRPr lang="en-US" sz="1400" b="1" dirty="0">
              <a:solidFill>
                <a:schemeClr val="tx1"/>
              </a:solidFill>
              <a:latin typeface="Calibri"/>
            </a:endParaRP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Calibri"/>
              </a:rPr>
              <a:t>AQM Project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86850E-89A6-6D06-D6C6-DF1AEDB86EAF}"/>
              </a:ext>
            </a:extLst>
          </p:cNvPr>
          <p:cNvSpPr/>
          <p:nvPr/>
        </p:nvSpPr>
        <p:spPr>
          <a:xfrm>
            <a:off x="2133111" y="2096608"/>
            <a:ext cx="1463277" cy="153583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ptos Light" panose="020B0004020202020204" pitchFamily="34" charset="0"/>
              </a:rPr>
              <a:t>Phase 1</a:t>
            </a:r>
          </a:p>
          <a:p>
            <a:pPr algn="ctr"/>
            <a:endParaRPr lang="en-US" sz="1400" b="1" dirty="0">
              <a:solidFill>
                <a:schemeClr val="tx1"/>
              </a:solidFill>
              <a:latin typeface="Aptos Light" panose="020B0004020202020204" pitchFamily="34" charset="0"/>
            </a:endParaRP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Aptos Light" panose="020B0004020202020204" pitchFamily="34" charset="0"/>
              </a:rPr>
              <a:t>Local Partnership &amp; Data Validation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646ABA37-C677-F41C-6794-AD54654DE4A9}"/>
              </a:ext>
            </a:extLst>
          </p:cNvPr>
          <p:cNvSpPr/>
          <p:nvPr/>
        </p:nvSpPr>
        <p:spPr>
          <a:xfrm>
            <a:off x="1621601" y="2622210"/>
            <a:ext cx="535357" cy="48463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solidFill>
                <a:schemeClr val="tx1"/>
              </a:solidFill>
              <a:latin typeface="Aptos Light" panose="020B00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48FD2E-196D-EB7C-3EB0-6032DFFF4F1D}"/>
              </a:ext>
            </a:extLst>
          </p:cNvPr>
          <p:cNvSpPr/>
          <p:nvPr/>
        </p:nvSpPr>
        <p:spPr>
          <a:xfrm>
            <a:off x="4147354" y="2087731"/>
            <a:ext cx="1389859" cy="153583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" b="1" dirty="0">
              <a:solidFill>
                <a:schemeClr val="tx1"/>
              </a:solidFill>
              <a:latin typeface="Aptos Light" panose="020B0004020202020204" pitchFamily="34" charset="0"/>
            </a:endParaRP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Aptos Light" panose="020B0004020202020204" pitchFamily="34" charset="0"/>
              </a:rPr>
              <a:t>Phase 2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Aptos Light" panose="020B0004020202020204" pitchFamily="34" charset="0"/>
              </a:rPr>
              <a:t> 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Aptos Light" panose="020B0004020202020204" pitchFamily="34" charset="0"/>
              </a:rPr>
              <a:t>PM2.5 Modelling and Validation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BE53A2-1891-FC25-1D1A-5404C3E514B8}"/>
              </a:ext>
            </a:extLst>
          </p:cNvPr>
          <p:cNvSpPr/>
          <p:nvPr/>
        </p:nvSpPr>
        <p:spPr>
          <a:xfrm>
            <a:off x="6114743" y="2098087"/>
            <a:ext cx="1461514" cy="153583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ptos Light" panose="020B0004020202020204" pitchFamily="34" charset="0"/>
              </a:rPr>
              <a:t>Phase 3</a:t>
            </a:r>
          </a:p>
          <a:p>
            <a:pPr algn="ctr"/>
            <a:endParaRPr lang="en-US" sz="1400" b="1" dirty="0">
              <a:solidFill>
                <a:schemeClr val="tx1"/>
              </a:solidFill>
              <a:latin typeface="Aptos Light" panose="020B0004020202020204" pitchFamily="34" charset="0"/>
            </a:endParaRP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Aptos Light" panose="020B0004020202020204" pitchFamily="34" charset="0"/>
              </a:rPr>
              <a:t>Stakeholder Consultation (Model/Report)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6328F7-F67E-E1BD-3F6A-28FDB553A927}"/>
              </a:ext>
            </a:extLst>
          </p:cNvPr>
          <p:cNvSpPr/>
          <p:nvPr/>
        </p:nvSpPr>
        <p:spPr>
          <a:xfrm>
            <a:off x="8126684" y="2096608"/>
            <a:ext cx="1348846" cy="153583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ptos Light" panose="020B0004020202020204" pitchFamily="34" charset="0"/>
              </a:rPr>
              <a:t>Phase 4</a:t>
            </a:r>
          </a:p>
          <a:p>
            <a:pPr algn="ctr"/>
            <a:endParaRPr lang="en-US" sz="1400" b="1" dirty="0">
              <a:solidFill>
                <a:schemeClr val="tx1"/>
              </a:solidFill>
              <a:latin typeface="Aptos Light" panose="020B0004020202020204" pitchFamily="34" charset="0"/>
            </a:endParaRP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Aptos Light" panose="020B0004020202020204" pitchFamily="34" charset="0"/>
              </a:rPr>
              <a:t>Approved Clean Air Plan (CAP)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27FD98-E906-B701-24C3-B9EE3845E03C}"/>
              </a:ext>
            </a:extLst>
          </p:cNvPr>
          <p:cNvSpPr/>
          <p:nvPr/>
        </p:nvSpPr>
        <p:spPr>
          <a:xfrm>
            <a:off x="10024237" y="2087731"/>
            <a:ext cx="1348846" cy="153583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ptos Light" panose="020B0004020202020204" pitchFamily="34" charset="0"/>
              </a:rPr>
              <a:t>Phase 5</a:t>
            </a:r>
          </a:p>
          <a:p>
            <a:pPr algn="ctr"/>
            <a:endParaRPr lang="en-US" sz="1400" b="1" dirty="0">
              <a:solidFill>
                <a:schemeClr val="tx1"/>
              </a:solidFill>
              <a:latin typeface="Aptos Light" panose="020B0004020202020204" pitchFamily="34" charset="0"/>
            </a:endParaRPr>
          </a:p>
          <a:p>
            <a:pPr algn="ctr"/>
            <a:endParaRPr lang="en-US" sz="1400" b="1" dirty="0">
              <a:solidFill>
                <a:schemeClr val="tx1"/>
              </a:solidFill>
              <a:latin typeface="Aptos Light" panose="020B0004020202020204" pitchFamily="34" charset="0"/>
            </a:endParaRP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Aptos Light" panose="020B0004020202020204" pitchFamily="34" charset="0"/>
              </a:rPr>
              <a:t>Legislative 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Aptos Light" panose="020B0004020202020204" pitchFamily="34" charset="0"/>
              </a:rPr>
              <a:t>Approval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6D6164D9-CD65-521C-7C68-AABA9CDAF618}"/>
              </a:ext>
            </a:extLst>
          </p:cNvPr>
          <p:cNvSpPr/>
          <p:nvPr/>
        </p:nvSpPr>
        <p:spPr>
          <a:xfrm>
            <a:off x="3605814" y="2623684"/>
            <a:ext cx="535357" cy="48463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solidFill>
                <a:schemeClr val="tx1"/>
              </a:solidFill>
              <a:latin typeface="Aptos Light" panose="020B0004020202020204" pitchFamily="34" charset="0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3DF45DE3-31ED-F5FD-8338-04AB88CFA709}"/>
              </a:ext>
            </a:extLst>
          </p:cNvPr>
          <p:cNvSpPr/>
          <p:nvPr/>
        </p:nvSpPr>
        <p:spPr>
          <a:xfrm>
            <a:off x="5565937" y="2625161"/>
            <a:ext cx="535357" cy="48463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solidFill>
                <a:schemeClr val="tx1"/>
              </a:solidFill>
              <a:latin typeface="Aptos Light" panose="020B0004020202020204" pitchFamily="34" charset="0"/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289FBE06-6C6B-744A-E432-1BED991AA9B1}"/>
              </a:ext>
            </a:extLst>
          </p:cNvPr>
          <p:cNvSpPr/>
          <p:nvPr/>
        </p:nvSpPr>
        <p:spPr>
          <a:xfrm>
            <a:off x="7589706" y="2650907"/>
            <a:ext cx="535357" cy="48463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solidFill>
                <a:schemeClr val="tx1"/>
              </a:solidFill>
              <a:latin typeface="Aptos Light" panose="020B0004020202020204" pitchFamily="34" charset="0"/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F5F379E9-175A-B5A5-0A33-E58E8A223ACD}"/>
              </a:ext>
            </a:extLst>
          </p:cNvPr>
          <p:cNvSpPr/>
          <p:nvPr/>
        </p:nvSpPr>
        <p:spPr>
          <a:xfrm>
            <a:off x="9482205" y="2645528"/>
            <a:ext cx="535357" cy="48463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solidFill>
                <a:schemeClr val="tx1"/>
              </a:solidFill>
              <a:latin typeface="Aptos Light" panose="020B00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E06643C-EA4C-A339-7EEA-9094569A61D0}"/>
              </a:ext>
            </a:extLst>
          </p:cNvPr>
          <p:cNvSpPr/>
          <p:nvPr/>
        </p:nvSpPr>
        <p:spPr>
          <a:xfrm>
            <a:off x="9796996" y="4276070"/>
            <a:ext cx="1974795" cy="125323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alibri"/>
              </a:rPr>
              <a:t>Legislative process</a:t>
            </a:r>
          </a:p>
          <a:p>
            <a:pPr algn="ctr"/>
            <a:endParaRPr lang="en-US" sz="1400" b="1" dirty="0">
              <a:solidFill>
                <a:schemeClr val="tx1"/>
              </a:solidFill>
              <a:latin typeface="Calibri"/>
            </a:endParaRP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Calibri"/>
              </a:rPr>
              <a:t>Parliamentary approval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9C4A4D9-D9D2-617C-FD1B-325AD9253992}"/>
              </a:ext>
            </a:extLst>
          </p:cNvPr>
          <p:cNvSpPr/>
          <p:nvPr/>
        </p:nvSpPr>
        <p:spPr>
          <a:xfrm>
            <a:off x="2043078" y="4276069"/>
            <a:ext cx="1665162" cy="125323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tx1"/>
                </a:solidFill>
                <a:latin typeface="Calibri"/>
              </a:rPr>
              <a:t>Local partners</a:t>
            </a:r>
          </a:p>
          <a:p>
            <a:pPr marL="342900" lvl="1" indent="-171450">
              <a:buFont typeface="Arial" panose="020B0604020202020204" pitchFamily="34" charset="0"/>
              <a:buChar char="◦"/>
            </a:pPr>
            <a:r>
              <a:rPr lang="en-US" sz="1100" b="1" dirty="0">
                <a:solidFill>
                  <a:schemeClr val="tx1"/>
                </a:solidFill>
                <a:latin typeface="Calibri"/>
              </a:rPr>
              <a:t>IITD, IITK, TERI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tx1"/>
                </a:solidFill>
                <a:latin typeface="Calibri"/>
              </a:rPr>
              <a:t>Data validation</a:t>
            </a:r>
          </a:p>
          <a:p>
            <a:pPr marL="342900" lvl="1" indent="-171450">
              <a:buFont typeface="Arial" panose="020B0604020202020204" pitchFamily="34" charset="0"/>
              <a:buChar char="◦"/>
            </a:pPr>
            <a:r>
              <a:rPr lang="en-US" sz="1100" b="1" dirty="0">
                <a:solidFill>
                  <a:schemeClr val="tx1"/>
                </a:solidFill>
                <a:latin typeface="Calibri"/>
              </a:rPr>
              <a:t>Activities</a:t>
            </a:r>
          </a:p>
          <a:p>
            <a:pPr marL="342900" lvl="1" indent="-171450">
              <a:buFont typeface="Arial" panose="020B0604020202020204" pitchFamily="34" charset="0"/>
              <a:buChar char="◦"/>
            </a:pPr>
            <a:r>
              <a:rPr lang="en-US" sz="1100" b="1" dirty="0">
                <a:solidFill>
                  <a:schemeClr val="tx1"/>
                </a:solidFill>
                <a:latin typeface="Calibri"/>
              </a:rPr>
              <a:t>Emission factors</a:t>
            </a:r>
          </a:p>
          <a:p>
            <a:pPr marL="342900" lvl="1" indent="-171450">
              <a:buFont typeface="Arial" panose="020B0604020202020204" pitchFamily="34" charset="0"/>
              <a:buChar char="◦"/>
            </a:pPr>
            <a:r>
              <a:rPr lang="en-US" sz="1100" b="1" dirty="0">
                <a:solidFill>
                  <a:schemeClr val="tx1"/>
                </a:solidFill>
                <a:latin typeface="Calibri"/>
              </a:rPr>
              <a:t>Control strategy</a:t>
            </a:r>
          </a:p>
        </p:txBody>
      </p:sp>
      <p:sp>
        <p:nvSpPr>
          <p:cNvPr id="27" name="Arrow: Up-Down 26">
            <a:extLst>
              <a:ext uri="{FF2B5EF4-FFF2-40B4-BE49-F238E27FC236}">
                <a16:creationId xmlns:a16="http://schemas.microsoft.com/office/drawing/2014/main" id="{1E1A04D0-DD10-BC24-069F-85FE78BD229C}"/>
              </a:ext>
            </a:extLst>
          </p:cNvPr>
          <p:cNvSpPr/>
          <p:nvPr/>
        </p:nvSpPr>
        <p:spPr>
          <a:xfrm>
            <a:off x="10536392" y="3645755"/>
            <a:ext cx="484632" cy="630315"/>
          </a:xfrm>
          <a:prstGeom prst="up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ptos Light" panose="020B0004020202020204" pitchFamily="34" charset="0"/>
            </a:endParaRPr>
          </a:p>
        </p:txBody>
      </p:sp>
      <p:sp>
        <p:nvSpPr>
          <p:cNvPr id="28" name="Arrow: Up 27">
            <a:extLst>
              <a:ext uri="{FF2B5EF4-FFF2-40B4-BE49-F238E27FC236}">
                <a16:creationId xmlns:a16="http://schemas.microsoft.com/office/drawing/2014/main" id="{899CA075-7250-E41E-820F-E29D2ADBDB23}"/>
              </a:ext>
            </a:extLst>
          </p:cNvPr>
          <p:cNvSpPr/>
          <p:nvPr/>
        </p:nvSpPr>
        <p:spPr>
          <a:xfrm>
            <a:off x="2675205" y="3622088"/>
            <a:ext cx="484632" cy="653981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100" b="1">
              <a:solidFill>
                <a:schemeClr val="tx1"/>
              </a:solidFill>
              <a:latin typeface="Calibri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8609EDA-349E-B226-E1EA-9049A88B1A11}"/>
              </a:ext>
            </a:extLst>
          </p:cNvPr>
          <p:cNvSpPr/>
          <p:nvPr/>
        </p:nvSpPr>
        <p:spPr>
          <a:xfrm>
            <a:off x="3999467" y="4277550"/>
            <a:ext cx="1665161" cy="124287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tx1"/>
                </a:solidFill>
                <a:latin typeface="Calibri"/>
              </a:rPr>
              <a:t>PM2.5 modelling (GAINS)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tx1"/>
                </a:solidFill>
                <a:latin typeface="Calibri"/>
              </a:rPr>
              <a:t>Satellite validation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tx1"/>
                </a:solidFill>
                <a:latin typeface="Calibri"/>
              </a:rPr>
              <a:t>Ground monitoring (CPCB)</a:t>
            </a:r>
          </a:p>
        </p:txBody>
      </p:sp>
      <p:sp>
        <p:nvSpPr>
          <p:cNvPr id="32" name="Arrow: Up 31">
            <a:extLst>
              <a:ext uri="{FF2B5EF4-FFF2-40B4-BE49-F238E27FC236}">
                <a16:creationId xmlns:a16="http://schemas.microsoft.com/office/drawing/2014/main" id="{98CEE447-E67C-3AB5-F05B-53E6DB779DFC}"/>
              </a:ext>
            </a:extLst>
          </p:cNvPr>
          <p:cNvSpPr/>
          <p:nvPr/>
        </p:nvSpPr>
        <p:spPr>
          <a:xfrm>
            <a:off x="4576506" y="3623568"/>
            <a:ext cx="484632" cy="653981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100" b="1">
              <a:solidFill>
                <a:schemeClr val="tx1"/>
              </a:solidFill>
              <a:latin typeface="Calibri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D7F6E70-ED94-1536-3A9B-504D545CDD0E}"/>
              </a:ext>
            </a:extLst>
          </p:cNvPr>
          <p:cNvSpPr/>
          <p:nvPr/>
        </p:nvSpPr>
        <p:spPr>
          <a:xfrm>
            <a:off x="5896971" y="4286427"/>
            <a:ext cx="1897057" cy="124287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tx1"/>
                </a:solidFill>
                <a:latin typeface="Calibri"/>
              </a:rPr>
              <a:t>Stakeholders</a:t>
            </a:r>
          </a:p>
          <a:p>
            <a:pPr marL="342900" lvl="1" indent="-171450">
              <a:buFont typeface="Arial" panose="020B0604020202020204" pitchFamily="34" charset="0"/>
              <a:buChar char="◦"/>
            </a:pPr>
            <a:r>
              <a:rPr lang="en-US" sz="1100" b="1" dirty="0">
                <a:solidFill>
                  <a:schemeClr val="tx1"/>
                </a:solidFill>
                <a:latin typeface="Calibri"/>
              </a:rPr>
              <a:t>DoE, Energy, Transport, Industry, MSMEs, Agri, Urban affairs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tx1"/>
                </a:solidFill>
                <a:latin typeface="Calibri"/>
              </a:rPr>
              <a:t>Data validation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tx1"/>
                </a:solidFill>
                <a:latin typeface="Calibri"/>
              </a:rPr>
              <a:t>Cost-optimal strategy</a:t>
            </a:r>
          </a:p>
        </p:txBody>
      </p:sp>
      <p:sp>
        <p:nvSpPr>
          <p:cNvPr id="34" name="Arrow: Up 33">
            <a:extLst>
              <a:ext uri="{FF2B5EF4-FFF2-40B4-BE49-F238E27FC236}">
                <a16:creationId xmlns:a16="http://schemas.microsoft.com/office/drawing/2014/main" id="{7B25F2DA-0333-9ECA-0EB3-8A9E5594D895}"/>
              </a:ext>
            </a:extLst>
          </p:cNvPr>
          <p:cNvSpPr/>
          <p:nvPr/>
        </p:nvSpPr>
        <p:spPr>
          <a:xfrm>
            <a:off x="6574737" y="3642416"/>
            <a:ext cx="484632" cy="653981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100" b="1" dirty="0">
              <a:solidFill>
                <a:schemeClr val="tx1"/>
              </a:solidFill>
              <a:latin typeface="Calibri"/>
            </a:endParaRPr>
          </a:p>
        </p:txBody>
      </p:sp>
      <p:pic>
        <p:nvPicPr>
          <p:cNvPr id="1026" name="Picture 2" descr="Uttar Pradesh Clean Air Plan: Airshed based air quality analysis and  recommendations">
            <a:extLst>
              <a:ext uri="{FF2B5EF4-FFF2-40B4-BE49-F238E27FC236}">
                <a16:creationId xmlns:a16="http://schemas.microsoft.com/office/drawing/2014/main" id="{715BFC7B-D636-BADE-9415-583B922D8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478" y="3860306"/>
            <a:ext cx="1743658" cy="218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915184C-5B94-98F6-C723-9BF3066288EF}"/>
              </a:ext>
            </a:extLst>
          </p:cNvPr>
          <p:cNvGrpSpPr/>
          <p:nvPr/>
        </p:nvGrpSpPr>
        <p:grpSpPr>
          <a:xfrm>
            <a:off x="0" y="-1"/>
            <a:ext cx="12211449" cy="425957"/>
            <a:chOff x="0" y="-1"/>
            <a:chExt cx="12211449" cy="653981"/>
          </a:xfrm>
        </p:grpSpPr>
        <p:sp>
          <p:nvSpPr>
            <p:cNvPr id="13" name="Shape 0">
              <a:extLst>
                <a:ext uri="{FF2B5EF4-FFF2-40B4-BE49-F238E27FC236}">
                  <a16:creationId xmlns:a16="http://schemas.microsoft.com/office/drawing/2014/main" id="{4A06B6C1-A43F-1E8A-1B30-D5DC31B85B37}"/>
                </a:ext>
              </a:extLst>
            </p:cNvPr>
            <p:cNvSpPr/>
            <p:nvPr/>
          </p:nvSpPr>
          <p:spPr>
            <a:xfrm>
              <a:off x="0" y="-1"/>
              <a:ext cx="12191695" cy="653981"/>
            </a:xfrm>
            <a:prstGeom prst="rect">
              <a:avLst/>
            </a:prstGeom>
            <a:solidFill>
              <a:srgbClr val="004B87"/>
            </a:solidFill>
            <a:ln w="12700">
              <a:solidFill>
                <a:srgbClr val="004B87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B42294E-CF4F-605E-2FAC-716E254DB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71790" y="-1"/>
              <a:ext cx="439659" cy="653981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6A76B72-B170-45E1-B4F5-4060288ED581}"/>
              </a:ext>
            </a:extLst>
          </p:cNvPr>
          <p:cNvSpPr txBox="1"/>
          <p:nvPr/>
        </p:nvSpPr>
        <p:spPr>
          <a:xfrm>
            <a:off x="11684000" y="6565900"/>
            <a:ext cx="381000" cy="203200"/>
          </a:xfrm>
          <a:prstGeom prst="rect">
            <a:avLst/>
          </a:prstGeom>
          <a:noFill/>
        </p:spPr>
        <p:txBody>
          <a:bodyPr vertOverflow="overflow" vert="horz" wrap="square" rtlCol="0" anchor="ctr" anchorCtr="0">
            <a:spAutoFit/>
          </a:bodyPr>
          <a:lstStyle/>
          <a:p>
            <a:pPr algn="l"/>
            <a:r>
              <a:rPr lang="en-US" sz="1000">
                <a:solidFill>
                  <a:srgbClr val="595959"/>
                </a:solidFill>
              </a:rPr>
              <a:t>2</a:t>
            </a:r>
          </a:p>
        </p:txBody>
      </p:sp>
      <p:sp>
        <p:nvSpPr>
          <p:cNvPr id="25" name="Text 20">
            <a:extLst>
              <a:ext uri="{FF2B5EF4-FFF2-40B4-BE49-F238E27FC236}">
                <a16:creationId xmlns:a16="http://schemas.microsoft.com/office/drawing/2014/main" id="{DCCEEC93-0A70-9120-4474-85E468A2E468}"/>
              </a:ext>
            </a:extLst>
          </p:cNvPr>
          <p:cNvSpPr/>
          <p:nvPr/>
        </p:nvSpPr>
        <p:spPr>
          <a:xfrm>
            <a:off x="155243" y="6565392"/>
            <a:ext cx="80467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00">
                <a:solidFill>
                  <a:srgbClr val="67727A"/>
                </a:solidFill>
              </a:rPr>
              <a:t>EGU26-6350 | AS4.9 | GAINS-IGP | Uttar Pradesh air quality pathways</a:t>
            </a:r>
            <a:endParaRPr lang="en-US" sz="1000" dirty="0">
              <a:solidFill>
                <a:srgbClr val="67727A"/>
              </a:solidFill>
            </a:endParaRP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711388D7-77F7-3352-2FBD-D920CB90471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888" b="-725"/>
          <a:stretch>
            <a:fillRect/>
          </a:stretch>
        </p:blipFill>
        <p:spPr>
          <a:xfrm>
            <a:off x="318316" y="3586983"/>
            <a:ext cx="3822855" cy="246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06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E538E-1CA5-DAF7-8048-16E00C0C1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748" y="721645"/>
            <a:ext cx="10991088" cy="657771"/>
          </a:xfr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/>
            <a:r>
              <a:rPr lang="en-US" sz="2800" b="1" dirty="0">
                <a:solidFill>
                  <a:srgbClr val="003057"/>
                </a:solidFill>
                <a:latin typeface="+mn-lt"/>
                <a:ea typeface="+mn-ea"/>
                <a:cs typeface="+mn-cs"/>
              </a:rPr>
              <a:t>GAINS framework: from emissions to impacts and mitigation costs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8EA04A-6EAA-3283-AD56-7529D3F8A29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48" y="1726379"/>
            <a:ext cx="6612071" cy="42231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4296DEE-FD59-F084-52B8-1A63F42BFBA7}"/>
              </a:ext>
            </a:extLst>
          </p:cNvPr>
          <p:cNvGrpSpPr/>
          <p:nvPr/>
        </p:nvGrpSpPr>
        <p:grpSpPr>
          <a:xfrm>
            <a:off x="0" y="-1"/>
            <a:ext cx="12211449" cy="425957"/>
            <a:chOff x="0" y="-1"/>
            <a:chExt cx="12211449" cy="653981"/>
          </a:xfrm>
        </p:grpSpPr>
        <p:sp>
          <p:nvSpPr>
            <p:cNvPr id="7" name="Shape 0">
              <a:extLst>
                <a:ext uri="{FF2B5EF4-FFF2-40B4-BE49-F238E27FC236}">
                  <a16:creationId xmlns:a16="http://schemas.microsoft.com/office/drawing/2014/main" id="{2BDF307F-D89F-D573-6B55-ACF8C790704F}"/>
                </a:ext>
              </a:extLst>
            </p:cNvPr>
            <p:cNvSpPr/>
            <p:nvPr/>
          </p:nvSpPr>
          <p:spPr>
            <a:xfrm>
              <a:off x="0" y="-1"/>
              <a:ext cx="12191695" cy="653981"/>
            </a:xfrm>
            <a:prstGeom prst="rect">
              <a:avLst/>
            </a:prstGeom>
            <a:solidFill>
              <a:srgbClr val="004B87"/>
            </a:solidFill>
            <a:ln w="12700">
              <a:solidFill>
                <a:srgbClr val="004B87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037FBC5-26DB-C3E6-EDD6-807009B19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71790" y="-1"/>
              <a:ext cx="439659" cy="653981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426F2FF-294E-DDD4-B529-4EAF81FB1643}"/>
              </a:ext>
            </a:extLst>
          </p:cNvPr>
          <p:cNvGrpSpPr/>
          <p:nvPr/>
        </p:nvGrpSpPr>
        <p:grpSpPr>
          <a:xfrm>
            <a:off x="7016817" y="1777654"/>
            <a:ext cx="4974802" cy="4171842"/>
            <a:chOff x="7083314" y="2162087"/>
            <a:chExt cx="4974802" cy="4030614"/>
          </a:xfrm>
        </p:grpSpPr>
        <p:sp>
          <p:nvSpPr>
            <p:cNvPr id="11" name="Shape 31">
              <a:extLst>
                <a:ext uri="{FF2B5EF4-FFF2-40B4-BE49-F238E27FC236}">
                  <a16:creationId xmlns:a16="http://schemas.microsoft.com/office/drawing/2014/main" id="{9B5848F5-7C9A-ECE6-62CC-7EAD858CAE69}"/>
                </a:ext>
              </a:extLst>
            </p:cNvPr>
            <p:cNvSpPr/>
            <p:nvPr/>
          </p:nvSpPr>
          <p:spPr>
            <a:xfrm>
              <a:off x="7083314" y="2162087"/>
              <a:ext cx="4974802" cy="4030614"/>
            </a:xfrm>
            <a:prstGeom prst="roundRect">
              <a:avLst>
                <a:gd name="adj" fmla="val 12903"/>
              </a:avLst>
            </a:prstGeom>
            <a:solidFill>
              <a:srgbClr val="E8F2ED"/>
            </a:solidFill>
            <a:ln w="12700">
              <a:solidFill>
                <a:srgbClr val="E8F2ED"/>
              </a:solidFill>
              <a:prstDash val="soli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225D015-F81F-16AF-E611-42D43F94D6E9}"/>
                </a:ext>
              </a:extLst>
            </p:cNvPr>
            <p:cNvSpPr txBox="1"/>
            <p:nvPr/>
          </p:nvSpPr>
          <p:spPr>
            <a:xfrm>
              <a:off x="7256569" y="2239965"/>
              <a:ext cx="4765288" cy="33204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1600" b="1" dirty="0"/>
                <a:t>Scenario set used in this study</a:t>
              </a:r>
            </a:p>
            <a:p>
              <a:pPr>
                <a:buNone/>
              </a:pPr>
              <a:endParaRPr lang="en-US" sz="1200" dirty="0"/>
            </a:p>
            <a:p>
              <a:pPr marL="171450" indent="-171450">
                <a:spcAft>
                  <a:spcPts val="400"/>
                </a:spcAft>
                <a:buFont typeface="Arial"/>
                <a:buChar char="•"/>
              </a:pPr>
              <a:r>
                <a:rPr lang="en-US" sz="1600" b="1" dirty="0">
                  <a:solidFill>
                    <a:schemeClr val="accent2">
                      <a:lumMod val="50000"/>
                    </a:schemeClr>
                  </a:solidFill>
                </a:rPr>
                <a:t>CLE 2020, Base year: </a:t>
              </a:r>
              <a:r>
                <a:rPr lang="en-US" sz="1600" dirty="0"/>
                <a:t>Historical emissions and PM</a:t>
              </a:r>
              <a:r>
                <a:rPr lang="en-US" sz="1600" baseline="-25000" dirty="0"/>
                <a:t>2.5</a:t>
              </a:r>
              <a:r>
                <a:rPr lang="en-US" sz="1600" dirty="0"/>
                <a:t> exposure.</a:t>
              </a:r>
            </a:p>
            <a:p>
              <a:pPr marL="171450" indent="-171450">
                <a:spcAft>
                  <a:spcPts val="400"/>
                </a:spcAft>
                <a:buFont typeface="Arial"/>
                <a:buChar char="•"/>
              </a:pPr>
              <a:r>
                <a:rPr lang="en-US" sz="1600" b="1" dirty="0">
                  <a:solidFill>
                    <a:srgbClr val="0070C0"/>
                  </a:solidFill>
                </a:rPr>
                <a:t>FLE 2035: </a:t>
              </a:r>
              <a:r>
                <a:rPr lang="en-US" sz="1600" dirty="0"/>
                <a:t>Frozen legislation, no policy advances since 2015.</a:t>
              </a:r>
            </a:p>
            <a:p>
              <a:pPr marL="171450" indent="-171450">
                <a:spcAft>
                  <a:spcPts val="400"/>
                </a:spcAft>
                <a:buFont typeface="Arial"/>
                <a:buChar char="•"/>
              </a:pPr>
              <a:r>
                <a:rPr lang="en-US" sz="1600" b="1" dirty="0">
                  <a:solidFill>
                    <a:srgbClr val="00B0F0"/>
                  </a:solidFill>
                </a:rPr>
                <a:t>FLE-CF 2035: </a:t>
              </a:r>
              <a:r>
                <a:rPr lang="en-US" sz="1600" dirty="0"/>
                <a:t>Frozen legislation but with clean-fuel transition in household.</a:t>
              </a:r>
            </a:p>
            <a:p>
              <a:pPr marL="171450" indent="-171450">
                <a:spcAft>
                  <a:spcPts val="400"/>
                </a:spcAft>
                <a:buFont typeface="Arial"/>
                <a:buChar char="•"/>
              </a:pPr>
              <a:r>
                <a:rPr lang="en-US" sz="1600" b="1" dirty="0">
                  <a:solidFill>
                    <a:schemeClr val="accent4">
                      <a:lumMod val="50000"/>
                    </a:schemeClr>
                  </a:solidFill>
                </a:rPr>
                <a:t>CLE 2035: </a:t>
              </a:r>
              <a:r>
                <a:rPr lang="en-US" sz="1600" dirty="0"/>
                <a:t>Current legislation, full enforcement of all policies.</a:t>
              </a:r>
            </a:p>
            <a:p>
              <a:pPr marL="171450" indent="-171450">
                <a:buFont typeface="Arial"/>
                <a:buChar char="•"/>
              </a:pPr>
              <a:r>
                <a:rPr lang="en-US" sz="1600" b="1" dirty="0">
                  <a:solidFill>
                    <a:srgbClr val="FF0000"/>
                  </a:solidFill>
                </a:rPr>
                <a:t>CAS:</a:t>
              </a:r>
              <a:r>
                <a:rPr lang="en-US" sz="1600" b="1" dirty="0"/>
                <a:t> </a:t>
              </a:r>
              <a:r>
                <a:rPr lang="en-US" sz="1600" dirty="0"/>
                <a:t>Coordinated Action Scenario across IGP, targeting WHO IT-1 (35 µg/m³), assessed for UP-only implementation and IGP-wide coordinated action.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37B709E-E408-4B77-ADE8-F1C5C3FFC69A}"/>
              </a:ext>
            </a:extLst>
          </p:cNvPr>
          <p:cNvSpPr txBox="1"/>
          <p:nvPr/>
        </p:nvSpPr>
        <p:spPr>
          <a:xfrm>
            <a:off x="11684000" y="6565900"/>
            <a:ext cx="381000" cy="203200"/>
          </a:xfrm>
          <a:prstGeom prst="rect">
            <a:avLst/>
          </a:prstGeom>
          <a:noFill/>
        </p:spPr>
        <p:txBody>
          <a:bodyPr vertOverflow="overflow" vert="horz" wrap="square" rtlCol="0" anchor="ctr" anchorCtr="0">
            <a:spAutoFit/>
          </a:bodyPr>
          <a:lstStyle/>
          <a:p>
            <a:pPr algn="l"/>
            <a:r>
              <a:rPr lang="en-US" sz="1000">
                <a:solidFill>
                  <a:srgbClr val="595959"/>
                </a:solidFill>
              </a:rPr>
              <a:t>3</a:t>
            </a:r>
          </a:p>
        </p:txBody>
      </p:sp>
      <p:sp>
        <p:nvSpPr>
          <p:cNvPr id="14" name="Shape 19">
            <a:extLst>
              <a:ext uri="{FF2B5EF4-FFF2-40B4-BE49-F238E27FC236}">
                <a16:creationId xmlns:a16="http://schemas.microsoft.com/office/drawing/2014/main" id="{E1D3ED7D-9045-35AE-4162-C43CEC35865A}"/>
              </a:ext>
            </a:extLst>
          </p:cNvPr>
          <p:cNvSpPr/>
          <p:nvPr/>
        </p:nvSpPr>
        <p:spPr>
          <a:xfrm>
            <a:off x="155243" y="6473952"/>
            <a:ext cx="11800117" cy="0"/>
          </a:xfrm>
          <a:prstGeom prst="line">
            <a:avLst/>
          </a:prstGeom>
          <a:noFill/>
          <a:ln w="8890">
            <a:solidFill>
              <a:srgbClr val="D5DDE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20">
            <a:extLst>
              <a:ext uri="{FF2B5EF4-FFF2-40B4-BE49-F238E27FC236}">
                <a16:creationId xmlns:a16="http://schemas.microsoft.com/office/drawing/2014/main" id="{0744C013-908B-3550-8889-683FF68F0FC6}"/>
              </a:ext>
            </a:extLst>
          </p:cNvPr>
          <p:cNvSpPr/>
          <p:nvPr/>
        </p:nvSpPr>
        <p:spPr>
          <a:xfrm>
            <a:off x="155243" y="6565392"/>
            <a:ext cx="80467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00">
                <a:solidFill>
                  <a:srgbClr val="67727A"/>
                </a:solidFill>
              </a:rPr>
              <a:t>EGU26-6350 | AS4.9 | GAINS-IGP | Uttar Pradesh air quality pathways</a:t>
            </a:r>
            <a:endParaRPr lang="en-US" sz="1000" dirty="0">
              <a:solidFill>
                <a:srgbClr val="6772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3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195893" y="471431"/>
            <a:ext cx="109728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3057"/>
                </a:solidFill>
              </a:rPr>
              <a:t>Why Uttar Pradesh (UP)  is a difficult air-quality case</a:t>
            </a:r>
            <a:endParaRPr lang="en-US" sz="28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188AEF1-1DF9-32B3-C0F5-C765F88815B4}"/>
              </a:ext>
            </a:extLst>
          </p:cNvPr>
          <p:cNvGrpSpPr/>
          <p:nvPr/>
        </p:nvGrpSpPr>
        <p:grpSpPr>
          <a:xfrm>
            <a:off x="967557" y="4651247"/>
            <a:ext cx="11031232" cy="2215886"/>
            <a:chOff x="960120" y="1262327"/>
            <a:chExt cx="5255544" cy="3273097"/>
          </a:xfrm>
        </p:grpSpPr>
        <p:sp>
          <p:nvSpPr>
            <p:cNvPr id="5" name="Shape 3"/>
            <p:cNvSpPr/>
            <p:nvPr/>
          </p:nvSpPr>
          <p:spPr>
            <a:xfrm>
              <a:off x="976101" y="1441985"/>
              <a:ext cx="4414075" cy="2351200"/>
            </a:xfrm>
            <a:prstGeom prst="roundRect">
              <a:avLst>
                <a:gd name="adj" fmla="val 1649"/>
              </a:avLst>
            </a:prstGeom>
            <a:solidFill>
              <a:srgbClr val="E8F2FA"/>
            </a:solidFill>
            <a:ln w="12700">
              <a:solidFill>
                <a:srgbClr val="E8F2FA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DFD0437-3112-F748-CFA1-5794FF946553}"/>
                </a:ext>
              </a:extLst>
            </p:cNvPr>
            <p:cNvGrpSpPr/>
            <p:nvPr/>
          </p:nvGrpSpPr>
          <p:grpSpPr>
            <a:xfrm>
              <a:off x="960120" y="1262327"/>
              <a:ext cx="5255544" cy="3273097"/>
              <a:chOff x="960120" y="1262327"/>
              <a:chExt cx="5255544" cy="3273097"/>
            </a:xfrm>
          </p:grpSpPr>
          <p:sp>
            <p:nvSpPr>
              <p:cNvPr id="6" name="Text 4"/>
              <p:cNvSpPr/>
              <p:nvPr/>
            </p:nvSpPr>
            <p:spPr>
              <a:xfrm>
                <a:off x="1266887" y="1595828"/>
                <a:ext cx="4948777" cy="347473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indent="0">
                  <a:buNone/>
                </a:pPr>
                <a:r>
                  <a:rPr lang="en-US" sz="1600" b="1" dirty="0">
                    <a:solidFill>
                      <a:srgbClr val="003057"/>
                    </a:solidFill>
                  </a:rPr>
                  <a:t>UP sits at the centre of the Indo-Gangetic Plain</a:t>
                </a:r>
                <a:endParaRPr lang="en-US" sz="1600" dirty="0"/>
              </a:p>
            </p:txBody>
          </p:sp>
          <p:sp>
            <p:nvSpPr>
              <p:cNvPr id="8" name="Text 6"/>
              <p:cNvSpPr/>
              <p:nvPr/>
            </p:nvSpPr>
            <p:spPr>
              <a:xfrm>
                <a:off x="1274181" y="1262327"/>
                <a:ext cx="3751450" cy="2023582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rgbClr val="1A1A1A"/>
                    </a:solidFill>
                  </a:rPr>
                  <a:t>India's most populous state, with very high population exposure.</a:t>
                </a:r>
              </a:p>
            </p:txBody>
          </p:sp>
          <p:sp>
            <p:nvSpPr>
              <p:cNvPr id="12" name="Text 10"/>
              <p:cNvSpPr/>
              <p:nvPr/>
            </p:nvSpPr>
            <p:spPr>
              <a:xfrm>
                <a:off x="960120" y="4005072"/>
                <a:ext cx="4791456" cy="530352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>
                <a:noAutofit/>
              </a:bodyPr>
              <a:lstStyle/>
              <a:p>
                <a:endParaRPr lang="en-US" sz="1600" dirty="0">
                  <a:solidFill>
                    <a:srgbClr val="1A1A1A"/>
                  </a:solidFill>
                </a:endParaRPr>
              </a:p>
            </p:txBody>
          </p:sp>
        </p:grpSp>
      </p:grpSp>
      <p:sp>
        <p:nvSpPr>
          <p:cNvPr id="18" name="Shape 15"/>
          <p:cNvSpPr/>
          <p:nvPr/>
        </p:nvSpPr>
        <p:spPr>
          <a:xfrm>
            <a:off x="376996" y="6473952"/>
            <a:ext cx="11590408" cy="0"/>
          </a:xfrm>
          <a:prstGeom prst="line">
            <a:avLst/>
          </a:prstGeom>
          <a:noFill/>
          <a:ln w="8890">
            <a:solidFill>
              <a:srgbClr val="D5DDE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6"/>
          <p:cNvSpPr/>
          <p:nvPr/>
        </p:nvSpPr>
        <p:spPr>
          <a:xfrm>
            <a:off x="376996" y="6565392"/>
            <a:ext cx="80467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>
                <a:solidFill>
                  <a:srgbClr val="67727A"/>
                </a:solidFill>
              </a:rPr>
              <a:t>EGU26-6350 | AS4.9 | GAINS-IGP | Uttar Pradesh air quality pathways</a:t>
            </a:r>
            <a:endParaRPr lang="en-US" sz="1000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D023968-7060-2B11-9DCD-E6C84BFFAA80}"/>
              </a:ext>
            </a:extLst>
          </p:cNvPr>
          <p:cNvGrpSpPr/>
          <p:nvPr/>
        </p:nvGrpSpPr>
        <p:grpSpPr>
          <a:xfrm>
            <a:off x="0" y="-1"/>
            <a:ext cx="12211449" cy="425957"/>
            <a:chOff x="0" y="-1"/>
            <a:chExt cx="12211449" cy="653981"/>
          </a:xfrm>
        </p:grpSpPr>
        <p:sp>
          <p:nvSpPr>
            <p:cNvPr id="43" name="Shape 0">
              <a:extLst>
                <a:ext uri="{FF2B5EF4-FFF2-40B4-BE49-F238E27FC236}">
                  <a16:creationId xmlns:a16="http://schemas.microsoft.com/office/drawing/2014/main" id="{4418BCED-C617-5290-CBE9-38B2C9734D72}"/>
                </a:ext>
              </a:extLst>
            </p:cNvPr>
            <p:cNvSpPr/>
            <p:nvPr/>
          </p:nvSpPr>
          <p:spPr>
            <a:xfrm>
              <a:off x="0" y="-1"/>
              <a:ext cx="12191695" cy="653981"/>
            </a:xfrm>
            <a:prstGeom prst="rect">
              <a:avLst/>
            </a:prstGeom>
            <a:solidFill>
              <a:srgbClr val="004B87"/>
            </a:solidFill>
            <a:ln w="12700">
              <a:solidFill>
                <a:srgbClr val="004B87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073D01D4-AE71-9D1E-679F-237A6C1B6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71790" y="-1"/>
              <a:ext cx="439659" cy="653981"/>
            </a:xfrm>
            <a:prstGeom prst="rect">
              <a:avLst/>
            </a:prstGeom>
          </p:spPr>
        </p:pic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A1C52064-4816-481E-B5F2-8305A7D9DFCB}"/>
              </a:ext>
            </a:extLst>
          </p:cNvPr>
          <p:cNvSpPr txBox="1"/>
          <p:nvPr/>
        </p:nvSpPr>
        <p:spPr>
          <a:xfrm>
            <a:off x="11684000" y="6565900"/>
            <a:ext cx="381000" cy="203200"/>
          </a:xfrm>
          <a:prstGeom prst="rect">
            <a:avLst/>
          </a:prstGeom>
          <a:noFill/>
        </p:spPr>
        <p:txBody>
          <a:bodyPr vertOverflow="overflow" vert="horz" wrap="square" rtlCol="0" anchor="ctr" anchorCtr="0">
            <a:spAutoFit/>
          </a:bodyPr>
          <a:lstStyle/>
          <a:p>
            <a:pPr algn="l"/>
            <a:r>
              <a:rPr lang="en-US" sz="1000">
                <a:solidFill>
                  <a:srgbClr val="595959"/>
                </a:solidFill>
              </a:rPr>
              <a:t>4</a:t>
            </a:r>
          </a:p>
        </p:txBody>
      </p:sp>
      <p:sp>
        <p:nvSpPr>
          <p:cNvPr id="24" name="Text 6">
            <a:extLst>
              <a:ext uri="{FF2B5EF4-FFF2-40B4-BE49-F238E27FC236}">
                <a16:creationId xmlns:a16="http://schemas.microsoft.com/office/drawing/2014/main" id="{D5728E7C-9159-D1CE-1598-05FCDC38D0C2}"/>
              </a:ext>
            </a:extLst>
          </p:cNvPr>
          <p:cNvSpPr/>
          <p:nvPr/>
        </p:nvSpPr>
        <p:spPr>
          <a:xfrm>
            <a:off x="1626761" y="5471722"/>
            <a:ext cx="7874183" cy="4412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endParaRPr lang="en-US" sz="1000" dirty="0">
              <a:solidFill>
                <a:srgbClr val="1A1A1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A1A1A"/>
                </a:solidFill>
              </a:rPr>
              <a:t>PM</a:t>
            </a:r>
            <a:r>
              <a:rPr lang="en-US" sz="1600" baseline="-25000" dirty="0">
                <a:solidFill>
                  <a:srgbClr val="1A1A1A"/>
                </a:solidFill>
              </a:rPr>
              <a:t>2.5</a:t>
            </a:r>
            <a:r>
              <a:rPr lang="en-US" sz="1600" dirty="0">
                <a:solidFill>
                  <a:srgbClr val="1A1A1A"/>
                </a:solidFill>
              </a:rPr>
              <a:t> remains above national and WHO-aligned benchmarks across much of the state.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1A1A1A"/>
              </a:solidFill>
            </a:endParaRPr>
          </a:p>
        </p:txBody>
      </p:sp>
      <p:sp>
        <p:nvSpPr>
          <p:cNvPr id="30" name="Text 1">
            <a:extLst>
              <a:ext uri="{FF2B5EF4-FFF2-40B4-BE49-F238E27FC236}">
                <a16:creationId xmlns:a16="http://schemas.microsoft.com/office/drawing/2014/main" id="{C13A6988-CCCD-B380-DA38-C74A3B456480}"/>
              </a:ext>
            </a:extLst>
          </p:cNvPr>
          <p:cNvSpPr/>
          <p:nvPr/>
        </p:nvSpPr>
        <p:spPr>
          <a:xfrm>
            <a:off x="2648913" y="5642469"/>
            <a:ext cx="6467384" cy="8437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dirty="0">
                <a:solidFill>
                  <a:srgbClr val="C00000"/>
                </a:solidFill>
              </a:rPr>
              <a:t>Can Uttar Pradesh clean its air alone?</a:t>
            </a:r>
            <a:endParaRPr lang="en-US" sz="3000" dirty="0">
              <a:solidFill>
                <a:srgbClr val="C00000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E66028C-5C7F-0DB7-56F0-DF9DCD16F729}"/>
              </a:ext>
            </a:extLst>
          </p:cNvPr>
          <p:cNvGrpSpPr/>
          <p:nvPr/>
        </p:nvGrpSpPr>
        <p:grpSpPr>
          <a:xfrm>
            <a:off x="1023306" y="889904"/>
            <a:ext cx="9242807" cy="3627667"/>
            <a:chOff x="1023306" y="889904"/>
            <a:chExt cx="9242807" cy="3627667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67E865B-7838-D67A-7B5D-5657D13A0167}"/>
                </a:ext>
              </a:extLst>
            </p:cNvPr>
            <p:cNvGrpSpPr/>
            <p:nvPr/>
          </p:nvGrpSpPr>
          <p:grpSpPr>
            <a:xfrm>
              <a:off x="1023306" y="917987"/>
              <a:ext cx="9242807" cy="3599584"/>
              <a:chOff x="1023306" y="917987"/>
              <a:chExt cx="9242807" cy="3599584"/>
            </a:xfrm>
          </p:grpSpPr>
          <p:sp>
            <p:nvSpPr>
              <p:cNvPr id="14" name="Shape 12"/>
              <p:cNvSpPr/>
              <p:nvPr/>
            </p:nvSpPr>
            <p:spPr>
              <a:xfrm>
                <a:off x="1023306" y="917987"/>
                <a:ext cx="9242807" cy="3599584"/>
              </a:xfrm>
              <a:prstGeom prst="roundRect">
                <a:avLst>
                  <a:gd name="adj" fmla="val 1649"/>
                </a:avLst>
              </a:prstGeom>
              <a:solidFill>
                <a:srgbClr val="FFFFFF"/>
              </a:solidFill>
              <a:ln w="12700">
                <a:solidFill>
                  <a:srgbClr val="D5DDE3"/>
                </a:solidFill>
                <a:prstDash val="solid"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5" name="Image 0" descr="/mnt/data/egu_assets/fig4_maps.png"/>
              <p:cNvPicPr>
                <a:picLocks noChangeAspect="1"/>
              </p:cNvPicPr>
              <p:nvPr/>
            </p:nvPicPr>
            <p:blipFill>
              <a:blip r:embed="rId4"/>
              <a:srcRect l="1" t="2001" r="50182" b="7098"/>
              <a:stretch>
                <a:fillRect/>
              </a:stretch>
            </p:blipFill>
            <p:spPr>
              <a:xfrm>
                <a:off x="1359829" y="1093313"/>
                <a:ext cx="4354626" cy="3171126"/>
              </a:xfrm>
              <a:prstGeom prst="rect">
                <a:avLst/>
              </a:prstGeom>
            </p:spPr>
          </p:pic>
          <p:sp>
            <p:nvSpPr>
              <p:cNvPr id="16" name="Text 13"/>
              <p:cNvSpPr/>
              <p:nvPr/>
            </p:nvSpPr>
            <p:spPr>
              <a:xfrm>
                <a:off x="3490737" y="4276751"/>
                <a:ext cx="4146230" cy="197999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400" dirty="0">
                    <a:solidFill>
                      <a:srgbClr val="67727A"/>
                    </a:solidFill>
                  </a:rPr>
                  <a:t>Annual mean PM2.5 concentration in UP</a:t>
                </a:r>
                <a:endParaRPr lang="en-US" sz="1400" dirty="0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CAFF22B-F5ED-04F5-760A-0B4B1311FA3E}"/>
                </a:ext>
              </a:extLst>
            </p:cNvPr>
            <p:cNvSpPr txBox="1"/>
            <p:nvPr/>
          </p:nvSpPr>
          <p:spPr>
            <a:xfrm>
              <a:off x="2754086" y="889904"/>
              <a:ext cx="85997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rgbClr val="67727A"/>
                  </a:solidFill>
                </a:rPr>
                <a:t> 2020</a:t>
              </a:r>
              <a:endParaRPr lang="en-US" sz="1600" b="1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8280C85-7AE0-2BE3-568E-B8099AACB59E}"/>
              </a:ext>
            </a:extLst>
          </p:cNvPr>
          <p:cNvGrpSpPr/>
          <p:nvPr/>
        </p:nvGrpSpPr>
        <p:grpSpPr>
          <a:xfrm>
            <a:off x="5812971" y="882864"/>
            <a:ext cx="4354626" cy="3376821"/>
            <a:chOff x="5812971" y="882864"/>
            <a:chExt cx="4354626" cy="3376821"/>
          </a:xfrm>
        </p:grpSpPr>
        <p:pic>
          <p:nvPicPr>
            <p:cNvPr id="27" name="Image 0" descr="/mnt/data/egu_assets/fig4_maps.png">
              <a:extLst>
                <a:ext uri="{FF2B5EF4-FFF2-40B4-BE49-F238E27FC236}">
                  <a16:creationId xmlns:a16="http://schemas.microsoft.com/office/drawing/2014/main" id="{5E7BAA7F-1BC9-A24B-2DE3-50537EB5A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49321" t="2001" r="862" b="7098"/>
            <a:stretch>
              <a:fillRect/>
            </a:stretch>
          </p:blipFill>
          <p:spPr>
            <a:xfrm>
              <a:off x="5812971" y="1088559"/>
              <a:ext cx="4354626" cy="3171126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DFFDBDE-12F9-43EA-DDAB-E37153361A7D}"/>
                </a:ext>
              </a:extLst>
            </p:cNvPr>
            <p:cNvSpPr txBox="1"/>
            <p:nvPr/>
          </p:nvSpPr>
          <p:spPr>
            <a:xfrm>
              <a:off x="7412677" y="882864"/>
              <a:ext cx="85997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rgbClr val="67727A"/>
                  </a:solidFill>
                </a:rPr>
                <a:t> 2035</a:t>
              </a:r>
              <a:endParaRPr lang="en-US" sz="16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155243" y="572246"/>
            <a:ext cx="109728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3057"/>
                </a:solidFill>
              </a:rPr>
              <a:t>PM2.5 exposure is both local and regional (base-year 2020)</a:t>
            </a:r>
            <a:endParaRPr lang="en-US" sz="2400" dirty="0"/>
          </a:p>
        </p:txBody>
      </p:sp>
      <p:sp>
        <p:nvSpPr>
          <p:cNvPr id="7" name="Shape 4"/>
          <p:cNvSpPr/>
          <p:nvPr/>
        </p:nvSpPr>
        <p:spPr>
          <a:xfrm>
            <a:off x="8231658" y="1573668"/>
            <a:ext cx="3723702" cy="4562717"/>
          </a:xfrm>
          <a:prstGeom prst="roundRect">
            <a:avLst>
              <a:gd name="adj" fmla="val 2078"/>
            </a:avLst>
          </a:prstGeom>
          <a:solidFill>
            <a:srgbClr val="E8F2FA"/>
          </a:solidFill>
          <a:ln w="12700">
            <a:solidFill>
              <a:srgbClr val="E8F2F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8521818" y="1735088"/>
            <a:ext cx="3288464" cy="3068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003057"/>
                </a:solidFill>
              </a:rPr>
              <a:t>Base-year 2020: key insights</a:t>
            </a:r>
            <a:endParaRPr lang="en-US" dirty="0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EF71CF3-29FB-1C2E-F58B-0FDC32431EE6}"/>
              </a:ext>
            </a:extLst>
          </p:cNvPr>
          <p:cNvGrpSpPr/>
          <p:nvPr/>
        </p:nvGrpSpPr>
        <p:grpSpPr>
          <a:xfrm>
            <a:off x="10848863" y="2398177"/>
            <a:ext cx="1183873" cy="1042277"/>
            <a:chOff x="9494870" y="2420693"/>
            <a:chExt cx="1183873" cy="987656"/>
          </a:xfrm>
        </p:grpSpPr>
        <p:sp>
          <p:nvSpPr>
            <p:cNvPr id="9" name="Shape 6"/>
            <p:cNvSpPr/>
            <p:nvPr/>
          </p:nvSpPr>
          <p:spPr>
            <a:xfrm>
              <a:off x="9494870" y="2420693"/>
              <a:ext cx="998197" cy="987656"/>
            </a:xfrm>
            <a:prstGeom prst="roundRect">
              <a:avLst>
                <a:gd name="adj" fmla="val 7018"/>
              </a:avLst>
            </a:prstGeom>
            <a:solidFill>
              <a:srgbClr val="FFFFFF"/>
            </a:solidFill>
            <a:ln w="12700">
              <a:solidFill>
                <a:srgbClr val="FFFFFF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7"/>
            <p:cNvSpPr/>
            <p:nvPr/>
          </p:nvSpPr>
          <p:spPr>
            <a:xfrm>
              <a:off x="9733677" y="2459049"/>
              <a:ext cx="640524" cy="40273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rmAutofit/>
            </a:bodyPr>
            <a:lstStyle/>
            <a:p>
              <a:pPr marL="0" indent="0">
                <a:buNone/>
              </a:pPr>
              <a:r>
                <a:rPr lang="en-US" sz="2400" b="1" dirty="0">
                  <a:solidFill>
                    <a:srgbClr val="FF0000"/>
                  </a:solidFill>
                </a:rPr>
                <a:t>44%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 8"/>
            <p:cNvSpPr/>
            <p:nvPr/>
          </p:nvSpPr>
          <p:spPr>
            <a:xfrm>
              <a:off x="9556796" y="2948082"/>
              <a:ext cx="1121947" cy="32602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rmAutofit/>
            </a:bodyPr>
            <a:lstStyle/>
            <a:p>
              <a:pPr marL="0" indent="0">
                <a:buNone/>
              </a:pPr>
              <a:r>
                <a:rPr lang="en-US" sz="1100" dirty="0">
                  <a:solidFill>
                    <a:srgbClr val="1A1A1A"/>
                  </a:solidFill>
                </a:rPr>
                <a:t>outside UP and natural dust</a:t>
              </a:r>
              <a:endParaRPr lang="en-US" sz="11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D2BE00B-157B-B090-8F23-14D6112F35BF}"/>
              </a:ext>
            </a:extLst>
          </p:cNvPr>
          <p:cNvGrpSpPr/>
          <p:nvPr/>
        </p:nvGrpSpPr>
        <p:grpSpPr>
          <a:xfrm>
            <a:off x="9666465" y="2399418"/>
            <a:ext cx="1152949" cy="1049505"/>
            <a:chOff x="10816520" y="2379494"/>
            <a:chExt cx="1152949" cy="1049505"/>
          </a:xfrm>
        </p:grpSpPr>
        <p:sp>
          <p:nvSpPr>
            <p:cNvPr id="12" name="Shape 9"/>
            <p:cNvSpPr/>
            <p:nvPr/>
          </p:nvSpPr>
          <p:spPr>
            <a:xfrm>
              <a:off x="10816520" y="2379494"/>
              <a:ext cx="998197" cy="1049505"/>
            </a:xfrm>
            <a:prstGeom prst="roundRect">
              <a:avLst>
                <a:gd name="adj" fmla="val 7018"/>
              </a:avLst>
            </a:prstGeom>
            <a:solidFill>
              <a:srgbClr val="FFFFFF"/>
            </a:solidFill>
            <a:ln w="12700">
              <a:solidFill>
                <a:srgbClr val="FFFFFF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10"/>
            <p:cNvSpPr/>
            <p:nvPr/>
          </p:nvSpPr>
          <p:spPr>
            <a:xfrm>
              <a:off x="10968968" y="2417851"/>
              <a:ext cx="878918" cy="40273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rmAutofit/>
            </a:bodyPr>
            <a:lstStyle/>
            <a:p>
              <a:pPr marL="0" indent="0">
                <a:buNone/>
              </a:pPr>
              <a:r>
                <a:rPr lang="en-US" sz="2400" b="1" dirty="0">
                  <a:solidFill>
                    <a:srgbClr val="004B87"/>
                  </a:solidFill>
                </a:rPr>
                <a:t>~40%</a:t>
              </a:r>
              <a:endParaRPr lang="en-US" sz="2400" dirty="0"/>
            </a:p>
          </p:txBody>
        </p:sp>
        <p:sp>
          <p:nvSpPr>
            <p:cNvPr id="14" name="Text 11"/>
            <p:cNvSpPr/>
            <p:nvPr/>
          </p:nvSpPr>
          <p:spPr>
            <a:xfrm>
              <a:off x="10847522" y="2906884"/>
              <a:ext cx="1121947" cy="32602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rmAutofit lnSpcReduction="10000"/>
            </a:bodyPr>
            <a:lstStyle/>
            <a:p>
              <a:pPr marL="0" indent="0">
                <a:buNone/>
              </a:pPr>
              <a:r>
                <a:rPr lang="en-US" sz="1100" dirty="0">
                  <a:solidFill>
                    <a:srgbClr val="1A1A1A"/>
                  </a:solidFill>
                </a:rPr>
                <a:t>secondary PM</a:t>
              </a:r>
              <a:r>
                <a:rPr lang="en-US" sz="1100" baseline="-25000" dirty="0">
                  <a:solidFill>
                    <a:srgbClr val="1A1A1A"/>
                  </a:solidFill>
                </a:rPr>
                <a:t>2.5 </a:t>
              </a:r>
              <a:r>
                <a:rPr lang="en-US" sz="1100" dirty="0">
                  <a:solidFill>
                    <a:srgbClr val="1A1A1A"/>
                  </a:solidFill>
                </a:rPr>
                <a:t>contribution</a:t>
              </a:r>
              <a:endParaRPr lang="en-US" sz="1100" dirty="0"/>
            </a:p>
          </p:txBody>
        </p:sp>
      </p:grpSp>
      <p:sp>
        <p:nvSpPr>
          <p:cNvPr id="15" name="Shape 12"/>
          <p:cNvSpPr/>
          <p:nvPr/>
        </p:nvSpPr>
        <p:spPr>
          <a:xfrm>
            <a:off x="8386094" y="3825975"/>
            <a:ext cx="96720" cy="95889"/>
          </a:xfrm>
          <a:prstGeom prst="ellipse">
            <a:avLst/>
          </a:prstGeom>
          <a:solidFill>
            <a:srgbClr val="1F6B57"/>
          </a:solidFill>
          <a:ln w="12700">
            <a:solidFill>
              <a:srgbClr val="1F6B5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3"/>
          <p:cNvSpPr/>
          <p:nvPr/>
        </p:nvSpPr>
        <p:spPr>
          <a:xfrm>
            <a:off x="8555353" y="3796699"/>
            <a:ext cx="3148537" cy="4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1A1A1A"/>
                </a:solidFill>
              </a:rPr>
              <a:t>Residential cooking remains the largest single source category.</a:t>
            </a:r>
            <a:endParaRPr lang="en-US" sz="1600" dirty="0"/>
          </a:p>
        </p:txBody>
      </p:sp>
      <p:sp>
        <p:nvSpPr>
          <p:cNvPr id="17" name="Shape 14"/>
          <p:cNvSpPr/>
          <p:nvPr/>
        </p:nvSpPr>
        <p:spPr>
          <a:xfrm>
            <a:off x="8373756" y="4570805"/>
            <a:ext cx="96720" cy="95889"/>
          </a:xfrm>
          <a:prstGeom prst="ellipse">
            <a:avLst/>
          </a:prstGeom>
          <a:solidFill>
            <a:srgbClr val="D97706"/>
          </a:solidFill>
          <a:ln w="12700">
            <a:solidFill>
              <a:srgbClr val="D9770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8543016" y="4487099"/>
            <a:ext cx="3160875" cy="5561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dirty="0">
                <a:solidFill>
                  <a:srgbClr val="1A1A1A"/>
                </a:solidFill>
              </a:rPr>
              <a:t>Agriculture matters through ammonia and secondary particle formation.</a:t>
            </a:r>
          </a:p>
        </p:txBody>
      </p:sp>
      <p:sp>
        <p:nvSpPr>
          <p:cNvPr id="19" name="Shape 16"/>
          <p:cNvSpPr/>
          <p:nvPr/>
        </p:nvSpPr>
        <p:spPr>
          <a:xfrm>
            <a:off x="8361417" y="5368489"/>
            <a:ext cx="96720" cy="95889"/>
          </a:xfrm>
          <a:prstGeom prst="ellipse">
            <a:avLst/>
          </a:prstGeom>
          <a:solidFill>
            <a:srgbClr val="004B87"/>
          </a:solidFill>
          <a:ln w="12700">
            <a:solidFill>
              <a:srgbClr val="004B8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7"/>
          <p:cNvSpPr/>
          <p:nvPr/>
        </p:nvSpPr>
        <p:spPr>
          <a:xfrm>
            <a:off x="8530246" y="5350099"/>
            <a:ext cx="3173644" cy="40273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1600" dirty="0">
                <a:solidFill>
                  <a:srgbClr val="1A1A1A"/>
                </a:solidFill>
              </a:rPr>
              <a:t>Mitigation needs local controls and IGP wide coordination.</a:t>
            </a:r>
          </a:p>
        </p:txBody>
      </p:sp>
      <p:sp>
        <p:nvSpPr>
          <p:cNvPr id="22" name="Shape 19"/>
          <p:cNvSpPr/>
          <p:nvPr/>
        </p:nvSpPr>
        <p:spPr>
          <a:xfrm>
            <a:off x="155243" y="6473952"/>
            <a:ext cx="11800117" cy="0"/>
          </a:xfrm>
          <a:prstGeom prst="line">
            <a:avLst/>
          </a:prstGeom>
          <a:noFill/>
          <a:ln w="8890">
            <a:solidFill>
              <a:srgbClr val="D5DDE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0"/>
          <p:cNvSpPr/>
          <p:nvPr/>
        </p:nvSpPr>
        <p:spPr>
          <a:xfrm>
            <a:off x="155243" y="6565392"/>
            <a:ext cx="80467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00">
                <a:solidFill>
                  <a:srgbClr val="67727A"/>
                </a:solidFill>
              </a:rPr>
              <a:t>EGU26-6350 | AS4.9 | GAINS-IGP | Uttar Pradesh air quality pathways</a:t>
            </a:r>
            <a:endParaRPr lang="en-US" sz="1000" dirty="0">
              <a:solidFill>
                <a:srgbClr val="67727A"/>
              </a:solidFill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92C4B62-42DE-76A5-2564-BE15388C4C6A}"/>
              </a:ext>
            </a:extLst>
          </p:cNvPr>
          <p:cNvGrpSpPr/>
          <p:nvPr/>
        </p:nvGrpSpPr>
        <p:grpSpPr>
          <a:xfrm>
            <a:off x="155243" y="1389888"/>
            <a:ext cx="7890739" cy="4992118"/>
            <a:chOff x="308471" y="1389887"/>
            <a:chExt cx="7890739" cy="4839819"/>
          </a:xfrm>
        </p:grpSpPr>
        <p:sp>
          <p:nvSpPr>
            <p:cNvPr id="5" name="Shape 3"/>
            <p:cNvSpPr/>
            <p:nvPr/>
          </p:nvSpPr>
          <p:spPr>
            <a:xfrm>
              <a:off x="308471" y="1389887"/>
              <a:ext cx="7890739" cy="4839819"/>
            </a:xfrm>
            <a:prstGeom prst="roundRect">
              <a:avLst>
                <a:gd name="adj" fmla="val 1616"/>
              </a:avLst>
            </a:prstGeom>
            <a:solidFill>
              <a:srgbClr val="FFFFFF"/>
            </a:solidFill>
            <a:ln w="12700">
              <a:solidFill>
                <a:srgbClr val="D5DDE3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3C458CBB-5CA3-1E22-F351-8663EE1610E3}"/>
                </a:ext>
              </a:extLst>
            </p:cNvPr>
            <p:cNvGrpSpPr/>
            <p:nvPr/>
          </p:nvGrpSpPr>
          <p:grpSpPr>
            <a:xfrm>
              <a:off x="397859" y="1507234"/>
              <a:ext cx="7658933" cy="4177800"/>
              <a:chOff x="378643" y="1507234"/>
              <a:chExt cx="7658933" cy="4291588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8C9B0AB2-8137-5D59-04D9-E0042F9619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t="2239"/>
              <a:stretch>
                <a:fillRect/>
              </a:stretch>
            </p:blipFill>
            <p:spPr>
              <a:xfrm>
                <a:off x="378643" y="1507234"/>
                <a:ext cx="3830819" cy="4291588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8350081A-8264-626F-F4F5-0E39E395F9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t="2239"/>
              <a:stretch>
                <a:fillRect/>
              </a:stretch>
            </p:blipFill>
            <p:spPr>
              <a:xfrm>
                <a:off x="4330367" y="1507234"/>
                <a:ext cx="3707209" cy="4291588"/>
              </a:xfrm>
              <a:prstGeom prst="rect">
                <a:avLst/>
              </a:prstGeom>
            </p:spPr>
          </p:pic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FCF67F0F-51CF-1F26-5B96-DD9C83C08B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10978" y="1569717"/>
                <a:ext cx="189490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1F1EA83C-9ABF-578F-255D-79C73371CC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7474" y="1507234"/>
                <a:ext cx="189490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F25F854E-E70A-5BAF-4FDE-C772A7216912}"/>
                </a:ext>
              </a:extLst>
            </p:cNvPr>
            <p:cNvSpPr txBox="1"/>
            <p:nvPr/>
          </p:nvSpPr>
          <p:spPr>
            <a:xfrm>
              <a:off x="539538" y="5847437"/>
              <a:ext cx="7620090" cy="30777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rmAutofit fontScale="92500"/>
            </a:bodyPr>
            <a:lstStyle>
              <a:lvl1pPr>
                <a:defRPr b="1">
                  <a:solidFill>
                    <a:srgbClr val="0070C0"/>
                  </a:solidFill>
                </a:defRPr>
              </a:lvl1pPr>
            </a:lstStyle>
            <a:p>
              <a:r>
                <a:rPr lang="en-US" dirty="0"/>
                <a:t>Contribution of local, regional and secondary sources to PM₂.₅ exposure in UP, 2020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AADDD18-F13C-AEDA-0D6B-D0007894A2D9}"/>
              </a:ext>
            </a:extLst>
          </p:cNvPr>
          <p:cNvGrpSpPr/>
          <p:nvPr/>
        </p:nvGrpSpPr>
        <p:grpSpPr>
          <a:xfrm>
            <a:off x="0" y="-1"/>
            <a:ext cx="12211449" cy="425957"/>
            <a:chOff x="0" y="-1"/>
            <a:chExt cx="12211449" cy="653981"/>
          </a:xfrm>
        </p:grpSpPr>
        <p:sp>
          <p:nvSpPr>
            <p:cNvPr id="3" name="Shape 0">
              <a:extLst>
                <a:ext uri="{FF2B5EF4-FFF2-40B4-BE49-F238E27FC236}">
                  <a16:creationId xmlns:a16="http://schemas.microsoft.com/office/drawing/2014/main" id="{30239084-8E0F-A76F-FC04-E4328C65A958}"/>
                </a:ext>
              </a:extLst>
            </p:cNvPr>
            <p:cNvSpPr/>
            <p:nvPr/>
          </p:nvSpPr>
          <p:spPr>
            <a:xfrm>
              <a:off x="0" y="-1"/>
              <a:ext cx="12191695" cy="653981"/>
            </a:xfrm>
            <a:prstGeom prst="rect">
              <a:avLst/>
            </a:prstGeom>
            <a:solidFill>
              <a:srgbClr val="004B87"/>
            </a:solidFill>
            <a:ln w="12700">
              <a:solidFill>
                <a:srgbClr val="004B87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56E9986-AFD9-ECC7-CF45-97D667D46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771790" y="-1"/>
              <a:ext cx="439659" cy="653981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49F896F-4332-5BDE-25F8-D885D6E425CF}"/>
              </a:ext>
            </a:extLst>
          </p:cNvPr>
          <p:cNvGrpSpPr/>
          <p:nvPr/>
        </p:nvGrpSpPr>
        <p:grpSpPr>
          <a:xfrm>
            <a:off x="8333491" y="2373900"/>
            <a:ext cx="1238755" cy="1042277"/>
            <a:chOff x="6183368" y="4581273"/>
            <a:chExt cx="1939761" cy="1457466"/>
          </a:xfrm>
        </p:grpSpPr>
        <p:sp>
          <p:nvSpPr>
            <p:cNvPr id="26" name="Shape 3">
              <a:extLst>
                <a:ext uri="{FF2B5EF4-FFF2-40B4-BE49-F238E27FC236}">
                  <a16:creationId xmlns:a16="http://schemas.microsoft.com/office/drawing/2014/main" id="{8A844002-49D6-921D-69D8-F54D7D879DA5}"/>
                </a:ext>
              </a:extLst>
            </p:cNvPr>
            <p:cNvSpPr/>
            <p:nvPr/>
          </p:nvSpPr>
          <p:spPr>
            <a:xfrm>
              <a:off x="6183368" y="4581273"/>
              <a:ext cx="1838336" cy="1457466"/>
            </a:xfrm>
            <a:prstGeom prst="roundRect">
              <a:avLst>
                <a:gd name="adj" fmla="val 7018"/>
              </a:avLst>
            </a:prstGeom>
            <a:solidFill>
              <a:srgbClr val="FFFFFF"/>
            </a:solidFill>
            <a:ln w="12700">
              <a:solidFill>
                <a:srgbClr val="FFFFFF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 4">
              <a:extLst>
                <a:ext uri="{FF2B5EF4-FFF2-40B4-BE49-F238E27FC236}">
                  <a16:creationId xmlns:a16="http://schemas.microsoft.com/office/drawing/2014/main" id="{408CFC07-287B-45D1-EA88-7642240503C9}"/>
                </a:ext>
              </a:extLst>
            </p:cNvPr>
            <p:cNvSpPr/>
            <p:nvPr/>
          </p:nvSpPr>
          <p:spPr>
            <a:xfrm>
              <a:off x="6210029" y="4646663"/>
              <a:ext cx="1913100" cy="53696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marL="0" indent="0">
                <a:buNone/>
              </a:pPr>
              <a:r>
                <a:rPr lang="en-US" b="1" dirty="0">
                  <a:solidFill>
                    <a:srgbClr val="004B87"/>
                  </a:solidFill>
                </a:rPr>
                <a:t>65.4 µg/m³ </a:t>
              </a:r>
              <a:endParaRPr lang="en-US" dirty="0"/>
            </a:p>
          </p:txBody>
        </p:sp>
        <p:sp>
          <p:nvSpPr>
            <p:cNvPr id="29" name="Text 5">
              <a:extLst>
                <a:ext uri="{FF2B5EF4-FFF2-40B4-BE49-F238E27FC236}">
                  <a16:creationId xmlns:a16="http://schemas.microsoft.com/office/drawing/2014/main" id="{DF6DB19B-5D2F-D58A-1A20-F029E5BDBF0C}"/>
                </a:ext>
              </a:extLst>
            </p:cNvPr>
            <p:cNvSpPr/>
            <p:nvPr/>
          </p:nvSpPr>
          <p:spPr>
            <a:xfrm>
              <a:off x="6246419" y="5264946"/>
              <a:ext cx="1775286" cy="61073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000" dirty="0">
                  <a:solidFill>
                    <a:srgbClr val="1A1A1A"/>
                  </a:solidFill>
                </a:rPr>
                <a:t>population-weighted PM2.5 exposure in UP in 2020</a:t>
              </a: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660F0A82-C381-45C9-9974-C565652F577D}"/>
              </a:ext>
            </a:extLst>
          </p:cNvPr>
          <p:cNvSpPr txBox="1"/>
          <p:nvPr/>
        </p:nvSpPr>
        <p:spPr>
          <a:xfrm>
            <a:off x="11684000" y="6565900"/>
            <a:ext cx="381000" cy="203200"/>
          </a:xfrm>
          <a:prstGeom prst="rect">
            <a:avLst/>
          </a:prstGeom>
          <a:noFill/>
        </p:spPr>
        <p:txBody>
          <a:bodyPr vertOverflow="overflow" vert="horz" wrap="square" rtlCol="0" anchor="ctr" anchorCtr="0">
            <a:spAutoFit/>
          </a:bodyPr>
          <a:lstStyle/>
          <a:p>
            <a:pPr algn="l"/>
            <a:r>
              <a:rPr lang="en-US" sz="1000">
                <a:solidFill>
                  <a:srgbClr val="595959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24">
            <a:extLst>
              <a:ext uri="{FF2B5EF4-FFF2-40B4-BE49-F238E27FC236}">
                <a16:creationId xmlns:a16="http://schemas.microsoft.com/office/drawing/2014/main" id="{64E0B770-11BC-E3B1-995A-05F522AE3C59}"/>
              </a:ext>
            </a:extLst>
          </p:cNvPr>
          <p:cNvSpPr/>
          <p:nvPr/>
        </p:nvSpPr>
        <p:spPr>
          <a:xfrm>
            <a:off x="6143196" y="1523420"/>
            <a:ext cx="5985204" cy="4449646"/>
          </a:xfrm>
          <a:prstGeom prst="roundRect">
            <a:avLst>
              <a:gd name="adj" fmla="val 2462"/>
            </a:avLst>
          </a:prstGeom>
          <a:solidFill>
            <a:srgbClr val="FFFFFF"/>
          </a:solidFill>
          <a:ln w="12700">
            <a:solidFill>
              <a:srgbClr val="D5DDE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5D7A6D-8609-0506-204A-D9F354A66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635001"/>
            <a:ext cx="10991088" cy="928624"/>
          </a:xfr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/>
            <a:r>
              <a:rPr lang="en-US" sz="2400" b="1" dirty="0">
                <a:solidFill>
                  <a:srgbClr val="003057"/>
                </a:solidFill>
                <a:latin typeface="+mn-lt"/>
                <a:ea typeface="+mn-ea"/>
                <a:cs typeface="+mn-cs"/>
              </a:rPr>
              <a:t>Current legislation slows the rise in exposure, but UP stays well above WHO IT-1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81BE66-1F81-4473-ACA6-765F0D2DB2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362"/>
          <a:stretch>
            <a:fillRect/>
          </a:stretch>
        </p:blipFill>
        <p:spPr>
          <a:xfrm>
            <a:off x="6228259" y="1823413"/>
            <a:ext cx="5892700" cy="381975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DF346F9-7AF6-545E-9411-5FAF9E0F9239}"/>
              </a:ext>
            </a:extLst>
          </p:cNvPr>
          <p:cNvGrpSpPr/>
          <p:nvPr/>
        </p:nvGrpSpPr>
        <p:grpSpPr>
          <a:xfrm>
            <a:off x="0" y="-1"/>
            <a:ext cx="12211449" cy="425957"/>
            <a:chOff x="0" y="-1"/>
            <a:chExt cx="12211449" cy="653981"/>
          </a:xfrm>
        </p:grpSpPr>
        <p:sp>
          <p:nvSpPr>
            <p:cNvPr id="7" name="Shape 0">
              <a:extLst>
                <a:ext uri="{FF2B5EF4-FFF2-40B4-BE49-F238E27FC236}">
                  <a16:creationId xmlns:a16="http://schemas.microsoft.com/office/drawing/2014/main" id="{736634C0-1294-F729-2570-474B5DFB7B85}"/>
                </a:ext>
              </a:extLst>
            </p:cNvPr>
            <p:cNvSpPr/>
            <p:nvPr/>
          </p:nvSpPr>
          <p:spPr>
            <a:xfrm>
              <a:off x="0" y="-1"/>
              <a:ext cx="12191695" cy="653981"/>
            </a:xfrm>
            <a:prstGeom prst="rect">
              <a:avLst/>
            </a:prstGeom>
            <a:solidFill>
              <a:srgbClr val="004B87"/>
            </a:solidFill>
            <a:ln w="12700">
              <a:solidFill>
                <a:srgbClr val="004B87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CA0EB7D-98C4-1D65-573C-C85180C85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71790" y="-1"/>
              <a:ext cx="439659" cy="653981"/>
            </a:xfrm>
            <a:prstGeom prst="rect">
              <a:avLst/>
            </a:prstGeom>
          </p:spPr>
        </p:pic>
      </p:grpSp>
      <p:sp>
        <p:nvSpPr>
          <p:cNvPr id="9" name="Shape 19">
            <a:extLst>
              <a:ext uri="{FF2B5EF4-FFF2-40B4-BE49-F238E27FC236}">
                <a16:creationId xmlns:a16="http://schemas.microsoft.com/office/drawing/2014/main" id="{1484DD40-0141-4E59-0289-B47AB3126C7D}"/>
              </a:ext>
            </a:extLst>
          </p:cNvPr>
          <p:cNvSpPr/>
          <p:nvPr/>
        </p:nvSpPr>
        <p:spPr>
          <a:xfrm>
            <a:off x="155243" y="6473952"/>
            <a:ext cx="11800117" cy="0"/>
          </a:xfrm>
          <a:prstGeom prst="line">
            <a:avLst/>
          </a:prstGeom>
          <a:noFill/>
          <a:ln w="8890">
            <a:solidFill>
              <a:srgbClr val="D5DDE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20">
            <a:extLst>
              <a:ext uri="{FF2B5EF4-FFF2-40B4-BE49-F238E27FC236}">
                <a16:creationId xmlns:a16="http://schemas.microsoft.com/office/drawing/2014/main" id="{A9557655-8472-77EB-47B9-78B3300F856F}"/>
              </a:ext>
            </a:extLst>
          </p:cNvPr>
          <p:cNvSpPr/>
          <p:nvPr/>
        </p:nvSpPr>
        <p:spPr>
          <a:xfrm>
            <a:off x="155243" y="6565392"/>
            <a:ext cx="80467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00">
                <a:solidFill>
                  <a:srgbClr val="67727A"/>
                </a:solidFill>
              </a:rPr>
              <a:t>EGU26-6350 | AS4.9 | GAINS-IGP | Uttar Pradesh air quality pathways</a:t>
            </a:r>
            <a:endParaRPr lang="en-US" sz="1000" dirty="0">
              <a:solidFill>
                <a:srgbClr val="67727A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5E9298-7D34-7149-5147-24F2ED7AC323}"/>
              </a:ext>
            </a:extLst>
          </p:cNvPr>
          <p:cNvSpPr txBox="1"/>
          <p:nvPr/>
        </p:nvSpPr>
        <p:spPr>
          <a:xfrm>
            <a:off x="11684000" y="6544390"/>
            <a:ext cx="381000" cy="246221"/>
          </a:xfrm>
          <a:prstGeom prst="rect">
            <a:avLst/>
          </a:prstGeom>
          <a:noFill/>
        </p:spPr>
        <p:txBody>
          <a:bodyPr vertOverflow="overflow" vert="horz" wrap="square" rtlCol="0" anchor="ctr" anchorCtr="0">
            <a:spAutoFit/>
          </a:bodyPr>
          <a:lstStyle/>
          <a:p>
            <a:pPr algn="l"/>
            <a:r>
              <a:rPr lang="en-US" sz="1000" dirty="0">
                <a:solidFill>
                  <a:srgbClr val="595959"/>
                </a:solidFill>
              </a:rPr>
              <a:t>6</a:t>
            </a:r>
          </a:p>
        </p:txBody>
      </p:sp>
      <p:sp>
        <p:nvSpPr>
          <p:cNvPr id="4" name="Shape 12">
            <a:extLst>
              <a:ext uri="{FF2B5EF4-FFF2-40B4-BE49-F238E27FC236}">
                <a16:creationId xmlns:a16="http://schemas.microsoft.com/office/drawing/2014/main" id="{AFBE58E9-8E02-654F-27ED-E459145470C0}"/>
              </a:ext>
            </a:extLst>
          </p:cNvPr>
          <p:cNvSpPr/>
          <p:nvPr/>
        </p:nvSpPr>
        <p:spPr>
          <a:xfrm>
            <a:off x="2984500" y="3009900"/>
            <a:ext cx="279400" cy="12700"/>
          </a:xfrm>
          <a:prstGeom prst="line">
            <a:avLst/>
          </a:prstGeom>
          <a:noFill/>
          <a:ln w="25400">
            <a:solidFill>
              <a:srgbClr val="004B87"/>
            </a:solidFill>
            <a:prstDash val="solid"/>
            <a:tailEnd type="triangle"/>
          </a:ln>
        </p:spPr>
        <p:txBody>
          <a:bodyPr/>
          <a:lstStyle/>
          <a:p>
            <a:endParaRPr lang="en-US" sz="1200"/>
          </a:p>
        </p:txBody>
      </p:sp>
      <p:sp>
        <p:nvSpPr>
          <p:cNvPr id="16" name="Shape 17">
            <a:extLst>
              <a:ext uri="{FF2B5EF4-FFF2-40B4-BE49-F238E27FC236}">
                <a16:creationId xmlns:a16="http://schemas.microsoft.com/office/drawing/2014/main" id="{4E11047F-318D-09D2-7138-DC8E3F0B1A66}"/>
              </a:ext>
            </a:extLst>
          </p:cNvPr>
          <p:cNvSpPr/>
          <p:nvPr/>
        </p:nvSpPr>
        <p:spPr>
          <a:xfrm>
            <a:off x="4470400" y="3009900"/>
            <a:ext cx="279400" cy="12700"/>
          </a:xfrm>
          <a:prstGeom prst="line">
            <a:avLst/>
          </a:prstGeom>
          <a:noFill/>
          <a:ln w="25400">
            <a:solidFill>
              <a:srgbClr val="004B87"/>
            </a:solidFill>
            <a:prstDash val="solid"/>
            <a:tailEnd type="triangle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FF8F6AD-B9C2-A453-4989-31B23F609A3A}"/>
              </a:ext>
            </a:extLst>
          </p:cNvPr>
          <p:cNvGrpSpPr/>
          <p:nvPr/>
        </p:nvGrpSpPr>
        <p:grpSpPr>
          <a:xfrm>
            <a:off x="312523" y="1761516"/>
            <a:ext cx="5664200" cy="1839159"/>
            <a:chOff x="292100" y="2184400"/>
            <a:chExt cx="5664200" cy="1839159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1495C78-5D62-EA96-82E2-8781C3AC4908}"/>
                </a:ext>
              </a:extLst>
            </p:cNvPr>
            <p:cNvGrpSpPr/>
            <p:nvPr/>
          </p:nvGrpSpPr>
          <p:grpSpPr>
            <a:xfrm>
              <a:off x="1778000" y="2184400"/>
              <a:ext cx="1206500" cy="1707739"/>
              <a:chOff x="1982941" y="2162174"/>
              <a:chExt cx="985826" cy="1713773"/>
            </a:xfrm>
          </p:grpSpPr>
          <p:sp>
            <p:nvSpPr>
              <p:cNvPr id="3" name="Shape 8">
                <a:extLst>
                  <a:ext uri="{FF2B5EF4-FFF2-40B4-BE49-F238E27FC236}">
                    <a16:creationId xmlns:a16="http://schemas.microsoft.com/office/drawing/2014/main" id="{F15F71D6-0031-4EFF-261B-22FD6D7242C1}"/>
                  </a:ext>
                </a:extLst>
              </p:cNvPr>
              <p:cNvSpPr/>
              <p:nvPr/>
            </p:nvSpPr>
            <p:spPr>
              <a:xfrm>
                <a:off x="1982941" y="2162174"/>
                <a:ext cx="973681" cy="1682323"/>
              </a:xfrm>
              <a:prstGeom prst="roundRect">
                <a:avLst>
                  <a:gd name="adj" fmla="val 4848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rgbClr val="F2F5F7"/>
                </a:solidFill>
                <a:prstDash val="solid"/>
              </a:ln>
            </p:spPr>
            <p:txBody>
              <a:bodyPr/>
              <a:lstStyle/>
              <a:p>
                <a:pPr algn="ctr">
                  <a:buNone/>
                </a:pPr>
                <a:endParaRPr lang="en-US" sz="9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8" name="Text 11">
                <a:extLst>
                  <a:ext uri="{FF2B5EF4-FFF2-40B4-BE49-F238E27FC236}">
                    <a16:creationId xmlns:a16="http://schemas.microsoft.com/office/drawing/2014/main" id="{A059C479-C9F8-A6AE-7A60-62E0B40DB333}"/>
                  </a:ext>
                </a:extLst>
              </p:cNvPr>
              <p:cNvSpPr/>
              <p:nvPr/>
            </p:nvSpPr>
            <p:spPr>
              <a:xfrm>
                <a:off x="1984955" y="3134673"/>
                <a:ext cx="983812" cy="7412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7030A0"/>
                    </a:solidFill>
                  </a:rPr>
                  <a:t>FLE 2035, </a:t>
                </a:r>
              </a:p>
              <a:p>
                <a:pPr algn="ctr"/>
                <a:r>
                  <a:rPr lang="en-US" sz="1400" b="1">
                    <a:solidFill>
                      <a:srgbClr val="7030A0"/>
                    </a:solidFill>
                  </a:rPr>
                  <a:t>No-new</a:t>
                </a:r>
                <a:r>
                  <a:rPr lang="en-US" sz="1400" b="1" dirty="0">
                    <a:solidFill>
                      <a:srgbClr val="7030A0"/>
                    </a:solidFill>
                  </a:rPr>
                  <a:t>-</a:t>
                </a:r>
                <a:r>
                  <a:rPr lang="en-US" sz="1400" b="1">
                    <a:solidFill>
                      <a:srgbClr val="7030A0"/>
                    </a:solidFill>
                  </a:rPr>
                  <a:t> </a:t>
                </a:r>
                <a:r>
                  <a:rPr lang="en-US" sz="1400" b="1" dirty="0">
                    <a:solidFill>
                      <a:srgbClr val="7030A0"/>
                    </a:solidFill>
                  </a:rPr>
                  <a:t>policy</a:t>
                </a:r>
              </a:p>
            </p:txBody>
          </p:sp>
          <p:sp>
            <p:nvSpPr>
              <p:cNvPr id="21" name="Text 9">
                <a:extLst>
                  <a:ext uri="{FF2B5EF4-FFF2-40B4-BE49-F238E27FC236}">
                    <a16:creationId xmlns:a16="http://schemas.microsoft.com/office/drawing/2014/main" id="{D623F109-C723-F16A-5464-E38AB354C48C}"/>
                  </a:ext>
                </a:extLst>
              </p:cNvPr>
              <p:cNvSpPr/>
              <p:nvPr/>
            </p:nvSpPr>
            <p:spPr>
              <a:xfrm>
                <a:off x="2115982" y="2304501"/>
                <a:ext cx="778945" cy="369617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en-US" sz="2400" b="1" dirty="0">
                    <a:solidFill>
                      <a:schemeClr val="accent2">
                        <a:lumMod val="50000"/>
                      </a:schemeClr>
                    </a:solidFill>
                  </a:rPr>
                  <a:t>96.0</a:t>
                </a:r>
              </a:p>
            </p:txBody>
          </p:sp>
          <p:sp>
            <p:nvSpPr>
              <p:cNvPr id="24" name="Text 10">
                <a:extLst>
                  <a:ext uri="{FF2B5EF4-FFF2-40B4-BE49-F238E27FC236}">
                    <a16:creationId xmlns:a16="http://schemas.microsoft.com/office/drawing/2014/main" id="{67624A6A-82FE-18EC-7BF7-7AC819A8BF59}"/>
                  </a:ext>
                </a:extLst>
              </p:cNvPr>
              <p:cNvSpPr/>
              <p:nvPr/>
            </p:nvSpPr>
            <p:spPr>
              <a:xfrm>
                <a:off x="2115982" y="2748682"/>
                <a:ext cx="778945" cy="147847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en-US" sz="1400" b="1" dirty="0">
                    <a:solidFill>
                      <a:srgbClr val="67727A"/>
                    </a:solidFill>
                  </a:rPr>
                  <a:t>µg/m³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596F0ED-FF88-4F09-F4AE-7BB7D9F23D0A}"/>
                </a:ext>
              </a:extLst>
            </p:cNvPr>
            <p:cNvGrpSpPr/>
            <p:nvPr/>
          </p:nvGrpSpPr>
          <p:grpSpPr>
            <a:xfrm>
              <a:off x="3263900" y="2184400"/>
              <a:ext cx="1206500" cy="1676400"/>
              <a:chOff x="3756826" y="2162174"/>
              <a:chExt cx="973681" cy="1634024"/>
            </a:xfrm>
          </p:grpSpPr>
          <p:sp>
            <p:nvSpPr>
              <p:cNvPr id="15" name="Shape 13">
                <a:extLst>
                  <a:ext uri="{FF2B5EF4-FFF2-40B4-BE49-F238E27FC236}">
                    <a16:creationId xmlns:a16="http://schemas.microsoft.com/office/drawing/2014/main" id="{BA9B4F13-5364-D786-FE2B-C81C5F02D064}"/>
                  </a:ext>
                </a:extLst>
              </p:cNvPr>
              <p:cNvSpPr/>
              <p:nvPr/>
            </p:nvSpPr>
            <p:spPr>
              <a:xfrm>
                <a:off x="3756826" y="2162174"/>
                <a:ext cx="973681" cy="1634024"/>
              </a:xfrm>
              <a:prstGeom prst="roundRect">
                <a:avLst>
                  <a:gd name="adj" fmla="val 4848"/>
                </a:avLst>
              </a:prstGeom>
              <a:solidFill>
                <a:srgbClr val="FFF1D6"/>
              </a:solidFill>
              <a:ln w="12700">
                <a:solidFill>
                  <a:srgbClr val="FFF1D6"/>
                </a:solidFill>
                <a:prstDash val="solid"/>
              </a:ln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9" name="Text 11">
                <a:extLst>
                  <a:ext uri="{FF2B5EF4-FFF2-40B4-BE49-F238E27FC236}">
                    <a16:creationId xmlns:a16="http://schemas.microsoft.com/office/drawing/2014/main" id="{B56A36F8-5F2D-B57F-A8EC-2461AF032FDC}"/>
                  </a:ext>
                </a:extLst>
              </p:cNvPr>
              <p:cNvSpPr/>
              <p:nvPr/>
            </p:nvSpPr>
            <p:spPr>
              <a:xfrm>
                <a:off x="3773995" y="3079342"/>
                <a:ext cx="956512" cy="5099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7030A0"/>
                    </a:solidFill>
                  </a:rPr>
                  <a:t>FLE-CF 2035, Clean-fuels</a:t>
                </a:r>
              </a:p>
            </p:txBody>
          </p:sp>
          <p:sp>
            <p:nvSpPr>
              <p:cNvPr id="22" name="Text 14">
                <a:extLst>
                  <a:ext uri="{FF2B5EF4-FFF2-40B4-BE49-F238E27FC236}">
                    <a16:creationId xmlns:a16="http://schemas.microsoft.com/office/drawing/2014/main" id="{3D58714B-F458-D6AD-3A31-ABF1A9A678D2}"/>
                  </a:ext>
                </a:extLst>
              </p:cNvPr>
              <p:cNvSpPr/>
              <p:nvPr/>
            </p:nvSpPr>
            <p:spPr>
              <a:xfrm>
                <a:off x="3889868" y="2304501"/>
                <a:ext cx="778945" cy="369617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 marL="0" indent="0" algn="ctr">
                  <a:buNone/>
                </a:pPr>
                <a:r>
                  <a:rPr lang="en-US" sz="2400" b="1" dirty="0">
                    <a:solidFill>
                      <a:srgbClr val="D97706"/>
                    </a:solidFill>
                  </a:rPr>
                  <a:t>80.4</a:t>
                </a:r>
                <a:endParaRPr lang="en-US" sz="2400" dirty="0"/>
              </a:p>
            </p:txBody>
          </p:sp>
          <p:sp>
            <p:nvSpPr>
              <p:cNvPr id="25" name="Text 10">
                <a:extLst>
                  <a:ext uri="{FF2B5EF4-FFF2-40B4-BE49-F238E27FC236}">
                    <a16:creationId xmlns:a16="http://schemas.microsoft.com/office/drawing/2014/main" id="{23FD3A2D-CE9E-C102-7EBD-34983FF6CAFB}"/>
                  </a:ext>
                </a:extLst>
              </p:cNvPr>
              <p:cNvSpPr/>
              <p:nvPr/>
            </p:nvSpPr>
            <p:spPr>
              <a:xfrm>
                <a:off x="3869157" y="2740837"/>
                <a:ext cx="778945" cy="147847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 marL="0" indent="0" algn="ctr">
                  <a:buNone/>
                </a:pPr>
                <a:r>
                  <a:rPr lang="en-US" sz="1400" b="1" dirty="0">
                    <a:solidFill>
                      <a:srgbClr val="67727A"/>
                    </a:solidFill>
                  </a:rPr>
                  <a:t>µg/m³</a:t>
                </a:r>
                <a:endParaRPr lang="en-US" sz="1400" b="1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914AECD-3C7D-1569-4048-14902A9F462F}"/>
                </a:ext>
              </a:extLst>
            </p:cNvPr>
            <p:cNvGrpSpPr/>
            <p:nvPr/>
          </p:nvGrpSpPr>
          <p:grpSpPr>
            <a:xfrm>
              <a:off x="4749800" y="2184400"/>
              <a:ext cx="1206500" cy="1839159"/>
              <a:chOff x="5530710" y="2162173"/>
              <a:chExt cx="1331061" cy="1924162"/>
            </a:xfrm>
          </p:grpSpPr>
          <p:sp>
            <p:nvSpPr>
              <p:cNvPr id="17" name="Shape 18">
                <a:extLst>
                  <a:ext uri="{FF2B5EF4-FFF2-40B4-BE49-F238E27FC236}">
                    <a16:creationId xmlns:a16="http://schemas.microsoft.com/office/drawing/2014/main" id="{B2F4ECA8-BE25-893A-DD35-90253BB4EFA8}"/>
                  </a:ext>
                </a:extLst>
              </p:cNvPr>
              <p:cNvSpPr/>
              <p:nvPr/>
            </p:nvSpPr>
            <p:spPr>
              <a:xfrm>
                <a:off x="5530710" y="2162173"/>
                <a:ext cx="1331061" cy="1753880"/>
              </a:xfrm>
              <a:prstGeom prst="roundRect">
                <a:avLst>
                  <a:gd name="adj" fmla="val 4848"/>
                </a:avLst>
              </a:prstGeom>
              <a:solidFill>
                <a:srgbClr val="E8F2ED"/>
              </a:solidFill>
              <a:ln w="12700">
                <a:solidFill>
                  <a:srgbClr val="E8F2ED"/>
                </a:solidFill>
                <a:prstDash val="solid"/>
              </a:ln>
            </p:spPr>
            <p:txBody>
              <a:bodyPr/>
              <a:lstStyle/>
              <a:p>
                <a:endParaRPr lang="en-US" sz="1200" dirty="0"/>
              </a:p>
            </p:txBody>
          </p:sp>
          <p:sp>
            <p:nvSpPr>
              <p:cNvPr id="20" name="Text 11">
                <a:extLst>
                  <a:ext uri="{FF2B5EF4-FFF2-40B4-BE49-F238E27FC236}">
                    <a16:creationId xmlns:a16="http://schemas.microsoft.com/office/drawing/2014/main" id="{0F9C155F-60C0-1757-19A3-4BDA96D40FD6}"/>
                  </a:ext>
                </a:extLst>
              </p:cNvPr>
              <p:cNvSpPr/>
              <p:nvPr/>
            </p:nvSpPr>
            <p:spPr>
              <a:xfrm>
                <a:off x="5547108" y="3088130"/>
                <a:ext cx="1271987" cy="998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7030A0"/>
                    </a:solidFill>
                  </a:rPr>
                  <a:t>CLE 2035,</a:t>
                </a:r>
              </a:p>
              <a:p>
                <a:pPr algn="ctr"/>
                <a:r>
                  <a:rPr lang="en-US" sz="1400" b="1" dirty="0">
                    <a:solidFill>
                      <a:srgbClr val="7030A0"/>
                    </a:solidFill>
                  </a:rPr>
                  <a:t> Full policy enforcement</a:t>
                </a:r>
              </a:p>
              <a:p>
                <a:pPr algn="ctr"/>
                <a:endParaRPr lang="en-US" sz="1400" b="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23" name="Text 19">
                <a:extLst>
                  <a:ext uri="{FF2B5EF4-FFF2-40B4-BE49-F238E27FC236}">
                    <a16:creationId xmlns:a16="http://schemas.microsoft.com/office/drawing/2014/main" id="{5D6A2478-49DA-3AA5-40E3-E85874CA76C4}"/>
                  </a:ext>
                </a:extLst>
              </p:cNvPr>
              <p:cNvSpPr/>
              <p:nvPr/>
            </p:nvSpPr>
            <p:spPr>
              <a:xfrm>
                <a:off x="5804185" y="2312208"/>
                <a:ext cx="778945" cy="369617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 marL="0" indent="0" algn="ctr">
                  <a:buNone/>
                </a:pPr>
                <a:r>
                  <a:rPr lang="en-US" sz="2000" b="1" dirty="0">
                    <a:solidFill>
                      <a:srgbClr val="1F6B57"/>
                    </a:solidFill>
                  </a:rPr>
                  <a:t>67.5</a:t>
                </a:r>
                <a:endParaRPr lang="en-US" sz="2000" dirty="0"/>
              </a:p>
            </p:txBody>
          </p:sp>
          <p:sp>
            <p:nvSpPr>
              <p:cNvPr id="26" name="Text 10">
                <a:extLst>
                  <a:ext uri="{FF2B5EF4-FFF2-40B4-BE49-F238E27FC236}">
                    <a16:creationId xmlns:a16="http://schemas.microsoft.com/office/drawing/2014/main" id="{6FEDC2EB-F09F-7A57-56EB-DAF48BA47BF1}"/>
                  </a:ext>
                </a:extLst>
              </p:cNvPr>
              <p:cNvSpPr/>
              <p:nvPr/>
            </p:nvSpPr>
            <p:spPr>
              <a:xfrm>
                <a:off x="5771396" y="2779916"/>
                <a:ext cx="778945" cy="147847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en-US" sz="1400" b="1" dirty="0">
                    <a:solidFill>
                      <a:srgbClr val="67727A"/>
                    </a:solidFill>
                  </a:rPr>
                  <a:t>µg/m³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DEE440B-194D-7C62-DCB2-5AB7FB696459}"/>
                </a:ext>
              </a:extLst>
            </p:cNvPr>
            <p:cNvGrpSpPr/>
            <p:nvPr/>
          </p:nvGrpSpPr>
          <p:grpSpPr>
            <a:xfrm>
              <a:off x="292100" y="2184400"/>
              <a:ext cx="1206500" cy="1676400"/>
              <a:chOff x="198718" y="2162172"/>
              <a:chExt cx="987907" cy="1682323"/>
            </a:xfrm>
          </p:grpSpPr>
          <p:sp>
            <p:nvSpPr>
              <p:cNvPr id="13" name="Shape 8">
                <a:extLst>
                  <a:ext uri="{FF2B5EF4-FFF2-40B4-BE49-F238E27FC236}">
                    <a16:creationId xmlns:a16="http://schemas.microsoft.com/office/drawing/2014/main" id="{87C1A110-CD66-E404-C1F2-6F42E92659E5}"/>
                  </a:ext>
                </a:extLst>
              </p:cNvPr>
              <p:cNvSpPr/>
              <p:nvPr/>
            </p:nvSpPr>
            <p:spPr>
              <a:xfrm>
                <a:off x="212944" y="2162172"/>
                <a:ext cx="973681" cy="1682323"/>
              </a:xfrm>
              <a:prstGeom prst="roundRect">
                <a:avLst>
                  <a:gd name="adj" fmla="val 4848"/>
                </a:avLst>
              </a:prstGeom>
              <a:solidFill>
                <a:srgbClr val="F2F5F7"/>
              </a:solidFill>
              <a:ln w="12700">
                <a:solidFill>
                  <a:srgbClr val="F2F5F7"/>
                </a:solidFill>
                <a:prstDash val="solid"/>
              </a:ln>
            </p:spPr>
            <p:txBody>
              <a:bodyPr/>
              <a:lstStyle/>
              <a:p>
                <a:pPr algn="ctr">
                  <a:buNone/>
                </a:pPr>
                <a:endParaRPr lang="en-US" sz="9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4" name="Text 11">
                <a:extLst>
                  <a:ext uri="{FF2B5EF4-FFF2-40B4-BE49-F238E27FC236}">
                    <a16:creationId xmlns:a16="http://schemas.microsoft.com/office/drawing/2014/main" id="{F01BCA23-9237-C4C3-6D0C-D82C2C9ED028}"/>
                  </a:ext>
                </a:extLst>
              </p:cNvPr>
              <p:cNvSpPr/>
              <p:nvPr/>
            </p:nvSpPr>
            <p:spPr>
              <a:xfrm>
                <a:off x="198718" y="3105247"/>
                <a:ext cx="983812" cy="5250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7030A0"/>
                    </a:solidFill>
                  </a:rPr>
                  <a:t>CLE 2020,</a:t>
                </a:r>
              </a:p>
              <a:p>
                <a:pPr algn="ctr"/>
                <a:r>
                  <a:rPr lang="en-US" sz="1400" b="1" dirty="0">
                    <a:solidFill>
                      <a:srgbClr val="7030A0"/>
                    </a:solidFill>
                  </a:rPr>
                  <a:t>Base-year</a:t>
                </a:r>
              </a:p>
            </p:txBody>
          </p:sp>
          <p:sp>
            <p:nvSpPr>
              <p:cNvPr id="27" name="Text 9">
                <a:extLst>
                  <a:ext uri="{FF2B5EF4-FFF2-40B4-BE49-F238E27FC236}">
                    <a16:creationId xmlns:a16="http://schemas.microsoft.com/office/drawing/2014/main" id="{8D2E11E7-CA14-CEB1-204E-736B6C46F57A}"/>
                  </a:ext>
                </a:extLst>
              </p:cNvPr>
              <p:cNvSpPr/>
              <p:nvPr/>
            </p:nvSpPr>
            <p:spPr>
              <a:xfrm>
                <a:off x="345985" y="2304499"/>
                <a:ext cx="778945" cy="369617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 marL="0" indent="0" algn="ctr">
                  <a:buNone/>
                </a:pPr>
                <a:r>
                  <a:rPr lang="en-US" sz="2400" b="1" dirty="0">
                    <a:solidFill>
                      <a:srgbClr val="003057"/>
                    </a:solidFill>
                  </a:rPr>
                  <a:t>65.4</a:t>
                </a:r>
                <a:endParaRPr lang="en-US" sz="2400" dirty="0"/>
              </a:p>
            </p:txBody>
          </p:sp>
          <p:sp>
            <p:nvSpPr>
              <p:cNvPr id="28" name="Text 10">
                <a:extLst>
                  <a:ext uri="{FF2B5EF4-FFF2-40B4-BE49-F238E27FC236}">
                    <a16:creationId xmlns:a16="http://schemas.microsoft.com/office/drawing/2014/main" id="{364B452C-D587-3B79-24FB-CC6824611FBA}"/>
                  </a:ext>
                </a:extLst>
              </p:cNvPr>
              <p:cNvSpPr/>
              <p:nvPr/>
            </p:nvSpPr>
            <p:spPr>
              <a:xfrm>
                <a:off x="345985" y="2748680"/>
                <a:ext cx="778945" cy="147847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 marL="0" indent="0" algn="ctr">
                  <a:buNone/>
                </a:pPr>
                <a:r>
                  <a:rPr lang="en-US" sz="1400" b="1" dirty="0">
                    <a:solidFill>
                      <a:srgbClr val="67727A"/>
                    </a:solidFill>
                  </a:rPr>
                  <a:t>µg/m³</a:t>
                </a:r>
                <a:endParaRPr lang="en-US" sz="1400" b="1" dirty="0"/>
              </a:p>
            </p:txBody>
          </p:sp>
        </p:grpSp>
        <p:sp>
          <p:nvSpPr>
            <p:cNvPr id="29" name="Shape 12">
              <a:extLst>
                <a:ext uri="{FF2B5EF4-FFF2-40B4-BE49-F238E27FC236}">
                  <a16:creationId xmlns:a16="http://schemas.microsoft.com/office/drawing/2014/main" id="{11DCB38C-F722-2F92-E869-8E4E73830885}"/>
                </a:ext>
              </a:extLst>
            </p:cNvPr>
            <p:cNvSpPr/>
            <p:nvPr/>
          </p:nvSpPr>
          <p:spPr>
            <a:xfrm>
              <a:off x="1498600" y="3009900"/>
              <a:ext cx="279400" cy="12700"/>
            </a:xfrm>
            <a:prstGeom prst="line">
              <a:avLst/>
            </a:prstGeom>
            <a:noFill/>
            <a:ln w="25400">
              <a:solidFill>
                <a:srgbClr val="004B87"/>
              </a:solidFill>
              <a:prstDash val="solid"/>
              <a:tailEnd type="triangle"/>
            </a:ln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34" name="Shape 22">
            <a:extLst>
              <a:ext uri="{FF2B5EF4-FFF2-40B4-BE49-F238E27FC236}">
                <a16:creationId xmlns:a16="http://schemas.microsoft.com/office/drawing/2014/main" id="{A21BB574-16D2-6493-AAD4-D70E52027D2F}"/>
              </a:ext>
            </a:extLst>
          </p:cNvPr>
          <p:cNvSpPr/>
          <p:nvPr/>
        </p:nvSpPr>
        <p:spPr>
          <a:xfrm>
            <a:off x="490502" y="3986562"/>
            <a:ext cx="5447538" cy="1857935"/>
          </a:xfrm>
          <a:prstGeom prst="roundRect">
            <a:avLst>
              <a:gd name="adj" fmla="val 12903"/>
            </a:avLst>
          </a:prstGeom>
          <a:solidFill>
            <a:srgbClr val="E8F2FA"/>
          </a:solidFill>
          <a:ln w="12700">
            <a:solidFill>
              <a:srgbClr val="E8F2FA"/>
            </a:solidFill>
            <a:prstDash val="solid"/>
          </a:ln>
        </p:spPr>
        <p:txBody>
          <a:bodyPr/>
          <a:lstStyle/>
          <a:p>
            <a:pPr marL="228600" indent="-228600">
              <a:spcAft>
                <a:spcPts val="600"/>
              </a:spcAft>
              <a:buFont typeface="Arial"/>
              <a:buChar char="•"/>
            </a:pPr>
            <a:r>
              <a:rPr lang="en-US" sz="1600" dirty="0">
                <a:solidFill>
                  <a:srgbClr val="262626"/>
                </a:solidFill>
              </a:rPr>
              <a:t>Without policy advances, exposure would rise </a:t>
            </a:r>
            <a:r>
              <a:rPr lang="en-US" sz="1600" b="1" dirty="0">
                <a:solidFill>
                  <a:srgbClr val="FF0000"/>
                </a:solidFill>
              </a:rPr>
              <a:t>~47% </a:t>
            </a:r>
            <a:r>
              <a:rPr lang="en-US" sz="1600" dirty="0">
                <a:solidFill>
                  <a:srgbClr val="262626"/>
                </a:solidFill>
              </a:rPr>
              <a:t>higher than the 2020 level.</a:t>
            </a:r>
          </a:p>
          <a:p>
            <a:pPr marL="228600" indent="-228600">
              <a:spcAft>
                <a:spcPts val="600"/>
              </a:spcAft>
              <a:buFont typeface="Arial"/>
              <a:buChar char="•"/>
            </a:pPr>
            <a:r>
              <a:rPr lang="en-US" sz="1600" dirty="0">
                <a:solidFill>
                  <a:srgbClr val="262626"/>
                </a:solidFill>
              </a:rPr>
              <a:t>Current legislation avoids </a:t>
            </a:r>
            <a:r>
              <a:rPr lang="en-US" sz="1600" b="1" dirty="0">
                <a:solidFill>
                  <a:srgbClr val="FF0000"/>
                </a:solidFill>
              </a:rPr>
              <a:t>~30 µg/m³ </a:t>
            </a:r>
            <a:r>
              <a:rPr lang="en-US" sz="1600" dirty="0">
                <a:solidFill>
                  <a:srgbClr val="262626"/>
                </a:solidFill>
              </a:rPr>
              <a:t>if no-new-policy is implemented.</a:t>
            </a:r>
          </a:p>
          <a:p>
            <a:pPr marL="228600" indent="-228600">
              <a:buFont typeface="Arial"/>
              <a:buChar char="•"/>
            </a:pPr>
            <a:r>
              <a:rPr lang="en-US" sz="1600" dirty="0">
                <a:solidFill>
                  <a:srgbClr val="262626"/>
                </a:solidFill>
              </a:rPr>
              <a:t>Even with full enforcement, UP stays </a:t>
            </a:r>
            <a:r>
              <a:rPr lang="en-US" sz="1600" b="1" dirty="0">
                <a:solidFill>
                  <a:srgbClr val="FF0000"/>
                </a:solidFill>
              </a:rPr>
              <a:t>above NAAQS (40 µg/m³</a:t>
            </a:r>
            <a:r>
              <a:rPr lang="en-US" sz="1600" dirty="0">
                <a:solidFill>
                  <a:srgbClr val="FF0000"/>
                </a:solidFill>
              </a:rPr>
              <a:t>)</a:t>
            </a:r>
            <a:r>
              <a:rPr lang="en-US" sz="1600" dirty="0">
                <a:solidFill>
                  <a:srgbClr val="262626"/>
                </a:solidFill>
              </a:rPr>
              <a:t> and nearly </a:t>
            </a:r>
            <a:r>
              <a:rPr lang="en-US" sz="1600" b="1" dirty="0">
                <a:solidFill>
                  <a:srgbClr val="FF0000"/>
                </a:solidFill>
              </a:rPr>
              <a:t>2× the WHO IT-1 target of 35 µg/m³</a:t>
            </a:r>
            <a:r>
              <a:rPr lang="en-US" sz="1600" b="1" dirty="0">
                <a:solidFill>
                  <a:srgbClr val="262626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773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310733" y="656450"/>
            <a:ext cx="109728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3057"/>
                </a:solidFill>
              </a:rPr>
              <a:t>UP-only action helps, but coordinated IGP action delivers NAAQS and WHO IT-1</a:t>
            </a:r>
            <a:endParaRPr lang="en-US" sz="2400" dirty="0"/>
          </a:p>
        </p:txBody>
      </p:sp>
      <p:sp>
        <p:nvSpPr>
          <p:cNvPr id="26" name="Shape 24"/>
          <p:cNvSpPr/>
          <p:nvPr/>
        </p:nvSpPr>
        <p:spPr>
          <a:xfrm>
            <a:off x="6079467" y="1374466"/>
            <a:ext cx="5801797" cy="4379537"/>
          </a:xfrm>
          <a:prstGeom prst="roundRect">
            <a:avLst>
              <a:gd name="adj" fmla="val 2462"/>
            </a:avLst>
          </a:prstGeom>
          <a:solidFill>
            <a:srgbClr val="FFFFFF"/>
          </a:solidFill>
          <a:ln w="12700">
            <a:solidFill>
              <a:srgbClr val="D5DDE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9" name="Text 26"/>
          <p:cNvSpPr/>
          <p:nvPr/>
        </p:nvSpPr>
        <p:spPr>
          <a:xfrm>
            <a:off x="6239162" y="4663718"/>
            <a:ext cx="5590298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rgbClr val="00B0F0"/>
                </a:solidFill>
              </a:rPr>
              <a:t>UP-only measures almost reach the national standard, but IGP-wide coordination brings exposure below both targets</a:t>
            </a:r>
            <a:r>
              <a:rPr lang="en-US" b="1" dirty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Shape 28"/>
          <p:cNvSpPr/>
          <p:nvPr/>
        </p:nvSpPr>
        <p:spPr>
          <a:xfrm>
            <a:off x="310733" y="6473952"/>
            <a:ext cx="11570531" cy="0"/>
          </a:xfrm>
          <a:prstGeom prst="line">
            <a:avLst/>
          </a:prstGeom>
          <a:noFill/>
          <a:ln w="8890">
            <a:solidFill>
              <a:srgbClr val="D5DDE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2" name="Text 29"/>
          <p:cNvSpPr/>
          <p:nvPr/>
        </p:nvSpPr>
        <p:spPr>
          <a:xfrm>
            <a:off x="310733" y="6565392"/>
            <a:ext cx="80467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00">
                <a:solidFill>
                  <a:srgbClr val="67727A"/>
                </a:solidFill>
              </a:rPr>
              <a:t>EGU26-6350 | AS4.9 | GAINS-IGP | Uttar Pradesh air quality pathways</a:t>
            </a:r>
            <a:endParaRPr lang="en-US" sz="1000" dirty="0">
              <a:solidFill>
                <a:srgbClr val="67727A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E045D7-6B49-18E1-5464-A5F708E112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893"/>
          <a:stretch>
            <a:fillRect/>
          </a:stretch>
        </p:blipFill>
        <p:spPr>
          <a:xfrm>
            <a:off x="6220958" y="1534763"/>
            <a:ext cx="5660307" cy="2881850"/>
          </a:xfrm>
          <a:prstGeom prst="rect">
            <a:avLst/>
          </a:prstGeom>
        </p:spPr>
      </p:pic>
      <p:sp>
        <p:nvSpPr>
          <p:cNvPr id="5" name="Text 3"/>
          <p:cNvSpPr/>
          <p:nvPr/>
        </p:nvSpPr>
        <p:spPr>
          <a:xfrm>
            <a:off x="280613" y="1472750"/>
            <a:ext cx="5669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03057"/>
                </a:solidFill>
              </a:rPr>
              <a:t>Population-weighted PM</a:t>
            </a:r>
            <a:r>
              <a:rPr lang="en-US" sz="1600" b="1" baseline="-25000" dirty="0">
                <a:solidFill>
                  <a:srgbClr val="003057"/>
                </a:solidFill>
              </a:rPr>
              <a:t>2.5</a:t>
            </a:r>
            <a:r>
              <a:rPr lang="en-US" sz="1600" b="1" dirty="0">
                <a:solidFill>
                  <a:srgbClr val="003057"/>
                </a:solidFill>
              </a:rPr>
              <a:t> exposure pathway in 2035</a:t>
            </a:r>
            <a:endParaRPr lang="en-US" sz="1600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B14B4DB-9C5A-3F6A-A5DF-5F52741098F0}"/>
              </a:ext>
            </a:extLst>
          </p:cNvPr>
          <p:cNvGrpSpPr/>
          <p:nvPr/>
        </p:nvGrpSpPr>
        <p:grpSpPr>
          <a:xfrm>
            <a:off x="616127" y="2063272"/>
            <a:ext cx="5204191" cy="1411448"/>
            <a:chOff x="868680" y="1965960"/>
            <a:chExt cx="6438359" cy="150876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EFEBCA9-69E6-87A3-667F-77F2AED2DCB8}"/>
                </a:ext>
              </a:extLst>
            </p:cNvPr>
            <p:cNvGrpSpPr/>
            <p:nvPr/>
          </p:nvGrpSpPr>
          <p:grpSpPr>
            <a:xfrm>
              <a:off x="868680" y="1965960"/>
              <a:ext cx="1691640" cy="1508760"/>
              <a:chOff x="868680" y="1965960"/>
              <a:chExt cx="1691640" cy="1508760"/>
            </a:xfrm>
          </p:grpSpPr>
          <p:sp>
            <p:nvSpPr>
              <p:cNvPr id="10" name="Shape 8"/>
              <p:cNvSpPr/>
              <p:nvPr/>
            </p:nvSpPr>
            <p:spPr>
              <a:xfrm>
                <a:off x="868680" y="1965960"/>
                <a:ext cx="1691640" cy="1508760"/>
              </a:xfrm>
              <a:prstGeom prst="roundRect">
                <a:avLst>
                  <a:gd name="adj" fmla="val 4848"/>
                </a:avLst>
              </a:prstGeom>
              <a:solidFill>
                <a:srgbClr val="F2F5F7"/>
              </a:solidFill>
              <a:ln w="12700">
                <a:solidFill>
                  <a:srgbClr val="F2F5F7"/>
                </a:solidFill>
                <a:prstDash val="soli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 9"/>
              <p:cNvSpPr/>
              <p:nvPr/>
            </p:nvSpPr>
            <p:spPr>
              <a:xfrm>
                <a:off x="1033272" y="2176272"/>
                <a:ext cx="1353312" cy="411480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 marL="0" indent="0" algn="ctr">
                  <a:buNone/>
                </a:pPr>
                <a:r>
                  <a:rPr lang="en-US" sz="2900" b="1" dirty="0">
                    <a:solidFill>
                      <a:srgbClr val="003057"/>
                    </a:solidFill>
                  </a:rPr>
                  <a:t>67.5</a:t>
                </a:r>
                <a:endParaRPr lang="en-US" sz="2900" dirty="0"/>
              </a:p>
            </p:txBody>
          </p:sp>
          <p:sp>
            <p:nvSpPr>
              <p:cNvPr id="12" name="Text 10"/>
              <p:cNvSpPr/>
              <p:nvPr/>
            </p:nvSpPr>
            <p:spPr>
              <a:xfrm>
                <a:off x="1033272" y="2660904"/>
                <a:ext cx="1353312" cy="164592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 marL="0" indent="0" algn="ctr">
                  <a:buNone/>
                </a:pPr>
                <a:r>
                  <a:rPr lang="en-US" sz="1100" b="1" dirty="0">
                    <a:solidFill>
                      <a:srgbClr val="67727A"/>
                    </a:solidFill>
                  </a:rPr>
                  <a:t>µg/m³</a:t>
                </a:r>
                <a:endParaRPr lang="en-US" sz="1100" b="1" dirty="0"/>
              </a:p>
            </p:txBody>
          </p:sp>
          <p:sp>
            <p:nvSpPr>
              <p:cNvPr id="13" name="Text 11"/>
              <p:cNvSpPr/>
              <p:nvPr/>
            </p:nvSpPr>
            <p:spPr>
              <a:xfrm>
                <a:off x="1014984" y="2950532"/>
                <a:ext cx="1389888" cy="384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7030A0"/>
                    </a:solidFill>
                  </a:rPr>
                  <a:t>Baseline 2035</a:t>
                </a:r>
              </a:p>
              <a:p>
                <a:pPr algn="ctr"/>
                <a:r>
                  <a:rPr lang="en-US" sz="1200" b="1" dirty="0">
                    <a:solidFill>
                      <a:srgbClr val="7030A0"/>
                    </a:solidFill>
                  </a:rPr>
                  <a:t>CLE</a:t>
                </a:r>
              </a:p>
            </p:txBody>
          </p:sp>
        </p:grpSp>
        <p:sp>
          <p:nvSpPr>
            <p:cNvPr id="14" name="Shape 12"/>
            <p:cNvSpPr/>
            <p:nvPr/>
          </p:nvSpPr>
          <p:spPr>
            <a:xfrm>
              <a:off x="2560320" y="2738787"/>
              <a:ext cx="502921" cy="0"/>
            </a:xfrm>
            <a:prstGeom prst="line">
              <a:avLst/>
            </a:prstGeom>
            <a:noFill/>
            <a:ln w="25400">
              <a:solidFill>
                <a:srgbClr val="004B87"/>
              </a:solidFill>
              <a:prstDash val="solid"/>
              <a:tailEnd type="triangle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Shape 13"/>
            <p:cNvSpPr/>
            <p:nvPr/>
          </p:nvSpPr>
          <p:spPr>
            <a:xfrm>
              <a:off x="3063240" y="1965960"/>
              <a:ext cx="1691640" cy="1508760"/>
            </a:xfrm>
            <a:prstGeom prst="roundRect">
              <a:avLst>
                <a:gd name="adj" fmla="val 4848"/>
              </a:avLst>
            </a:prstGeom>
            <a:solidFill>
              <a:srgbClr val="FFF1D6"/>
            </a:solidFill>
            <a:ln w="12700">
              <a:solidFill>
                <a:srgbClr val="FFF1D6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14"/>
            <p:cNvSpPr/>
            <p:nvPr/>
          </p:nvSpPr>
          <p:spPr>
            <a:xfrm>
              <a:off x="3227832" y="2176272"/>
              <a:ext cx="1353312" cy="4114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2900" b="1" dirty="0">
                  <a:solidFill>
                    <a:srgbClr val="D97706"/>
                  </a:solidFill>
                </a:rPr>
                <a:t>40.8</a:t>
              </a:r>
              <a:endParaRPr lang="en-US" sz="2900" dirty="0"/>
            </a:p>
          </p:txBody>
        </p:sp>
        <p:sp>
          <p:nvSpPr>
            <p:cNvPr id="17" name="Text 15"/>
            <p:cNvSpPr/>
            <p:nvPr/>
          </p:nvSpPr>
          <p:spPr>
            <a:xfrm>
              <a:off x="3227832" y="2660904"/>
              <a:ext cx="1353312" cy="16459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1100" b="1" dirty="0">
                  <a:solidFill>
                    <a:srgbClr val="67727A"/>
                  </a:solidFill>
                </a:rPr>
                <a:t>µg/m³</a:t>
              </a:r>
            </a:p>
          </p:txBody>
        </p:sp>
        <p:sp>
          <p:nvSpPr>
            <p:cNvPr id="19" name="Shape 17"/>
            <p:cNvSpPr/>
            <p:nvPr/>
          </p:nvSpPr>
          <p:spPr>
            <a:xfrm>
              <a:off x="4754879" y="2784562"/>
              <a:ext cx="502920" cy="0"/>
            </a:xfrm>
            <a:prstGeom prst="line">
              <a:avLst/>
            </a:prstGeom>
            <a:noFill/>
            <a:ln w="25400">
              <a:solidFill>
                <a:srgbClr val="004B87"/>
              </a:solidFill>
              <a:prstDash val="solid"/>
              <a:tailEnd type="triangle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Shape 18"/>
            <p:cNvSpPr/>
            <p:nvPr/>
          </p:nvSpPr>
          <p:spPr>
            <a:xfrm>
              <a:off x="5257799" y="1965960"/>
              <a:ext cx="1985422" cy="1508760"/>
            </a:xfrm>
            <a:prstGeom prst="roundRect">
              <a:avLst>
                <a:gd name="adj" fmla="val 4848"/>
              </a:avLst>
            </a:prstGeom>
            <a:solidFill>
              <a:srgbClr val="E8F2ED"/>
            </a:solidFill>
            <a:ln w="12700">
              <a:solidFill>
                <a:srgbClr val="E8F2ED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19"/>
            <p:cNvSpPr/>
            <p:nvPr/>
          </p:nvSpPr>
          <p:spPr>
            <a:xfrm>
              <a:off x="5596128" y="2184510"/>
              <a:ext cx="1353312" cy="4114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2900" b="1" dirty="0">
                  <a:solidFill>
                    <a:srgbClr val="1F6B57"/>
                  </a:solidFill>
                </a:rPr>
                <a:t>33.3</a:t>
              </a:r>
              <a:endParaRPr lang="en-US" sz="2900" dirty="0"/>
            </a:p>
          </p:txBody>
        </p:sp>
        <p:sp>
          <p:nvSpPr>
            <p:cNvPr id="22" name="Text 20"/>
            <p:cNvSpPr/>
            <p:nvPr/>
          </p:nvSpPr>
          <p:spPr>
            <a:xfrm>
              <a:off x="5596128" y="2669143"/>
              <a:ext cx="1353312" cy="16459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100" b="1" dirty="0">
                  <a:solidFill>
                    <a:srgbClr val="67727A"/>
                  </a:solidFill>
                </a:rPr>
                <a:t>µg</a:t>
              </a:r>
              <a:r>
                <a:rPr lang="en-US" sz="1000" dirty="0">
                  <a:solidFill>
                    <a:srgbClr val="67727A"/>
                  </a:solidFill>
                </a:rPr>
                <a:t>/m³</a:t>
              </a:r>
              <a:endParaRPr lang="en-US" sz="1000" dirty="0"/>
            </a:p>
          </p:txBody>
        </p:sp>
        <p:sp>
          <p:nvSpPr>
            <p:cNvPr id="23" name="Text 21"/>
            <p:cNvSpPr/>
            <p:nvPr/>
          </p:nvSpPr>
          <p:spPr>
            <a:xfrm>
              <a:off x="5193979" y="2926605"/>
              <a:ext cx="2113060" cy="4934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7030A0"/>
                  </a:solidFill>
                </a:rPr>
                <a:t>CAS- with coordinated</a:t>
              </a:r>
            </a:p>
            <a:p>
              <a:pPr algn="ctr"/>
              <a:r>
                <a:rPr lang="en-US" sz="1200" b="1" dirty="0">
                  <a:solidFill>
                    <a:srgbClr val="7030A0"/>
                  </a:solidFill>
                </a:rPr>
                <a:t>IGP action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1BE95EA-0AEF-4E47-AAF0-52F210C22F04}"/>
              </a:ext>
            </a:extLst>
          </p:cNvPr>
          <p:cNvGrpSpPr/>
          <p:nvPr/>
        </p:nvGrpSpPr>
        <p:grpSpPr>
          <a:xfrm>
            <a:off x="616127" y="3827566"/>
            <a:ext cx="4915140" cy="667756"/>
            <a:chOff x="1188720" y="3873096"/>
            <a:chExt cx="5507792" cy="566928"/>
          </a:xfrm>
        </p:grpSpPr>
        <p:sp>
          <p:nvSpPr>
            <p:cNvPr id="24" name="Shape 22"/>
            <p:cNvSpPr/>
            <p:nvPr/>
          </p:nvSpPr>
          <p:spPr>
            <a:xfrm>
              <a:off x="1188720" y="3873096"/>
              <a:ext cx="5507792" cy="566928"/>
            </a:xfrm>
            <a:prstGeom prst="roundRect">
              <a:avLst>
                <a:gd name="adj" fmla="val 12903"/>
              </a:avLst>
            </a:prstGeom>
            <a:solidFill>
              <a:srgbClr val="E8F2FA"/>
            </a:solidFill>
            <a:ln w="12700">
              <a:solidFill>
                <a:srgbClr val="E8F2FA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 23"/>
            <p:cNvSpPr/>
            <p:nvPr/>
          </p:nvSpPr>
          <p:spPr>
            <a:xfrm>
              <a:off x="1321238" y="4044165"/>
              <a:ext cx="5074919" cy="20116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rmAutofit lnSpcReduction="10000"/>
            </a:bodyPr>
            <a:lstStyle/>
            <a:p>
              <a:pPr marL="0" indent="0" algn="ctr">
                <a:buNone/>
              </a:pPr>
              <a:r>
                <a:rPr lang="en-US" sz="1600" b="1" dirty="0">
                  <a:solidFill>
                    <a:srgbClr val="003057"/>
                  </a:solidFill>
                </a:rPr>
                <a:t>Regional action reduces inflow by about 7.5 µg/m³</a:t>
              </a:r>
              <a:endParaRPr lang="en-US" sz="1600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3315DB1-4968-C8A7-02C0-BC0566DFEE77}"/>
              </a:ext>
            </a:extLst>
          </p:cNvPr>
          <p:cNvGrpSpPr/>
          <p:nvPr/>
        </p:nvGrpSpPr>
        <p:grpSpPr>
          <a:xfrm>
            <a:off x="0" y="-1"/>
            <a:ext cx="12211449" cy="425957"/>
            <a:chOff x="0" y="-1"/>
            <a:chExt cx="12211449" cy="653981"/>
          </a:xfrm>
        </p:grpSpPr>
        <p:sp>
          <p:nvSpPr>
            <p:cNvPr id="30" name="Shape 0">
              <a:extLst>
                <a:ext uri="{FF2B5EF4-FFF2-40B4-BE49-F238E27FC236}">
                  <a16:creationId xmlns:a16="http://schemas.microsoft.com/office/drawing/2014/main" id="{2758B4E8-CC34-A33D-9154-618A3D84D205}"/>
                </a:ext>
              </a:extLst>
            </p:cNvPr>
            <p:cNvSpPr/>
            <p:nvPr/>
          </p:nvSpPr>
          <p:spPr>
            <a:xfrm>
              <a:off x="0" y="-1"/>
              <a:ext cx="12191695" cy="653981"/>
            </a:xfrm>
            <a:prstGeom prst="rect">
              <a:avLst/>
            </a:prstGeom>
            <a:solidFill>
              <a:srgbClr val="004B87"/>
            </a:solidFill>
            <a:ln w="12700">
              <a:solidFill>
                <a:srgbClr val="004B87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5A9CF313-8C75-13F8-6FE6-10A5FF49C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71790" y="-1"/>
              <a:ext cx="439659" cy="653981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6BBADC57-39AA-4D90-A627-DCAC5024C328}"/>
              </a:ext>
            </a:extLst>
          </p:cNvPr>
          <p:cNvSpPr txBox="1"/>
          <p:nvPr/>
        </p:nvSpPr>
        <p:spPr>
          <a:xfrm>
            <a:off x="11684000" y="6565900"/>
            <a:ext cx="381000" cy="203200"/>
          </a:xfrm>
          <a:prstGeom prst="rect">
            <a:avLst/>
          </a:prstGeom>
          <a:noFill/>
        </p:spPr>
        <p:txBody>
          <a:bodyPr vertOverflow="overflow" vert="horz" wrap="square" rtlCol="0" anchor="ctr" anchorCtr="0">
            <a:spAutoFit/>
          </a:bodyPr>
          <a:lstStyle/>
          <a:p>
            <a:pPr algn="l"/>
            <a:r>
              <a:rPr lang="en-US" sz="1000">
                <a:solidFill>
                  <a:srgbClr val="595959"/>
                </a:solidFill>
              </a:rPr>
              <a:t>7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F6DE175-DFD7-84B4-7309-A36DCC6A3B32}"/>
              </a:ext>
            </a:extLst>
          </p:cNvPr>
          <p:cNvSpPr txBox="1"/>
          <p:nvPr/>
        </p:nvSpPr>
        <p:spPr>
          <a:xfrm>
            <a:off x="2406047" y="2975688"/>
            <a:ext cx="13673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7030A0"/>
                </a:solidFill>
              </a:rPr>
              <a:t>CAS- with UP only  measures</a:t>
            </a:r>
            <a:endParaRPr lang="en-US" sz="1200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824812A-0FB4-38A7-4E4F-28C387A7CE74}"/>
              </a:ext>
            </a:extLst>
          </p:cNvPr>
          <p:cNvGrpSpPr/>
          <p:nvPr/>
        </p:nvGrpSpPr>
        <p:grpSpPr>
          <a:xfrm>
            <a:off x="310734" y="4618756"/>
            <a:ext cx="5669279" cy="1625880"/>
            <a:chOff x="310734" y="4618756"/>
            <a:chExt cx="5669279" cy="1625880"/>
          </a:xfrm>
        </p:grpSpPr>
        <p:sp>
          <p:nvSpPr>
            <p:cNvPr id="6" name="final message box">
              <a:extLst>
                <a:ext uri="{FF2B5EF4-FFF2-40B4-BE49-F238E27FC236}">
                  <a16:creationId xmlns:a16="http://schemas.microsoft.com/office/drawing/2014/main" id="{AE768D9E-84DB-D487-0BCC-D773CFF7C492}"/>
                </a:ext>
              </a:extLst>
            </p:cNvPr>
            <p:cNvSpPr/>
            <p:nvPr/>
          </p:nvSpPr>
          <p:spPr>
            <a:xfrm>
              <a:off x="310734" y="4676164"/>
              <a:ext cx="5669279" cy="1568472"/>
            </a:xfrm>
            <a:prstGeom prst="roundRect">
              <a:avLst/>
            </a:prstGeom>
            <a:solidFill>
              <a:srgbClr val="F2F5F7"/>
            </a:solidFill>
            <a:ln>
              <a:solidFill>
                <a:srgbClr val="F2F5F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8F3C4E9-0A22-718B-84DC-86F36F5A0952}"/>
                </a:ext>
              </a:extLst>
            </p:cNvPr>
            <p:cNvSpPr txBox="1"/>
            <p:nvPr/>
          </p:nvSpPr>
          <p:spPr>
            <a:xfrm>
              <a:off x="497255" y="4618756"/>
              <a:ext cx="5299878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600" dirty="0"/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altLang="en-US" sz="16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</a:rPr>
                <a:t>The benefits are shared across the airshed, since IGP states face similar air quality challenges.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en-US" altLang="en-US" sz="1600" b="1" dirty="0">
                  <a:solidFill>
                    <a:srgbClr val="FF0000"/>
                  </a:solidFill>
                </a:rPr>
                <a:t>Regional coordination reduces the need for UP to rely only on the most costly local measures.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24">
            <a:extLst>
              <a:ext uri="{FF2B5EF4-FFF2-40B4-BE49-F238E27FC236}">
                <a16:creationId xmlns:a16="http://schemas.microsoft.com/office/drawing/2014/main" id="{4697CA9D-03AC-3E44-68E1-C277C541C687}"/>
              </a:ext>
            </a:extLst>
          </p:cNvPr>
          <p:cNvSpPr/>
          <p:nvPr/>
        </p:nvSpPr>
        <p:spPr>
          <a:xfrm>
            <a:off x="91649" y="926311"/>
            <a:ext cx="5665472" cy="3976536"/>
          </a:xfrm>
          <a:prstGeom prst="roundRect">
            <a:avLst>
              <a:gd name="adj" fmla="val 2462"/>
            </a:avLst>
          </a:prstGeom>
          <a:solidFill>
            <a:srgbClr val="FFFFFF"/>
          </a:solidFill>
          <a:ln w="12700">
            <a:solidFill>
              <a:srgbClr val="D5DDE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488061" y="502493"/>
            <a:ext cx="109728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3057"/>
                </a:solidFill>
              </a:rPr>
              <a:t>Which measures matter most?</a:t>
            </a:r>
            <a:endParaRPr lang="en-US" sz="2400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BC9FD99-DF53-5109-7823-9E9D06B97D63}"/>
              </a:ext>
            </a:extLst>
          </p:cNvPr>
          <p:cNvGrpSpPr/>
          <p:nvPr/>
        </p:nvGrpSpPr>
        <p:grpSpPr>
          <a:xfrm>
            <a:off x="6578425" y="918982"/>
            <a:ext cx="4144004" cy="2355069"/>
            <a:chOff x="640080" y="2706624"/>
            <a:chExt cx="3912870" cy="2944368"/>
          </a:xfrm>
        </p:grpSpPr>
        <p:sp>
          <p:nvSpPr>
            <p:cNvPr id="5" name="Shape 3"/>
            <p:cNvSpPr/>
            <p:nvPr/>
          </p:nvSpPr>
          <p:spPr>
            <a:xfrm>
              <a:off x="640080" y="2706624"/>
              <a:ext cx="3912870" cy="2944368"/>
            </a:xfrm>
            <a:prstGeom prst="roundRect">
              <a:avLst>
                <a:gd name="adj" fmla="val 1975"/>
              </a:avLst>
            </a:prstGeom>
            <a:solidFill>
              <a:srgbClr val="E8F2ED"/>
            </a:solidFill>
            <a:ln w="12700">
              <a:solidFill>
                <a:srgbClr val="E8F2ED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 4"/>
            <p:cNvSpPr/>
            <p:nvPr/>
          </p:nvSpPr>
          <p:spPr>
            <a:xfrm>
              <a:off x="717991" y="2864739"/>
              <a:ext cx="3834959" cy="29260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marL="0" indent="0" algn="ctr">
                <a:buNone/>
              </a:pPr>
              <a:r>
                <a:rPr lang="en-US" b="1" dirty="0">
                  <a:solidFill>
                    <a:srgbClr val="003057"/>
                  </a:solidFill>
                </a:rPr>
                <a:t>Eight high impact measures deliver about</a:t>
              </a:r>
              <a:endParaRPr lang="en-US" dirty="0"/>
            </a:p>
          </p:txBody>
        </p:sp>
        <p:sp>
          <p:nvSpPr>
            <p:cNvPr id="7" name="Text 5"/>
            <p:cNvSpPr/>
            <p:nvPr/>
          </p:nvSpPr>
          <p:spPr>
            <a:xfrm>
              <a:off x="942200" y="3223260"/>
              <a:ext cx="3063240" cy="62179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2400" b="1" dirty="0">
                  <a:solidFill>
                    <a:srgbClr val="1F6B57"/>
                  </a:solidFill>
                </a:rPr>
                <a:t>87%</a:t>
              </a:r>
              <a:endParaRPr lang="en-US" sz="2400" dirty="0"/>
            </a:p>
          </p:txBody>
        </p:sp>
        <p:sp>
          <p:nvSpPr>
            <p:cNvPr id="8" name="Text 6"/>
            <p:cNvSpPr/>
            <p:nvPr/>
          </p:nvSpPr>
          <p:spPr>
            <a:xfrm>
              <a:off x="942200" y="3976878"/>
              <a:ext cx="3336458" cy="53035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rmAutofit fontScale="92500" lnSpcReduction="10000"/>
            </a:bodyPr>
            <a:lstStyle/>
            <a:p>
              <a:pPr marL="0" indent="0" algn="ctr">
                <a:buNone/>
              </a:pPr>
              <a:r>
                <a:rPr lang="en-US" sz="1600" b="1" dirty="0">
                  <a:solidFill>
                    <a:srgbClr val="003057"/>
                  </a:solidFill>
                </a:rPr>
                <a:t>of the additional PM</a:t>
              </a:r>
              <a:r>
                <a:rPr lang="en-US" sz="1600" b="1" baseline="-25000" dirty="0">
                  <a:solidFill>
                    <a:srgbClr val="003057"/>
                  </a:solidFill>
                </a:rPr>
                <a:t>2.5</a:t>
              </a:r>
              <a:r>
                <a:rPr lang="en-US" sz="1600" b="1" dirty="0">
                  <a:solidFill>
                    <a:srgbClr val="003057"/>
                  </a:solidFill>
                </a:rPr>
                <a:t> exposure reduction beyond current legislation</a:t>
              </a:r>
              <a:endParaRPr lang="en-US" sz="1600" dirty="0"/>
            </a:p>
          </p:txBody>
        </p:sp>
        <p:sp>
          <p:nvSpPr>
            <p:cNvPr id="9" name="Shape 7"/>
            <p:cNvSpPr/>
            <p:nvPr/>
          </p:nvSpPr>
          <p:spPr>
            <a:xfrm>
              <a:off x="998746" y="4873752"/>
              <a:ext cx="3063241" cy="566927"/>
            </a:xfrm>
            <a:prstGeom prst="roundRect">
              <a:avLst>
                <a:gd name="adj" fmla="val 12903"/>
              </a:avLst>
            </a:prstGeom>
            <a:solidFill>
              <a:srgbClr val="FFFFFF"/>
            </a:solidFill>
            <a:ln w="12700">
              <a:solidFill>
                <a:srgbClr val="FFFFFF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8"/>
            <p:cNvSpPr/>
            <p:nvPr/>
          </p:nvSpPr>
          <p:spPr>
            <a:xfrm>
              <a:off x="1152774" y="5056631"/>
              <a:ext cx="2788920" cy="20116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marL="0" indent="0" algn="ctr">
                <a:buNone/>
              </a:pPr>
              <a:r>
                <a:rPr lang="en-US" sz="1600" b="1" dirty="0">
                  <a:solidFill>
                    <a:srgbClr val="1F6B57"/>
                  </a:solidFill>
                </a:rPr>
                <a:t>about 30 µg/m³ further reduction potential</a:t>
              </a:r>
              <a:endParaRPr lang="en-US" sz="16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5E3CD3E-1825-9898-4CE7-E8C4A628D62C}"/>
              </a:ext>
            </a:extLst>
          </p:cNvPr>
          <p:cNvGrpSpPr/>
          <p:nvPr/>
        </p:nvGrpSpPr>
        <p:grpSpPr>
          <a:xfrm>
            <a:off x="5831648" y="3544949"/>
            <a:ext cx="5995075" cy="2743634"/>
            <a:chOff x="5781955" y="3205930"/>
            <a:chExt cx="5995075" cy="2743634"/>
          </a:xfrm>
        </p:grpSpPr>
        <p:sp>
          <p:nvSpPr>
            <p:cNvPr id="12" name="Text 9"/>
            <p:cNvSpPr/>
            <p:nvPr/>
          </p:nvSpPr>
          <p:spPr>
            <a:xfrm>
              <a:off x="5781955" y="3205930"/>
              <a:ext cx="5995075" cy="27505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b="1" dirty="0">
                  <a:solidFill>
                    <a:srgbClr val="7030A0"/>
                  </a:solidFill>
                </a:rPr>
                <a:t>Estimated reduction in UP under coordinated action (µg/m³)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4B78E71D-7D05-6F4D-478F-03BA23F0FFFC}"/>
                </a:ext>
              </a:extLst>
            </p:cNvPr>
            <p:cNvGrpSpPr/>
            <p:nvPr/>
          </p:nvGrpSpPr>
          <p:grpSpPr>
            <a:xfrm>
              <a:off x="6011202" y="3658719"/>
              <a:ext cx="4301325" cy="2290845"/>
              <a:chOff x="4992623" y="2066544"/>
              <a:chExt cx="5354059" cy="3332676"/>
            </a:xfrm>
          </p:grpSpPr>
          <p:sp>
            <p:nvSpPr>
              <p:cNvPr id="13" name="Text 10"/>
              <p:cNvSpPr/>
              <p:nvPr/>
            </p:nvSpPr>
            <p:spPr>
              <a:xfrm>
                <a:off x="4992623" y="2066544"/>
                <a:ext cx="3154679" cy="210312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indent="0">
                  <a:buNone/>
                </a:pPr>
                <a:r>
                  <a:rPr lang="en-US" sz="1400" b="1" dirty="0">
                    <a:solidFill>
                      <a:srgbClr val="1A1A1A"/>
                    </a:solidFill>
                  </a:rPr>
                  <a:t>Clean cooking and heating</a:t>
                </a:r>
                <a:endParaRPr lang="en-US" sz="1400" b="1" dirty="0"/>
              </a:p>
            </p:txBody>
          </p:sp>
          <p:sp>
            <p:nvSpPr>
              <p:cNvPr id="15" name="Text 12"/>
              <p:cNvSpPr/>
              <p:nvPr/>
            </p:nvSpPr>
            <p:spPr>
              <a:xfrm>
                <a:off x="9907835" y="2164788"/>
                <a:ext cx="411480" cy="182880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 marL="0" indent="0">
                  <a:buNone/>
                </a:pPr>
                <a:r>
                  <a:rPr lang="en-US" sz="1400" b="1" dirty="0">
                    <a:solidFill>
                      <a:srgbClr val="1A1A1A"/>
                    </a:solidFill>
                  </a:rPr>
                  <a:t>8.7</a:t>
                </a:r>
                <a:endParaRPr lang="en-US" sz="1400" dirty="0"/>
              </a:p>
            </p:txBody>
          </p:sp>
          <p:sp>
            <p:nvSpPr>
              <p:cNvPr id="16" name="Text 13"/>
              <p:cNvSpPr/>
              <p:nvPr/>
            </p:nvSpPr>
            <p:spPr>
              <a:xfrm>
                <a:off x="4992624" y="2505456"/>
                <a:ext cx="4567901" cy="148789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>
                <a:noAutofit/>
              </a:bodyPr>
              <a:lstStyle/>
              <a:p>
                <a:r>
                  <a:rPr lang="en-US" sz="1400" b="1" dirty="0">
                    <a:solidFill>
                      <a:srgbClr val="1A1A1A"/>
                    </a:solidFill>
                  </a:rPr>
                  <a:t>Road and construction dust control</a:t>
                </a:r>
              </a:p>
            </p:txBody>
          </p:sp>
          <p:sp>
            <p:nvSpPr>
              <p:cNvPr id="18" name="Text 15"/>
              <p:cNvSpPr/>
              <p:nvPr/>
            </p:nvSpPr>
            <p:spPr>
              <a:xfrm>
                <a:off x="9907837" y="2532222"/>
                <a:ext cx="411480" cy="182880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r>
                  <a:rPr lang="en-US" sz="1400" b="1" dirty="0">
                    <a:solidFill>
                      <a:srgbClr val="1A1A1A"/>
                    </a:solidFill>
                  </a:rPr>
                  <a:t>4.2</a:t>
                </a:r>
              </a:p>
            </p:txBody>
          </p:sp>
          <p:sp>
            <p:nvSpPr>
              <p:cNvPr id="19" name="Text 16"/>
              <p:cNvSpPr/>
              <p:nvPr/>
            </p:nvSpPr>
            <p:spPr>
              <a:xfrm>
                <a:off x="4992624" y="2944369"/>
                <a:ext cx="4096511" cy="148784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>
                <a:noAutofit/>
              </a:bodyPr>
              <a:lstStyle/>
              <a:p>
                <a:r>
                  <a:rPr lang="en-US" sz="1400" b="1" dirty="0">
                    <a:solidFill>
                      <a:srgbClr val="1A1A1A"/>
                    </a:solidFill>
                  </a:rPr>
                  <a:t>Improved urea fertilizer efficiency</a:t>
                </a:r>
              </a:p>
            </p:txBody>
          </p:sp>
          <p:sp>
            <p:nvSpPr>
              <p:cNvPr id="21" name="Text 18"/>
              <p:cNvSpPr/>
              <p:nvPr/>
            </p:nvSpPr>
            <p:spPr>
              <a:xfrm>
                <a:off x="9907838" y="2997983"/>
                <a:ext cx="411480" cy="182880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r>
                  <a:rPr lang="en-US" sz="1400" b="1" dirty="0">
                    <a:solidFill>
                      <a:srgbClr val="1A1A1A"/>
                    </a:solidFill>
                  </a:rPr>
                  <a:t>3.8</a:t>
                </a:r>
              </a:p>
            </p:txBody>
          </p:sp>
          <p:sp>
            <p:nvSpPr>
              <p:cNvPr id="22" name="Text 19"/>
              <p:cNvSpPr/>
              <p:nvPr/>
            </p:nvSpPr>
            <p:spPr>
              <a:xfrm>
                <a:off x="4992624" y="3383279"/>
                <a:ext cx="4072863" cy="232970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>
                <a:noAutofit/>
              </a:bodyPr>
              <a:lstStyle/>
              <a:p>
                <a:r>
                  <a:rPr lang="en-US" sz="1400" b="1" dirty="0">
                    <a:solidFill>
                      <a:srgbClr val="1A1A1A"/>
                    </a:solidFill>
                  </a:rPr>
                  <a:t>Elimination of crop-residue burning</a:t>
                </a:r>
              </a:p>
            </p:txBody>
          </p:sp>
          <p:sp>
            <p:nvSpPr>
              <p:cNvPr id="24" name="Text 21"/>
              <p:cNvSpPr/>
              <p:nvPr/>
            </p:nvSpPr>
            <p:spPr>
              <a:xfrm>
                <a:off x="9907839" y="3387249"/>
                <a:ext cx="411480" cy="182880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r>
                  <a:rPr lang="en-US" sz="1400" b="1" dirty="0">
                    <a:solidFill>
                      <a:srgbClr val="1A1A1A"/>
                    </a:solidFill>
                  </a:rPr>
                  <a:t>3.6</a:t>
                </a:r>
              </a:p>
            </p:txBody>
          </p:sp>
          <p:sp>
            <p:nvSpPr>
              <p:cNvPr id="25" name="Text 22"/>
              <p:cNvSpPr/>
              <p:nvPr/>
            </p:nvSpPr>
            <p:spPr>
              <a:xfrm>
                <a:off x="4992624" y="3822191"/>
                <a:ext cx="5354058" cy="207752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>
                <a:noAutofit/>
              </a:bodyPr>
              <a:lstStyle/>
              <a:p>
                <a:r>
                  <a:rPr lang="en-US" sz="1400" b="1" dirty="0">
                    <a:solidFill>
                      <a:srgbClr val="1A1A1A"/>
                    </a:solidFill>
                  </a:rPr>
                  <a:t>Industrial PM controls and brick kiln compliance</a:t>
                </a:r>
              </a:p>
            </p:txBody>
          </p:sp>
          <p:sp>
            <p:nvSpPr>
              <p:cNvPr id="27" name="Text 24"/>
              <p:cNvSpPr/>
              <p:nvPr/>
            </p:nvSpPr>
            <p:spPr>
              <a:xfrm>
                <a:off x="9907843" y="3851558"/>
                <a:ext cx="411480" cy="182880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r>
                  <a:rPr lang="en-US" sz="1400" b="1" dirty="0">
                    <a:solidFill>
                      <a:srgbClr val="1A1A1A"/>
                    </a:solidFill>
                  </a:rPr>
                  <a:t>3.5</a:t>
                </a:r>
              </a:p>
            </p:txBody>
          </p:sp>
          <p:sp>
            <p:nvSpPr>
              <p:cNvPr id="28" name="Text 25"/>
              <p:cNvSpPr/>
              <p:nvPr/>
            </p:nvSpPr>
            <p:spPr>
              <a:xfrm>
                <a:off x="4992624" y="4261104"/>
                <a:ext cx="4171628" cy="173736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>
                <a:noAutofit/>
              </a:bodyPr>
              <a:lstStyle/>
              <a:p>
                <a:r>
                  <a:rPr lang="en-US" sz="1400" b="1" dirty="0">
                    <a:solidFill>
                      <a:srgbClr val="1A1A1A"/>
                    </a:solidFill>
                  </a:rPr>
                  <a:t>Heavy-duty diesel vehicle standards</a:t>
                </a:r>
              </a:p>
            </p:txBody>
          </p:sp>
          <p:sp>
            <p:nvSpPr>
              <p:cNvPr id="30" name="Text 27"/>
              <p:cNvSpPr/>
              <p:nvPr/>
            </p:nvSpPr>
            <p:spPr>
              <a:xfrm>
                <a:off x="9907842" y="4315867"/>
                <a:ext cx="411480" cy="182880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r>
                  <a:rPr lang="en-US" sz="1400" b="1" dirty="0">
                    <a:solidFill>
                      <a:srgbClr val="1A1A1A"/>
                    </a:solidFill>
                  </a:rPr>
                  <a:t>2.9</a:t>
                </a:r>
              </a:p>
            </p:txBody>
          </p:sp>
          <p:sp>
            <p:nvSpPr>
              <p:cNvPr id="31" name="Text 28"/>
              <p:cNvSpPr/>
              <p:nvPr/>
            </p:nvSpPr>
            <p:spPr>
              <a:xfrm>
                <a:off x="4992624" y="4700016"/>
                <a:ext cx="4567901" cy="171200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>
                <a:noAutofit/>
              </a:bodyPr>
              <a:lstStyle/>
              <a:p>
                <a:r>
                  <a:rPr lang="en-US" sz="1400" b="1" dirty="0">
                    <a:solidFill>
                      <a:srgbClr val="1A1A1A"/>
                    </a:solidFill>
                  </a:rPr>
                  <a:t>Non-road mobile machinery regulation</a:t>
                </a:r>
              </a:p>
            </p:txBody>
          </p:sp>
          <p:sp>
            <p:nvSpPr>
              <p:cNvPr id="33" name="Text 30"/>
              <p:cNvSpPr/>
              <p:nvPr/>
            </p:nvSpPr>
            <p:spPr>
              <a:xfrm>
                <a:off x="9909283" y="4740017"/>
                <a:ext cx="411480" cy="182880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r>
                  <a:rPr lang="en-US" sz="1400" b="1" dirty="0">
                    <a:solidFill>
                      <a:srgbClr val="1A1A1A"/>
                    </a:solidFill>
                  </a:rPr>
                  <a:t>1.7</a:t>
                </a:r>
              </a:p>
            </p:txBody>
          </p:sp>
          <p:sp>
            <p:nvSpPr>
              <p:cNvPr id="34" name="Text 31"/>
              <p:cNvSpPr/>
              <p:nvPr/>
            </p:nvSpPr>
            <p:spPr>
              <a:xfrm>
                <a:off x="4992624" y="5138927"/>
                <a:ext cx="5354058" cy="260293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>
                <a:noAutofit/>
              </a:bodyPr>
              <a:lstStyle/>
              <a:p>
                <a:r>
                  <a:rPr lang="en-US" sz="1400" b="1" dirty="0">
                    <a:solidFill>
                      <a:srgbClr val="1A1A1A"/>
                    </a:solidFill>
                  </a:rPr>
                  <a:t>Low-emission municipal waste management</a:t>
                </a:r>
              </a:p>
            </p:txBody>
          </p:sp>
          <p:sp>
            <p:nvSpPr>
              <p:cNvPr id="36" name="Text 33"/>
              <p:cNvSpPr/>
              <p:nvPr/>
            </p:nvSpPr>
            <p:spPr>
              <a:xfrm>
                <a:off x="9907840" y="5167863"/>
                <a:ext cx="411480" cy="182880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r>
                  <a:rPr lang="en-US" sz="1400" b="1" dirty="0">
                    <a:solidFill>
                      <a:srgbClr val="1A1A1A"/>
                    </a:solidFill>
                  </a:rPr>
                  <a:t>1.1</a:t>
                </a:r>
              </a:p>
            </p:txBody>
          </p:sp>
        </p:grpSp>
      </p:grpSp>
      <p:sp>
        <p:nvSpPr>
          <p:cNvPr id="39" name="Shape 36"/>
          <p:cNvSpPr/>
          <p:nvPr/>
        </p:nvSpPr>
        <p:spPr>
          <a:xfrm>
            <a:off x="385271" y="6473952"/>
            <a:ext cx="11391759" cy="0"/>
          </a:xfrm>
          <a:prstGeom prst="line">
            <a:avLst/>
          </a:prstGeom>
          <a:noFill/>
          <a:ln w="8890">
            <a:solidFill>
              <a:srgbClr val="D5DDE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0" name="Text 37"/>
          <p:cNvSpPr/>
          <p:nvPr/>
        </p:nvSpPr>
        <p:spPr>
          <a:xfrm>
            <a:off x="385271" y="6565392"/>
            <a:ext cx="80467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00">
                <a:solidFill>
                  <a:srgbClr val="67727A"/>
                </a:solidFill>
              </a:rPr>
              <a:t>EGU26-6350 | AS4.9 | GAINS-IGP | Uttar Pradesh air quality pathways</a:t>
            </a:r>
            <a:endParaRPr lang="en-US" sz="1000" dirty="0">
              <a:solidFill>
                <a:srgbClr val="67727A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409AC26-7E3A-A51F-D9E9-55E4D756E962}"/>
              </a:ext>
            </a:extLst>
          </p:cNvPr>
          <p:cNvGrpSpPr/>
          <p:nvPr/>
        </p:nvGrpSpPr>
        <p:grpSpPr>
          <a:xfrm>
            <a:off x="651923" y="5267734"/>
            <a:ext cx="4597490" cy="681830"/>
            <a:chOff x="4529081" y="5632704"/>
            <a:chExt cx="7086847" cy="681830"/>
          </a:xfrm>
        </p:grpSpPr>
        <p:sp>
          <p:nvSpPr>
            <p:cNvPr id="46" name="bottom message box">
              <a:extLst>
                <a:ext uri="{FF2B5EF4-FFF2-40B4-BE49-F238E27FC236}">
                  <a16:creationId xmlns:a16="http://schemas.microsoft.com/office/drawing/2014/main" id="{9EC9DEDD-D8D9-9923-068F-89AA80455166}"/>
                </a:ext>
              </a:extLst>
            </p:cNvPr>
            <p:cNvSpPr/>
            <p:nvPr/>
          </p:nvSpPr>
          <p:spPr>
            <a:xfrm>
              <a:off x="4529081" y="5632704"/>
              <a:ext cx="7086847" cy="681830"/>
            </a:xfrm>
            <a:prstGeom prst="roundRect">
              <a:avLst/>
            </a:prstGeom>
            <a:solidFill>
              <a:srgbClr val="F2F5F7"/>
            </a:solidFill>
            <a:ln>
              <a:solidFill>
                <a:srgbClr val="F2F5F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2000"/>
            </a:p>
          </p:txBody>
        </p:sp>
        <p:sp>
          <p:nvSpPr>
            <p:cNvPr id="47" name="bottom message text">
              <a:extLst>
                <a:ext uri="{FF2B5EF4-FFF2-40B4-BE49-F238E27FC236}">
                  <a16:creationId xmlns:a16="http://schemas.microsoft.com/office/drawing/2014/main" id="{8543793E-78AF-88E6-1EF9-70D19279212B}"/>
                </a:ext>
              </a:extLst>
            </p:cNvPr>
            <p:cNvSpPr txBox="1"/>
            <p:nvPr/>
          </p:nvSpPr>
          <p:spPr>
            <a:xfrm>
              <a:off x="4920505" y="5708931"/>
              <a:ext cx="6586500" cy="529376"/>
            </a:xfrm>
            <a:prstGeom prst="rect">
              <a:avLst/>
            </a:prstGeom>
            <a:noFill/>
          </p:spPr>
          <p:txBody>
            <a:bodyPr wrap="square" lIns="18288" tIns="18288" rIns="18288" bIns="18288" anchor="t">
              <a:spAutoFit/>
            </a:bodyPr>
            <a:lstStyle/>
            <a:p>
              <a:pPr algn="ctr"/>
              <a:r>
                <a:rPr sz="1600" b="1" dirty="0">
                  <a:solidFill>
                    <a:srgbClr val="FF0000"/>
                  </a:solidFill>
                  <a:latin typeface="Calibri"/>
                </a:rPr>
                <a:t>Message: </a:t>
              </a:r>
              <a:r>
                <a:rPr lang="en-US" sz="1600" b="1" dirty="0">
                  <a:solidFill>
                    <a:srgbClr val="FF0000"/>
                  </a:solidFill>
                </a:rPr>
                <a:t>The mitigation strategy is multi-sectoral, not focused on one sector alone</a:t>
              </a:r>
              <a:endParaRPr sz="1600" b="1" dirty="0">
                <a:solidFill>
                  <a:srgbClr val="FF0000"/>
                </a:solidFill>
                <a:latin typeface="Calibri"/>
              </a:endParaRPr>
            </a:p>
          </p:txBody>
        </p:sp>
      </p:grpSp>
      <p:pic>
        <p:nvPicPr>
          <p:cNvPr id="2" name="Content Placeholder 6">
            <a:extLst>
              <a:ext uri="{FF2B5EF4-FFF2-40B4-BE49-F238E27FC236}">
                <a16:creationId xmlns:a16="http://schemas.microsoft.com/office/drawing/2014/main" id="{127C6F2F-B67C-B57D-34EB-2C1790B61A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06" y="1065599"/>
            <a:ext cx="5424158" cy="35813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5D3B9576-0A70-2901-520E-5CE3F7CE9390}"/>
              </a:ext>
            </a:extLst>
          </p:cNvPr>
          <p:cNvGrpSpPr/>
          <p:nvPr/>
        </p:nvGrpSpPr>
        <p:grpSpPr>
          <a:xfrm>
            <a:off x="0" y="-1"/>
            <a:ext cx="12211449" cy="425957"/>
            <a:chOff x="0" y="-1"/>
            <a:chExt cx="12211449" cy="653981"/>
          </a:xfrm>
        </p:grpSpPr>
        <p:sp>
          <p:nvSpPr>
            <p:cNvPr id="38" name="Shape 0">
              <a:extLst>
                <a:ext uri="{FF2B5EF4-FFF2-40B4-BE49-F238E27FC236}">
                  <a16:creationId xmlns:a16="http://schemas.microsoft.com/office/drawing/2014/main" id="{52DA8273-3925-EEC1-B324-135089FB0AF3}"/>
                </a:ext>
              </a:extLst>
            </p:cNvPr>
            <p:cNvSpPr/>
            <p:nvPr/>
          </p:nvSpPr>
          <p:spPr>
            <a:xfrm>
              <a:off x="0" y="-1"/>
              <a:ext cx="12191695" cy="653981"/>
            </a:xfrm>
            <a:prstGeom prst="rect">
              <a:avLst/>
            </a:prstGeom>
            <a:solidFill>
              <a:srgbClr val="004B87"/>
            </a:solidFill>
            <a:ln w="12700">
              <a:solidFill>
                <a:srgbClr val="004B87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D62CEBE1-D079-F140-4397-7A77668007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71790" y="-1"/>
              <a:ext cx="439659" cy="653981"/>
            </a:xfrm>
            <a:prstGeom prst="rect">
              <a:avLst/>
            </a:prstGeom>
          </p:spPr>
        </p:pic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1E4337D5-8B0A-4AD6-B2B8-102E79DF8C08}"/>
              </a:ext>
            </a:extLst>
          </p:cNvPr>
          <p:cNvSpPr txBox="1"/>
          <p:nvPr/>
        </p:nvSpPr>
        <p:spPr>
          <a:xfrm>
            <a:off x="11684000" y="6565900"/>
            <a:ext cx="381000" cy="203200"/>
          </a:xfrm>
          <a:prstGeom prst="rect">
            <a:avLst/>
          </a:prstGeom>
          <a:noFill/>
        </p:spPr>
        <p:txBody>
          <a:bodyPr vertOverflow="overflow" vert="horz" wrap="square" rtlCol="0" anchor="ctr" anchorCtr="0">
            <a:spAutoFit/>
          </a:bodyPr>
          <a:lstStyle/>
          <a:p>
            <a:pPr algn="l"/>
            <a:r>
              <a:rPr lang="en-US" sz="1000">
                <a:solidFill>
                  <a:srgbClr val="595959"/>
                </a:solidFill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ader label"/>
          <p:cNvSpPr txBox="1"/>
          <p:nvPr/>
        </p:nvSpPr>
        <p:spPr>
          <a:xfrm>
            <a:off x="566928" y="164592"/>
            <a:ext cx="2651760" cy="182880"/>
          </a:xfrm>
          <a:prstGeom prst="rect">
            <a:avLst/>
          </a:prstGeom>
          <a:noFill/>
        </p:spPr>
        <p:txBody>
          <a:bodyPr wrap="none" lIns="18288" tIns="18288" rIns="18288" bIns="18288" anchor="t">
            <a:spAutoFit/>
          </a:bodyPr>
          <a:lstStyle/>
          <a:p>
            <a:pPr algn="l"/>
            <a:r>
              <a:rPr sz="850" b="1">
                <a:solidFill>
                  <a:srgbClr val="FFFFFF"/>
                </a:solidFill>
                <a:latin typeface="Calibri"/>
              </a:rPr>
              <a:t>COST-EFFECTIVENESS</a:t>
            </a:r>
          </a:p>
        </p:txBody>
      </p:sp>
      <p:sp>
        <p:nvSpPr>
          <p:cNvPr id="4" name="slide title"/>
          <p:cNvSpPr txBox="1"/>
          <p:nvPr/>
        </p:nvSpPr>
        <p:spPr>
          <a:xfrm>
            <a:off x="548640" y="589496"/>
            <a:ext cx="11223150" cy="37548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>
            <a:lvl1pPr indent="0">
              <a:buNone/>
              <a:defRPr sz="2300" b="1">
                <a:solidFill>
                  <a:srgbClr val="003057"/>
                </a:solidFill>
              </a:defRPr>
            </a:lvl1pPr>
          </a:lstStyle>
          <a:p>
            <a:r>
              <a:rPr lang="en-US" sz="2000" dirty="0"/>
              <a:t>Cost curve: coordination lowers exposure and reduces reliance on high-cost local measures</a:t>
            </a:r>
            <a:endParaRPr sz="2000" dirty="0"/>
          </a:p>
        </p:txBody>
      </p:sp>
      <p:sp>
        <p:nvSpPr>
          <p:cNvPr id="9" name="cost figure card"/>
          <p:cNvSpPr/>
          <p:nvPr/>
        </p:nvSpPr>
        <p:spPr>
          <a:xfrm>
            <a:off x="293783" y="1325880"/>
            <a:ext cx="8319865" cy="4188616"/>
          </a:xfrm>
          <a:prstGeom prst="roundRect">
            <a:avLst/>
          </a:prstGeom>
          <a:solidFill>
            <a:srgbClr val="FFFFFF"/>
          </a:solidFill>
          <a:ln>
            <a:solidFill>
              <a:srgbClr val="DDDDD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Picture 9" descr="cost_curve_h8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046" y="1436849"/>
            <a:ext cx="7594180" cy="382978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00945FF-7197-D0C5-7F9F-79D04363F860}"/>
              </a:ext>
            </a:extLst>
          </p:cNvPr>
          <p:cNvGrpSpPr/>
          <p:nvPr/>
        </p:nvGrpSpPr>
        <p:grpSpPr>
          <a:xfrm>
            <a:off x="8851392" y="1325880"/>
            <a:ext cx="3046825" cy="4670149"/>
            <a:chOff x="8851392" y="1325880"/>
            <a:chExt cx="3134960" cy="4365776"/>
          </a:xfrm>
        </p:grpSpPr>
        <p:sp>
          <p:nvSpPr>
            <p:cNvPr id="12" name="interpretation box"/>
            <p:cNvSpPr/>
            <p:nvPr/>
          </p:nvSpPr>
          <p:spPr>
            <a:xfrm>
              <a:off x="8851392" y="1325880"/>
              <a:ext cx="3134960" cy="3867912"/>
            </a:xfrm>
            <a:prstGeom prst="roundRect">
              <a:avLst/>
            </a:prstGeom>
            <a:solidFill>
              <a:srgbClr val="E8F2ED"/>
            </a:solidFill>
            <a:ln>
              <a:solidFill>
                <a:srgbClr val="E8F2E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3" name="how to read"/>
            <p:cNvSpPr txBox="1"/>
            <p:nvPr/>
          </p:nvSpPr>
          <p:spPr>
            <a:xfrm>
              <a:off x="9128864" y="1522555"/>
              <a:ext cx="1446104" cy="313932"/>
            </a:xfrm>
            <a:prstGeom prst="rect">
              <a:avLst/>
            </a:prstGeom>
            <a:noFill/>
          </p:spPr>
          <p:txBody>
            <a:bodyPr wrap="none" lIns="18288" tIns="18288" rIns="18288" bIns="18288" anchor="t">
              <a:spAutoFit/>
            </a:bodyPr>
            <a:lstStyle/>
            <a:p>
              <a:pPr algn="l"/>
              <a:r>
                <a:rPr b="1" dirty="0">
                  <a:solidFill>
                    <a:srgbClr val="004B87"/>
                  </a:solidFill>
                  <a:latin typeface="Calibri"/>
                </a:rPr>
                <a:t>How to read it</a:t>
              </a:r>
            </a:p>
          </p:txBody>
        </p:sp>
        <p:sp>
          <p:nvSpPr>
            <p:cNvPr id="14" name="cost bullets"/>
            <p:cNvSpPr txBox="1"/>
            <p:nvPr/>
          </p:nvSpPr>
          <p:spPr>
            <a:xfrm>
              <a:off x="9021022" y="2019882"/>
              <a:ext cx="2835246" cy="3671774"/>
            </a:xfrm>
            <a:prstGeom prst="rect">
              <a:avLst/>
            </a:prstGeom>
            <a:noFill/>
          </p:spPr>
          <p:txBody>
            <a:bodyPr wrap="square" lIns="45720" tIns="27432" rIns="45720" bIns="27432">
              <a:spAutoFit/>
            </a:bodyPr>
            <a:lstStyle/>
            <a:p>
              <a:pPr marL="171450" indent="-1714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chemeClr val="accent6">
                      <a:lumMod val="50000"/>
                    </a:schemeClr>
                  </a:solidFill>
                  <a:latin typeface="Calibri"/>
                </a:rPr>
                <a:t>Read from right to left: as more measures are added, PM₂.₅ exposure is reduced further.</a:t>
              </a:r>
            </a:p>
            <a:p>
              <a:pPr marL="171450" indent="-1714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endParaRPr lang="en-US" sz="1600" b="1" dirty="0">
                <a:solidFill>
                  <a:schemeClr val="accent6">
                    <a:lumMod val="50000"/>
                  </a:schemeClr>
                </a:solidFill>
                <a:latin typeface="Calibri"/>
              </a:endParaRPr>
            </a:p>
            <a:p>
              <a:pPr marL="171450" indent="-1714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chemeClr val="accent6">
                      <a:lumMod val="50000"/>
                    </a:schemeClr>
                  </a:solidFill>
                  <a:latin typeface="Calibri"/>
                </a:rPr>
                <a:t>Higher steps indicate higher marginal cost per additional µg/m³ reduction.</a:t>
              </a:r>
            </a:p>
            <a:p>
              <a:pPr marL="171450" indent="-1714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endParaRPr lang="en-US" sz="1600" b="1" dirty="0">
                <a:solidFill>
                  <a:schemeClr val="accent6">
                    <a:lumMod val="50000"/>
                  </a:schemeClr>
                </a:solidFill>
                <a:latin typeface="Calibri"/>
              </a:endParaRPr>
            </a:p>
            <a:p>
              <a:pPr marL="171450" indent="-1714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chemeClr val="accent6">
                      <a:lumMod val="50000"/>
                    </a:schemeClr>
                  </a:solidFill>
                  <a:latin typeface="Calibri"/>
                </a:rPr>
                <a:t>Coordinated IGP action shifts UP to a lower-exposure pathway.</a:t>
              </a:r>
            </a:p>
            <a:p>
              <a:pPr marL="171450" indent="-1714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endParaRPr lang="en-US" sz="1600" b="1" dirty="0">
                <a:solidFill>
                  <a:schemeClr val="accent6">
                    <a:lumMod val="50000"/>
                  </a:schemeClr>
                </a:solidFill>
                <a:latin typeface="Calibri"/>
              </a:endParaRPr>
            </a:p>
            <a:p>
              <a:pPr>
                <a:spcAft>
                  <a:spcPts val="300"/>
                </a:spcAft>
              </a:pPr>
              <a:endParaRPr lang="en-US" sz="1400" b="0" dirty="0">
                <a:solidFill>
                  <a:srgbClr val="0070C0"/>
                </a:solidFill>
                <a:latin typeface="Calibri"/>
              </a:endParaRPr>
            </a:p>
          </p:txBody>
        </p:sp>
      </p:grpSp>
      <p:sp>
        <p:nvSpPr>
          <p:cNvPr id="17" name="final message box"/>
          <p:cNvSpPr/>
          <p:nvPr/>
        </p:nvSpPr>
        <p:spPr>
          <a:xfrm>
            <a:off x="108857" y="5643931"/>
            <a:ext cx="11956143" cy="719621"/>
          </a:xfrm>
          <a:prstGeom prst="roundRect">
            <a:avLst/>
          </a:prstGeom>
          <a:solidFill>
            <a:srgbClr val="F2F5F7"/>
          </a:solidFill>
          <a:ln>
            <a:solidFill>
              <a:srgbClr val="F2F5F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Shape 36">
            <a:extLst>
              <a:ext uri="{FF2B5EF4-FFF2-40B4-BE49-F238E27FC236}">
                <a16:creationId xmlns:a16="http://schemas.microsoft.com/office/drawing/2014/main" id="{3D1114CD-CF9E-D568-14DC-4105619067BA}"/>
              </a:ext>
            </a:extLst>
          </p:cNvPr>
          <p:cNvSpPr/>
          <p:nvPr/>
        </p:nvSpPr>
        <p:spPr>
          <a:xfrm flipV="1">
            <a:off x="293783" y="6389783"/>
            <a:ext cx="11604435" cy="84169"/>
          </a:xfrm>
          <a:prstGeom prst="line">
            <a:avLst/>
          </a:prstGeom>
          <a:noFill/>
          <a:ln w="8890">
            <a:solidFill>
              <a:srgbClr val="D5DDE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37">
            <a:extLst>
              <a:ext uri="{FF2B5EF4-FFF2-40B4-BE49-F238E27FC236}">
                <a16:creationId xmlns:a16="http://schemas.microsoft.com/office/drawing/2014/main" id="{7DD480F0-B2E5-6D8C-5E0C-094E7C72C413}"/>
              </a:ext>
            </a:extLst>
          </p:cNvPr>
          <p:cNvSpPr/>
          <p:nvPr/>
        </p:nvSpPr>
        <p:spPr>
          <a:xfrm>
            <a:off x="293784" y="6565392"/>
            <a:ext cx="80467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00">
                <a:solidFill>
                  <a:srgbClr val="67727A"/>
                </a:solidFill>
              </a:rPr>
              <a:t>EGU26-6350 | AS4.9 | GAINS-IGP | Uttar Pradesh air quality pathways</a:t>
            </a:r>
            <a:endParaRPr lang="en-US" sz="1000" dirty="0">
              <a:solidFill>
                <a:srgbClr val="67727A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C43BE8-734C-F3FA-F52D-C37C42B740D2}"/>
              </a:ext>
            </a:extLst>
          </p:cNvPr>
          <p:cNvSpPr txBox="1"/>
          <p:nvPr/>
        </p:nvSpPr>
        <p:spPr>
          <a:xfrm>
            <a:off x="108857" y="5743198"/>
            <a:ext cx="119561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b="1" dirty="0">
                <a:solidFill>
                  <a:srgbClr val="FF0000"/>
                </a:solidFill>
                <a:latin typeface="Calibri"/>
              </a:rPr>
              <a:t>Cost-effective mitigation depends on both measure selection and IGP-wide coordination; analysis shows that coordinated action can help UP reach NAAQS at about €5 billion per year regionally, while making WHO IT-1 more feasible.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FAB8374-B56F-CD7E-CE3E-587B682F80DA}"/>
              </a:ext>
            </a:extLst>
          </p:cNvPr>
          <p:cNvGrpSpPr/>
          <p:nvPr/>
        </p:nvGrpSpPr>
        <p:grpSpPr>
          <a:xfrm>
            <a:off x="0" y="-1"/>
            <a:ext cx="12211449" cy="425957"/>
            <a:chOff x="0" y="-1"/>
            <a:chExt cx="12211449" cy="653981"/>
          </a:xfrm>
        </p:grpSpPr>
        <p:sp>
          <p:nvSpPr>
            <p:cNvPr id="7" name="Shape 0">
              <a:extLst>
                <a:ext uri="{FF2B5EF4-FFF2-40B4-BE49-F238E27FC236}">
                  <a16:creationId xmlns:a16="http://schemas.microsoft.com/office/drawing/2014/main" id="{C24AFAE2-122A-A9FF-CAC4-C7378A69A529}"/>
                </a:ext>
              </a:extLst>
            </p:cNvPr>
            <p:cNvSpPr/>
            <p:nvPr/>
          </p:nvSpPr>
          <p:spPr>
            <a:xfrm>
              <a:off x="0" y="-1"/>
              <a:ext cx="12191695" cy="653981"/>
            </a:xfrm>
            <a:prstGeom prst="rect">
              <a:avLst/>
            </a:prstGeom>
            <a:solidFill>
              <a:srgbClr val="004B87"/>
            </a:solidFill>
            <a:ln w="12700">
              <a:solidFill>
                <a:srgbClr val="004B87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2B63B01-06AF-C895-F4CE-6835EDA12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71790" y="-1"/>
              <a:ext cx="439659" cy="653981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14802E1-C54C-414B-880A-01D15817EDEF}"/>
              </a:ext>
            </a:extLst>
          </p:cNvPr>
          <p:cNvSpPr txBox="1"/>
          <p:nvPr/>
        </p:nvSpPr>
        <p:spPr>
          <a:xfrm>
            <a:off x="11684000" y="6565900"/>
            <a:ext cx="381000" cy="203200"/>
          </a:xfrm>
          <a:prstGeom prst="rect">
            <a:avLst/>
          </a:prstGeom>
          <a:noFill/>
        </p:spPr>
        <p:txBody>
          <a:bodyPr vertOverflow="overflow" vert="horz" wrap="square" rtlCol="0" anchor="ctr" anchorCtr="0">
            <a:spAutoFit/>
          </a:bodyPr>
          <a:lstStyle/>
          <a:p>
            <a:pPr algn="l"/>
            <a:r>
              <a:rPr lang="en-US" sz="1000">
                <a:solidFill>
                  <a:srgbClr val="595959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5619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FEC9BA4-E4C7-4E1D-B16B-316B5354BB5F}">
  <we:reference id="wa200010001" version="1.0.0.1" store="en-US" storeType="OMEX"/>
  <we:alternateReferences>
    <we:reference id="WA200010001" version="1.0.0.1" store="WA200010001" storeType="OMEX"/>
  </we:alternateReferences>
  <we:properties>
    <we:property name="claude.fileId" value="&quot;4f6f6251-2ef3-4f23-83eb-1984cde2acd9&quot;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6179</TotalTime>
  <Words>1083</Words>
  <Application>Microsoft Macintosh PowerPoint</Application>
  <PresentationFormat>Widescreen</PresentationFormat>
  <Paragraphs>173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 Light</vt:lpstr>
      <vt:lpstr>Arial</vt:lpstr>
      <vt:lpstr>Calibri</vt:lpstr>
      <vt:lpstr>Tahoma</vt:lpstr>
      <vt:lpstr>Office Theme</vt:lpstr>
      <vt:lpstr>PowerPoint Presentation</vt:lpstr>
      <vt:lpstr>Air Quality Management – Case Study, (Clean Air Plan for Uttar Pradesh, India)</vt:lpstr>
      <vt:lpstr>GAINS framework: from emissions to impacts and mitigation costs</vt:lpstr>
      <vt:lpstr>PowerPoint Presentation</vt:lpstr>
      <vt:lpstr>PowerPoint Presentation</vt:lpstr>
      <vt:lpstr>Current legislation slows the rise in exposure, but UP stays well above WHO IT-1</vt:lpstr>
      <vt:lpstr>PowerPoint Presentation</vt:lpstr>
      <vt:lpstr>PowerPoint Presentation</vt:lpstr>
      <vt:lpstr>PowerPoint Presentation</vt:lpstr>
      <vt:lpstr>Summary</vt:lpstr>
    </vt:vector>
  </TitlesOfParts>
  <Company>IIASA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assessment of cost-effective air quality mitigation pathways for Uttar Pradesh, India</dc:title>
  <dc:subject>EGU26 presentation</dc:subject>
  <dc:creator>Parul Srivastava</dc:creator>
  <cp:lastModifiedBy>SRIVASTAVA Parul</cp:lastModifiedBy>
  <cp:revision>264</cp:revision>
  <dcterms:created xsi:type="dcterms:W3CDTF">2026-04-28T09:30:10Z</dcterms:created>
  <dcterms:modified xsi:type="dcterms:W3CDTF">2026-05-15T09:57:13Z</dcterms:modified>
</cp:coreProperties>
</file>