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70"/>
    <p:restoredTop sz="88074"/>
  </p:normalViewPr>
  <p:slideViewPr>
    <p:cSldViewPr snapToGrid="0">
      <p:cViewPr varScale="1">
        <p:scale>
          <a:sx n="94" d="100"/>
          <a:sy n="94" d="100"/>
        </p:scale>
        <p:origin x="23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姜鹏南_环科学院" userId="c3deaac4-df72-4c0e-a2d1-25dc45e67a2d" providerId="ADAL" clId="{576E1420-C864-5045-AADD-6DDF561BBD1A}"/>
    <pc:docChg chg="custSel delSld modSld">
      <pc:chgData name="姜鹏南_环科学院" userId="c3deaac4-df72-4c0e-a2d1-25dc45e67a2d" providerId="ADAL" clId="{576E1420-C864-5045-AADD-6DDF561BBD1A}" dt="2026-06-17T07:37:28.418" v="65" actId="20577"/>
      <pc:docMkLst>
        <pc:docMk/>
      </pc:docMkLst>
      <pc:sldChg chg="modSp mod">
        <pc:chgData name="姜鹏南_环科学院" userId="c3deaac4-df72-4c0e-a2d1-25dc45e67a2d" providerId="ADAL" clId="{576E1420-C864-5045-AADD-6DDF561BBD1A}" dt="2026-06-17T07:37:28.418" v="65" actId="20577"/>
        <pc:sldMkLst>
          <pc:docMk/>
          <pc:sldMk cId="391399505" sldId="256"/>
        </pc:sldMkLst>
        <pc:spChg chg="mod">
          <ac:chgData name="姜鹏南_环科学院" userId="c3deaac4-df72-4c0e-a2d1-25dc45e67a2d" providerId="ADAL" clId="{576E1420-C864-5045-AADD-6DDF561BBD1A}" dt="2026-06-17T07:37:28.418" v="65" actId="20577"/>
          <ac:spMkLst>
            <pc:docMk/>
            <pc:sldMk cId="391399505" sldId="256"/>
            <ac:spMk id="8" creationId="{A8E5878F-75C8-4281-A397-B50FD6A31040}"/>
          </ac:spMkLst>
        </pc:spChg>
        <pc:spChg chg="mod">
          <ac:chgData name="姜鹏南_环科学院" userId="c3deaac4-df72-4c0e-a2d1-25dc45e67a2d" providerId="ADAL" clId="{576E1420-C864-5045-AADD-6DDF561BBD1A}" dt="2026-06-17T07:36:57.515" v="63" actId="20577"/>
          <ac:spMkLst>
            <pc:docMk/>
            <pc:sldMk cId="391399505" sldId="256"/>
            <ac:spMk id="11" creationId="{19FAFA4B-1FF7-4504-ACB1-3603A3F2CCBC}"/>
          </ac:spMkLst>
        </pc:spChg>
      </pc:sldChg>
      <pc:sldChg chg="delSp modSp mod">
        <pc:chgData name="姜鹏南_环科学院" userId="c3deaac4-df72-4c0e-a2d1-25dc45e67a2d" providerId="ADAL" clId="{576E1420-C864-5045-AADD-6DDF561BBD1A}" dt="2026-06-11T09:30:30.312" v="39" actId="478"/>
        <pc:sldMkLst>
          <pc:docMk/>
          <pc:sldMk cId="329027034" sldId="257"/>
        </pc:sldMkLst>
        <pc:spChg chg="mod">
          <ac:chgData name="姜鹏南_环科学院" userId="c3deaac4-df72-4c0e-a2d1-25dc45e67a2d" providerId="ADAL" clId="{576E1420-C864-5045-AADD-6DDF561BBD1A}" dt="2026-06-11T07:06:21.788" v="31" actId="58"/>
          <ac:spMkLst>
            <pc:docMk/>
            <pc:sldMk cId="329027034" sldId="257"/>
            <ac:spMk id="35" creationId="{00000000-0000-0000-0000-000000000000}"/>
          </ac:spMkLst>
        </pc:spChg>
      </pc:sldChg>
      <pc:sldChg chg="modSp mod">
        <pc:chgData name="姜鹏南_环科学院" userId="c3deaac4-df72-4c0e-a2d1-25dc45e67a2d" providerId="ADAL" clId="{576E1420-C864-5045-AADD-6DDF561BBD1A}" dt="2026-06-11T07:06:10.636" v="29" actId="58"/>
        <pc:sldMkLst>
          <pc:docMk/>
          <pc:sldMk cId="1002030953" sldId="259"/>
        </pc:sldMkLst>
        <pc:spChg chg="mod">
          <ac:chgData name="姜鹏南_环科学院" userId="c3deaac4-df72-4c0e-a2d1-25dc45e67a2d" providerId="ADAL" clId="{576E1420-C864-5045-AADD-6DDF561BBD1A}" dt="2026-06-11T07:06:10.636" v="29" actId="58"/>
          <ac:spMkLst>
            <pc:docMk/>
            <pc:sldMk cId="1002030953" sldId="259"/>
            <ac:spMk id="12" creationId="{217BF010-A83D-48CA-9485-8B0D92D6B0F0}"/>
          </ac:spMkLst>
        </pc:spChg>
      </pc:sldChg>
      <pc:sldChg chg="modSp mod">
        <pc:chgData name="姜鹏南_环科学院" userId="c3deaac4-df72-4c0e-a2d1-25dc45e67a2d" providerId="ADAL" clId="{576E1420-C864-5045-AADD-6DDF561BBD1A}" dt="2026-06-11T08:13:44.439" v="38" actId="1036"/>
        <pc:sldMkLst>
          <pc:docMk/>
          <pc:sldMk cId="1562229227" sldId="263"/>
        </pc:sldMkLst>
        <pc:spChg chg="mod">
          <ac:chgData name="姜鹏南_环科学院" userId="c3deaac4-df72-4c0e-a2d1-25dc45e67a2d" providerId="ADAL" clId="{576E1420-C864-5045-AADD-6DDF561BBD1A}" dt="2026-06-11T08:13:44.439" v="38" actId="1036"/>
          <ac:spMkLst>
            <pc:docMk/>
            <pc:sldMk cId="1562229227" sldId="263"/>
            <ac:spMk id="17" creationId="{F115AB72-7BC2-42BD-ABBA-0C9194AE9568}"/>
          </ac:spMkLst>
        </pc:spChg>
      </pc:sldChg>
      <pc:sldChg chg="modSp mod">
        <pc:chgData name="姜鹏南_环科学院" userId="c3deaac4-df72-4c0e-a2d1-25dc45e67a2d" providerId="ADAL" clId="{576E1420-C864-5045-AADD-6DDF561BBD1A}" dt="2026-06-11T07:05:56.422" v="27" actId="58"/>
        <pc:sldMkLst>
          <pc:docMk/>
          <pc:sldMk cId="884214922" sldId="264"/>
        </pc:sldMkLst>
        <pc:spChg chg="mod">
          <ac:chgData name="姜鹏南_环科学院" userId="c3deaac4-df72-4c0e-a2d1-25dc45e67a2d" providerId="ADAL" clId="{576E1420-C864-5045-AADD-6DDF561BBD1A}" dt="2026-06-11T07:05:56.422" v="27" actId="58"/>
          <ac:spMkLst>
            <pc:docMk/>
            <pc:sldMk cId="884214922" sldId="264"/>
            <ac:spMk id="11" creationId="{D4EDD493-68DF-402F-9E5B-2B6257AC7459}"/>
          </ac:spMkLst>
        </pc:spChg>
      </pc:sldChg>
      <pc:sldChg chg="modSp mod">
        <pc:chgData name="姜鹏南_环科学院" userId="c3deaac4-df72-4c0e-a2d1-25dc45e67a2d" providerId="ADAL" clId="{576E1420-C864-5045-AADD-6DDF561BBD1A}" dt="2026-06-11T07:05:44.300" v="23" actId="57"/>
        <pc:sldMkLst>
          <pc:docMk/>
          <pc:sldMk cId="448072678" sldId="265"/>
        </pc:sldMkLst>
        <pc:spChg chg="mod">
          <ac:chgData name="姜鹏南_环科学院" userId="c3deaac4-df72-4c0e-a2d1-25dc45e67a2d" providerId="ADAL" clId="{576E1420-C864-5045-AADD-6DDF561BBD1A}" dt="2026-06-11T07:05:19.508" v="13" actId="58"/>
          <ac:spMkLst>
            <pc:docMk/>
            <pc:sldMk cId="448072678" sldId="265"/>
            <ac:spMk id="14" creationId="{170BFA76-94FB-4DBC-84B7-27277270B702}"/>
          </ac:spMkLst>
        </pc:spChg>
        <pc:spChg chg="mod">
          <ac:chgData name="姜鹏南_环科学院" userId="c3deaac4-df72-4c0e-a2d1-25dc45e67a2d" providerId="ADAL" clId="{576E1420-C864-5045-AADD-6DDF561BBD1A}" dt="2026-06-11T07:05:34.307" v="20" actId="58"/>
          <ac:spMkLst>
            <pc:docMk/>
            <pc:sldMk cId="448072678" sldId="265"/>
            <ac:spMk id="16" creationId="{D088878E-50EB-4171-983F-BAEB4AEDCBBB}"/>
          </ac:spMkLst>
        </pc:spChg>
        <pc:spChg chg="mod">
          <ac:chgData name="姜鹏南_环科学院" userId="c3deaac4-df72-4c0e-a2d1-25dc45e67a2d" providerId="ADAL" clId="{576E1420-C864-5045-AADD-6DDF561BBD1A}" dt="2026-06-11T07:05:26.558" v="17" actId="58"/>
          <ac:spMkLst>
            <pc:docMk/>
            <pc:sldMk cId="448072678" sldId="265"/>
            <ac:spMk id="18" creationId="{87E607B0-8071-45C9-93B2-B2D829E7E4D4}"/>
          </ac:spMkLst>
        </pc:spChg>
        <pc:spChg chg="mod">
          <ac:chgData name="姜鹏南_环科学院" userId="c3deaac4-df72-4c0e-a2d1-25dc45e67a2d" providerId="ADAL" clId="{576E1420-C864-5045-AADD-6DDF561BBD1A}" dt="2026-06-11T07:05:44.300" v="23" actId="57"/>
          <ac:spMkLst>
            <pc:docMk/>
            <pc:sldMk cId="448072678" sldId="265"/>
            <ac:spMk id="19" creationId="{9C9C13B1-1705-4700-9DC6-060C51E17896}"/>
          </ac:spMkLst>
        </pc:spChg>
      </pc:sldChg>
      <pc:sldChg chg="modSp mod">
        <pc:chgData name="姜鹏南_环科学院" userId="c3deaac4-df72-4c0e-a2d1-25dc45e67a2d" providerId="ADAL" clId="{576E1420-C864-5045-AADD-6DDF561BBD1A}" dt="2026-06-11T07:05:05.971" v="11" actId="58"/>
        <pc:sldMkLst>
          <pc:docMk/>
          <pc:sldMk cId="1884575931" sldId="266"/>
        </pc:sldMkLst>
        <pc:spChg chg="mod">
          <ac:chgData name="姜鹏南_环科学院" userId="c3deaac4-df72-4c0e-a2d1-25dc45e67a2d" providerId="ADAL" clId="{576E1420-C864-5045-AADD-6DDF561BBD1A}" dt="2026-06-11T07:05:05.971" v="11" actId="58"/>
          <ac:spMkLst>
            <pc:docMk/>
            <pc:sldMk cId="1884575931" sldId="266"/>
            <ac:spMk id="11" creationId="{E0ECB611-7FF2-457E-A837-20F150839F5F}"/>
          </ac:spMkLst>
        </pc:spChg>
      </pc:sldChg>
      <pc:sldChg chg="modSp mod">
        <pc:chgData name="姜鹏南_环科学院" userId="c3deaac4-df72-4c0e-a2d1-25dc45e67a2d" providerId="ADAL" clId="{576E1420-C864-5045-AADD-6DDF561BBD1A}" dt="2026-06-11T07:04:44.816" v="7"/>
        <pc:sldMkLst>
          <pc:docMk/>
          <pc:sldMk cId="68640259" sldId="269"/>
        </pc:sldMkLst>
        <pc:spChg chg="mod">
          <ac:chgData name="姜鹏南_环科学院" userId="c3deaac4-df72-4c0e-a2d1-25dc45e67a2d" providerId="ADAL" clId="{576E1420-C864-5045-AADD-6DDF561BBD1A}" dt="2026-06-11T07:04:39.576" v="6" actId="58"/>
          <ac:spMkLst>
            <pc:docMk/>
            <pc:sldMk cId="68640259" sldId="269"/>
            <ac:spMk id="17" creationId="{00000000-0000-0000-0000-000000000000}"/>
          </ac:spMkLst>
        </pc:spChg>
        <pc:spChg chg="mod">
          <ac:chgData name="姜鹏南_环科学院" userId="c3deaac4-df72-4c0e-a2d1-25dc45e67a2d" providerId="ADAL" clId="{576E1420-C864-5045-AADD-6DDF561BBD1A}" dt="2026-06-11T07:04:33.943" v="4" actId="58"/>
          <ac:spMkLst>
            <pc:docMk/>
            <pc:sldMk cId="68640259" sldId="269"/>
            <ac:spMk id="19" creationId="{00000000-0000-0000-0000-000000000000}"/>
          </ac:spMkLst>
        </pc:spChg>
        <pc:spChg chg="mod">
          <ac:chgData name="姜鹏南_环科学院" userId="c3deaac4-df72-4c0e-a2d1-25dc45e67a2d" providerId="ADAL" clId="{576E1420-C864-5045-AADD-6DDF561BBD1A}" dt="2026-06-11T07:04:44.816" v="7"/>
          <ac:spMkLst>
            <pc:docMk/>
            <pc:sldMk cId="68640259" sldId="269"/>
            <ac:spMk id="21" creationId="{00000000-0000-0000-0000-000000000000}"/>
          </ac:spMkLst>
        </pc:spChg>
        <pc:spChg chg="mod">
          <ac:chgData name="姜鹏南_环科学院" userId="c3deaac4-df72-4c0e-a2d1-25dc45e67a2d" providerId="ADAL" clId="{576E1420-C864-5045-AADD-6DDF561BBD1A}" dt="2026-06-11T07:04:28.516" v="2" actId="58"/>
          <ac:spMkLst>
            <pc:docMk/>
            <pc:sldMk cId="68640259" sldId="269"/>
            <ac:spMk id="23" creationId="{00000000-0000-0000-0000-000000000000}"/>
          </ac:spMkLst>
        </pc:spChg>
      </pc:sldChg>
      <pc:sldChg chg="addSp delSp modSp mod">
        <pc:chgData name="姜鹏南_环科学院" userId="c3deaac4-df72-4c0e-a2d1-25dc45e67a2d" providerId="ADAL" clId="{576E1420-C864-5045-AADD-6DDF561BBD1A}" dt="2026-06-11T09:53:35.367" v="61"/>
        <pc:sldMkLst>
          <pc:docMk/>
          <pc:sldMk cId="1352463955" sldId="270"/>
        </pc:sldMkLst>
        <pc:spChg chg="add mod">
          <ac:chgData name="姜鹏南_环科学院" userId="c3deaac4-df72-4c0e-a2d1-25dc45e67a2d" providerId="ADAL" clId="{576E1420-C864-5045-AADD-6DDF561BBD1A}" dt="2026-06-11T09:53:35.367" v="61"/>
          <ac:spMkLst>
            <pc:docMk/>
            <pc:sldMk cId="1352463955" sldId="270"/>
            <ac:spMk id="12" creationId="{A4C48BFF-727F-AE19-133F-D0DA8175DDE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71581B54-9118-4BE0-A997-C0BF0C5205B2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D89573E-8707-4886-8075-265DEA39620F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00100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50DD926-B3C3-4F08-8D83-3887821FA301}"/>
              </a:ext>
            </a:extLst>
          </p:cNvPr>
          <p:cNvSpPr>
            <a:spLocks noGrp="1"/>
          </p:cNvSpPr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70999" y="114300"/>
            <a:ext cx="2096453" cy="590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8949474" y="95250"/>
            <a:ext cx="2141651" cy="609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E8861FA-F254-4635-AC90-8ADD0F3E4C71}"/>
              </a:ext>
            </a:extLst>
          </p:cNvPr>
          <p:cNvSpPr>
            <a:spLocks noGrp="1"/>
          </p:cNvSpPr>
          <p:nvPr/>
        </p:nvSpPr>
        <p:spPr>
          <a:xfrm>
            <a:off x="666750" y="1705244"/>
            <a:ext cx="10858500" cy="1123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3000" b="0">
                <a:solidFill>
                  <a:srgbClr val="8B0012"/>
                </a:solidFill>
                <a:latin typeface="Arial"/>
                <a:ea typeface="Arial"/>
                <a:cs typeface="Arial"/>
              </a:defRPr>
            </a:pPr>
            <a:r>
              <a:rPr sz="3000" b="0" dirty="0">
                <a:solidFill>
                  <a:srgbClr val="8B0012"/>
                </a:solidFill>
                <a:latin typeface="Arial"/>
                <a:ea typeface="Arial"/>
                <a:cs typeface="Arial"/>
              </a:rPr>
              <a:t>Scaling near-term climate benefits through low-GWP refrigerants and energy efficiency in China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7A0C0F7-A8F3-495C-ADFB-2DCE9FBA829D}"/>
              </a:ext>
            </a:extLst>
          </p:cNvPr>
          <p:cNvSpPr>
            <a:spLocks noGrp="1"/>
          </p:cNvSpPr>
          <p:nvPr/>
        </p:nvSpPr>
        <p:spPr>
          <a:xfrm>
            <a:off x="3143250" y="3086100"/>
            <a:ext cx="5905500" cy="28575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8E5878F-75C8-4281-A397-B50FD6A31040}"/>
              </a:ext>
            </a:extLst>
          </p:cNvPr>
          <p:cNvSpPr>
            <a:spLocks noGrp="1"/>
          </p:cNvSpPr>
          <p:nvPr/>
        </p:nvSpPr>
        <p:spPr>
          <a:xfrm>
            <a:off x="3000375" y="3352800"/>
            <a:ext cx="619125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950" b="0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950" b="0" dirty="0" err="1">
                <a:solidFill>
                  <a:srgbClr val="1F1F1F"/>
                </a:solidFill>
                <a:latin typeface="Arial"/>
                <a:ea typeface="Arial"/>
                <a:cs typeface="Arial"/>
              </a:rPr>
              <a:t>Pengnan</a:t>
            </a:r>
            <a:r>
              <a:rPr sz="1950" b="0" dirty="0">
                <a:solidFill>
                  <a:srgbClr val="1F1F1F"/>
                </a:solidFill>
                <a:latin typeface="Arial"/>
                <a:ea typeface="Arial"/>
                <a:cs typeface="Arial"/>
              </a:rPr>
              <a:t> Jiang</a:t>
            </a:r>
            <a:r>
              <a:rPr lang="en-US" sz="1950" b="0" baseline="30000" dirty="0">
                <a:solidFill>
                  <a:srgbClr val="1F1F1F"/>
                </a:solidFill>
                <a:latin typeface="Arial"/>
                <a:ea typeface="Arial"/>
                <a:cs typeface="Arial"/>
              </a:rPr>
              <a:t>1</a:t>
            </a:r>
            <a:r>
              <a:rPr lang="en-US" sz="1950" b="0" baseline="30000">
                <a:solidFill>
                  <a:srgbClr val="1F1F1F"/>
                </a:solidFill>
                <a:latin typeface="Arial"/>
                <a:ea typeface="Arial"/>
                <a:cs typeface="Arial"/>
              </a:rPr>
              <a:t>, 2,*</a:t>
            </a:r>
            <a:r>
              <a:rPr sz="1950" b="0" baseline="30000">
                <a:solidFill>
                  <a:srgbClr val="1F1F1F"/>
                </a:solidFill>
                <a:latin typeface="Arial"/>
                <a:ea typeface="Arial"/>
                <a:cs typeface="Arial"/>
              </a:rPr>
              <a:t>  </a:t>
            </a:r>
            <a:r>
              <a:rPr sz="1950" b="0" dirty="0">
                <a:solidFill>
                  <a:srgbClr val="1F1F1F"/>
                </a:solidFill>
                <a:latin typeface="Arial"/>
                <a:ea typeface="Arial"/>
                <a:cs typeface="Arial"/>
              </a:rPr>
              <a:t>|  Peking University / IIASA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3894DEF-7CB1-4CD2-9D3F-F9909EB45191}"/>
              </a:ext>
            </a:extLst>
          </p:cNvPr>
          <p:cNvSpPr>
            <a:spLocks noGrp="1"/>
          </p:cNvSpPr>
          <p:nvPr/>
        </p:nvSpPr>
        <p:spPr>
          <a:xfrm>
            <a:off x="1190625" y="3886469"/>
            <a:ext cx="9810750" cy="4381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650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r>
              <a:rPr sz="1650" b="0" dirty="0">
                <a:solidFill>
                  <a:srgbClr val="4A4A4A"/>
                </a:solidFill>
                <a:latin typeface="Arial"/>
                <a:ea typeface="Arial"/>
                <a:cs typeface="Arial"/>
              </a:rPr>
              <a:t>Pallav Purohit</a:t>
            </a:r>
            <a:r>
              <a:rPr lang="en-US" sz="1650" b="0" baseline="30000" dirty="0">
                <a:solidFill>
                  <a:srgbClr val="4A4A4A"/>
                </a:solidFill>
                <a:latin typeface="Arial"/>
                <a:ea typeface="Arial"/>
                <a:cs typeface="Arial"/>
              </a:rPr>
              <a:t>2</a:t>
            </a:r>
            <a:r>
              <a:rPr sz="1650" b="0" dirty="0">
                <a:solidFill>
                  <a:srgbClr val="4A4A4A"/>
                </a:solidFill>
                <a:latin typeface="Arial"/>
                <a:ea typeface="Arial"/>
                <a:cs typeface="Arial"/>
              </a:rPr>
              <a:t>, Xueying Xiang</a:t>
            </a:r>
            <a:r>
              <a:rPr lang="en-US" sz="1650" b="0" baseline="30000" dirty="0">
                <a:solidFill>
                  <a:srgbClr val="4A4A4A"/>
                </a:solidFill>
                <a:latin typeface="Arial"/>
                <a:ea typeface="Arial"/>
                <a:cs typeface="Arial"/>
              </a:rPr>
              <a:t>3</a:t>
            </a:r>
            <a:r>
              <a:rPr sz="1650" b="0" dirty="0">
                <a:solidFill>
                  <a:srgbClr val="4A4A4A"/>
                </a:solidFill>
                <a:latin typeface="Arial"/>
                <a:ea typeface="Arial"/>
                <a:cs typeface="Arial"/>
              </a:rPr>
              <a:t>, Ziwei Chen</a:t>
            </a:r>
            <a:r>
              <a:rPr lang="en-US" sz="1650" b="0" baseline="30000" dirty="0">
                <a:solidFill>
                  <a:srgbClr val="4A4A4A"/>
                </a:solidFill>
                <a:latin typeface="Arial"/>
                <a:ea typeface="Arial"/>
                <a:cs typeface="Arial"/>
              </a:rPr>
              <a:t>1</a:t>
            </a:r>
            <a:r>
              <a:rPr sz="1650" b="0" dirty="0">
                <a:solidFill>
                  <a:srgbClr val="4A4A4A"/>
                </a:solidFill>
                <a:latin typeface="Arial"/>
                <a:ea typeface="Arial"/>
                <a:cs typeface="Arial"/>
              </a:rPr>
              <a:t>, Fuli Bai</a:t>
            </a:r>
            <a:r>
              <a:rPr lang="en-US" sz="1650" b="0" baseline="30000" dirty="0">
                <a:solidFill>
                  <a:srgbClr val="4A4A4A"/>
                </a:solidFill>
                <a:latin typeface="Arial"/>
                <a:ea typeface="Arial"/>
                <a:cs typeface="Arial"/>
              </a:rPr>
              <a:t>1</a:t>
            </a:r>
            <a:r>
              <a:rPr sz="1650" b="0" dirty="0">
                <a:solidFill>
                  <a:srgbClr val="4A4A4A"/>
                </a:solidFill>
                <a:latin typeface="Arial"/>
                <a:ea typeface="Arial"/>
                <a:cs typeface="Arial"/>
              </a:rPr>
              <a:t>, Xingchen Zhao</a:t>
            </a:r>
            <a:r>
              <a:rPr lang="en-US" sz="1650" b="0" baseline="30000" dirty="0">
                <a:solidFill>
                  <a:srgbClr val="4A4A4A"/>
                </a:solidFill>
                <a:latin typeface="Arial"/>
                <a:ea typeface="Arial"/>
                <a:cs typeface="Arial"/>
              </a:rPr>
              <a:t>1</a:t>
            </a:r>
            <a:r>
              <a:rPr sz="1650" b="0" dirty="0">
                <a:solidFill>
                  <a:srgbClr val="4A4A4A"/>
                </a:solidFill>
                <a:latin typeface="Arial"/>
                <a:ea typeface="Arial"/>
                <a:cs typeface="Arial"/>
              </a:rPr>
              <a:t>, Xu Zhang</a:t>
            </a:r>
            <a:r>
              <a:rPr lang="en-US" sz="1650" b="0" baseline="30000" dirty="0">
                <a:solidFill>
                  <a:srgbClr val="4A4A4A"/>
                </a:solidFill>
                <a:latin typeface="Arial"/>
                <a:ea typeface="Arial"/>
                <a:cs typeface="Arial"/>
              </a:rPr>
              <a:t>1</a:t>
            </a:r>
            <a:r>
              <a:rPr sz="1650" b="0" dirty="0">
                <a:solidFill>
                  <a:srgbClr val="4A4A4A"/>
                </a:solidFill>
                <a:latin typeface="Arial"/>
                <a:ea typeface="Arial"/>
                <a:cs typeface="Arial"/>
              </a:rPr>
              <a:t>, Jianxin Hu</a:t>
            </a:r>
            <a:r>
              <a:rPr lang="en-US" sz="1650" b="0" baseline="30000" dirty="0">
                <a:solidFill>
                  <a:srgbClr val="4A4A4A"/>
                </a:solidFill>
                <a:latin typeface="Arial"/>
                <a:ea typeface="Arial"/>
                <a:cs typeface="Arial"/>
              </a:rPr>
              <a:t>1,*</a:t>
            </a:r>
          </a:p>
          <a:p>
            <a:pPr algn="ctr">
              <a:defRPr sz="1650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endParaRPr lang="en-US" sz="1650" b="0" baseline="30000" dirty="0">
              <a:solidFill>
                <a:srgbClr val="4A4A4A"/>
              </a:solidFill>
              <a:latin typeface="Arial"/>
              <a:ea typeface="Arial"/>
              <a:cs typeface="Arial"/>
            </a:endParaRPr>
          </a:p>
          <a:p>
            <a:pPr algn="ctr">
              <a:lnSpc>
                <a:spcPts val="1080"/>
              </a:lnSpc>
              <a:defRPr sz="1650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endParaRPr lang="en-US" sz="1650" b="0" baseline="30000" dirty="0">
              <a:solidFill>
                <a:srgbClr val="4A4A4A"/>
              </a:solidFill>
              <a:latin typeface="Arial"/>
              <a:ea typeface="Arial"/>
              <a:cs typeface="Arial"/>
            </a:endParaRPr>
          </a:p>
          <a:p>
            <a:pPr algn="ctr">
              <a:lnSpc>
                <a:spcPts val="1080"/>
              </a:lnSpc>
              <a:defRPr sz="1650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r>
              <a:rPr lang="en-US" sz="1650" b="0" baseline="30000" dirty="0">
                <a:solidFill>
                  <a:srgbClr val="4A4A4A"/>
                </a:solidFill>
                <a:latin typeface="Arial"/>
                <a:ea typeface="Arial"/>
                <a:cs typeface="Arial"/>
              </a:rPr>
              <a:t>1 College of Environmental Sciences and Engineering, Peking University, Beijing, 100871, China</a:t>
            </a:r>
          </a:p>
          <a:p>
            <a:pPr algn="ctr">
              <a:lnSpc>
                <a:spcPts val="1080"/>
              </a:lnSpc>
              <a:defRPr sz="1650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endParaRPr lang="en-US" sz="1650" b="0" baseline="30000" dirty="0">
              <a:solidFill>
                <a:srgbClr val="4A4A4A"/>
              </a:solidFill>
              <a:latin typeface="Arial"/>
              <a:ea typeface="Arial"/>
              <a:cs typeface="Arial"/>
            </a:endParaRPr>
          </a:p>
          <a:p>
            <a:pPr algn="ctr">
              <a:lnSpc>
                <a:spcPts val="1080"/>
              </a:lnSpc>
              <a:defRPr sz="1650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r>
              <a:rPr lang="en-US" sz="1650" b="0" baseline="30000" dirty="0">
                <a:solidFill>
                  <a:srgbClr val="4A4A4A"/>
                </a:solidFill>
                <a:latin typeface="Arial"/>
                <a:ea typeface="Arial"/>
                <a:cs typeface="Arial"/>
              </a:rPr>
              <a:t>2 Pollution Management Research Group, Energy, Climate, and Environment (ECE) Program, International Institute for Applied Systems Analysis (IIASA), Laxenburg, A-2361, Austria</a:t>
            </a:r>
          </a:p>
          <a:p>
            <a:pPr algn="ctr">
              <a:lnSpc>
                <a:spcPts val="1080"/>
              </a:lnSpc>
              <a:defRPr sz="1650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endParaRPr lang="en-US" sz="1650" b="0" baseline="30000" dirty="0">
              <a:solidFill>
                <a:srgbClr val="4A4A4A"/>
              </a:solidFill>
              <a:latin typeface="Arial"/>
              <a:ea typeface="Arial"/>
              <a:cs typeface="Arial"/>
            </a:endParaRPr>
          </a:p>
          <a:p>
            <a:pPr algn="ctr">
              <a:lnSpc>
                <a:spcPts val="1080"/>
              </a:lnSpc>
              <a:defRPr sz="1650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r>
              <a:rPr lang="en-US" sz="1650" b="0" baseline="30000" dirty="0">
                <a:solidFill>
                  <a:srgbClr val="4A4A4A"/>
                </a:solidFill>
                <a:latin typeface="Arial"/>
                <a:ea typeface="Arial"/>
                <a:cs typeface="Arial"/>
              </a:rPr>
              <a:t>3 Department of Civil and Environmental Engineering, National University of Singapore, 119077, Singapore</a:t>
            </a:r>
          </a:p>
          <a:p>
            <a:pPr algn="ctr">
              <a:defRPr sz="1650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endParaRPr lang="en-US" sz="1650" b="0" baseline="30000" dirty="0">
              <a:solidFill>
                <a:srgbClr val="4A4A4A"/>
              </a:solidFill>
              <a:latin typeface="Arial"/>
              <a:ea typeface="Arial"/>
              <a:cs typeface="Arial"/>
            </a:endParaRPr>
          </a:p>
          <a:p>
            <a:pPr algn="ctr">
              <a:defRPr sz="1650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endParaRPr sz="1650" b="0" baseline="30000" dirty="0">
              <a:solidFill>
                <a:srgbClr val="4A4A4A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B49405B-FA24-4A75-A90A-DF484307A85B}"/>
              </a:ext>
            </a:extLst>
          </p:cNvPr>
          <p:cNvSpPr>
            <a:spLocks noGrp="1"/>
          </p:cNvSpPr>
          <p:nvPr/>
        </p:nvSpPr>
        <p:spPr>
          <a:xfrm>
            <a:off x="4095750" y="5381894"/>
            <a:ext cx="40005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950" b="0">
                <a:solidFill>
                  <a:srgbClr val="8B0012"/>
                </a:solidFill>
                <a:latin typeface="Arial"/>
                <a:ea typeface="Arial"/>
                <a:cs typeface="Arial"/>
              </a:defRPr>
            </a:pPr>
            <a:r>
              <a:rPr sz="1950" b="0" dirty="0">
                <a:solidFill>
                  <a:srgbClr val="8B0012"/>
                </a:solidFill>
                <a:latin typeface="Arial"/>
                <a:ea typeface="Arial"/>
                <a:cs typeface="Arial"/>
              </a:rPr>
              <a:t>NCGG in Utrecht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9FAFA4B-1FF7-4504-ACB1-3603A3F2CCBC}"/>
              </a:ext>
            </a:extLst>
          </p:cNvPr>
          <p:cNvSpPr>
            <a:spLocks noGrp="1"/>
          </p:cNvSpPr>
          <p:nvPr/>
        </p:nvSpPr>
        <p:spPr>
          <a:xfrm>
            <a:off x="4095750" y="5781944"/>
            <a:ext cx="40005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575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r>
              <a:rPr lang="en-US" altLang="zh-CN" sz="1575" b="0" dirty="0">
                <a:solidFill>
                  <a:srgbClr val="4A4A4A"/>
                </a:solidFill>
                <a:latin typeface="Arial"/>
                <a:ea typeface="Arial"/>
                <a:cs typeface="Arial"/>
              </a:rPr>
              <a:t>15</a:t>
            </a:r>
            <a:r>
              <a:rPr lang="zh-CN" altLang="en-US" sz="1575" b="0" dirty="0">
                <a:solidFill>
                  <a:srgbClr val="4A4A4A"/>
                </a:solidFill>
                <a:latin typeface="Arial"/>
                <a:ea typeface="Arial"/>
                <a:cs typeface="Arial"/>
              </a:rPr>
              <a:t> </a:t>
            </a:r>
            <a:r>
              <a:rPr sz="1575" b="0" dirty="0">
                <a:solidFill>
                  <a:srgbClr val="4A4A4A"/>
                </a:solidFill>
                <a:latin typeface="Arial"/>
                <a:ea typeface="Arial"/>
                <a:cs typeface="Arial"/>
              </a:rPr>
              <a:t>June 2026</a:t>
            </a:r>
          </a:p>
        </p:txBody>
      </p:sp>
    </p:spTree>
    <p:extLst>
      <p:ext uri="{BB962C8B-B14F-4D97-AF65-F5344CB8AC3E}">
        <p14:creationId xmlns:p14="http://schemas.microsoft.com/office/powerpoint/2010/main" val="391399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063D9B40-9EBE-4271-90C3-B5B834E92D9C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CC0C57F-9D2B-4C39-8F43-1BD0CCE5B04E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0325100" cy="704850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2FEB97D-44BC-40C3-9902-E139B4405E73}"/>
              </a:ext>
            </a:extLst>
          </p:cNvPr>
          <p:cNvSpPr>
            <a:spLocks noGrp="1"/>
          </p:cNvSpPr>
          <p:nvPr/>
        </p:nvSpPr>
        <p:spPr>
          <a:xfrm>
            <a:off x="10325100" y="0"/>
            <a:ext cx="1866900" cy="704850"/>
          </a:xfrm>
          <a:prstGeom prst="rect">
            <a:avLst/>
          </a:prstGeom>
          <a:solidFill>
            <a:srgbClr val="76000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2A0D397-00B3-40EA-ADF7-1262AFF76933}"/>
              </a:ext>
            </a:extLst>
          </p:cNvPr>
          <p:cNvSpPr>
            <a:spLocks noGrp="1"/>
          </p:cNvSpPr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C081C75-D14B-45DB-B033-8D61DAC28003}"/>
              </a:ext>
            </a:extLst>
          </p:cNvPr>
          <p:cNvSpPr>
            <a:spLocks noGrp="1"/>
          </p:cNvSpPr>
          <p:nvPr/>
        </p:nvSpPr>
        <p:spPr>
          <a:xfrm>
            <a:off x="10496550" y="85725"/>
            <a:ext cx="1485900" cy="552450"/>
          </a:xfrm>
          <a:prstGeom prst="rect">
            <a:avLst/>
          </a:prstGeom>
          <a:solidFill>
            <a:srgbClr val="FFFFFF"/>
          </a:solidFill>
          <a:ln w="9525">
            <a:solidFill>
              <a:srgbClr val="D7E4F2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0610850" y="171450"/>
            <a:ext cx="361950" cy="361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1355087" y="142875"/>
            <a:ext cx="321276" cy="4572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0C5DD36-B939-4DF8-856B-5D74FC93EFEF}"/>
              </a:ext>
            </a:extLst>
          </p:cNvPr>
          <p:cNvSpPr>
            <a:spLocks noGrp="1"/>
          </p:cNvSpPr>
          <p:nvPr/>
        </p:nvSpPr>
        <p:spPr>
          <a:xfrm>
            <a:off x="209550" y="209550"/>
            <a:ext cx="981075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100" b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2100" b="0">
                <a:solidFill>
                  <a:srgbClr val="FFFFFF"/>
                </a:solidFill>
                <a:latin typeface="Arial"/>
                <a:ea typeface="Arial"/>
                <a:cs typeface="Arial"/>
              </a:rPr>
              <a:t>Co-benefits: efficiency cuts pollutants while RF and warming fall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C3BC1E6-C37F-4311-9B32-21ADFCBF1179}"/>
              </a:ext>
            </a:extLst>
          </p:cNvPr>
          <p:cNvSpPr>
            <a:spLocks noGrp="1"/>
          </p:cNvSpPr>
          <p:nvPr/>
        </p:nvSpPr>
        <p:spPr>
          <a:xfrm>
            <a:off x="76200" y="6448425"/>
            <a:ext cx="3238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75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r>
              <a:rPr sz="975" b="0">
                <a:solidFill>
                  <a:srgbClr val="4A4A4A"/>
                </a:solidFill>
                <a:latin typeface="Arial"/>
                <a:ea typeface="Arial"/>
                <a:cs typeface="Arial"/>
              </a:rPr>
              <a:t>10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361950" y="1758835"/>
            <a:ext cx="7810500" cy="2768829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2DB8417-7549-4276-8B63-5EAF42315E26}"/>
              </a:ext>
            </a:extLst>
          </p:cNvPr>
          <p:cNvSpPr>
            <a:spLocks noGrp="1"/>
          </p:cNvSpPr>
          <p:nvPr/>
        </p:nvSpPr>
        <p:spPr>
          <a:xfrm>
            <a:off x="8515350" y="1104900"/>
            <a:ext cx="2781300" cy="4000500"/>
          </a:xfrm>
          <a:prstGeom prst="rect">
            <a:avLst/>
          </a:prstGeom>
          <a:solidFill>
            <a:srgbClr val="EAF7EA"/>
          </a:solidFill>
          <a:ln w="9525">
            <a:solidFill>
              <a:srgbClr val="A8DDAA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2F70883-B001-4C23-B249-89A2E3B4F2FF}"/>
              </a:ext>
            </a:extLst>
          </p:cNvPr>
          <p:cNvSpPr>
            <a:spLocks noGrp="1"/>
          </p:cNvSpPr>
          <p:nvPr/>
        </p:nvSpPr>
        <p:spPr>
          <a:xfrm>
            <a:off x="8743950" y="1333500"/>
            <a:ext cx="2324100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950" b="1">
                <a:solidFill>
                  <a:srgbClr val="4CAF50"/>
                </a:solidFill>
                <a:latin typeface="Arial"/>
                <a:ea typeface="Arial"/>
                <a:cs typeface="Arial"/>
              </a:defRPr>
            </a:pPr>
            <a:r>
              <a:rPr sz="1950" b="1">
                <a:solidFill>
                  <a:srgbClr val="4CAF50"/>
                </a:solidFill>
                <a:latin typeface="Arial"/>
                <a:ea typeface="Arial"/>
                <a:cs typeface="Arial"/>
              </a:rPr>
              <a:t>Air-quality gains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0F79E00-9083-4E35-9FB1-BF179703DA46}"/>
              </a:ext>
            </a:extLst>
          </p:cNvPr>
          <p:cNvSpPr>
            <a:spLocks noGrp="1"/>
          </p:cNvSpPr>
          <p:nvPr/>
        </p:nvSpPr>
        <p:spPr>
          <a:xfrm>
            <a:off x="8858250" y="1847850"/>
            <a:ext cx="2190750" cy="514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2400" b="1">
                <a:solidFill>
                  <a:srgbClr val="ED7D31"/>
                </a:solidFill>
                <a:latin typeface="Arial"/>
                <a:ea typeface="Arial"/>
                <a:cs typeface="Arial"/>
              </a:defRPr>
            </a:pPr>
            <a:r>
              <a:rPr sz="2400" b="1">
                <a:solidFill>
                  <a:srgbClr val="ED7D31"/>
                </a:solidFill>
                <a:latin typeface="Arial"/>
                <a:ea typeface="Arial"/>
                <a:cs typeface="Arial"/>
              </a:rPr>
              <a:t>1.82 Mt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70BFA76-94FB-4DBC-84B7-27277270B702}"/>
              </a:ext>
            </a:extLst>
          </p:cNvPr>
          <p:cNvSpPr>
            <a:spLocks noGrp="1"/>
          </p:cNvSpPr>
          <p:nvPr/>
        </p:nvSpPr>
        <p:spPr>
          <a:xfrm>
            <a:off x="8858250" y="2247900"/>
            <a:ext cx="219075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350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r>
              <a:rPr sz="1350" b="0" dirty="0">
                <a:solidFill>
                  <a:srgbClr val="4A4A4A"/>
                </a:solidFill>
                <a:latin typeface="Arial"/>
                <a:ea typeface="Arial"/>
                <a:cs typeface="Arial"/>
              </a:rPr>
              <a:t>avoided SO</a:t>
            </a:r>
            <a:r>
              <a:rPr lang="en-US" altLang="zh-CN" sz="1350" b="0" baseline="-25000" dirty="0">
                <a:solidFill>
                  <a:srgbClr val="4A4A4A"/>
                </a:solidFill>
                <a:latin typeface="Arial"/>
                <a:ea typeface="Arial"/>
                <a:cs typeface="Arial"/>
              </a:rPr>
              <a:t>2</a:t>
            </a:r>
            <a:r>
              <a:rPr sz="1350" b="0" dirty="0">
                <a:solidFill>
                  <a:srgbClr val="4A4A4A"/>
                </a:solidFill>
                <a:latin typeface="Arial"/>
                <a:ea typeface="Arial"/>
                <a:cs typeface="Arial"/>
              </a:rPr>
              <a:t>, 2022-2060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8E5E05C-5162-44B7-BB0A-DD1EC5C17AB8}"/>
              </a:ext>
            </a:extLst>
          </p:cNvPr>
          <p:cNvSpPr>
            <a:spLocks noGrp="1"/>
          </p:cNvSpPr>
          <p:nvPr/>
        </p:nvSpPr>
        <p:spPr>
          <a:xfrm>
            <a:off x="8858250" y="2724150"/>
            <a:ext cx="2190750" cy="514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2400" b="1">
                <a:solidFill>
                  <a:srgbClr val="ED7D31"/>
                </a:solidFill>
                <a:latin typeface="Arial"/>
                <a:ea typeface="Arial"/>
                <a:cs typeface="Arial"/>
              </a:defRPr>
            </a:pPr>
            <a:r>
              <a:rPr sz="2400" b="1">
                <a:solidFill>
                  <a:srgbClr val="ED7D31"/>
                </a:solidFill>
                <a:latin typeface="Arial"/>
                <a:ea typeface="Arial"/>
                <a:cs typeface="Arial"/>
              </a:rPr>
              <a:t>3.65 Mt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088878E-50EB-4171-983F-BAEB4AEDCBBB}"/>
              </a:ext>
            </a:extLst>
          </p:cNvPr>
          <p:cNvSpPr>
            <a:spLocks noGrp="1"/>
          </p:cNvSpPr>
          <p:nvPr/>
        </p:nvSpPr>
        <p:spPr>
          <a:xfrm>
            <a:off x="8858250" y="3124200"/>
            <a:ext cx="219075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350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r>
              <a:rPr sz="1350" b="0" dirty="0">
                <a:solidFill>
                  <a:srgbClr val="4A4A4A"/>
                </a:solidFill>
                <a:latin typeface="Arial"/>
                <a:ea typeface="Arial"/>
                <a:cs typeface="Arial"/>
              </a:rPr>
              <a:t>avoided NO</a:t>
            </a:r>
            <a:r>
              <a:rPr lang="en-US" altLang="zh-CN" sz="1350" b="0" baseline="-25000" dirty="0">
                <a:solidFill>
                  <a:srgbClr val="4A4A4A"/>
                </a:solidFill>
                <a:latin typeface="Arial"/>
                <a:ea typeface="Arial"/>
                <a:cs typeface="Arial"/>
              </a:rPr>
              <a:t>x</a:t>
            </a:r>
            <a:r>
              <a:rPr sz="1350" b="0" dirty="0">
                <a:solidFill>
                  <a:srgbClr val="4A4A4A"/>
                </a:solidFill>
                <a:latin typeface="Arial"/>
                <a:ea typeface="Arial"/>
                <a:cs typeface="Arial"/>
              </a:rPr>
              <a:t>, 2022-2060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789BCEC-2F5D-4E3E-B452-01AD6643EF13}"/>
              </a:ext>
            </a:extLst>
          </p:cNvPr>
          <p:cNvSpPr>
            <a:spLocks noGrp="1"/>
          </p:cNvSpPr>
          <p:nvPr/>
        </p:nvSpPr>
        <p:spPr>
          <a:xfrm>
            <a:off x="8858250" y="3600450"/>
            <a:ext cx="2190750" cy="514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2400" b="1">
                <a:solidFill>
                  <a:srgbClr val="ED7D31"/>
                </a:solidFill>
                <a:latin typeface="Arial"/>
                <a:ea typeface="Arial"/>
                <a:cs typeface="Arial"/>
              </a:defRPr>
            </a:pPr>
            <a:r>
              <a:rPr sz="2400" b="1">
                <a:solidFill>
                  <a:srgbClr val="ED7D31"/>
                </a:solidFill>
                <a:latin typeface="Arial"/>
                <a:ea typeface="Arial"/>
                <a:cs typeface="Arial"/>
              </a:rPr>
              <a:t>0.31 Mt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7E607B0-8071-45C9-93B2-B2D829E7E4D4}"/>
              </a:ext>
            </a:extLst>
          </p:cNvPr>
          <p:cNvSpPr>
            <a:spLocks noGrp="1"/>
          </p:cNvSpPr>
          <p:nvPr/>
        </p:nvSpPr>
        <p:spPr>
          <a:xfrm>
            <a:off x="8858250" y="4000500"/>
            <a:ext cx="219075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350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r>
              <a:rPr sz="1350" b="0" dirty="0">
                <a:solidFill>
                  <a:srgbClr val="4A4A4A"/>
                </a:solidFill>
                <a:latin typeface="Arial"/>
                <a:ea typeface="Arial"/>
                <a:cs typeface="Arial"/>
              </a:rPr>
              <a:t>avoided PM</a:t>
            </a:r>
            <a:r>
              <a:rPr lang="en-US" altLang="zh-CN" sz="1350" b="0" baseline="-25000" dirty="0">
                <a:solidFill>
                  <a:srgbClr val="4A4A4A"/>
                </a:solidFill>
                <a:latin typeface="Arial"/>
                <a:ea typeface="Arial"/>
                <a:cs typeface="Arial"/>
              </a:rPr>
              <a:t>2.5</a:t>
            </a:r>
            <a:r>
              <a:rPr sz="1350" b="0" dirty="0">
                <a:solidFill>
                  <a:srgbClr val="4A4A4A"/>
                </a:solidFill>
                <a:latin typeface="Arial"/>
                <a:ea typeface="Arial"/>
                <a:cs typeface="Arial"/>
              </a:rPr>
              <a:t>, 2022-2060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C9C13B1-1705-4700-9DC6-060C51E17896}"/>
              </a:ext>
            </a:extLst>
          </p:cNvPr>
          <p:cNvSpPr>
            <a:spLocks noGrp="1"/>
          </p:cNvSpPr>
          <p:nvPr/>
        </p:nvSpPr>
        <p:spPr>
          <a:xfrm>
            <a:off x="876300" y="5772150"/>
            <a:ext cx="1019175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650" b="0">
                <a:solidFill>
                  <a:srgbClr val="8B0012"/>
                </a:solidFill>
                <a:latin typeface="Arial"/>
                <a:ea typeface="Arial"/>
                <a:cs typeface="Arial"/>
              </a:defRPr>
            </a:pPr>
            <a:r>
              <a:rPr sz="1650" b="0" dirty="0">
                <a:solidFill>
                  <a:srgbClr val="8B0012"/>
                </a:solidFill>
                <a:latin typeface="Arial"/>
                <a:ea typeface="Arial"/>
                <a:cs typeface="Arial"/>
              </a:rPr>
              <a:t>2060 ATE vs BAU: RF ↓0.0345 ± 0.0049 W m</a:t>
            </a:r>
            <a:r>
              <a:rPr lang="en-US" altLang="zh-CN" sz="1650" b="0" baseline="30000" dirty="0">
                <a:solidFill>
                  <a:srgbClr val="8B0012"/>
                </a:solidFill>
                <a:latin typeface="Arial"/>
                <a:ea typeface="Arial"/>
                <a:cs typeface="Arial"/>
              </a:rPr>
              <a:t>-2</a:t>
            </a:r>
            <a:r>
              <a:rPr sz="1650" b="0" dirty="0">
                <a:solidFill>
                  <a:srgbClr val="8B0012"/>
                </a:solidFill>
                <a:latin typeface="Arial"/>
                <a:ea typeface="Arial"/>
                <a:cs typeface="Arial"/>
              </a:rPr>
              <a:t>; warming ↓0.0154 ± 0.0130 °C.</a:t>
            </a:r>
          </a:p>
        </p:txBody>
      </p:sp>
      <p:sp>
        <p:nvSpPr>
          <p:cNvPr id="21" name="Codex reference footer 21"/>
          <p:cNvSpPr txBox="1"/>
          <p:nvPr/>
        </p:nvSpPr>
        <p:spPr>
          <a:xfrm>
            <a:off x="6903720" y="6519672"/>
            <a:ext cx="4983480" cy="2011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20" dirty="0">
                <a:solidFill>
                  <a:srgbClr val="667085"/>
                </a:solidFill>
                <a:latin typeface="Arial"/>
                <a:ea typeface="Arial"/>
                <a:cs typeface="Arial"/>
              </a:rPr>
              <a:t>Sources: model results; RF/temperature response calculation; corrected power-sector pollutant factors.</a:t>
            </a:r>
          </a:p>
        </p:txBody>
      </p:sp>
    </p:spTree>
    <p:extLst>
      <p:ext uri="{BB962C8B-B14F-4D97-AF65-F5344CB8AC3E}">
        <p14:creationId xmlns:p14="http://schemas.microsoft.com/office/powerpoint/2010/main" val="448072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D6E6BADC-7A17-4EC4-A2A9-62CE3E82FEB6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E9291D1-1358-4283-99E7-5AD35CDB3D22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0325100" cy="704850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6A5C83C-67C7-4196-A7A4-8E6D76559E39}"/>
              </a:ext>
            </a:extLst>
          </p:cNvPr>
          <p:cNvSpPr>
            <a:spLocks noGrp="1"/>
          </p:cNvSpPr>
          <p:nvPr/>
        </p:nvSpPr>
        <p:spPr>
          <a:xfrm>
            <a:off x="10325100" y="0"/>
            <a:ext cx="1866900" cy="704850"/>
          </a:xfrm>
          <a:prstGeom prst="rect">
            <a:avLst/>
          </a:prstGeom>
          <a:solidFill>
            <a:srgbClr val="76000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E723464-6299-4FBC-97CD-8543D25F7AC1}"/>
              </a:ext>
            </a:extLst>
          </p:cNvPr>
          <p:cNvSpPr>
            <a:spLocks noGrp="1"/>
          </p:cNvSpPr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B5211EA-1866-4286-B8C4-ECD4B639E3AF}"/>
              </a:ext>
            </a:extLst>
          </p:cNvPr>
          <p:cNvSpPr>
            <a:spLocks noGrp="1"/>
          </p:cNvSpPr>
          <p:nvPr/>
        </p:nvSpPr>
        <p:spPr>
          <a:xfrm>
            <a:off x="10496550" y="85725"/>
            <a:ext cx="1485900" cy="552450"/>
          </a:xfrm>
          <a:prstGeom prst="rect">
            <a:avLst/>
          </a:prstGeom>
          <a:solidFill>
            <a:srgbClr val="FFFFFF"/>
          </a:solidFill>
          <a:ln w="9525">
            <a:solidFill>
              <a:srgbClr val="D7E4F2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0610850" y="171450"/>
            <a:ext cx="361950" cy="361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1355087" y="142875"/>
            <a:ext cx="321276" cy="4572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0405655-7B3B-49FA-BE50-C58B46445F55}"/>
              </a:ext>
            </a:extLst>
          </p:cNvPr>
          <p:cNvSpPr>
            <a:spLocks noGrp="1"/>
          </p:cNvSpPr>
          <p:nvPr/>
        </p:nvSpPr>
        <p:spPr>
          <a:xfrm>
            <a:off x="209550" y="209550"/>
            <a:ext cx="981075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100" b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2100" b="0">
                <a:solidFill>
                  <a:srgbClr val="FFFFFF"/>
                </a:solidFill>
                <a:latin typeface="Arial"/>
                <a:ea typeface="Arial"/>
                <a:cs typeface="Arial"/>
              </a:rPr>
              <a:t>Provincial emissions maps: demand concentration becomes climate exposure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BA34A83-61D7-4570-829F-B21A8C9A7C23}"/>
              </a:ext>
            </a:extLst>
          </p:cNvPr>
          <p:cNvSpPr>
            <a:spLocks noGrp="1"/>
          </p:cNvSpPr>
          <p:nvPr/>
        </p:nvSpPr>
        <p:spPr>
          <a:xfrm>
            <a:off x="76200" y="6448425"/>
            <a:ext cx="3238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75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r>
              <a:rPr sz="975" b="0">
                <a:solidFill>
                  <a:srgbClr val="4A4A4A"/>
                </a:solidFill>
                <a:latin typeface="Arial"/>
                <a:ea typeface="Arial"/>
                <a:cs typeface="Arial"/>
              </a:rPr>
              <a:t>11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471237" y="990600"/>
            <a:ext cx="11249526" cy="485775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0ECB611-7FF2-457E-A837-20F150839F5F}"/>
              </a:ext>
            </a:extLst>
          </p:cNvPr>
          <p:cNvSpPr>
            <a:spLocks noGrp="1"/>
          </p:cNvSpPr>
          <p:nvPr/>
        </p:nvSpPr>
        <p:spPr>
          <a:xfrm>
            <a:off x="876300" y="5924550"/>
            <a:ext cx="104775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575" b="0">
                <a:solidFill>
                  <a:srgbClr val="8B0012"/>
                </a:solidFill>
                <a:latin typeface="Arial"/>
                <a:ea typeface="Arial"/>
                <a:cs typeface="Arial"/>
              </a:defRPr>
            </a:pPr>
            <a:r>
              <a:rPr sz="1575" b="0" dirty="0">
                <a:solidFill>
                  <a:srgbClr val="8B0012"/>
                </a:solidFill>
                <a:latin typeface="Arial"/>
                <a:ea typeface="Arial"/>
                <a:cs typeface="Arial"/>
              </a:rPr>
              <a:t>Maps show stock/activity-weighted proxy allocations of direct HFC plus indirect </a:t>
            </a:r>
            <a:r>
              <a:rPr sz="1575" dirty="0">
                <a:solidFill>
                  <a:srgbClr val="8B0012"/>
                </a:solidFill>
                <a:latin typeface="Arial"/>
                <a:cs typeface="Arial"/>
              </a:rPr>
              <a:t>CO₂ </a:t>
            </a:r>
            <a:r>
              <a:rPr sz="1575" b="0" dirty="0">
                <a:solidFill>
                  <a:srgbClr val="8B0012"/>
                </a:solidFill>
                <a:latin typeface="Arial"/>
                <a:ea typeface="Arial"/>
                <a:cs typeface="Arial"/>
              </a:rPr>
              <a:t>emissions and ATE avoided emissions.</a:t>
            </a:r>
          </a:p>
        </p:txBody>
      </p:sp>
      <p:sp>
        <p:nvSpPr>
          <p:cNvPr id="13" name="Codex reference footer 13"/>
          <p:cNvSpPr txBox="1"/>
          <p:nvPr/>
        </p:nvSpPr>
        <p:spPr>
          <a:xfrm>
            <a:off x="6903720" y="6519672"/>
            <a:ext cx="4983480" cy="2011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20" dirty="0">
                <a:solidFill>
                  <a:srgbClr val="667085"/>
                </a:solidFill>
                <a:latin typeface="Arial"/>
                <a:ea typeface="Arial"/>
                <a:cs typeface="Arial"/>
              </a:rPr>
              <a:t>Source: provincial proxy allocation and emission model results in this study.</a:t>
            </a:r>
          </a:p>
        </p:txBody>
      </p:sp>
    </p:spTree>
    <p:extLst>
      <p:ext uri="{BB962C8B-B14F-4D97-AF65-F5344CB8AC3E}">
        <p14:creationId xmlns:p14="http://schemas.microsoft.com/office/powerpoint/2010/main" val="1884575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47289CB7-44B1-4DD8-BC3B-4E65214745EC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06C79FB-B4D7-4A45-8EAA-36A969F91A0A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0325100" cy="704850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AFFBEBB-F2C6-465E-BA99-6B6DA9DD224B}"/>
              </a:ext>
            </a:extLst>
          </p:cNvPr>
          <p:cNvSpPr>
            <a:spLocks noGrp="1"/>
          </p:cNvSpPr>
          <p:nvPr/>
        </p:nvSpPr>
        <p:spPr>
          <a:xfrm>
            <a:off x="10325100" y="0"/>
            <a:ext cx="1866900" cy="704850"/>
          </a:xfrm>
          <a:prstGeom prst="rect">
            <a:avLst/>
          </a:prstGeom>
          <a:solidFill>
            <a:srgbClr val="76000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411B671-B5A6-498E-938F-16D1078B7E6F}"/>
              </a:ext>
            </a:extLst>
          </p:cNvPr>
          <p:cNvSpPr>
            <a:spLocks noGrp="1"/>
          </p:cNvSpPr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1AC2973-FF58-449C-BF78-7A86992B7AAD}"/>
              </a:ext>
            </a:extLst>
          </p:cNvPr>
          <p:cNvSpPr>
            <a:spLocks noGrp="1"/>
          </p:cNvSpPr>
          <p:nvPr/>
        </p:nvSpPr>
        <p:spPr>
          <a:xfrm>
            <a:off x="10496550" y="85725"/>
            <a:ext cx="1485900" cy="552450"/>
          </a:xfrm>
          <a:prstGeom prst="rect">
            <a:avLst/>
          </a:prstGeom>
          <a:solidFill>
            <a:srgbClr val="FFFFFF"/>
          </a:solidFill>
          <a:ln w="9525">
            <a:solidFill>
              <a:srgbClr val="D7E4F2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0610850" y="171450"/>
            <a:ext cx="361950" cy="361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1355087" y="142875"/>
            <a:ext cx="321276" cy="4572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0DEFD2F-FC27-4A73-81E2-30E4E055C6C9}"/>
              </a:ext>
            </a:extLst>
          </p:cNvPr>
          <p:cNvSpPr>
            <a:spLocks noGrp="1"/>
          </p:cNvSpPr>
          <p:nvPr/>
        </p:nvSpPr>
        <p:spPr>
          <a:xfrm>
            <a:off x="209550" y="209550"/>
            <a:ext cx="981075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100" b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50" b="0">
                <a:solidFill>
                  <a:srgbClr val="FFFFFF"/>
                </a:solidFill>
                <a:latin typeface="Arial"/>
              </a:rPr>
              <a:t>Preliminary sector net-cost screening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109FD39-F421-417F-9E00-6E1F1CC82108}"/>
              </a:ext>
            </a:extLst>
          </p:cNvPr>
          <p:cNvSpPr>
            <a:spLocks noGrp="1"/>
          </p:cNvSpPr>
          <p:nvPr/>
        </p:nvSpPr>
        <p:spPr>
          <a:xfrm>
            <a:off x="76200" y="6448425"/>
            <a:ext cx="3238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75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r>
              <a:rPr sz="975" b="0">
                <a:solidFill>
                  <a:srgbClr val="4A4A4A"/>
                </a:solidFill>
                <a:latin typeface="Arial"/>
                <a:ea typeface="Arial"/>
                <a:cs typeface="Arial"/>
              </a:rPr>
              <a:t>12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B285B4E-DD00-4FC2-BF79-8F7DE444F2B6}"/>
              </a:ext>
            </a:extLst>
          </p:cNvPr>
          <p:cNvSpPr>
            <a:spLocks noGrp="1"/>
          </p:cNvSpPr>
          <p:nvPr/>
        </p:nvSpPr>
        <p:spPr>
          <a:xfrm>
            <a:off x="895350" y="5924550"/>
            <a:ext cx="1038225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75" b="0">
                <a:solidFill>
                  <a:srgbClr val="8B0012"/>
                </a:solidFill>
                <a:latin typeface="Arial"/>
                <a:ea typeface="Arial"/>
                <a:cs typeface="Arial"/>
              </a:defRPr>
            </a:pPr>
            <a:endParaRPr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26981"/>
            <a:ext cx="11277600" cy="4613564"/>
          </a:xfrm>
          <a:prstGeom prst="rect">
            <a:avLst/>
          </a:prstGeom>
        </p:spPr>
      </p:pic>
      <p:sp>
        <p:nvSpPr>
          <p:cNvPr id="14" name="Codex reference footer 14"/>
          <p:cNvSpPr txBox="1"/>
          <p:nvPr/>
        </p:nvSpPr>
        <p:spPr>
          <a:xfrm>
            <a:off x="6903720" y="6519672"/>
            <a:ext cx="4983480" cy="2011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20" dirty="0">
                <a:solidFill>
                  <a:srgbClr val="667085"/>
                </a:solidFill>
                <a:latin typeface="Arial"/>
                <a:ea typeface="Arial"/>
                <a:cs typeface="Arial"/>
              </a:rPr>
              <a:t>Preliminary screening: RAC/MAC use LCC/workbooks; CAC/CCR include refrigerant proxy + electricity savings; retrofit CAPEX/OPEX not fully parameterized.</a:t>
            </a:r>
          </a:p>
        </p:txBody>
      </p:sp>
    </p:spTree>
    <p:extLst>
      <p:ext uri="{BB962C8B-B14F-4D97-AF65-F5344CB8AC3E}">
        <p14:creationId xmlns:p14="http://schemas.microsoft.com/office/powerpoint/2010/main" val="2071265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3F9C26B7-F73D-4888-9473-B5017D6A97D4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31163A7-76FA-42D2-BF68-AE855DE3C6D6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0325100" cy="704850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2BD71F7-4B3C-407F-B823-093B7A754591}"/>
              </a:ext>
            </a:extLst>
          </p:cNvPr>
          <p:cNvSpPr>
            <a:spLocks noGrp="1"/>
          </p:cNvSpPr>
          <p:nvPr/>
        </p:nvSpPr>
        <p:spPr>
          <a:xfrm>
            <a:off x="10325100" y="0"/>
            <a:ext cx="1866900" cy="704850"/>
          </a:xfrm>
          <a:prstGeom prst="rect">
            <a:avLst/>
          </a:prstGeom>
          <a:solidFill>
            <a:srgbClr val="76000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564CE62-5F3A-44DB-81BF-B8FFB8A4213F}"/>
              </a:ext>
            </a:extLst>
          </p:cNvPr>
          <p:cNvSpPr>
            <a:spLocks noGrp="1"/>
          </p:cNvSpPr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59C6B09-F2F0-46DD-8B54-75E6B9EF3852}"/>
              </a:ext>
            </a:extLst>
          </p:cNvPr>
          <p:cNvSpPr>
            <a:spLocks noGrp="1"/>
          </p:cNvSpPr>
          <p:nvPr/>
        </p:nvSpPr>
        <p:spPr>
          <a:xfrm>
            <a:off x="10496550" y="85725"/>
            <a:ext cx="1485900" cy="552450"/>
          </a:xfrm>
          <a:prstGeom prst="rect">
            <a:avLst/>
          </a:prstGeom>
          <a:solidFill>
            <a:srgbClr val="FFFFFF"/>
          </a:solidFill>
          <a:ln w="9525">
            <a:solidFill>
              <a:srgbClr val="D7E4F2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0610850" y="171450"/>
            <a:ext cx="361950" cy="361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1355087" y="142875"/>
            <a:ext cx="321276" cy="4572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264A130-1AC2-4A59-9C5B-78385B74284D}"/>
              </a:ext>
            </a:extLst>
          </p:cNvPr>
          <p:cNvSpPr>
            <a:spLocks noGrp="1"/>
          </p:cNvSpPr>
          <p:nvPr/>
        </p:nvSpPr>
        <p:spPr>
          <a:xfrm>
            <a:off x="209550" y="209550"/>
            <a:ext cx="981075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100" b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50" b="0">
                <a:solidFill>
                  <a:srgbClr val="FFFFFF"/>
                </a:solidFill>
                <a:latin typeface="Arial"/>
              </a:rPr>
              <a:t>Preliminary annual marginal abatement cost curves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6FEE639-F74B-4975-AC4B-9636D1E84B7E}"/>
              </a:ext>
            </a:extLst>
          </p:cNvPr>
          <p:cNvSpPr>
            <a:spLocks noGrp="1"/>
          </p:cNvSpPr>
          <p:nvPr/>
        </p:nvSpPr>
        <p:spPr>
          <a:xfrm>
            <a:off x="76200" y="6448425"/>
            <a:ext cx="3238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75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r>
              <a:rPr sz="975" b="0">
                <a:solidFill>
                  <a:srgbClr val="4A4A4A"/>
                </a:solidFill>
                <a:latin typeface="Arial"/>
                <a:ea typeface="Arial"/>
                <a:cs typeface="Arial"/>
              </a:rPr>
              <a:t>13</a:t>
            </a:r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1070011"/>
            <a:ext cx="11334750" cy="4679878"/>
          </a:xfrm>
          <a:prstGeom prst="rect">
            <a:avLst/>
          </a:prstGeom>
        </p:spPr>
      </p:pic>
      <p:sp>
        <p:nvSpPr>
          <p:cNvPr id="14" name="Codex reference footer 14"/>
          <p:cNvSpPr txBox="1"/>
          <p:nvPr/>
        </p:nvSpPr>
        <p:spPr>
          <a:xfrm>
            <a:off x="6903720" y="6519672"/>
            <a:ext cx="4983480" cy="2011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20" dirty="0">
                <a:solidFill>
                  <a:srgbClr val="667085"/>
                </a:solidFill>
                <a:latin typeface="Arial"/>
                <a:ea typeface="Arial"/>
                <a:cs typeface="Arial"/>
              </a:rPr>
              <a:t>Preliminary screening: RAC/MAC use LCC/workbooks; CAC/CCR include refrigerant proxy + electricity savings; retrofit CAPEX/OPEX not fully parameterized.</a:t>
            </a:r>
          </a:p>
        </p:txBody>
      </p:sp>
    </p:spTree>
    <p:extLst>
      <p:ext uri="{BB962C8B-B14F-4D97-AF65-F5344CB8AC3E}">
        <p14:creationId xmlns:p14="http://schemas.microsoft.com/office/powerpoint/2010/main" val="2122545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FB72A587-DF0F-4B1C-BCF1-8785D5A7F630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F6E34C4-8115-4518-B1DA-94CE0E74FF97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0325100" cy="704850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68C8C63-7378-4B4A-84F8-322740CF183B}"/>
              </a:ext>
            </a:extLst>
          </p:cNvPr>
          <p:cNvSpPr>
            <a:spLocks noGrp="1"/>
          </p:cNvSpPr>
          <p:nvPr/>
        </p:nvSpPr>
        <p:spPr>
          <a:xfrm>
            <a:off x="10325100" y="0"/>
            <a:ext cx="1866900" cy="704850"/>
          </a:xfrm>
          <a:prstGeom prst="rect">
            <a:avLst/>
          </a:prstGeom>
          <a:solidFill>
            <a:srgbClr val="76000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E86238B-B357-46D8-B7FD-3117E4B6610B}"/>
              </a:ext>
            </a:extLst>
          </p:cNvPr>
          <p:cNvSpPr>
            <a:spLocks noGrp="1"/>
          </p:cNvSpPr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27CADAF-1CD6-4F11-BBC1-EDB7F3E3038E}"/>
              </a:ext>
            </a:extLst>
          </p:cNvPr>
          <p:cNvSpPr>
            <a:spLocks noGrp="1"/>
          </p:cNvSpPr>
          <p:nvPr/>
        </p:nvSpPr>
        <p:spPr>
          <a:xfrm>
            <a:off x="10496550" y="85725"/>
            <a:ext cx="1485900" cy="552450"/>
          </a:xfrm>
          <a:prstGeom prst="rect">
            <a:avLst/>
          </a:prstGeom>
          <a:solidFill>
            <a:srgbClr val="FFFFFF"/>
          </a:solidFill>
          <a:ln w="9525">
            <a:solidFill>
              <a:srgbClr val="D7E4F2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0610850" y="171450"/>
            <a:ext cx="361950" cy="361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1355087" y="142875"/>
            <a:ext cx="321276" cy="4572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856F821-43FC-4C6A-8757-3BCBEA098645}"/>
              </a:ext>
            </a:extLst>
          </p:cNvPr>
          <p:cNvSpPr>
            <a:spLocks noGrp="1"/>
          </p:cNvSpPr>
          <p:nvPr/>
        </p:nvSpPr>
        <p:spPr>
          <a:xfrm>
            <a:off x="209550" y="209550"/>
            <a:ext cx="981075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175" b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2200" b="0">
                <a:solidFill>
                  <a:srgbClr val="FFFFFF"/>
                </a:solidFill>
                <a:latin typeface="Arial"/>
              </a:rPr>
              <a:t>Take-home: mitigation scale, policy bridge, and PFAS question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EFE193E-B1C7-46F3-A33C-11F4CB4049D8}"/>
              </a:ext>
            </a:extLst>
          </p:cNvPr>
          <p:cNvSpPr>
            <a:spLocks noGrp="1"/>
          </p:cNvSpPr>
          <p:nvPr/>
        </p:nvSpPr>
        <p:spPr>
          <a:xfrm>
            <a:off x="76200" y="6448425"/>
            <a:ext cx="3238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75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r>
              <a:rPr sz="975" b="0">
                <a:solidFill>
                  <a:srgbClr val="4A4A4A"/>
                </a:solidFill>
                <a:latin typeface="Arial"/>
                <a:ea typeface="Arial"/>
                <a:cs typeface="Arial"/>
              </a:rPr>
              <a:t>14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7240" y="987552"/>
            <a:ext cx="5074920" cy="1325880"/>
          </a:xfrm>
          <a:prstGeom prst="rect">
            <a:avLst/>
          </a:prstGeom>
          <a:solidFill>
            <a:srgbClr val="EBF4FD"/>
          </a:solidFill>
          <a:ln w="10160">
            <a:solidFill>
              <a:srgbClr val="C6D3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4592" tIns="128016" rIns="128016" bIns="91440" rtlCol="0" anchor="t"/>
          <a:lstStyle/>
          <a:p>
            <a:pPr algn="ctr">
              <a:spcAft>
                <a:spcPts val="500"/>
              </a:spcAft>
            </a:pPr>
            <a:r>
              <a:rPr sz="1700" b="1" dirty="0">
                <a:solidFill>
                  <a:srgbClr val="8B0012"/>
                </a:solidFill>
                <a:latin typeface="Arial"/>
              </a:rPr>
              <a:t>China matters globally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sz="1420" b="0" dirty="0">
                <a:solidFill>
                  <a:srgbClr val="1F2D3D"/>
                </a:solidFill>
                <a:latin typeface="Arial"/>
              </a:rPr>
              <a:t>81.2% of 2021 global HFC production (CO₂-eq) and ~70% of world RAC output: China shapes both demand and supply chains.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7240" y="987552"/>
            <a:ext cx="5074920" cy="73152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6172200" y="987552"/>
            <a:ext cx="5074920" cy="1325880"/>
          </a:xfrm>
          <a:prstGeom prst="rect">
            <a:avLst/>
          </a:prstGeom>
          <a:solidFill>
            <a:srgbClr val="ECF8EE"/>
          </a:solidFill>
          <a:ln w="10160">
            <a:solidFill>
              <a:srgbClr val="C6D3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4592" tIns="128016" rIns="128016" bIns="91440" rtlCol="0" anchor="t"/>
          <a:lstStyle/>
          <a:p>
            <a:pPr algn="ctr">
              <a:spcAft>
                <a:spcPts val="500"/>
              </a:spcAft>
            </a:pPr>
            <a:r>
              <a:rPr sz="1700" b="1" dirty="0">
                <a:solidFill>
                  <a:srgbClr val="3A9D49"/>
                </a:solidFill>
                <a:latin typeface="Arial"/>
              </a:rPr>
              <a:t>Mitigation scale is large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sz="1420" b="0" dirty="0">
                <a:solidFill>
                  <a:srgbClr val="1F2D3D"/>
                </a:solidFill>
                <a:latin typeface="Arial"/>
              </a:rPr>
              <a:t>ATE cuts HFC consumption by 12.6 ± 0.4 Gt CO₂-eq and total GHG by 14.5 Gt CO₂-eq during 2022–2060.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72200" y="987552"/>
            <a:ext cx="5074920" cy="73152"/>
          </a:xfrm>
          <a:prstGeom prst="rect">
            <a:avLst/>
          </a:prstGeom>
          <a:solidFill>
            <a:srgbClr val="3A9D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777240" y="2606040"/>
            <a:ext cx="5074920" cy="1554480"/>
          </a:xfrm>
          <a:prstGeom prst="rect">
            <a:avLst/>
          </a:prstGeom>
          <a:solidFill>
            <a:srgbClr val="FFF2E2"/>
          </a:solidFill>
          <a:ln w="10160">
            <a:solidFill>
              <a:srgbClr val="C6D3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4592" tIns="128016" rIns="128016" bIns="91440" rtlCol="0" anchor="t"/>
          <a:lstStyle/>
          <a:p>
            <a:pPr algn="ctr">
              <a:spcAft>
                <a:spcPts val="500"/>
              </a:spcAft>
            </a:pPr>
            <a:r>
              <a:rPr sz="1700" b="1" dirty="0">
                <a:solidFill>
                  <a:srgbClr val="EF782B"/>
                </a:solidFill>
                <a:latin typeface="Arial"/>
              </a:rPr>
              <a:t>Efficiency makes it energy policy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sz="1420" b="0" dirty="0">
                <a:solidFill>
                  <a:srgbClr val="1F2D3D"/>
                </a:solidFill>
                <a:latin typeface="Arial"/>
              </a:rPr>
              <a:t>Electricity savings reach ~19,600 TWh and avoid 4.1 Gt indirect CO₂: about 220× Three Gorges annual output, or 1.9× China 2025 power use.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7240" y="2606040"/>
            <a:ext cx="5074920" cy="73152"/>
          </a:xfrm>
          <a:prstGeom prst="rect">
            <a:avLst/>
          </a:prstGeom>
          <a:solidFill>
            <a:srgbClr val="EF78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6172200" y="2606040"/>
            <a:ext cx="5074920" cy="1554480"/>
          </a:xfrm>
          <a:prstGeom prst="rect">
            <a:avLst/>
          </a:prstGeom>
          <a:solidFill>
            <a:srgbClr val="F1EEFA"/>
          </a:solidFill>
          <a:ln w="10160">
            <a:solidFill>
              <a:srgbClr val="C6D3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4592" tIns="128016" rIns="128016" bIns="91440" rtlCol="0" anchor="t"/>
          <a:lstStyle/>
          <a:p>
            <a:pPr algn="ctr">
              <a:spcAft>
                <a:spcPts val="500"/>
              </a:spcAft>
            </a:pPr>
            <a:r>
              <a:rPr sz="1700" b="1" dirty="0">
                <a:solidFill>
                  <a:srgbClr val="7B5CBE"/>
                </a:solidFill>
                <a:latin typeface="Arial"/>
              </a:rPr>
              <a:t>A governance bridge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sz="1420" b="0" dirty="0">
                <a:solidFill>
                  <a:srgbClr val="1F2D3D"/>
                </a:solidFill>
                <a:latin typeface="Arial"/>
              </a:rPr>
              <a:t>Montreal/Kigali controls substances; UNFCCC/NDCs target emissions. Cooling policy can connect refrigerants, efficiency, and power-sector CO₂.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200" y="2606040"/>
            <a:ext cx="5074920" cy="73152"/>
          </a:xfrm>
          <a:prstGeom prst="rect">
            <a:avLst/>
          </a:prstGeom>
          <a:solidFill>
            <a:srgbClr val="7B5C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ectangle 24"/>
          <p:cNvSpPr/>
          <p:nvPr/>
        </p:nvSpPr>
        <p:spPr>
          <a:xfrm>
            <a:off x="777240" y="4507992"/>
            <a:ext cx="10469880" cy="713232"/>
          </a:xfrm>
          <a:prstGeom prst="rect">
            <a:avLst/>
          </a:prstGeom>
          <a:solidFill>
            <a:srgbClr val="F8FAFC"/>
          </a:solidFill>
          <a:ln w="10160">
            <a:solidFill>
              <a:srgbClr val="B4C4D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4592" tIns="91440" rIns="164592" bIns="54864" rtlCol="0" anchor="ctr"/>
          <a:lstStyle/>
          <a:p>
            <a:pPr algn="l"/>
            <a:r>
              <a:rPr sz="1600" b="1">
                <a:solidFill>
                  <a:srgbClr val="8B0012"/>
                </a:solidFill>
                <a:latin typeface="Arial"/>
              </a:rPr>
              <a:t>Open question for the next transition: </a:t>
            </a:r>
            <a:r>
              <a:rPr sz="1600" b="0">
                <a:solidFill>
                  <a:srgbClr val="1F2D3D"/>
                </a:solidFill>
                <a:latin typeface="Arial"/>
              </a:rPr>
              <a:t>How can low-GWP refrigerants deliver climate benefits without creating tomorrow's PFAS/TFA legacy?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7240" y="5532120"/>
            <a:ext cx="1033272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950">
                <a:solidFill>
                  <a:srgbClr val="5B687C"/>
                </a:solidFill>
                <a:latin typeface="Arial"/>
              </a:rPr>
              <a:t>Scale context: Three Gorges designed annual generation = 88.2 TWh; China 2025 electricity use = 10.4 PWh. Electricity savings are modelled ATE vs BAU cumulative savings.</a:t>
            </a:r>
          </a:p>
        </p:txBody>
      </p:sp>
      <p:sp>
        <p:nvSpPr>
          <p:cNvPr id="27" name="Codex reference footer 27"/>
          <p:cNvSpPr txBox="1"/>
          <p:nvPr/>
        </p:nvSpPr>
        <p:spPr>
          <a:xfrm>
            <a:off x="6903720" y="6519672"/>
            <a:ext cx="4983480" cy="2011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20" dirty="0">
                <a:solidFill>
                  <a:srgbClr val="667085"/>
                </a:solidFill>
                <a:latin typeface="Arial"/>
                <a:ea typeface="Arial"/>
                <a:cs typeface="Arial"/>
              </a:rPr>
              <a:t>Sources: model results; China IOL; Three Gorges design output; China electricity statistics.</a:t>
            </a:r>
          </a:p>
        </p:txBody>
      </p:sp>
    </p:spTree>
    <p:extLst>
      <p:ext uri="{BB962C8B-B14F-4D97-AF65-F5344CB8AC3E}">
        <p14:creationId xmlns:p14="http://schemas.microsoft.com/office/powerpoint/2010/main" val="68640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DA340F9B-C6AC-489D-A299-B1C8E58C357D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7E0074B-48FE-4CAD-AE06-10D4B2F03A90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00100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B2BC081-922B-4E27-A388-16C0335203E4}"/>
              </a:ext>
            </a:extLst>
          </p:cNvPr>
          <p:cNvSpPr>
            <a:spLocks noGrp="1"/>
          </p:cNvSpPr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70999" y="114300"/>
            <a:ext cx="2096453" cy="590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8949474" y="95250"/>
            <a:ext cx="2141651" cy="609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93D2048-EBA4-423E-8F62-A8D5BE8B51C7}"/>
              </a:ext>
            </a:extLst>
          </p:cNvPr>
          <p:cNvSpPr>
            <a:spLocks noGrp="1"/>
          </p:cNvSpPr>
          <p:nvPr/>
        </p:nvSpPr>
        <p:spPr>
          <a:xfrm>
            <a:off x="3714750" y="2266950"/>
            <a:ext cx="47625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4350" b="0">
                <a:solidFill>
                  <a:srgbClr val="8B0012"/>
                </a:solidFill>
                <a:latin typeface="Arial"/>
                <a:ea typeface="Arial"/>
                <a:cs typeface="Arial"/>
              </a:defRPr>
            </a:pPr>
            <a:r>
              <a:rPr sz="4350" b="0">
                <a:solidFill>
                  <a:srgbClr val="8B0012"/>
                </a:solidFill>
                <a:latin typeface="Arial"/>
                <a:ea typeface="Arial"/>
                <a:cs typeface="Arial"/>
              </a:rPr>
              <a:t>Thank you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7E5C80-213B-4508-9239-DCF74FE51DDD}"/>
              </a:ext>
            </a:extLst>
          </p:cNvPr>
          <p:cNvSpPr>
            <a:spLocks noGrp="1"/>
          </p:cNvSpPr>
          <p:nvPr/>
        </p:nvSpPr>
        <p:spPr>
          <a:xfrm>
            <a:off x="3924300" y="3190875"/>
            <a:ext cx="434340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2175" b="0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2175" b="0">
                <a:solidFill>
                  <a:srgbClr val="1F1F1F"/>
                </a:solidFill>
                <a:latin typeface="Arial"/>
                <a:ea typeface="Arial"/>
                <a:cs typeface="Arial"/>
              </a:rPr>
              <a:t>Questions and discussion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290913C-CA95-47AD-9E2A-38792A1F4AFD}"/>
              </a:ext>
            </a:extLst>
          </p:cNvPr>
          <p:cNvSpPr>
            <a:spLocks noGrp="1"/>
          </p:cNvSpPr>
          <p:nvPr/>
        </p:nvSpPr>
        <p:spPr>
          <a:xfrm>
            <a:off x="4143375" y="3829050"/>
            <a:ext cx="3905250" cy="28575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490B3DE-66AA-4160-92F8-D3E09A71E18E}"/>
              </a:ext>
            </a:extLst>
          </p:cNvPr>
          <p:cNvSpPr>
            <a:spLocks noGrp="1"/>
          </p:cNvSpPr>
          <p:nvPr/>
        </p:nvSpPr>
        <p:spPr>
          <a:xfrm>
            <a:off x="3143250" y="4819650"/>
            <a:ext cx="59055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800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r>
              <a:rPr sz="1800" b="0">
                <a:solidFill>
                  <a:srgbClr val="4A4A4A"/>
                </a:solidFill>
                <a:latin typeface="Arial"/>
                <a:ea typeface="Arial"/>
                <a:cs typeface="Arial"/>
              </a:rPr>
              <a:t>Pengnan Jiang  |  Peking University / IIASA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4C48BFF-727F-AE19-133F-D0DA8175DDEF}"/>
              </a:ext>
            </a:extLst>
          </p:cNvPr>
          <p:cNvSpPr>
            <a:spLocks noGrp="1"/>
          </p:cNvSpPr>
          <p:nvPr/>
        </p:nvSpPr>
        <p:spPr>
          <a:xfrm>
            <a:off x="3384431" y="4186237"/>
            <a:ext cx="5423137" cy="29527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2025" b="0">
                <a:solidFill>
                  <a:srgbClr val="8B0012"/>
                </a:solidFill>
                <a:latin typeface="Arial"/>
                <a:ea typeface="Arial"/>
                <a:cs typeface="Arial"/>
              </a:defRPr>
            </a:pPr>
            <a:r>
              <a:rPr sz="2025" b="0" dirty="0">
                <a:solidFill>
                  <a:srgbClr val="8B0012"/>
                </a:solidFill>
                <a:latin typeface="Arial"/>
                <a:ea typeface="Arial"/>
                <a:cs typeface="Arial"/>
              </a:rPr>
              <a:t>pnjiang@pku.edu.cn</a:t>
            </a:r>
            <a:r>
              <a:rPr lang="en-US" sz="2025" dirty="0">
                <a:solidFill>
                  <a:srgbClr val="8B0012"/>
                </a:solidFill>
                <a:latin typeface="Arial"/>
                <a:ea typeface="Arial"/>
                <a:cs typeface="Arial"/>
              </a:rPr>
              <a:t>; </a:t>
            </a:r>
            <a:r>
              <a:rPr lang="en-US" sz="2025" dirty="0" err="1">
                <a:solidFill>
                  <a:srgbClr val="8B0012"/>
                </a:solidFill>
                <a:latin typeface="Arial"/>
                <a:ea typeface="Arial"/>
                <a:cs typeface="Arial"/>
              </a:rPr>
              <a:t>jiangp@iiasa.ac.at</a:t>
            </a:r>
            <a:endParaRPr sz="2025" b="0" dirty="0">
              <a:solidFill>
                <a:srgbClr val="8B0012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246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41C5B8A-59CF-473E-8C7C-98ED31A4E77C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B2E3E1D-7D90-4507-B77B-1CC102A44805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0325100" cy="704850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858193D-37CB-4B4A-8472-D45A4B9B47B8}"/>
              </a:ext>
            </a:extLst>
          </p:cNvPr>
          <p:cNvSpPr>
            <a:spLocks noGrp="1"/>
          </p:cNvSpPr>
          <p:nvPr/>
        </p:nvSpPr>
        <p:spPr>
          <a:xfrm>
            <a:off x="10325100" y="0"/>
            <a:ext cx="1866900" cy="704850"/>
          </a:xfrm>
          <a:prstGeom prst="rect">
            <a:avLst/>
          </a:prstGeom>
          <a:solidFill>
            <a:srgbClr val="76000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339238B-FC86-449D-A832-987C3309F052}"/>
              </a:ext>
            </a:extLst>
          </p:cNvPr>
          <p:cNvSpPr>
            <a:spLocks noGrp="1"/>
          </p:cNvSpPr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A7378E4-A59E-4740-A571-2A5B0192ADDB}"/>
              </a:ext>
            </a:extLst>
          </p:cNvPr>
          <p:cNvSpPr>
            <a:spLocks noGrp="1"/>
          </p:cNvSpPr>
          <p:nvPr/>
        </p:nvSpPr>
        <p:spPr>
          <a:xfrm>
            <a:off x="10496550" y="85725"/>
            <a:ext cx="1485900" cy="552450"/>
          </a:xfrm>
          <a:prstGeom prst="rect">
            <a:avLst/>
          </a:prstGeom>
          <a:solidFill>
            <a:srgbClr val="FFFFFF"/>
          </a:solidFill>
          <a:ln w="9525">
            <a:solidFill>
              <a:srgbClr val="D7E4F2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0610850" y="171450"/>
            <a:ext cx="361950" cy="361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1355087" y="142875"/>
            <a:ext cx="321276" cy="4572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940AC7A-FE63-4E33-A0F4-AFF167AA8B31}"/>
              </a:ext>
            </a:extLst>
          </p:cNvPr>
          <p:cNvSpPr>
            <a:spLocks noGrp="1"/>
          </p:cNvSpPr>
          <p:nvPr/>
        </p:nvSpPr>
        <p:spPr>
          <a:xfrm>
            <a:off x="209550" y="209550"/>
            <a:ext cx="981075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250" b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2250" b="0">
                <a:solidFill>
                  <a:srgbClr val="FFFFFF"/>
                </a:solidFill>
                <a:latin typeface="Arial"/>
                <a:ea typeface="Arial"/>
                <a:cs typeface="Arial"/>
              </a:rPr>
              <a:t>Background: cooling is a policy target and a near-term climate risk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0F3EFEF-14C7-4C4E-8922-E48DCD0F8580}"/>
              </a:ext>
            </a:extLst>
          </p:cNvPr>
          <p:cNvSpPr>
            <a:spLocks noGrp="1"/>
          </p:cNvSpPr>
          <p:nvPr/>
        </p:nvSpPr>
        <p:spPr>
          <a:xfrm>
            <a:off x="76200" y="6448425"/>
            <a:ext cx="3238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75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r>
              <a:rPr sz="975" b="0">
                <a:solidFill>
                  <a:srgbClr val="4A4A4A"/>
                </a:solidFill>
                <a:latin typeface="Arial"/>
                <a:ea typeface="Arial"/>
                <a:cs typeface="Arial"/>
              </a:rPr>
              <a:t>2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C4743E2-3A62-4ABC-B5E3-1A3B5A6DB7AA}"/>
              </a:ext>
            </a:extLst>
          </p:cNvPr>
          <p:cNvSpPr>
            <a:spLocks noGrp="1"/>
          </p:cNvSpPr>
          <p:nvPr/>
        </p:nvSpPr>
        <p:spPr>
          <a:xfrm>
            <a:off x="1047750" y="5772150"/>
            <a:ext cx="10096500" cy="4762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800" b="0">
                <a:solidFill>
                  <a:srgbClr val="8B0012"/>
                </a:solidFill>
                <a:latin typeface="Arial"/>
                <a:ea typeface="Arial"/>
                <a:cs typeface="Arial"/>
              </a:defRPr>
            </a:pPr>
            <a:r>
              <a:rPr sz="1800" b="0" dirty="0">
                <a:solidFill>
                  <a:srgbClr val="8B0012"/>
                </a:solidFill>
                <a:latin typeface="Arial"/>
                <a:ea typeface="Arial"/>
                <a:cs typeface="Arial"/>
              </a:rPr>
              <a:t>This motivates a China-focused, sector-specific assessment that connects refrigerant transition, efficiency, emissions, and climate response.</a:t>
            </a:r>
          </a:p>
        </p:txBody>
      </p:sp>
      <p:sp>
        <p:nvSpPr>
          <p:cNvPr id="13" name="slide2_native_card"/>
          <p:cNvSpPr/>
          <p:nvPr/>
        </p:nvSpPr>
        <p:spPr>
          <a:xfrm>
            <a:off x="621792" y="1078992"/>
            <a:ext cx="5257800" cy="2048256"/>
          </a:xfrm>
          <a:prstGeom prst="roundRect">
            <a:avLst/>
          </a:prstGeom>
          <a:solidFill>
            <a:srgbClr val="EFF6FF"/>
          </a:solidFill>
          <a:ln w="12700">
            <a:solidFill>
              <a:srgbClr val="C7D4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slide2_native_card"/>
          <p:cNvSpPr/>
          <p:nvPr/>
        </p:nvSpPr>
        <p:spPr>
          <a:xfrm>
            <a:off x="6035040" y="1078992"/>
            <a:ext cx="5266944" cy="2048256"/>
          </a:xfrm>
          <a:prstGeom prst="roundRect">
            <a:avLst/>
          </a:prstGeom>
          <a:solidFill>
            <a:srgbClr val="FFF7ED"/>
          </a:solidFill>
          <a:ln w="12700">
            <a:solidFill>
              <a:srgbClr val="C7D4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2_native_card"/>
          <p:cNvSpPr/>
          <p:nvPr/>
        </p:nvSpPr>
        <p:spPr>
          <a:xfrm>
            <a:off x="621792" y="3291840"/>
            <a:ext cx="5257800" cy="2176272"/>
          </a:xfrm>
          <a:prstGeom prst="roundRect">
            <a:avLst/>
          </a:prstGeom>
          <a:solidFill>
            <a:srgbClr val="F0F9F1"/>
          </a:solidFill>
          <a:ln w="12700">
            <a:solidFill>
              <a:srgbClr val="C7D4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slide2_native_card"/>
          <p:cNvSpPr/>
          <p:nvPr/>
        </p:nvSpPr>
        <p:spPr>
          <a:xfrm>
            <a:off x="6035040" y="3291840"/>
            <a:ext cx="5266944" cy="2176272"/>
          </a:xfrm>
          <a:prstGeom prst="roundRect">
            <a:avLst/>
          </a:prstGeom>
          <a:solidFill>
            <a:srgbClr val="F4F3FF"/>
          </a:solidFill>
          <a:ln w="12700">
            <a:solidFill>
              <a:srgbClr val="C7D4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slide2_native_text"/>
          <p:cNvSpPr txBox="1"/>
          <p:nvPr/>
        </p:nvSpPr>
        <p:spPr>
          <a:xfrm>
            <a:off x="1024128" y="1389888"/>
            <a:ext cx="2377440" cy="256032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1600" b="1">
                <a:solidFill>
                  <a:srgbClr val="990014"/>
                </a:solidFill>
                <a:latin typeface="Arial"/>
              </a:rPr>
              <a:t>Global Cooling Pledge</a:t>
            </a:r>
          </a:p>
        </p:txBody>
      </p:sp>
      <p:pic>
        <p:nvPicPr>
          <p:cNvPr id="18" name="slide2_native_picture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024" y="1463039"/>
            <a:ext cx="841248" cy="1078992"/>
          </a:xfrm>
          <a:prstGeom prst="rect">
            <a:avLst/>
          </a:prstGeom>
        </p:spPr>
      </p:pic>
      <p:sp>
        <p:nvSpPr>
          <p:cNvPr id="19" name="slide2_native_text"/>
          <p:cNvSpPr txBox="1"/>
          <p:nvPr/>
        </p:nvSpPr>
        <p:spPr>
          <a:xfrm>
            <a:off x="1152144" y="1842516"/>
            <a:ext cx="1417320" cy="41148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3000" b="1" dirty="0">
                <a:solidFill>
                  <a:srgbClr val="990014"/>
                </a:solidFill>
                <a:latin typeface="Arial"/>
              </a:rPr>
              <a:t>-68%</a:t>
            </a:r>
          </a:p>
        </p:txBody>
      </p:sp>
      <p:sp>
        <p:nvSpPr>
          <p:cNvPr id="20" name="slide2_native_text"/>
          <p:cNvSpPr txBox="1"/>
          <p:nvPr/>
        </p:nvSpPr>
        <p:spPr>
          <a:xfrm>
            <a:off x="2761488" y="1785920"/>
            <a:ext cx="1737360" cy="438912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1540" b="1" dirty="0">
                <a:solidFill>
                  <a:srgbClr val="111827"/>
                </a:solidFill>
                <a:latin typeface="Arial"/>
              </a:rPr>
              <a:t>cooling emissions</a:t>
            </a:r>
            <a:br>
              <a:rPr dirty="0"/>
            </a:br>
            <a:r>
              <a:rPr sz="1540" b="1" dirty="0">
                <a:solidFill>
                  <a:srgbClr val="111827"/>
                </a:solidFill>
                <a:latin typeface="Arial"/>
              </a:rPr>
              <a:t>by 2050 vs. 2022</a:t>
            </a:r>
          </a:p>
        </p:txBody>
      </p:sp>
      <p:sp>
        <p:nvSpPr>
          <p:cNvPr id="21" name="slide2_native_text"/>
          <p:cNvSpPr txBox="1"/>
          <p:nvPr/>
        </p:nvSpPr>
        <p:spPr>
          <a:xfrm>
            <a:off x="1140229" y="2459318"/>
            <a:ext cx="1417320" cy="393192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2800" b="1" dirty="0">
                <a:solidFill>
                  <a:srgbClr val="45B14D"/>
                </a:solidFill>
                <a:latin typeface="Arial"/>
              </a:rPr>
              <a:t>+50%</a:t>
            </a:r>
          </a:p>
        </p:txBody>
      </p:sp>
      <p:sp>
        <p:nvSpPr>
          <p:cNvPr id="22" name="slide2_native_text"/>
          <p:cNvSpPr txBox="1"/>
          <p:nvPr/>
        </p:nvSpPr>
        <p:spPr>
          <a:xfrm>
            <a:off x="2749573" y="2361922"/>
            <a:ext cx="1783080" cy="566928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1270" b="1" dirty="0">
                <a:solidFill>
                  <a:srgbClr val="111827"/>
                </a:solidFill>
                <a:latin typeface="Arial"/>
              </a:rPr>
              <a:t>average efficiency of</a:t>
            </a:r>
            <a:br>
              <a:rPr dirty="0"/>
            </a:br>
            <a:r>
              <a:rPr sz="1270" b="1" dirty="0">
                <a:solidFill>
                  <a:srgbClr val="111827"/>
                </a:solidFill>
                <a:latin typeface="Arial"/>
              </a:rPr>
              <a:t>new air conditioners</a:t>
            </a:r>
            <a:br>
              <a:rPr dirty="0"/>
            </a:br>
            <a:r>
              <a:rPr sz="1270" b="1" dirty="0">
                <a:solidFill>
                  <a:srgbClr val="111827"/>
                </a:solidFill>
                <a:latin typeface="Arial"/>
              </a:rPr>
              <a:t>by 2030</a:t>
            </a:r>
          </a:p>
        </p:txBody>
      </p:sp>
      <p:sp>
        <p:nvSpPr>
          <p:cNvPr id="23" name="slide2_native_text"/>
          <p:cNvSpPr txBox="1"/>
          <p:nvPr/>
        </p:nvSpPr>
        <p:spPr>
          <a:xfrm>
            <a:off x="1152144" y="2926078"/>
            <a:ext cx="4297680" cy="164592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1120" b="0" dirty="0">
                <a:solidFill>
                  <a:srgbClr val="4B5563"/>
                </a:solidFill>
                <a:latin typeface="Arial"/>
              </a:rPr>
              <a:t>Policy benchmark: refrigerants + efficiency + access</a:t>
            </a:r>
          </a:p>
        </p:txBody>
      </p:sp>
      <p:sp>
        <p:nvSpPr>
          <p:cNvPr id="24" name="slide2_native_text"/>
          <p:cNvSpPr txBox="1"/>
          <p:nvPr/>
        </p:nvSpPr>
        <p:spPr>
          <a:xfrm>
            <a:off x="6455664" y="1399031"/>
            <a:ext cx="2788920" cy="256032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1550" b="1">
                <a:solidFill>
                  <a:srgbClr val="990014"/>
                </a:solidFill>
                <a:latin typeface="Arial"/>
              </a:rPr>
              <a:t>WMO ozone assessment</a:t>
            </a:r>
          </a:p>
        </p:txBody>
      </p:sp>
      <p:pic>
        <p:nvPicPr>
          <p:cNvPr id="25" name="slide2_native_picture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088" y="1792224"/>
            <a:ext cx="3246120" cy="978408"/>
          </a:xfrm>
          <a:prstGeom prst="rect">
            <a:avLst/>
          </a:prstGeom>
        </p:spPr>
      </p:pic>
      <p:pic>
        <p:nvPicPr>
          <p:cNvPr id="26" name="slide2_native_picture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7544" y="1554480"/>
            <a:ext cx="960120" cy="1325880"/>
          </a:xfrm>
          <a:prstGeom prst="rect">
            <a:avLst/>
          </a:prstGeom>
        </p:spPr>
      </p:pic>
      <p:sp>
        <p:nvSpPr>
          <p:cNvPr id="27" name="slide2_native_card"/>
          <p:cNvSpPr/>
          <p:nvPr/>
        </p:nvSpPr>
        <p:spPr>
          <a:xfrm>
            <a:off x="8796528" y="1399031"/>
            <a:ext cx="91440" cy="73152"/>
          </a:xfrm>
          <a:prstGeom prst="roundRect">
            <a:avLst/>
          </a:prstGeom>
          <a:solidFill>
            <a:srgbClr val="59A14F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slide2_native_text"/>
          <p:cNvSpPr txBox="1"/>
          <p:nvPr/>
        </p:nvSpPr>
        <p:spPr>
          <a:xfrm>
            <a:off x="8924544" y="1362456"/>
            <a:ext cx="411480" cy="164592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1000" b="0">
                <a:solidFill>
                  <a:srgbClr val="111827"/>
                </a:solidFill>
                <a:latin typeface="Arial"/>
              </a:rPr>
              <a:t>Kigali</a:t>
            </a:r>
          </a:p>
        </p:txBody>
      </p:sp>
      <p:sp>
        <p:nvSpPr>
          <p:cNvPr id="29" name="slide2_native_card"/>
          <p:cNvSpPr/>
          <p:nvPr/>
        </p:nvSpPr>
        <p:spPr>
          <a:xfrm>
            <a:off x="8796528" y="1591056"/>
            <a:ext cx="91440" cy="73152"/>
          </a:xfrm>
          <a:prstGeom prst="roundRect">
            <a:avLst/>
          </a:prstGeom>
          <a:solidFill>
            <a:srgbClr val="F28E2B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slide2_native_text"/>
          <p:cNvSpPr txBox="1"/>
          <p:nvPr/>
        </p:nvSpPr>
        <p:spPr>
          <a:xfrm>
            <a:off x="8924544" y="1554480"/>
            <a:ext cx="749808" cy="164592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1000" b="0">
                <a:solidFill>
                  <a:srgbClr val="111827"/>
                </a:solidFill>
                <a:latin typeface="Arial"/>
              </a:rPr>
              <a:t>No controls</a:t>
            </a:r>
          </a:p>
        </p:txBody>
      </p:sp>
      <p:sp>
        <p:nvSpPr>
          <p:cNvPr id="31" name="slide2_native_text"/>
          <p:cNvSpPr txBox="1"/>
          <p:nvPr/>
        </p:nvSpPr>
        <p:spPr>
          <a:xfrm>
            <a:off x="6455664" y="2788920"/>
            <a:ext cx="3429000" cy="329184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1080" b="0">
                <a:solidFill>
                  <a:srgbClr val="4B5563"/>
                </a:solidFill>
                <a:latin typeface="Arial"/>
              </a:rPr>
              <a:t>Kigali pathway lowers projected HFC emissions, forcing,</a:t>
            </a:r>
            <a:br/>
            <a:r>
              <a:rPr sz="1080" b="0">
                <a:solidFill>
                  <a:srgbClr val="4B5563"/>
                </a:solidFill>
                <a:latin typeface="Arial"/>
              </a:rPr>
              <a:t>and warming.</a:t>
            </a:r>
          </a:p>
        </p:txBody>
      </p:sp>
      <p:sp>
        <p:nvSpPr>
          <p:cNvPr id="32" name="slide2_native_text"/>
          <p:cNvSpPr txBox="1"/>
          <p:nvPr/>
        </p:nvSpPr>
        <p:spPr>
          <a:xfrm>
            <a:off x="1024128" y="3566160"/>
            <a:ext cx="3474720" cy="27432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1600" b="1">
                <a:solidFill>
                  <a:srgbClr val="990014"/>
                </a:solidFill>
                <a:latin typeface="Arial"/>
              </a:rPr>
              <a:t>China's manufacturing centrality</a:t>
            </a:r>
          </a:p>
        </p:txBody>
      </p:sp>
      <p:pic>
        <p:nvPicPr>
          <p:cNvPr id="33" name="slide2_native_picture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7864" y="3922776"/>
            <a:ext cx="2788920" cy="1448699"/>
          </a:xfrm>
          <a:prstGeom prst="rect">
            <a:avLst/>
          </a:prstGeom>
        </p:spPr>
      </p:pic>
      <p:sp>
        <p:nvSpPr>
          <p:cNvPr id="34" name="slide2_native_text"/>
          <p:cNvSpPr txBox="1"/>
          <p:nvPr/>
        </p:nvSpPr>
        <p:spPr>
          <a:xfrm>
            <a:off x="4185597" y="3798914"/>
            <a:ext cx="960120" cy="329184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2200" b="1" dirty="0">
                <a:solidFill>
                  <a:srgbClr val="990014"/>
                </a:solidFill>
                <a:latin typeface="Arial"/>
              </a:rPr>
              <a:t>81.2%</a:t>
            </a:r>
          </a:p>
        </p:txBody>
      </p:sp>
      <p:sp>
        <p:nvSpPr>
          <p:cNvPr id="35" name="slide2_native_text"/>
          <p:cNvSpPr txBox="1"/>
          <p:nvPr/>
        </p:nvSpPr>
        <p:spPr>
          <a:xfrm>
            <a:off x="4142370" y="4164785"/>
            <a:ext cx="1426673" cy="360099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1170" b="0" dirty="0">
                <a:solidFill>
                  <a:srgbClr val="111827"/>
                </a:solidFill>
                <a:latin typeface="Arial"/>
              </a:rPr>
              <a:t>of 2021 global HFC </a:t>
            </a:r>
            <a:br>
              <a:rPr dirty="0"/>
            </a:br>
            <a:r>
              <a:rPr sz="1170" b="0" dirty="0">
                <a:solidFill>
                  <a:srgbClr val="111827"/>
                </a:solidFill>
                <a:latin typeface="Arial"/>
              </a:rPr>
              <a:t>production in CO₂-eq</a:t>
            </a:r>
          </a:p>
        </p:txBody>
      </p:sp>
      <p:sp>
        <p:nvSpPr>
          <p:cNvPr id="36" name="slide2_native_text"/>
          <p:cNvSpPr txBox="1"/>
          <p:nvPr/>
        </p:nvSpPr>
        <p:spPr>
          <a:xfrm>
            <a:off x="4185597" y="4611345"/>
            <a:ext cx="960120" cy="292608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1850" b="1" dirty="0">
                <a:solidFill>
                  <a:srgbClr val="F28E2B"/>
                </a:solidFill>
                <a:latin typeface="Arial"/>
              </a:rPr>
              <a:t>81.0%</a:t>
            </a:r>
          </a:p>
        </p:txBody>
      </p:sp>
      <p:sp>
        <p:nvSpPr>
          <p:cNvPr id="37" name="slide2_native_text"/>
          <p:cNvSpPr txBox="1"/>
          <p:nvPr/>
        </p:nvSpPr>
        <p:spPr>
          <a:xfrm>
            <a:off x="4162320" y="4899849"/>
            <a:ext cx="1508760" cy="40233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1050" b="0" dirty="0">
                <a:solidFill>
                  <a:srgbClr val="111827"/>
                </a:solidFill>
                <a:latin typeface="Arial"/>
              </a:rPr>
              <a:t>of world RAC output</a:t>
            </a:r>
            <a:br>
              <a:rPr dirty="0"/>
            </a:br>
            <a:r>
              <a:rPr sz="1050" b="0" dirty="0">
                <a:solidFill>
                  <a:srgbClr val="111827"/>
                </a:solidFill>
                <a:latin typeface="Arial"/>
              </a:rPr>
              <a:t>56% domestic / 44% export</a:t>
            </a:r>
          </a:p>
        </p:txBody>
      </p:sp>
      <p:sp>
        <p:nvSpPr>
          <p:cNvPr id="39" name="slide2_native_text"/>
          <p:cNvSpPr txBox="1"/>
          <p:nvPr/>
        </p:nvSpPr>
        <p:spPr>
          <a:xfrm>
            <a:off x="6455664" y="3566160"/>
            <a:ext cx="2880360" cy="27432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1600" b="1">
                <a:solidFill>
                  <a:srgbClr val="990014"/>
                </a:solidFill>
                <a:latin typeface="Arial"/>
              </a:rPr>
              <a:t>RAC refrigerant transition</a:t>
            </a:r>
          </a:p>
        </p:txBody>
      </p:sp>
      <p:pic>
        <p:nvPicPr>
          <p:cNvPr id="40" name="slide2_native_picture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3888105"/>
            <a:ext cx="3840480" cy="1296543"/>
          </a:xfrm>
          <a:prstGeom prst="rect">
            <a:avLst/>
          </a:prstGeom>
        </p:spPr>
      </p:pic>
      <p:sp>
        <p:nvSpPr>
          <p:cNvPr id="41" name="slide2_native_text"/>
          <p:cNvSpPr txBox="1"/>
          <p:nvPr/>
        </p:nvSpPr>
        <p:spPr>
          <a:xfrm>
            <a:off x="6455664" y="5193792"/>
            <a:ext cx="4526280" cy="21945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l"/>
            <a:r>
              <a:rPr sz="1050" b="0">
                <a:solidFill>
                  <a:srgbClr val="4B5563"/>
                </a:solidFill>
                <a:latin typeface="Arial"/>
              </a:rPr>
              <a:t>2024 RAC shipments in workbook: 202 million units; R-32 share: 77%.</a:t>
            </a:r>
          </a:p>
        </p:txBody>
      </p:sp>
      <p:sp>
        <p:nvSpPr>
          <p:cNvPr id="42" name="Codex reference footer 42"/>
          <p:cNvSpPr txBox="1"/>
          <p:nvPr/>
        </p:nvSpPr>
        <p:spPr>
          <a:xfrm>
            <a:off x="6903720" y="6519672"/>
            <a:ext cx="4983480" cy="2011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20" dirty="0">
                <a:solidFill>
                  <a:srgbClr val="667085"/>
                </a:solidFill>
                <a:latin typeface="Arial"/>
                <a:ea typeface="Arial"/>
                <a:cs typeface="Arial"/>
              </a:rPr>
              <a:t>Sources: UNEP/Cool Coalition; WMO Ozone Assessment; China IOL; 2021 global F-gas workbook.</a:t>
            </a:r>
          </a:p>
        </p:txBody>
      </p:sp>
    </p:spTree>
    <p:extLst>
      <p:ext uri="{BB962C8B-B14F-4D97-AF65-F5344CB8AC3E}">
        <p14:creationId xmlns:p14="http://schemas.microsoft.com/office/powerpoint/2010/main" val="329027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>
            <a:extLst>
              <a:ext uri="{FF2B5EF4-FFF2-40B4-BE49-F238E27FC236}">
                <a16:creationId xmlns:a16="http://schemas.microsoft.com/office/drawing/2014/main" id="{015162F5-431E-4CFA-8630-674508BC6925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79A4874-21AA-4264-8635-6F280665A513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0325100" cy="704850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FE88C97-3DB6-47F5-9375-A4E2081B0BD5}"/>
              </a:ext>
            </a:extLst>
          </p:cNvPr>
          <p:cNvSpPr>
            <a:spLocks noGrp="1"/>
          </p:cNvSpPr>
          <p:nvPr/>
        </p:nvSpPr>
        <p:spPr>
          <a:xfrm>
            <a:off x="10325100" y="0"/>
            <a:ext cx="1866900" cy="704850"/>
          </a:xfrm>
          <a:prstGeom prst="rect">
            <a:avLst/>
          </a:prstGeom>
          <a:solidFill>
            <a:srgbClr val="76000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DD8688B-161D-4A36-AD2E-62B180D96825}"/>
              </a:ext>
            </a:extLst>
          </p:cNvPr>
          <p:cNvSpPr>
            <a:spLocks noGrp="1"/>
          </p:cNvSpPr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744EB2C-D9DC-4D53-9A43-EEF67573A3C2}"/>
              </a:ext>
            </a:extLst>
          </p:cNvPr>
          <p:cNvSpPr>
            <a:spLocks noGrp="1"/>
          </p:cNvSpPr>
          <p:nvPr/>
        </p:nvSpPr>
        <p:spPr>
          <a:xfrm>
            <a:off x="10496550" y="85725"/>
            <a:ext cx="1485900" cy="552450"/>
          </a:xfrm>
          <a:prstGeom prst="rect">
            <a:avLst/>
          </a:prstGeom>
          <a:solidFill>
            <a:srgbClr val="FFFFFF"/>
          </a:solidFill>
          <a:ln w="9525">
            <a:solidFill>
              <a:srgbClr val="D7E4F2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0610850" y="171450"/>
            <a:ext cx="361950" cy="361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1355087" y="142875"/>
            <a:ext cx="321276" cy="4572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FB4E51E-E9E7-41AC-9E3E-67E218B89A3C}"/>
              </a:ext>
            </a:extLst>
          </p:cNvPr>
          <p:cNvSpPr>
            <a:spLocks noGrp="1"/>
          </p:cNvSpPr>
          <p:nvPr/>
        </p:nvSpPr>
        <p:spPr>
          <a:xfrm>
            <a:off x="209550" y="209550"/>
            <a:ext cx="981075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175" b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2175" b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Model boundary: four cooling sector</a:t>
            </a:r>
            <a:r>
              <a:rPr lang="en-US" altLang="zh-CN" sz="2175" b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</a:t>
            </a:r>
            <a:endParaRPr sz="2175" b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29E2708-DB23-4DE0-A21A-837296C862B6}"/>
              </a:ext>
            </a:extLst>
          </p:cNvPr>
          <p:cNvSpPr>
            <a:spLocks noGrp="1"/>
          </p:cNvSpPr>
          <p:nvPr/>
        </p:nvSpPr>
        <p:spPr>
          <a:xfrm>
            <a:off x="76200" y="6448425"/>
            <a:ext cx="3238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75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r>
              <a:rPr sz="975" b="0">
                <a:solidFill>
                  <a:srgbClr val="4A4A4A"/>
                </a:solidFill>
                <a:latin typeface="Arial"/>
                <a:ea typeface="Arial"/>
                <a:cs typeface="Arial"/>
              </a:rPr>
              <a:t>3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508003C-AD9B-4301-8BEC-821537D5BE63}"/>
              </a:ext>
            </a:extLst>
          </p:cNvPr>
          <p:cNvSpPr>
            <a:spLocks noGrp="1"/>
          </p:cNvSpPr>
          <p:nvPr/>
        </p:nvSpPr>
        <p:spPr>
          <a:xfrm>
            <a:off x="381000" y="1066800"/>
            <a:ext cx="1143000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650" b="0">
                <a:solidFill>
                  <a:srgbClr val="8B0012"/>
                </a:solidFill>
                <a:latin typeface="Arial"/>
                <a:ea typeface="Arial"/>
                <a:cs typeface="Arial"/>
              </a:defRPr>
            </a:pPr>
            <a:r>
              <a:rPr sz="1650">
                <a:latin typeface="Arial"/>
              </a:rPr>
              <a:t>The model focuses on four major cooling sectors; other F-gas uses remain outside the quantified boundary.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2BF3F64-AD23-400C-A6C2-3F217FBF6A70}"/>
              </a:ext>
            </a:extLst>
          </p:cNvPr>
          <p:cNvSpPr>
            <a:spLocks noGrp="1"/>
          </p:cNvSpPr>
          <p:nvPr/>
        </p:nvSpPr>
        <p:spPr>
          <a:xfrm>
            <a:off x="552450" y="1504950"/>
            <a:ext cx="2571750" cy="3390900"/>
          </a:xfrm>
          <a:prstGeom prst="rect">
            <a:avLst/>
          </a:prstGeom>
          <a:solidFill>
            <a:srgbClr val="FFFFFF"/>
          </a:solidFill>
          <a:ln w="9525">
            <a:solidFill>
              <a:srgbClr val="C7D4E4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B647ECA-16F7-4F3F-AE61-70A58325D139}"/>
              </a:ext>
            </a:extLst>
          </p:cNvPr>
          <p:cNvSpPr>
            <a:spLocks noGrp="1"/>
          </p:cNvSpPr>
          <p:nvPr/>
        </p:nvSpPr>
        <p:spPr>
          <a:xfrm>
            <a:off x="552450" y="1504950"/>
            <a:ext cx="2571750" cy="95250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2D03D9E-FC12-40E9-9541-EBB85E42A6DF}"/>
              </a:ext>
            </a:extLst>
          </p:cNvPr>
          <p:cNvSpPr>
            <a:spLocks noGrp="1"/>
          </p:cNvSpPr>
          <p:nvPr/>
        </p:nvSpPr>
        <p:spPr>
          <a:xfrm>
            <a:off x="723900" y="1752600"/>
            <a:ext cx="6477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2250" b="1">
                <a:solidFill>
                  <a:srgbClr val="8B001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8B0012"/>
                </a:solidFill>
                <a:latin typeface="Arial"/>
                <a:ea typeface="Arial"/>
                <a:cs typeface="Arial"/>
              </a:rPr>
              <a:t>RAC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4594788-5B37-4CFC-AC67-EF5C8311EC51}"/>
              </a:ext>
            </a:extLst>
          </p:cNvPr>
          <p:cNvSpPr>
            <a:spLocks noGrp="1"/>
          </p:cNvSpPr>
          <p:nvPr/>
        </p:nvSpPr>
        <p:spPr>
          <a:xfrm>
            <a:off x="1428750" y="1790700"/>
            <a:ext cx="142875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650" b="1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650" b="1">
                <a:solidFill>
                  <a:srgbClr val="1F1F1F"/>
                </a:solidFill>
                <a:latin typeface="Arial"/>
                <a:ea typeface="Arial"/>
                <a:cs typeface="Arial"/>
              </a:rPr>
              <a:t>Room AC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E349240-D357-4667-BC55-D7134736E1E1}"/>
              </a:ext>
            </a:extLst>
          </p:cNvPr>
          <p:cNvSpPr>
            <a:spLocks noGrp="1"/>
          </p:cNvSpPr>
          <p:nvPr/>
        </p:nvSpPr>
        <p:spPr>
          <a:xfrm>
            <a:off x="781050" y="2209800"/>
            <a:ext cx="2114550" cy="1104900"/>
          </a:xfrm>
          <a:prstGeom prst="rect">
            <a:avLst/>
          </a:prstGeom>
          <a:solidFill>
            <a:srgbClr val="F8FBFF"/>
          </a:solidFill>
          <a:ln w="9525">
            <a:solidFill>
              <a:srgbClr val="D7E4F2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rcRect t="8545" b="8545"/>
          <a:stretch>
            <a:fillRect/>
          </a:stretch>
        </p:blipFill>
        <p:spPr>
          <a:xfrm>
            <a:off x="819150" y="2247900"/>
            <a:ext cx="2038350" cy="102870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B1A86242-0C6F-45A9-A216-887AE6A2E65C}"/>
              </a:ext>
            </a:extLst>
          </p:cNvPr>
          <p:cNvSpPr>
            <a:spLocks noGrp="1"/>
          </p:cNvSpPr>
          <p:nvPr/>
        </p:nvSpPr>
        <p:spPr>
          <a:xfrm>
            <a:off x="800100" y="3505200"/>
            <a:ext cx="207645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275" b="0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275" b="0">
                <a:solidFill>
                  <a:srgbClr val="1F1F1F"/>
                </a:solidFill>
                <a:latin typeface="Arial"/>
                <a:ea typeface="Arial"/>
                <a:cs typeface="Arial"/>
              </a:rPr>
              <a:t>split/window room AC;</a:t>
            </a:r>
          </a:p>
          <a:p>
            <a:pPr algn="ctr">
              <a:defRPr sz="1275" b="0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275" b="0">
                <a:solidFill>
                  <a:srgbClr val="1F1F1F"/>
                </a:solidFill>
                <a:latin typeface="Arial"/>
                <a:ea typeface="Arial"/>
                <a:cs typeface="Arial"/>
              </a:rPr>
              <a:t>household heat-pump cooling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27C2A58-63BB-43DC-ADC5-21D45C7EF416}"/>
              </a:ext>
            </a:extLst>
          </p:cNvPr>
          <p:cNvSpPr>
            <a:spLocks noGrp="1"/>
          </p:cNvSpPr>
          <p:nvPr/>
        </p:nvSpPr>
        <p:spPr>
          <a:xfrm>
            <a:off x="781050" y="4114800"/>
            <a:ext cx="2114550" cy="552450"/>
          </a:xfrm>
          <a:prstGeom prst="rect">
            <a:avLst/>
          </a:prstGeom>
          <a:solidFill>
            <a:srgbClr val="EAF2FB"/>
          </a:solidFill>
          <a:ln w="9525">
            <a:solidFill>
              <a:srgbClr val="D7E4F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248A9C0-75FB-48CF-9205-DDA6650DB6C4}"/>
              </a:ext>
            </a:extLst>
          </p:cNvPr>
          <p:cNvSpPr>
            <a:spLocks noGrp="1"/>
          </p:cNvSpPr>
          <p:nvPr/>
        </p:nvSpPr>
        <p:spPr>
          <a:xfrm>
            <a:off x="838200" y="4200525"/>
            <a:ext cx="2000250" cy="381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065" b="1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065" b="1">
                <a:solidFill>
                  <a:srgbClr val="1F1F1F"/>
                </a:solidFill>
                <a:latin typeface="Arial"/>
                <a:ea typeface="Arial"/>
                <a:cs typeface="Arial"/>
              </a:rPr>
              <a:t>HCFC-22 / HFC-410A</a:t>
            </a:r>
          </a:p>
          <a:p>
            <a:pPr algn="ctr">
              <a:defRPr sz="1065" b="1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065" b="1">
                <a:solidFill>
                  <a:srgbClr val="1F1F1F"/>
                </a:solidFill>
                <a:latin typeface="Arial"/>
                <a:ea typeface="Arial"/>
                <a:cs typeface="Arial"/>
              </a:rPr>
              <a:t>→ HFC-32 / HC-290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0D96DAB-DDBC-4419-A3D8-24C497580CCA}"/>
              </a:ext>
            </a:extLst>
          </p:cNvPr>
          <p:cNvSpPr>
            <a:spLocks noGrp="1"/>
          </p:cNvSpPr>
          <p:nvPr/>
        </p:nvSpPr>
        <p:spPr>
          <a:xfrm>
            <a:off x="3467100" y="1504950"/>
            <a:ext cx="2571750" cy="3390900"/>
          </a:xfrm>
          <a:prstGeom prst="rect">
            <a:avLst/>
          </a:prstGeom>
          <a:solidFill>
            <a:srgbClr val="FFFFFF"/>
          </a:solidFill>
          <a:ln w="9525">
            <a:solidFill>
              <a:srgbClr val="C7D4E4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FC72696-9827-494E-B972-FDA104383213}"/>
              </a:ext>
            </a:extLst>
          </p:cNvPr>
          <p:cNvSpPr>
            <a:spLocks noGrp="1"/>
          </p:cNvSpPr>
          <p:nvPr/>
        </p:nvSpPr>
        <p:spPr>
          <a:xfrm>
            <a:off x="3467100" y="1504950"/>
            <a:ext cx="2571750" cy="95250"/>
          </a:xfrm>
          <a:prstGeom prst="rect">
            <a:avLst/>
          </a:prstGeom>
          <a:solidFill>
            <a:srgbClr val="4CAF5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78FAE6E-242F-476A-B9A8-946EC16629A5}"/>
              </a:ext>
            </a:extLst>
          </p:cNvPr>
          <p:cNvSpPr>
            <a:spLocks noGrp="1"/>
          </p:cNvSpPr>
          <p:nvPr/>
        </p:nvSpPr>
        <p:spPr>
          <a:xfrm>
            <a:off x="3550000" y="1752600"/>
            <a:ext cx="9000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/>
            <a:r>
              <a:rPr sz="2400" b="1">
                <a:solidFill>
                  <a:srgbClr val="4CAF50"/>
                </a:solidFill>
                <a:latin typeface="Arial"/>
              </a:rPr>
              <a:t>MAC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D307AF5-DEE1-48B9-9A2E-F870F1B808E8}"/>
              </a:ext>
            </a:extLst>
          </p:cNvPr>
          <p:cNvSpPr>
            <a:spLocks noGrp="1"/>
          </p:cNvSpPr>
          <p:nvPr/>
        </p:nvSpPr>
        <p:spPr>
          <a:xfrm>
            <a:off x="4450000" y="1790700"/>
            <a:ext cx="11800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650" b="1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900" b="1">
                <a:solidFill>
                  <a:srgbClr val="1F1F1F"/>
                </a:solidFill>
                <a:latin typeface="Arial"/>
                <a:ea typeface="Arial"/>
                <a:cs typeface="Arial"/>
              </a:rPr>
              <a:t>Mobile AC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5F8EB5C-2AE1-4253-887A-A831AAACE48C}"/>
              </a:ext>
            </a:extLst>
          </p:cNvPr>
          <p:cNvSpPr>
            <a:spLocks noGrp="1"/>
          </p:cNvSpPr>
          <p:nvPr/>
        </p:nvSpPr>
        <p:spPr>
          <a:xfrm>
            <a:off x="3695700" y="2209800"/>
            <a:ext cx="2114550" cy="1104900"/>
          </a:xfrm>
          <a:prstGeom prst="rect">
            <a:avLst/>
          </a:prstGeom>
          <a:solidFill>
            <a:srgbClr val="F8FBFF"/>
          </a:solidFill>
          <a:ln w="9525">
            <a:solidFill>
              <a:srgbClr val="D7E4F2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rcRect t="8545" b="8545"/>
          <a:stretch>
            <a:fillRect/>
          </a:stretch>
        </p:blipFill>
        <p:spPr>
          <a:xfrm>
            <a:off x="3733800" y="2247900"/>
            <a:ext cx="2038350" cy="1028700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9EB87F21-B958-4666-A633-C2BACC7EF595}"/>
              </a:ext>
            </a:extLst>
          </p:cNvPr>
          <p:cNvSpPr>
            <a:spLocks noGrp="1"/>
          </p:cNvSpPr>
          <p:nvPr/>
        </p:nvSpPr>
        <p:spPr>
          <a:xfrm>
            <a:off x="3714750" y="3505200"/>
            <a:ext cx="207645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275" b="0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275" b="0">
                <a:solidFill>
                  <a:srgbClr val="1F1F1F"/>
                </a:solidFill>
                <a:latin typeface="Arial"/>
                <a:ea typeface="Arial"/>
                <a:cs typeface="Arial"/>
              </a:rPr>
              <a:t>passenger cars, buses,</a:t>
            </a:r>
          </a:p>
          <a:p>
            <a:pPr algn="ctr">
              <a:defRPr sz="1275" b="0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275" b="0">
                <a:solidFill>
                  <a:srgbClr val="1F1F1F"/>
                </a:solidFill>
                <a:latin typeface="Arial"/>
                <a:ea typeface="Arial"/>
                <a:cs typeface="Arial"/>
              </a:rPr>
              <a:t>trucks and EV AC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D7A9350-D3D1-4A08-B47C-1124B477E0B1}"/>
              </a:ext>
            </a:extLst>
          </p:cNvPr>
          <p:cNvSpPr>
            <a:spLocks noGrp="1"/>
          </p:cNvSpPr>
          <p:nvPr/>
        </p:nvSpPr>
        <p:spPr>
          <a:xfrm>
            <a:off x="3695700" y="4114800"/>
            <a:ext cx="2114550" cy="552450"/>
          </a:xfrm>
          <a:prstGeom prst="rect">
            <a:avLst/>
          </a:prstGeom>
          <a:solidFill>
            <a:srgbClr val="EAF7EA"/>
          </a:solidFill>
          <a:ln w="9525">
            <a:solidFill>
              <a:srgbClr val="D7E4F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EFED3E5-335B-4D4A-8D93-D887F1C565B9}"/>
              </a:ext>
            </a:extLst>
          </p:cNvPr>
          <p:cNvSpPr>
            <a:spLocks noGrp="1"/>
          </p:cNvSpPr>
          <p:nvPr/>
        </p:nvSpPr>
        <p:spPr>
          <a:xfrm>
            <a:off x="3752850" y="4200525"/>
            <a:ext cx="2000250" cy="381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065" b="1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065" b="1">
                <a:solidFill>
                  <a:srgbClr val="1F1F1F"/>
                </a:solidFill>
                <a:latin typeface="Arial"/>
                <a:ea typeface="Arial"/>
                <a:cs typeface="Arial"/>
              </a:rPr>
              <a:t>HFC-134a</a:t>
            </a:r>
          </a:p>
          <a:p>
            <a:pPr algn="ctr">
              <a:defRPr sz="1065" b="1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065" b="1">
                <a:solidFill>
                  <a:srgbClr val="1F1F1F"/>
                </a:solidFill>
                <a:latin typeface="Arial"/>
                <a:ea typeface="Arial"/>
                <a:cs typeface="Arial"/>
              </a:rPr>
              <a:t>→ HFO-1234yf / CO₂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8C51E27-FCAB-49EB-B027-FC26E27C4D97}"/>
              </a:ext>
            </a:extLst>
          </p:cNvPr>
          <p:cNvSpPr>
            <a:spLocks noGrp="1"/>
          </p:cNvSpPr>
          <p:nvPr/>
        </p:nvSpPr>
        <p:spPr>
          <a:xfrm>
            <a:off x="6381750" y="1504950"/>
            <a:ext cx="2571750" cy="3390900"/>
          </a:xfrm>
          <a:prstGeom prst="rect">
            <a:avLst/>
          </a:prstGeom>
          <a:solidFill>
            <a:srgbClr val="FFFFFF"/>
          </a:solidFill>
          <a:ln w="9525">
            <a:solidFill>
              <a:srgbClr val="C7D4E4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B0B601C-3CBD-463D-8778-9DAB438436C8}"/>
              </a:ext>
            </a:extLst>
          </p:cNvPr>
          <p:cNvSpPr>
            <a:spLocks noGrp="1"/>
          </p:cNvSpPr>
          <p:nvPr/>
        </p:nvSpPr>
        <p:spPr>
          <a:xfrm>
            <a:off x="6381750" y="1504950"/>
            <a:ext cx="2571750" cy="95250"/>
          </a:xfrm>
          <a:prstGeom prst="rect">
            <a:avLst/>
          </a:prstGeom>
          <a:solidFill>
            <a:srgbClr val="ED7D31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6F913B14-94F8-484A-A30A-7C41335A03D4}"/>
              </a:ext>
            </a:extLst>
          </p:cNvPr>
          <p:cNvSpPr>
            <a:spLocks noGrp="1"/>
          </p:cNvSpPr>
          <p:nvPr/>
        </p:nvSpPr>
        <p:spPr>
          <a:xfrm>
            <a:off x="6553200" y="1752600"/>
            <a:ext cx="6477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2250" b="1">
                <a:solidFill>
                  <a:srgbClr val="ED7D31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ED7D31"/>
                </a:solidFill>
                <a:latin typeface="Arial"/>
                <a:ea typeface="Arial"/>
                <a:cs typeface="Arial"/>
              </a:rPr>
              <a:t>CAC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9C967A5-C174-47B6-BE28-B916FC315A95}"/>
              </a:ext>
            </a:extLst>
          </p:cNvPr>
          <p:cNvSpPr>
            <a:spLocks noGrp="1"/>
          </p:cNvSpPr>
          <p:nvPr/>
        </p:nvSpPr>
        <p:spPr>
          <a:xfrm>
            <a:off x="7258050" y="1790700"/>
            <a:ext cx="16954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650" b="1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650" b="1" dirty="0">
                <a:solidFill>
                  <a:srgbClr val="1F1F1F"/>
                </a:solidFill>
                <a:latin typeface="Arial"/>
                <a:ea typeface="Arial"/>
                <a:cs typeface="Arial"/>
              </a:rPr>
              <a:t>Commercial AC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9107011-ACF3-44EF-A699-739CF94A6ED6}"/>
              </a:ext>
            </a:extLst>
          </p:cNvPr>
          <p:cNvSpPr>
            <a:spLocks noGrp="1"/>
          </p:cNvSpPr>
          <p:nvPr/>
        </p:nvSpPr>
        <p:spPr>
          <a:xfrm>
            <a:off x="6610350" y="2209800"/>
            <a:ext cx="2114550" cy="1104900"/>
          </a:xfrm>
          <a:prstGeom prst="rect">
            <a:avLst/>
          </a:prstGeom>
          <a:solidFill>
            <a:srgbClr val="F8FBFF"/>
          </a:solidFill>
          <a:ln w="9525">
            <a:solidFill>
              <a:srgbClr val="D7E4F2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6"/>
          <a:srcRect t="8545" b="8545"/>
          <a:stretch>
            <a:fillRect/>
          </a:stretch>
        </p:blipFill>
        <p:spPr>
          <a:xfrm>
            <a:off x="6648450" y="2247900"/>
            <a:ext cx="2038350" cy="1028700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CA4B9EDB-71F1-47FF-B3AB-FD7FB6A53087}"/>
              </a:ext>
            </a:extLst>
          </p:cNvPr>
          <p:cNvSpPr>
            <a:spLocks noGrp="1"/>
          </p:cNvSpPr>
          <p:nvPr/>
        </p:nvSpPr>
        <p:spPr>
          <a:xfrm>
            <a:off x="6629400" y="3505200"/>
            <a:ext cx="207645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275" b="0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275" b="0">
                <a:solidFill>
                  <a:srgbClr val="1F1F1F"/>
                </a:solidFill>
                <a:latin typeface="Arial"/>
                <a:ea typeface="Arial"/>
                <a:cs typeface="Arial"/>
              </a:rPr>
              <a:t>unitary, VRF,</a:t>
            </a:r>
          </a:p>
          <a:p>
            <a:pPr algn="ctr">
              <a:defRPr sz="1275" b="0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275" b="0">
                <a:solidFill>
                  <a:srgbClr val="1F1F1F"/>
                </a:solidFill>
                <a:latin typeface="Arial"/>
                <a:ea typeface="Arial"/>
                <a:cs typeface="Arial"/>
              </a:rPr>
              <a:t>chillers and heat pumps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C960471-FE38-4325-A9DC-43DA7A8D5CA5}"/>
              </a:ext>
            </a:extLst>
          </p:cNvPr>
          <p:cNvSpPr>
            <a:spLocks noGrp="1"/>
          </p:cNvSpPr>
          <p:nvPr/>
        </p:nvSpPr>
        <p:spPr>
          <a:xfrm>
            <a:off x="6610350" y="4114800"/>
            <a:ext cx="2114550" cy="552450"/>
          </a:xfrm>
          <a:prstGeom prst="rect">
            <a:avLst/>
          </a:prstGeom>
          <a:solidFill>
            <a:srgbClr val="FFF1DF"/>
          </a:solidFill>
          <a:ln w="9525">
            <a:solidFill>
              <a:srgbClr val="D7E4F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22037CD2-02EE-48B6-AC70-75B69E5FF8C1}"/>
              </a:ext>
            </a:extLst>
          </p:cNvPr>
          <p:cNvSpPr>
            <a:spLocks noGrp="1"/>
          </p:cNvSpPr>
          <p:nvPr/>
        </p:nvSpPr>
        <p:spPr>
          <a:xfrm>
            <a:off x="6591300" y="4152900"/>
            <a:ext cx="2114550" cy="25717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065" b="1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065" b="1" dirty="0">
                <a:solidFill>
                  <a:srgbClr val="1F1F1F"/>
                </a:solidFill>
                <a:latin typeface="Arial"/>
                <a:ea typeface="Arial"/>
                <a:cs typeface="Arial"/>
              </a:rPr>
              <a:t>HCFC-22 / HFC-410A / HFC-134a</a:t>
            </a:r>
          </a:p>
          <a:p>
            <a:pPr algn="ctr">
              <a:defRPr sz="1065" b="1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065" b="1" dirty="0">
                <a:solidFill>
                  <a:srgbClr val="1F1F1F"/>
                </a:solidFill>
                <a:latin typeface="Arial"/>
                <a:ea typeface="Arial"/>
                <a:cs typeface="Arial"/>
              </a:rPr>
              <a:t>→ HFC-32 / HFOs / natural refrigerants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9125CCDF-54FF-4056-949F-CB99C3E9024F}"/>
              </a:ext>
            </a:extLst>
          </p:cNvPr>
          <p:cNvSpPr>
            <a:spLocks noGrp="1"/>
          </p:cNvSpPr>
          <p:nvPr/>
        </p:nvSpPr>
        <p:spPr>
          <a:xfrm>
            <a:off x="9296400" y="1504950"/>
            <a:ext cx="2571750" cy="3390900"/>
          </a:xfrm>
          <a:prstGeom prst="rect">
            <a:avLst/>
          </a:prstGeom>
          <a:solidFill>
            <a:srgbClr val="FFFFFF"/>
          </a:solidFill>
          <a:ln w="9525">
            <a:solidFill>
              <a:srgbClr val="C7D4E4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25FD246E-BDE0-42FF-9B63-0301F22666E2}"/>
              </a:ext>
            </a:extLst>
          </p:cNvPr>
          <p:cNvSpPr>
            <a:spLocks noGrp="1"/>
          </p:cNvSpPr>
          <p:nvPr/>
        </p:nvSpPr>
        <p:spPr>
          <a:xfrm>
            <a:off x="9296400" y="1504950"/>
            <a:ext cx="2571750" cy="95250"/>
          </a:xfrm>
          <a:prstGeom prst="rect">
            <a:avLst/>
          </a:prstGeom>
          <a:solidFill>
            <a:srgbClr val="7B61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B6DDC1D5-46FB-4949-964E-5B372BA9B862}"/>
              </a:ext>
            </a:extLst>
          </p:cNvPr>
          <p:cNvSpPr>
            <a:spLocks noGrp="1"/>
          </p:cNvSpPr>
          <p:nvPr/>
        </p:nvSpPr>
        <p:spPr>
          <a:xfrm>
            <a:off x="9467850" y="1752600"/>
            <a:ext cx="6477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2250" b="1">
                <a:solidFill>
                  <a:srgbClr val="7B61FF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7B61FF"/>
                </a:solidFill>
                <a:latin typeface="Arial"/>
                <a:ea typeface="Arial"/>
                <a:cs typeface="Arial"/>
              </a:rPr>
              <a:t>CCR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A672607D-2AEC-4FCD-BA22-E5488977A35D}"/>
              </a:ext>
            </a:extLst>
          </p:cNvPr>
          <p:cNvSpPr>
            <a:spLocks noGrp="1"/>
          </p:cNvSpPr>
          <p:nvPr/>
        </p:nvSpPr>
        <p:spPr>
          <a:xfrm>
            <a:off x="10172700" y="1790700"/>
            <a:ext cx="142875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650" b="1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650" b="1">
                <a:solidFill>
                  <a:srgbClr val="1F1F1F"/>
                </a:solidFill>
                <a:latin typeface="Arial"/>
                <a:ea typeface="Arial"/>
                <a:cs typeface="Arial"/>
              </a:rPr>
              <a:t>Cold chain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98AB667-7522-4AC8-843E-8FAD05F95320}"/>
              </a:ext>
            </a:extLst>
          </p:cNvPr>
          <p:cNvSpPr>
            <a:spLocks noGrp="1"/>
          </p:cNvSpPr>
          <p:nvPr/>
        </p:nvSpPr>
        <p:spPr>
          <a:xfrm>
            <a:off x="9525000" y="2209800"/>
            <a:ext cx="2114550" cy="1104900"/>
          </a:xfrm>
          <a:prstGeom prst="rect">
            <a:avLst/>
          </a:prstGeom>
          <a:solidFill>
            <a:srgbClr val="F8FBFF"/>
          </a:solidFill>
          <a:ln w="9525">
            <a:solidFill>
              <a:srgbClr val="D7E4F2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7"/>
          <a:srcRect t="8545" b="8545"/>
          <a:stretch>
            <a:fillRect/>
          </a:stretch>
        </p:blipFill>
        <p:spPr>
          <a:xfrm>
            <a:off x="9563100" y="2247900"/>
            <a:ext cx="2038350" cy="1028700"/>
          </a:xfrm>
          <a:prstGeom prst="rect">
            <a:avLst/>
          </a:prstGeom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60E69D39-BBE0-48F6-AB4E-261C0F19B632}"/>
              </a:ext>
            </a:extLst>
          </p:cNvPr>
          <p:cNvSpPr>
            <a:spLocks noGrp="1"/>
          </p:cNvSpPr>
          <p:nvPr/>
        </p:nvSpPr>
        <p:spPr>
          <a:xfrm>
            <a:off x="9544050" y="3505200"/>
            <a:ext cx="207645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275" b="0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275" b="0">
                <a:solidFill>
                  <a:srgbClr val="1F1F1F"/>
                </a:solidFill>
                <a:latin typeface="Arial"/>
                <a:ea typeface="Arial"/>
                <a:cs typeface="Arial"/>
              </a:rPr>
              <a:t>display cabinets, cold rooms,</a:t>
            </a:r>
          </a:p>
          <a:p>
            <a:pPr algn="ctr">
              <a:defRPr sz="1275" b="0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275" b="0">
                <a:solidFill>
                  <a:srgbClr val="1F1F1F"/>
                </a:solidFill>
                <a:latin typeface="Arial"/>
                <a:ea typeface="Arial"/>
                <a:cs typeface="Arial"/>
              </a:rPr>
              <a:t>transport refrigeration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55ACF4F8-60E6-48CA-90D0-E8F7DDC82573}"/>
              </a:ext>
            </a:extLst>
          </p:cNvPr>
          <p:cNvSpPr>
            <a:spLocks noGrp="1"/>
          </p:cNvSpPr>
          <p:nvPr/>
        </p:nvSpPr>
        <p:spPr>
          <a:xfrm>
            <a:off x="9525000" y="4114800"/>
            <a:ext cx="2114550" cy="552450"/>
          </a:xfrm>
          <a:prstGeom prst="rect">
            <a:avLst/>
          </a:prstGeom>
          <a:solidFill>
            <a:srgbClr val="F0ECFF"/>
          </a:solidFill>
          <a:ln w="9525">
            <a:solidFill>
              <a:srgbClr val="D7E4F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30C47237-E696-47A4-9438-F2CCB1B265F5}"/>
              </a:ext>
            </a:extLst>
          </p:cNvPr>
          <p:cNvSpPr>
            <a:spLocks noGrp="1"/>
          </p:cNvSpPr>
          <p:nvPr/>
        </p:nvSpPr>
        <p:spPr>
          <a:xfrm>
            <a:off x="9582150" y="4200525"/>
            <a:ext cx="2000250" cy="381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065" b="1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065" b="1">
                <a:solidFill>
                  <a:srgbClr val="1F1F1F"/>
                </a:solidFill>
                <a:latin typeface="Arial"/>
                <a:ea typeface="Arial"/>
                <a:cs typeface="Arial"/>
              </a:rPr>
              <a:t>HFC-404A / HFC-507A / HFC-134a</a:t>
            </a:r>
          </a:p>
          <a:p>
            <a:pPr algn="ctr">
              <a:defRPr sz="1065" b="1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065" b="1">
                <a:solidFill>
                  <a:srgbClr val="1F1F1F"/>
                </a:solidFill>
                <a:latin typeface="Arial"/>
                <a:ea typeface="Arial"/>
                <a:cs typeface="Arial"/>
              </a:rPr>
              <a:t>→ HC-290 / CO₂ / ammonia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383A9D17-885E-4AD5-B942-8876C75BE06D}"/>
              </a:ext>
            </a:extLst>
          </p:cNvPr>
          <p:cNvSpPr>
            <a:spLocks noGrp="1"/>
          </p:cNvSpPr>
          <p:nvPr/>
        </p:nvSpPr>
        <p:spPr>
          <a:xfrm>
            <a:off x="1047750" y="5257800"/>
            <a:ext cx="10096500" cy="533400"/>
          </a:xfrm>
          <a:prstGeom prst="rect">
            <a:avLst/>
          </a:prstGeom>
          <a:solidFill>
            <a:srgbClr val="E6F7F5"/>
          </a:solidFill>
          <a:ln w="9525">
            <a:solidFill>
              <a:srgbClr val="88CDC8"/>
            </a:solidFill>
            <a:prstDash val="solid"/>
          </a:ln>
        </p:spPr>
        <p:txBody>
          <a:bodyPr lIns="0" tIns="0" rIns="0" bIns="0" anchor="ctr"/>
          <a:lstStyle/>
          <a:p>
            <a:pPr algn="ctr"/>
            <a:r>
              <a:rPr sz="1600">
                <a:latin typeface="Arial"/>
              </a:rPr>
              <a:t>Each sector is modeled separately because equipment lifetimes, refrigerant choices, efficiency pathways, and costs differ.</a:t>
            </a:r>
          </a:p>
        </p:txBody>
      </p:sp>
      <p:sp>
        <p:nvSpPr>
          <p:cNvPr id="49" name="Codex reference footer 49"/>
          <p:cNvSpPr txBox="1"/>
          <p:nvPr/>
        </p:nvSpPr>
        <p:spPr>
          <a:xfrm>
            <a:off x="6903720" y="6519672"/>
            <a:ext cx="4983480" cy="2011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20" dirty="0">
                <a:solidFill>
                  <a:srgbClr val="667085"/>
                </a:solidFill>
                <a:latin typeface="Arial"/>
                <a:ea typeface="Arial"/>
                <a:cs typeface="Arial"/>
              </a:rPr>
              <a:t>Sources: sector boundary adapted from this study, XMind classification, and TEAP/RTOC sector taxonomy.</a:t>
            </a:r>
          </a:p>
        </p:txBody>
      </p:sp>
    </p:spTree>
    <p:extLst>
      <p:ext uri="{BB962C8B-B14F-4D97-AF65-F5344CB8AC3E}">
        <p14:creationId xmlns:p14="http://schemas.microsoft.com/office/powerpoint/2010/main" val="485897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F4B85EEA-7D4B-48E0-A1F0-ADB269E81CEF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9F8E02A-1681-4453-A0B8-F11C6E559D5C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0325100" cy="704850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953E225-6073-4DFF-B0AF-6042F1EF8BE2}"/>
              </a:ext>
            </a:extLst>
          </p:cNvPr>
          <p:cNvSpPr>
            <a:spLocks noGrp="1"/>
          </p:cNvSpPr>
          <p:nvPr/>
        </p:nvSpPr>
        <p:spPr>
          <a:xfrm>
            <a:off x="10325100" y="0"/>
            <a:ext cx="1866900" cy="704850"/>
          </a:xfrm>
          <a:prstGeom prst="rect">
            <a:avLst/>
          </a:prstGeom>
          <a:solidFill>
            <a:srgbClr val="76000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F9F6743-F6D6-4334-9D33-F264C8B42DE8}"/>
              </a:ext>
            </a:extLst>
          </p:cNvPr>
          <p:cNvSpPr>
            <a:spLocks noGrp="1"/>
          </p:cNvSpPr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92636D1-26F3-44D1-8F14-C9DC36B22F4E}"/>
              </a:ext>
            </a:extLst>
          </p:cNvPr>
          <p:cNvSpPr>
            <a:spLocks noGrp="1"/>
          </p:cNvSpPr>
          <p:nvPr/>
        </p:nvSpPr>
        <p:spPr>
          <a:xfrm>
            <a:off x="10496550" y="85725"/>
            <a:ext cx="1485900" cy="552450"/>
          </a:xfrm>
          <a:prstGeom prst="rect">
            <a:avLst/>
          </a:prstGeom>
          <a:solidFill>
            <a:srgbClr val="FFFFFF"/>
          </a:solidFill>
          <a:ln w="9525">
            <a:solidFill>
              <a:srgbClr val="D7E4F2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0610850" y="171450"/>
            <a:ext cx="361950" cy="361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1355087" y="142875"/>
            <a:ext cx="321276" cy="4572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56A9678-EFDC-43EC-A621-F0ECCC176073}"/>
              </a:ext>
            </a:extLst>
          </p:cNvPr>
          <p:cNvSpPr>
            <a:spLocks noGrp="1"/>
          </p:cNvSpPr>
          <p:nvPr/>
        </p:nvSpPr>
        <p:spPr>
          <a:xfrm>
            <a:off x="209550" y="209550"/>
            <a:ext cx="981075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100" b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2100" b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Research question and scenarios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E90CFE0-422D-4D63-9A96-B1B7F67F9BDD}"/>
              </a:ext>
            </a:extLst>
          </p:cNvPr>
          <p:cNvSpPr>
            <a:spLocks noGrp="1"/>
          </p:cNvSpPr>
          <p:nvPr/>
        </p:nvSpPr>
        <p:spPr>
          <a:xfrm>
            <a:off x="76200" y="6448425"/>
            <a:ext cx="3238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75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r>
              <a:rPr sz="975" b="0">
                <a:solidFill>
                  <a:srgbClr val="4A4A4A"/>
                </a:solidFill>
                <a:latin typeface="Arial"/>
                <a:ea typeface="Arial"/>
                <a:cs typeface="Arial"/>
              </a:rPr>
              <a:t>4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757A89E-2C0E-4B42-A309-E55E37DA3E09}"/>
              </a:ext>
            </a:extLst>
          </p:cNvPr>
          <p:cNvSpPr>
            <a:spLocks noGrp="1"/>
          </p:cNvSpPr>
          <p:nvPr/>
        </p:nvSpPr>
        <p:spPr>
          <a:xfrm>
            <a:off x="590550" y="1066799"/>
            <a:ext cx="4705350" cy="4438651"/>
          </a:xfrm>
          <a:prstGeom prst="rect">
            <a:avLst/>
          </a:prstGeom>
          <a:solidFill>
            <a:srgbClr val="F8FBFF"/>
          </a:solidFill>
          <a:ln w="9525">
            <a:solidFill>
              <a:srgbClr val="C7D4E4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BC42D3C-B0AC-40AB-BAC3-0BB0CAF1DBDC}"/>
              </a:ext>
            </a:extLst>
          </p:cNvPr>
          <p:cNvSpPr>
            <a:spLocks noGrp="1"/>
          </p:cNvSpPr>
          <p:nvPr/>
        </p:nvSpPr>
        <p:spPr>
          <a:xfrm>
            <a:off x="876300" y="1352550"/>
            <a:ext cx="180975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875" b="1">
                <a:solidFill>
                  <a:srgbClr val="8B0012"/>
                </a:solidFill>
                <a:latin typeface="Arial"/>
                <a:ea typeface="Arial"/>
                <a:cs typeface="Arial"/>
              </a:defRPr>
            </a:pPr>
            <a:r>
              <a:rPr sz="1875" b="1">
                <a:solidFill>
                  <a:srgbClr val="8B0012"/>
                </a:solidFill>
                <a:latin typeface="Arial"/>
                <a:ea typeface="Arial"/>
                <a:cs typeface="Arial"/>
              </a:rPr>
              <a:t>Research gap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17BF010-A83D-48CA-9485-8B0D92D6B0F0}"/>
              </a:ext>
            </a:extLst>
          </p:cNvPr>
          <p:cNvSpPr>
            <a:spLocks noGrp="1"/>
          </p:cNvSpPr>
          <p:nvPr/>
        </p:nvSpPr>
        <p:spPr>
          <a:xfrm>
            <a:off x="876300" y="1866900"/>
            <a:ext cx="3905250" cy="876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725" b="0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725" b="0" dirty="0">
                <a:solidFill>
                  <a:srgbClr val="1F1F1F"/>
                </a:solidFill>
                <a:latin typeface="Arial"/>
                <a:ea typeface="Arial"/>
                <a:cs typeface="Arial"/>
              </a:rPr>
              <a:t>Cooling demand, HFC controls, efficiency standards, power-sector CO₂, air pollutants, and climate response are often assessed separately.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B635578-91EF-4702-8872-8A3060AC7D32}"/>
              </a:ext>
            </a:extLst>
          </p:cNvPr>
          <p:cNvSpPr>
            <a:spLocks noGrp="1"/>
          </p:cNvSpPr>
          <p:nvPr/>
        </p:nvSpPr>
        <p:spPr>
          <a:xfrm>
            <a:off x="876300" y="3067050"/>
            <a:ext cx="1524000" cy="28575"/>
          </a:xfrm>
          <a:prstGeom prst="rect">
            <a:avLst/>
          </a:prstGeom>
          <a:solidFill>
            <a:srgbClr val="ED7D31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FF47AB6-08E0-4B60-9D78-EE7BE9BD988A}"/>
              </a:ext>
            </a:extLst>
          </p:cNvPr>
          <p:cNvSpPr>
            <a:spLocks noGrp="1"/>
          </p:cNvSpPr>
          <p:nvPr/>
        </p:nvSpPr>
        <p:spPr>
          <a:xfrm>
            <a:off x="876300" y="3276600"/>
            <a:ext cx="142875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800" b="1">
                <a:solidFill>
                  <a:srgbClr val="ED7D31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ED7D31"/>
                </a:solidFill>
                <a:latin typeface="Arial"/>
                <a:ea typeface="Arial"/>
                <a:cs typeface="Arial"/>
              </a:rPr>
              <a:t>Question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C28D545-13B1-42FF-BC36-83537B38E360}"/>
              </a:ext>
            </a:extLst>
          </p:cNvPr>
          <p:cNvSpPr>
            <a:spLocks noGrp="1"/>
          </p:cNvSpPr>
          <p:nvPr/>
        </p:nvSpPr>
        <p:spPr>
          <a:xfrm>
            <a:off x="876300" y="3714750"/>
            <a:ext cx="3905250" cy="838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800" b="1">
                <a:solidFill>
                  <a:srgbClr val="8B0012"/>
                </a:solidFill>
                <a:latin typeface="Arial"/>
                <a:ea typeface="Arial"/>
                <a:cs typeface="Arial"/>
              </a:defRPr>
            </a:pPr>
            <a:r>
              <a:rPr sz="1800" b="1" dirty="0">
                <a:solidFill>
                  <a:srgbClr val="8B0012"/>
                </a:solidFill>
                <a:latin typeface="Arial"/>
                <a:ea typeface="Arial"/>
                <a:cs typeface="Arial"/>
              </a:rPr>
              <a:t>What climate and air-quality improvement could China achieve by considering low-GWP refrigerants and higher efficiency together?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E292B7B-9F63-453F-B636-AC7D6EDDE900}"/>
              </a:ext>
            </a:extLst>
          </p:cNvPr>
          <p:cNvSpPr>
            <a:spLocks noGrp="1"/>
          </p:cNvSpPr>
          <p:nvPr/>
        </p:nvSpPr>
        <p:spPr>
          <a:xfrm>
            <a:off x="6305550" y="1066800"/>
            <a:ext cx="32385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875" b="1">
                <a:solidFill>
                  <a:srgbClr val="4CAF50"/>
                </a:solidFill>
                <a:latin typeface="Arial"/>
                <a:ea typeface="Arial"/>
                <a:cs typeface="Arial"/>
              </a:defRPr>
            </a:pPr>
            <a:r>
              <a:rPr sz="1875" b="1">
                <a:solidFill>
                  <a:srgbClr val="4CAF50"/>
                </a:solidFill>
                <a:latin typeface="Arial"/>
                <a:ea typeface="Arial"/>
                <a:cs typeface="Arial"/>
              </a:rPr>
              <a:t>Scenario design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717C2E3-94A0-43F3-818B-C990DC060BE7}"/>
              </a:ext>
            </a:extLst>
          </p:cNvPr>
          <p:cNvSpPr>
            <a:spLocks noGrp="1"/>
          </p:cNvSpPr>
          <p:nvPr/>
        </p:nvSpPr>
        <p:spPr>
          <a:xfrm>
            <a:off x="5962650" y="1543050"/>
            <a:ext cx="4933950" cy="819150"/>
          </a:xfrm>
          <a:prstGeom prst="rect">
            <a:avLst/>
          </a:prstGeom>
          <a:solidFill>
            <a:srgbClr val="EAF2FB"/>
          </a:solidFill>
          <a:ln w="9525">
            <a:solidFill>
              <a:srgbClr val="C7D4E4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8522E75-F3A7-4B7B-9DD8-2F93C43356AF}"/>
              </a:ext>
            </a:extLst>
          </p:cNvPr>
          <p:cNvSpPr>
            <a:spLocks noGrp="1"/>
          </p:cNvSpPr>
          <p:nvPr/>
        </p:nvSpPr>
        <p:spPr>
          <a:xfrm>
            <a:off x="6191250" y="1771650"/>
            <a:ext cx="781050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2100" b="1">
                <a:solidFill>
                  <a:srgbClr val="8B0012"/>
                </a:solidFill>
                <a:latin typeface="Arial"/>
                <a:ea typeface="Arial"/>
                <a:cs typeface="Arial"/>
              </a:defRPr>
            </a:pPr>
            <a:r>
              <a:rPr sz="2100" b="1">
                <a:solidFill>
                  <a:srgbClr val="8B0012"/>
                </a:solidFill>
                <a:latin typeface="Arial"/>
                <a:ea typeface="Arial"/>
                <a:cs typeface="Arial"/>
              </a:rPr>
              <a:t>BAU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3A5203B-9909-4612-A960-892F820DE2A5}"/>
              </a:ext>
            </a:extLst>
          </p:cNvPr>
          <p:cNvSpPr>
            <a:spLocks noGrp="1"/>
          </p:cNvSpPr>
          <p:nvPr/>
        </p:nvSpPr>
        <p:spPr>
          <a:xfrm>
            <a:off x="7239000" y="1714500"/>
            <a:ext cx="3257550" cy="4381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575" b="0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575" b="0">
                <a:solidFill>
                  <a:srgbClr val="1F1F1F"/>
                </a:solidFill>
                <a:latin typeface="Arial"/>
                <a:ea typeface="Arial"/>
                <a:cs typeface="Arial"/>
              </a:rPr>
              <a:t>recent market refrigerants + current efficiency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2447B61-CF62-41F0-9BB5-8D47A391D2D6}"/>
              </a:ext>
            </a:extLst>
          </p:cNvPr>
          <p:cNvSpPr>
            <a:spLocks noGrp="1"/>
          </p:cNvSpPr>
          <p:nvPr/>
        </p:nvSpPr>
        <p:spPr>
          <a:xfrm>
            <a:off x="5962650" y="2667000"/>
            <a:ext cx="4933950" cy="819150"/>
          </a:xfrm>
          <a:prstGeom prst="rect">
            <a:avLst/>
          </a:prstGeom>
          <a:solidFill>
            <a:srgbClr val="EAF7EA"/>
          </a:solidFill>
          <a:ln w="9525">
            <a:solidFill>
              <a:srgbClr val="C7D4E4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9ED430C-FB51-4084-BE8E-3B25EB7BD0DE}"/>
              </a:ext>
            </a:extLst>
          </p:cNvPr>
          <p:cNvSpPr>
            <a:spLocks noGrp="1"/>
          </p:cNvSpPr>
          <p:nvPr/>
        </p:nvSpPr>
        <p:spPr>
          <a:xfrm>
            <a:off x="6191250" y="2895600"/>
            <a:ext cx="781050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2100" b="1">
                <a:solidFill>
                  <a:srgbClr val="4CAF50"/>
                </a:solidFill>
                <a:latin typeface="Arial"/>
                <a:ea typeface="Arial"/>
                <a:cs typeface="Arial"/>
              </a:defRPr>
            </a:pPr>
            <a:r>
              <a:rPr sz="2100" b="1">
                <a:solidFill>
                  <a:srgbClr val="4CAF50"/>
                </a:solidFill>
                <a:latin typeface="Arial"/>
                <a:ea typeface="Arial"/>
                <a:cs typeface="Arial"/>
              </a:rPr>
              <a:t>KAE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60E54D3-DB06-429E-ACEE-AAEA48E26D67}"/>
              </a:ext>
            </a:extLst>
          </p:cNvPr>
          <p:cNvSpPr>
            <a:spLocks noGrp="1"/>
          </p:cNvSpPr>
          <p:nvPr/>
        </p:nvSpPr>
        <p:spPr>
          <a:xfrm>
            <a:off x="7239000" y="2838450"/>
            <a:ext cx="3257550" cy="4381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575" b="0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575" b="0">
                <a:solidFill>
                  <a:srgbClr val="1F1F1F"/>
                </a:solidFill>
                <a:latin typeface="Arial"/>
                <a:ea typeface="Arial"/>
                <a:cs typeface="Arial"/>
              </a:rPr>
              <a:t>Kigali-compliant HFC phase-down + China efficiency plan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5021FFB-F77E-4D17-838E-51DA419F8EE6}"/>
              </a:ext>
            </a:extLst>
          </p:cNvPr>
          <p:cNvSpPr>
            <a:spLocks noGrp="1"/>
          </p:cNvSpPr>
          <p:nvPr/>
        </p:nvSpPr>
        <p:spPr>
          <a:xfrm>
            <a:off x="5962650" y="3790950"/>
            <a:ext cx="4933950" cy="819150"/>
          </a:xfrm>
          <a:prstGeom prst="rect">
            <a:avLst/>
          </a:prstGeom>
          <a:solidFill>
            <a:srgbClr val="FFF1DF"/>
          </a:solidFill>
          <a:ln w="9525">
            <a:solidFill>
              <a:srgbClr val="C7D4E4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5AB566F-EC69-42D3-9544-D187635C04E2}"/>
              </a:ext>
            </a:extLst>
          </p:cNvPr>
          <p:cNvSpPr>
            <a:spLocks noGrp="1"/>
          </p:cNvSpPr>
          <p:nvPr/>
        </p:nvSpPr>
        <p:spPr>
          <a:xfrm>
            <a:off x="6191250" y="4019550"/>
            <a:ext cx="781050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2100" b="1">
                <a:solidFill>
                  <a:srgbClr val="ED7D31"/>
                </a:solidFill>
                <a:latin typeface="Arial"/>
                <a:ea typeface="Arial"/>
                <a:cs typeface="Arial"/>
              </a:defRPr>
            </a:pPr>
            <a:r>
              <a:rPr sz="2100" b="1">
                <a:solidFill>
                  <a:srgbClr val="ED7D31"/>
                </a:solidFill>
                <a:latin typeface="Arial"/>
                <a:ea typeface="Arial"/>
                <a:cs typeface="Arial"/>
              </a:rPr>
              <a:t>ATE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084B80C-F4BA-415C-BCB8-2DE3DD24A0AA}"/>
              </a:ext>
            </a:extLst>
          </p:cNvPr>
          <p:cNvSpPr>
            <a:spLocks noGrp="1"/>
          </p:cNvSpPr>
          <p:nvPr/>
        </p:nvSpPr>
        <p:spPr>
          <a:xfrm>
            <a:off x="7239000" y="3962400"/>
            <a:ext cx="3257550" cy="4381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575" b="0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575" b="0">
                <a:solidFill>
                  <a:srgbClr val="1F1F1F"/>
                </a:solidFill>
                <a:latin typeface="Arial"/>
                <a:ea typeface="Arial"/>
                <a:cs typeface="Arial"/>
              </a:rPr>
              <a:t>faster low-GWP transition + stronger efficiency gains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31AFFB5-F6B8-4D63-A8D2-447357CCA8E7}"/>
              </a:ext>
            </a:extLst>
          </p:cNvPr>
          <p:cNvSpPr>
            <a:spLocks noGrp="1"/>
          </p:cNvSpPr>
          <p:nvPr/>
        </p:nvSpPr>
        <p:spPr>
          <a:xfrm>
            <a:off x="6134100" y="5143500"/>
            <a:ext cx="4572000" cy="800100"/>
          </a:xfrm>
          <a:prstGeom prst="rect">
            <a:avLst/>
          </a:prstGeom>
          <a:solidFill>
            <a:srgbClr val="E6F7F5"/>
          </a:solidFill>
          <a:ln w="9525">
            <a:solidFill>
              <a:srgbClr val="88CDC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42471E6-0BF2-476E-B6D5-9BB9B2E240A5}"/>
              </a:ext>
            </a:extLst>
          </p:cNvPr>
          <p:cNvSpPr>
            <a:spLocks noGrp="1"/>
          </p:cNvSpPr>
          <p:nvPr/>
        </p:nvSpPr>
        <p:spPr>
          <a:xfrm>
            <a:off x="6419850" y="5260086"/>
            <a:ext cx="4286250" cy="566928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080" b="1">
                <a:solidFill>
                  <a:srgbClr val="667085"/>
                </a:solidFill>
                <a:latin typeface="Arial"/>
                <a:ea typeface="Arial"/>
                <a:cs typeface="Arial"/>
              </a:defRPr>
            </a:pPr>
            <a:r>
              <a:rPr dirty="0"/>
              <a:t>BAU = Business as usual; KAE = Kigali Amendment + Efficiency; ATE = Accelerated Transition + Efficiency.</a:t>
            </a:r>
          </a:p>
          <a:p>
            <a:pPr>
              <a:defRPr sz="1080">
                <a:solidFill>
                  <a:srgbClr val="667085"/>
                </a:solidFill>
                <a:latin typeface="Arial"/>
              </a:defRPr>
            </a:pPr>
            <a:r>
              <a:rPr dirty="0"/>
              <a:t>All scenarios use the same 2022-2060 demand pathway; mitigation comes from refrigerants and efficiency, not reduced cooling service.</a:t>
            </a:r>
          </a:p>
        </p:txBody>
      </p:sp>
      <p:sp>
        <p:nvSpPr>
          <p:cNvPr id="29" name="Codex reference footer 29"/>
          <p:cNvSpPr txBox="1"/>
          <p:nvPr/>
        </p:nvSpPr>
        <p:spPr>
          <a:xfrm>
            <a:off x="6903720" y="6519672"/>
            <a:ext cx="4983480" cy="2011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20" dirty="0">
                <a:solidFill>
                  <a:srgbClr val="667085"/>
                </a:solidFill>
                <a:latin typeface="Arial"/>
                <a:ea typeface="Arial"/>
                <a:cs typeface="Arial"/>
              </a:rPr>
              <a:t>Sources: Kigali Amendment; Global Cooling Pledge; China efficiency-policy assumptions in this study.</a:t>
            </a:r>
          </a:p>
        </p:txBody>
      </p:sp>
    </p:spTree>
    <p:extLst>
      <p:ext uri="{BB962C8B-B14F-4D97-AF65-F5344CB8AC3E}">
        <p14:creationId xmlns:p14="http://schemas.microsoft.com/office/powerpoint/2010/main" val="1002030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>
            <a:extLst>
              <a:ext uri="{FF2B5EF4-FFF2-40B4-BE49-F238E27FC236}">
                <a16:creationId xmlns:a16="http://schemas.microsoft.com/office/drawing/2014/main" id="{00804417-1F01-4959-84B4-283F3DDCFFE5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BAE783B-1B39-437C-A37A-D2A8946113C1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0325100" cy="704850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B00FF48-77F2-40B0-8A7F-E21182AD2011}"/>
              </a:ext>
            </a:extLst>
          </p:cNvPr>
          <p:cNvSpPr>
            <a:spLocks noGrp="1"/>
          </p:cNvSpPr>
          <p:nvPr/>
        </p:nvSpPr>
        <p:spPr>
          <a:xfrm>
            <a:off x="10325100" y="0"/>
            <a:ext cx="1866900" cy="704850"/>
          </a:xfrm>
          <a:prstGeom prst="rect">
            <a:avLst/>
          </a:prstGeom>
          <a:solidFill>
            <a:srgbClr val="76000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5691912-05D8-410A-B724-735BD8CCE41B}"/>
              </a:ext>
            </a:extLst>
          </p:cNvPr>
          <p:cNvSpPr>
            <a:spLocks noGrp="1"/>
          </p:cNvSpPr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7ACBBB8-585E-424C-9EA4-E6F6D12EEB90}"/>
              </a:ext>
            </a:extLst>
          </p:cNvPr>
          <p:cNvSpPr>
            <a:spLocks noGrp="1"/>
          </p:cNvSpPr>
          <p:nvPr/>
        </p:nvSpPr>
        <p:spPr>
          <a:xfrm>
            <a:off x="10496550" y="85725"/>
            <a:ext cx="1485900" cy="552450"/>
          </a:xfrm>
          <a:prstGeom prst="rect">
            <a:avLst/>
          </a:prstGeom>
          <a:solidFill>
            <a:srgbClr val="FFFFFF"/>
          </a:solidFill>
          <a:ln w="9525">
            <a:solidFill>
              <a:srgbClr val="D7E4F2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0610850" y="171450"/>
            <a:ext cx="361950" cy="361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1355087" y="142875"/>
            <a:ext cx="321276" cy="4572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364AA31-357D-44CA-9448-797E582F227E}"/>
              </a:ext>
            </a:extLst>
          </p:cNvPr>
          <p:cNvSpPr>
            <a:spLocks noGrp="1"/>
          </p:cNvSpPr>
          <p:nvPr/>
        </p:nvSpPr>
        <p:spPr>
          <a:xfrm>
            <a:off x="209550" y="209550"/>
            <a:ext cx="981075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100" b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2100" b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Technical route: RAC-DEC </a:t>
            </a:r>
            <a:r>
              <a:rPr lang="en-US" altLang="zh-CN" sz="2100" b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integrates</a:t>
            </a:r>
            <a:r>
              <a:rPr sz="2100" b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demand, emissions, climate, and cost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5DDF208-5AD3-468F-9313-8109E622AA54}"/>
              </a:ext>
            </a:extLst>
          </p:cNvPr>
          <p:cNvSpPr>
            <a:spLocks noGrp="1"/>
          </p:cNvSpPr>
          <p:nvPr/>
        </p:nvSpPr>
        <p:spPr>
          <a:xfrm>
            <a:off x="76200" y="6448425"/>
            <a:ext cx="3238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75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r>
              <a:rPr sz="975" b="0">
                <a:solidFill>
                  <a:srgbClr val="4A4A4A"/>
                </a:solidFill>
                <a:latin typeface="Arial"/>
                <a:ea typeface="Arial"/>
                <a:cs typeface="Arial"/>
              </a:rPr>
              <a:t>5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37107FF-96B8-49FC-89CA-9A33D887C8AC}"/>
              </a:ext>
            </a:extLst>
          </p:cNvPr>
          <p:cNvSpPr>
            <a:spLocks noGrp="1"/>
          </p:cNvSpPr>
          <p:nvPr/>
        </p:nvSpPr>
        <p:spPr>
          <a:xfrm>
            <a:off x="838200" y="1066800"/>
            <a:ext cx="10096500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800" b="1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1F1F1F"/>
                </a:solidFill>
                <a:latin typeface="Arial"/>
                <a:ea typeface="Arial"/>
                <a:cs typeface="Arial"/>
              </a:rPr>
              <a:t>A bottom-up chain converts sector activity into HFCs, electricity, RF / warming, and costs.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BCADE9F-425C-4DFD-9F0D-F076B904B474}"/>
              </a:ext>
            </a:extLst>
          </p:cNvPr>
          <p:cNvSpPr>
            <a:spLocks noGrp="1"/>
          </p:cNvSpPr>
          <p:nvPr/>
        </p:nvSpPr>
        <p:spPr>
          <a:xfrm>
            <a:off x="552450" y="1638300"/>
            <a:ext cx="1866900" cy="2400300"/>
          </a:xfrm>
          <a:prstGeom prst="rect">
            <a:avLst/>
          </a:prstGeom>
          <a:solidFill>
            <a:srgbClr val="F8FBFF"/>
          </a:solidFill>
          <a:ln w="10478">
            <a:solidFill>
              <a:srgbClr val="C7D4E4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4C616F4-6593-4012-90D8-13838860F9A5}"/>
              </a:ext>
            </a:extLst>
          </p:cNvPr>
          <p:cNvSpPr>
            <a:spLocks noGrp="1"/>
          </p:cNvSpPr>
          <p:nvPr/>
        </p:nvSpPr>
        <p:spPr>
          <a:xfrm>
            <a:off x="552450" y="1638300"/>
            <a:ext cx="1866900" cy="85725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EC0835F-60DD-4AB8-8D97-A4164AE42290}"/>
              </a:ext>
            </a:extLst>
          </p:cNvPr>
          <p:cNvSpPr>
            <a:spLocks noGrp="1"/>
          </p:cNvSpPr>
          <p:nvPr/>
        </p:nvSpPr>
        <p:spPr>
          <a:xfrm>
            <a:off x="742950" y="1905000"/>
            <a:ext cx="400050" cy="400050"/>
          </a:xfrm>
          <a:prstGeom prst="ellipse">
            <a:avLst/>
          </a:prstGeom>
          <a:solidFill>
            <a:srgbClr val="FFFFFF"/>
          </a:solidFill>
          <a:ln w="22860">
            <a:solidFill>
              <a:srgbClr val="8B001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3898988-1E64-4285-BFE8-98413D732945}"/>
              </a:ext>
            </a:extLst>
          </p:cNvPr>
          <p:cNvSpPr>
            <a:spLocks noGrp="1"/>
          </p:cNvSpPr>
          <p:nvPr/>
        </p:nvSpPr>
        <p:spPr>
          <a:xfrm>
            <a:off x="742950" y="1981200"/>
            <a:ext cx="4000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425" b="1">
                <a:solidFill>
                  <a:srgbClr val="8B0012"/>
                </a:solidFill>
                <a:latin typeface="Arial"/>
                <a:ea typeface="Arial"/>
                <a:cs typeface="Arial"/>
              </a:defRPr>
            </a:pPr>
            <a:r>
              <a:rPr sz="1425" b="1">
                <a:solidFill>
                  <a:srgbClr val="8B0012"/>
                </a:solidFill>
                <a:latin typeface="Arial"/>
                <a:ea typeface="Arial"/>
                <a:cs typeface="Arial"/>
              </a:rPr>
              <a:t>1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3249411-9600-47C7-B4C0-20F199E9571A}"/>
              </a:ext>
            </a:extLst>
          </p:cNvPr>
          <p:cNvSpPr>
            <a:spLocks noGrp="1"/>
          </p:cNvSpPr>
          <p:nvPr/>
        </p:nvSpPr>
        <p:spPr>
          <a:xfrm>
            <a:off x="1200150" y="1914525"/>
            <a:ext cx="11049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350" b="1">
                <a:solidFill>
                  <a:srgbClr val="8B001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8B0012"/>
                </a:solidFill>
                <a:latin typeface="Arial"/>
                <a:ea typeface="Arial"/>
                <a:cs typeface="Arial"/>
              </a:rPr>
              <a:t>Demand drivers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FD82858-65F3-4957-A95A-1C09EA8E4671}"/>
              </a:ext>
            </a:extLst>
          </p:cNvPr>
          <p:cNvSpPr>
            <a:spLocks noGrp="1"/>
          </p:cNvSpPr>
          <p:nvPr/>
        </p:nvSpPr>
        <p:spPr>
          <a:xfrm>
            <a:off x="819150" y="2505075"/>
            <a:ext cx="1333500" cy="19050"/>
          </a:xfrm>
          <a:prstGeom prst="rect">
            <a:avLst/>
          </a:prstGeom>
          <a:solidFill>
            <a:srgbClr val="D3DE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EBD78C0-6063-4E7A-88DD-F25A797B5489}"/>
              </a:ext>
            </a:extLst>
          </p:cNvPr>
          <p:cNvSpPr>
            <a:spLocks noGrp="1"/>
          </p:cNvSpPr>
          <p:nvPr/>
        </p:nvSpPr>
        <p:spPr>
          <a:xfrm>
            <a:off x="733425" y="2724150"/>
            <a:ext cx="1504950" cy="8572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200" b="0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200" b="0">
                <a:solidFill>
                  <a:srgbClr val="1F1F1F"/>
                </a:solidFill>
                <a:latin typeface="Arial"/>
                <a:ea typeface="Arial"/>
                <a:cs typeface="Arial"/>
              </a:rPr>
              <a:t>population, income,</a:t>
            </a:r>
          </a:p>
          <a:p>
            <a:pPr algn="ctr">
              <a:defRPr sz="1200" b="0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200" b="0">
                <a:solidFill>
                  <a:srgbClr val="1F1F1F"/>
                </a:solidFill>
                <a:latin typeface="Arial"/>
                <a:ea typeface="Arial"/>
                <a:cs typeface="Arial"/>
              </a:rPr>
              <a:t>CDD, floor area,</a:t>
            </a:r>
          </a:p>
          <a:p>
            <a:pPr algn="ctr">
              <a:defRPr sz="1200" b="0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200" b="0">
                <a:solidFill>
                  <a:srgbClr val="1F1F1F"/>
                </a:solidFill>
                <a:latin typeface="Arial"/>
                <a:ea typeface="Arial"/>
                <a:cs typeface="Arial"/>
              </a:rPr>
              <a:t>vehicles, cold chain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18689AC-ED2E-43FF-8C67-FFD6375225DC}"/>
              </a:ext>
            </a:extLst>
          </p:cNvPr>
          <p:cNvSpPr>
            <a:spLocks noGrp="1"/>
          </p:cNvSpPr>
          <p:nvPr/>
        </p:nvSpPr>
        <p:spPr>
          <a:xfrm>
            <a:off x="2447925" y="2609850"/>
            <a:ext cx="342900" cy="4762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2700" b="1">
                <a:solidFill>
                  <a:srgbClr val="8A8A8A"/>
                </a:solidFill>
                <a:latin typeface="Arial"/>
                <a:ea typeface="Arial"/>
                <a:cs typeface="Arial"/>
              </a:defRPr>
            </a:pPr>
            <a:r>
              <a:rPr sz="2700" b="1">
                <a:solidFill>
                  <a:srgbClr val="8A8A8A"/>
                </a:solidFill>
                <a:latin typeface="Arial"/>
                <a:ea typeface="Arial"/>
                <a:cs typeface="Arial"/>
              </a:rPr>
              <a:t>&gt;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BE4D19F-A598-4CA8-B063-791A3658FD44}"/>
              </a:ext>
            </a:extLst>
          </p:cNvPr>
          <p:cNvSpPr>
            <a:spLocks noGrp="1"/>
          </p:cNvSpPr>
          <p:nvPr/>
        </p:nvSpPr>
        <p:spPr>
          <a:xfrm>
            <a:off x="2819400" y="1638300"/>
            <a:ext cx="1866900" cy="2400300"/>
          </a:xfrm>
          <a:prstGeom prst="rect">
            <a:avLst/>
          </a:prstGeom>
          <a:solidFill>
            <a:srgbClr val="F0FAF1"/>
          </a:solidFill>
          <a:ln w="10478">
            <a:solidFill>
              <a:srgbClr val="C7D4E4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461BB08-DDC4-40BA-9869-9339B0415738}"/>
              </a:ext>
            </a:extLst>
          </p:cNvPr>
          <p:cNvSpPr>
            <a:spLocks noGrp="1"/>
          </p:cNvSpPr>
          <p:nvPr/>
        </p:nvSpPr>
        <p:spPr>
          <a:xfrm>
            <a:off x="2819400" y="1638300"/>
            <a:ext cx="1866900" cy="85725"/>
          </a:xfrm>
          <a:prstGeom prst="rect">
            <a:avLst/>
          </a:prstGeom>
          <a:solidFill>
            <a:srgbClr val="4CAF5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E6E358B8-AEB0-4E8F-A600-04537A813AEA}"/>
              </a:ext>
            </a:extLst>
          </p:cNvPr>
          <p:cNvSpPr>
            <a:spLocks noGrp="1"/>
          </p:cNvSpPr>
          <p:nvPr/>
        </p:nvSpPr>
        <p:spPr>
          <a:xfrm>
            <a:off x="3009900" y="1905000"/>
            <a:ext cx="400050" cy="400050"/>
          </a:xfrm>
          <a:prstGeom prst="ellipse">
            <a:avLst/>
          </a:prstGeom>
          <a:solidFill>
            <a:srgbClr val="FFFFFF"/>
          </a:solidFill>
          <a:ln w="22860">
            <a:solidFill>
              <a:srgbClr val="4CAF5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D5C8504-C7BB-4E80-9B5C-F1A2F081A1C8}"/>
              </a:ext>
            </a:extLst>
          </p:cNvPr>
          <p:cNvSpPr>
            <a:spLocks noGrp="1"/>
          </p:cNvSpPr>
          <p:nvPr/>
        </p:nvSpPr>
        <p:spPr>
          <a:xfrm>
            <a:off x="3009900" y="1981200"/>
            <a:ext cx="4000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425" b="1">
                <a:solidFill>
                  <a:srgbClr val="4CAF50"/>
                </a:solidFill>
                <a:latin typeface="Arial"/>
                <a:ea typeface="Arial"/>
                <a:cs typeface="Arial"/>
              </a:defRPr>
            </a:pPr>
            <a:r>
              <a:rPr sz="1425" b="1">
                <a:solidFill>
                  <a:srgbClr val="4CAF50"/>
                </a:solidFill>
                <a:latin typeface="Arial"/>
                <a:ea typeface="Arial"/>
                <a:cs typeface="Arial"/>
              </a:rPr>
              <a:t>2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E4AE617-4D96-4C17-A328-6296DFC438EC}"/>
              </a:ext>
            </a:extLst>
          </p:cNvPr>
          <p:cNvSpPr>
            <a:spLocks noGrp="1"/>
          </p:cNvSpPr>
          <p:nvPr/>
        </p:nvSpPr>
        <p:spPr>
          <a:xfrm>
            <a:off x="3467100" y="1914525"/>
            <a:ext cx="11049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350" b="1">
                <a:solidFill>
                  <a:srgbClr val="4CAF50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4CAF50"/>
                </a:solidFill>
                <a:latin typeface="Arial"/>
                <a:ea typeface="Arial"/>
                <a:cs typeface="Arial"/>
              </a:rPr>
              <a:t>Stock turnover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4C8FC06-3479-473E-8BB1-25CD88D9FEC1}"/>
              </a:ext>
            </a:extLst>
          </p:cNvPr>
          <p:cNvSpPr>
            <a:spLocks noGrp="1"/>
          </p:cNvSpPr>
          <p:nvPr/>
        </p:nvSpPr>
        <p:spPr>
          <a:xfrm>
            <a:off x="3086100" y="2505075"/>
            <a:ext cx="1333500" cy="19050"/>
          </a:xfrm>
          <a:prstGeom prst="rect">
            <a:avLst/>
          </a:prstGeom>
          <a:solidFill>
            <a:srgbClr val="D3DE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A8C022B-B679-478C-BA21-DD2F2B14682E}"/>
              </a:ext>
            </a:extLst>
          </p:cNvPr>
          <p:cNvSpPr>
            <a:spLocks noGrp="1"/>
          </p:cNvSpPr>
          <p:nvPr/>
        </p:nvSpPr>
        <p:spPr>
          <a:xfrm>
            <a:off x="3000375" y="2724150"/>
            <a:ext cx="1504950" cy="8572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200" b="0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200" b="0">
                <a:solidFill>
                  <a:srgbClr val="1F1F1F"/>
                </a:solidFill>
                <a:latin typeface="Arial"/>
                <a:ea typeface="Arial"/>
                <a:cs typeface="Arial"/>
              </a:rPr>
              <a:t>sales, in-use stock,</a:t>
            </a:r>
          </a:p>
          <a:p>
            <a:pPr algn="ctr">
              <a:defRPr sz="1200" b="0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200" b="0">
                <a:solidFill>
                  <a:srgbClr val="1F1F1F"/>
                </a:solidFill>
                <a:latin typeface="Arial"/>
                <a:ea typeface="Arial"/>
                <a:cs typeface="Arial"/>
              </a:rPr>
              <a:t>retirements,</a:t>
            </a:r>
          </a:p>
          <a:p>
            <a:pPr algn="ctr">
              <a:defRPr sz="1200" b="0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200" b="0">
                <a:solidFill>
                  <a:srgbClr val="1F1F1F"/>
                </a:solidFill>
                <a:latin typeface="Arial"/>
                <a:ea typeface="Arial"/>
                <a:cs typeface="Arial"/>
              </a:rPr>
              <a:t>Weibull lifetime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406A11A-ED96-46AF-B51D-FA76123AC611}"/>
              </a:ext>
            </a:extLst>
          </p:cNvPr>
          <p:cNvSpPr>
            <a:spLocks noGrp="1"/>
          </p:cNvSpPr>
          <p:nvPr/>
        </p:nvSpPr>
        <p:spPr>
          <a:xfrm>
            <a:off x="4714875" y="2609850"/>
            <a:ext cx="342900" cy="4762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2700" b="1">
                <a:solidFill>
                  <a:srgbClr val="8A8A8A"/>
                </a:solidFill>
                <a:latin typeface="Arial"/>
                <a:ea typeface="Arial"/>
                <a:cs typeface="Arial"/>
              </a:defRPr>
            </a:pPr>
            <a:r>
              <a:rPr sz="2700" b="1">
                <a:solidFill>
                  <a:srgbClr val="8A8A8A"/>
                </a:solidFill>
                <a:latin typeface="Arial"/>
                <a:ea typeface="Arial"/>
                <a:cs typeface="Arial"/>
              </a:rPr>
              <a:t>&gt;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4FD5FE3-F745-40C6-BECA-576158EFB8C1}"/>
              </a:ext>
            </a:extLst>
          </p:cNvPr>
          <p:cNvSpPr>
            <a:spLocks noGrp="1"/>
          </p:cNvSpPr>
          <p:nvPr/>
        </p:nvSpPr>
        <p:spPr>
          <a:xfrm>
            <a:off x="5086350" y="1638300"/>
            <a:ext cx="1866900" cy="2400300"/>
          </a:xfrm>
          <a:prstGeom prst="rect">
            <a:avLst/>
          </a:prstGeom>
          <a:solidFill>
            <a:srgbClr val="F8FBFF"/>
          </a:solidFill>
          <a:ln w="10478">
            <a:solidFill>
              <a:srgbClr val="C7D4E4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AEFC493-E6CE-4EC2-A876-687C0FD479DE}"/>
              </a:ext>
            </a:extLst>
          </p:cNvPr>
          <p:cNvSpPr>
            <a:spLocks noGrp="1"/>
          </p:cNvSpPr>
          <p:nvPr/>
        </p:nvSpPr>
        <p:spPr>
          <a:xfrm>
            <a:off x="5086350" y="1638300"/>
            <a:ext cx="1866900" cy="85725"/>
          </a:xfrm>
          <a:prstGeom prst="rect">
            <a:avLst/>
          </a:prstGeom>
          <a:solidFill>
            <a:srgbClr val="ED7D31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D7659679-E63E-4EF7-9CDA-65D9EA733AAA}"/>
              </a:ext>
            </a:extLst>
          </p:cNvPr>
          <p:cNvSpPr>
            <a:spLocks noGrp="1"/>
          </p:cNvSpPr>
          <p:nvPr/>
        </p:nvSpPr>
        <p:spPr>
          <a:xfrm>
            <a:off x="5276850" y="1905000"/>
            <a:ext cx="400050" cy="400050"/>
          </a:xfrm>
          <a:prstGeom prst="ellipse">
            <a:avLst/>
          </a:prstGeom>
          <a:solidFill>
            <a:srgbClr val="FFFFFF"/>
          </a:solidFill>
          <a:ln w="22860">
            <a:solidFill>
              <a:srgbClr val="ED7D3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8CA1F7E5-7A72-4B78-853B-4A26BD131CCB}"/>
              </a:ext>
            </a:extLst>
          </p:cNvPr>
          <p:cNvSpPr>
            <a:spLocks noGrp="1"/>
          </p:cNvSpPr>
          <p:nvPr/>
        </p:nvSpPr>
        <p:spPr>
          <a:xfrm>
            <a:off x="5276850" y="1981200"/>
            <a:ext cx="4000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425" b="1">
                <a:solidFill>
                  <a:srgbClr val="ED7D31"/>
                </a:solidFill>
                <a:latin typeface="Arial"/>
                <a:ea typeface="Arial"/>
                <a:cs typeface="Arial"/>
              </a:defRPr>
            </a:pPr>
            <a:r>
              <a:rPr sz="1425" b="1">
                <a:solidFill>
                  <a:srgbClr val="ED7D31"/>
                </a:solidFill>
                <a:latin typeface="Arial"/>
                <a:ea typeface="Arial"/>
                <a:cs typeface="Arial"/>
              </a:rPr>
              <a:t>3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8073F8F-4D88-4603-9FAC-8E241FB1EBBB}"/>
              </a:ext>
            </a:extLst>
          </p:cNvPr>
          <p:cNvSpPr>
            <a:spLocks noGrp="1"/>
          </p:cNvSpPr>
          <p:nvPr/>
        </p:nvSpPr>
        <p:spPr>
          <a:xfrm>
            <a:off x="5734050" y="1914525"/>
            <a:ext cx="11049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350" b="1">
                <a:solidFill>
                  <a:srgbClr val="ED7D31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ED7D31"/>
                </a:solidFill>
                <a:latin typeface="Arial"/>
                <a:ea typeface="Arial"/>
                <a:cs typeface="Arial"/>
              </a:rPr>
              <a:t>HFC bank-flow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F91C009-62B4-41BD-8A87-3ACAF0C949BA}"/>
              </a:ext>
            </a:extLst>
          </p:cNvPr>
          <p:cNvSpPr>
            <a:spLocks noGrp="1"/>
          </p:cNvSpPr>
          <p:nvPr/>
        </p:nvSpPr>
        <p:spPr>
          <a:xfrm>
            <a:off x="5353050" y="2505075"/>
            <a:ext cx="1333500" cy="19050"/>
          </a:xfrm>
          <a:prstGeom prst="rect">
            <a:avLst/>
          </a:prstGeom>
          <a:solidFill>
            <a:srgbClr val="D3DE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8ECCB82-278B-4B79-9268-B2161A7CBDC4}"/>
              </a:ext>
            </a:extLst>
          </p:cNvPr>
          <p:cNvSpPr>
            <a:spLocks noGrp="1"/>
          </p:cNvSpPr>
          <p:nvPr/>
        </p:nvSpPr>
        <p:spPr>
          <a:xfrm>
            <a:off x="5267325" y="2724150"/>
            <a:ext cx="1504950" cy="8572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200" b="0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200" b="0">
                <a:solidFill>
                  <a:srgbClr val="1F1F1F"/>
                </a:solidFill>
                <a:latin typeface="Arial"/>
                <a:ea typeface="Arial"/>
                <a:cs typeface="Arial"/>
              </a:rPr>
              <a:t>mix, charge,</a:t>
            </a:r>
          </a:p>
          <a:p>
            <a:pPr algn="ctr">
              <a:defRPr sz="1200" b="0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200" b="0">
                <a:solidFill>
                  <a:srgbClr val="1F1F1F"/>
                </a:solidFill>
                <a:latin typeface="Arial"/>
                <a:ea typeface="Arial"/>
                <a:cs typeface="Arial"/>
              </a:rPr>
              <a:t>operation, service,</a:t>
            </a:r>
          </a:p>
          <a:p>
            <a:pPr algn="ctr">
              <a:defRPr sz="1200" b="0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200" b="0">
                <a:solidFill>
                  <a:srgbClr val="1F1F1F"/>
                </a:solidFill>
                <a:latin typeface="Arial"/>
                <a:ea typeface="Arial"/>
                <a:cs typeface="Arial"/>
              </a:rPr>
              <a:t>end-of-life leakage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6B91B2D-F2A4-46F8-851D-541813F29A02}"/>
              </a:ext>
            </a:extLst>
          </p:cNvPr>
          <p:cNvSpPr>
            <a:spLocks noGrp="1"/>
          </p:cNvSpPr>
          <p:nvPr/>
        </p:nvSpPr>
        <p:spPr>
          <a:xfrm>
            <a:off x="6981825" y="2609850"/>
            <a:ext cx="342900" cy="4762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2700" b="1">
                <a:solidFill>
                  <a:srgbClr val="8A8A8A"/>
                </a:solidFill>
                <a:latin typeface="Arial"/>
                <a:ea typeface="Arial"/>
                <a:cs typeface="Arial"/>
              </a:defRPr>
            </a:pPr>
            <a:r>
              <a:rPr sz="2700" b="1">
                <a:solidFill>
                  <a:srgbClr val="8A8A8A"/>
                </a:solidFill>
                <a:latin typeface="Arial"/>
                <a:ea typeface="Arial"/>
                <a:cs typeface="Arial"/>
              </a:rPr>
              <a:t>&gt;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E8A0601-BF76-4323-B0A2-B369FA00F849}"/>
              </a:ext>
            </a:extLst>
          </p:cNvPr>
          <p:cNvSpPr>
            <a:spLocks noGrp="1"/>
          </p:cNvSpPr>
          <p:nvPr/>
        </p:nvSpPr>
        <p:spPr>
          <a:xfrm>
            <a:off x="7353300" y="1638300"/>
            <a:ext cx="1866900" cy="2400300"/>
          </a:xfrm>
          <a:prstGeom prst="rect">
            <a:avLst/>
          </a:prstGeom>
          <a:solidFill>
            <a:srgbClr val="F0FAF1"/>
          </a:solidFill>
          <a:ln w="10478">
            <a:solidFill>
              <a:srgbClr val="C7D4E4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74995F2-F2E6-4F3A-8074-E54A24DC26AA}"/>
              </a:ext>
            </a:extLst>
          </p:cNvPr>
          <p:cNvSpPr>
            <a:spLocks noGrp="1"/>
          </p:cNvSpPr>
          <p:nvPr/>
        </p:nvSpPr>
        <p:spPr>
          <a:xfrm>
            <a:off x="7353300" y="1638300"/>
            <a:ext cx="1866900" cy="85725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FDD0BDA9-1271-460E-9889-0A856AA5D2DD}"/>
              </a:ext>
            </a:extLst>
          </p:cNvPr>
          <p:cNvSpPr>
            <a:spLocks noGrp="1"/>
          </p:cNvSpPr>
          <p:nvPr/>
        </p:nvSpPr>
        <p:spPr>
          <a:xfrm>
            <a:off x="7543800" y="1905000"/>
            <a:ext cx="400050" cy="400050"/>
          </a:xfrm>
          <a:prstGeom prst="ellipse">
            <a:avLst/>
          </a:prstGeom>
          <a:solidFill>
            <a:srgbClr val="FFFFFF"/>
          </a:solidFill>
          <a:ln w="22860">
            <a:solidFill>
              <a:srgbClr val="8B001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28B77E1F-AFA1-4163-8A23-CBB06AF83A8C}"/>
              </a:ext>
            </a:extLst>
          </p:cNvPr>
          <p:cNvSpPr>
            <a:spLocks noGrp="1"/>
          </p:cNvSpPr>
          <p:nvPr/>
        </p:nvSpPr>
        <p:spPr>
          <a:xfrm>
            <a:off x="7543800" y="1981200"/>
            <a:ext cx="4000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425" b="1">
                <a:solidFill>
                  <a:srgbClr val="8B0012"/>
                </a:solidFill>
                <a:latin typeface="Arial"/>
                <a:ea typeface="Arial"/>
                <a:cs typeface="Arial"/>
              </a:defRPr>
            </a:pPr>
            <a:r>
              <a:rPr sz="1425" b="1">
                <a:solidFill>
                  <a:srgbClr val="8B0012"/>
                </a:solidFill>
                <a:latin typeface="Arial"/>
                <a:ea typeface="Arial"/>
                <a:cs typeface="Arial"/>
              </a:rPr>
              <a:t>4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4CF87412-029C-436E-A7E5-BBC737008F40}"/>
              </a:ext>
            </a:extLst>
          </p:cNvPr>
          <p:cNvSpPr>
            <a:spLocks noGrp="1"/>
          </p:cNvSpPr>
          <p:nvPr/>
        </p:nvSpPr>
        <p:spPr>
          <a:xfrm>
            <a:off x="8001000" y="1914525"/>
            <a:ext cx="11049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350" b="1">
                <a:solidFill>
                  <a:srgbClr val="8B001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8B0012"/>
                </a:solidFill>
                <a:latin typeface="Arial"/>
                <a:ea typeface="Arial"/>
                <a:cs typeface="Arial"/>
              </a:rPr>
              <a:t>Energy pathway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523CD8A0-CB4C-48C5-82D1-81E56A1094BB}"/>
              </a:ext>
            </a:extLst>
          </p:cNvPr>
          <p:cNvSpPr>
            <a:spLocks noGrp="1"/>
          </p:cNvSpPr>
          <p:nvPr/>
        </p:nvSpPr>
        <p:spPr>
          <a:xfrm>
            <a:off x="7620000" y="2505075"/>
            <a:ext cx="1333500" cy="19050"/>
          </a:xfrm>
          <a:prstGeom prst="rect">
            <a:avLst/>
          </a:prstGeom>
          <a:solidFill>
            <a:srgbClr val="D3DE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308FF5B7-93CE-4E49-B4A8-2019B4381CC5}"/>
              </a:ext>
            </a:extLst>
          </p:cNvPr>
          <p:cNvSpPr>
            <a:spLocks noGrp="1"/>
          </p:cNvSpPr>
          <p:nvPr/>
        </p:nvSpPr>
        <p:spPr>
          <a:xfrm>
            <a:off x="7534275" y="2724150"/>
            <a:ext cx="1504950" cy="8572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200" b="0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200" b="0">
                <a:solidFill>
                  <a:srgbClr val="1F1F1F"/>
                </a:solidFill>
                <a:latin typeface="Arial"/>
                <a:ea typeface="Arial"/>
                <a:cs typeface="Arial"/>
              </a:rPr>
              <a:t>efficiency, hours,</a:t>
            </a:r>
          </a:p>
          <a:p>
            <a:pPr algn="ctr">
              <a:defRPr sz="1200" b="0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200" b="0">
                <a:solidFill>
                  <a:srgbClr val="1F1F1F"/>
                </a:solidFill>
                <a:latin typeface="Arial"/>
                <a:ea typeface="Arial"/>
                <a:cs typeface="Arial"/>
              </a:rPr>
              <a:t>electricity, CO₂,</a:t>
            </a:r>
          </a:p>
          <a:p>
            <a:pPr algn="ctr">
              <a:defRPr sz="1200" b="0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200" b="0">
                <a:solidFill>
                  <a:srgbClr val="1F1F1F"/>
                </a:solidFill>
                <a:latin typeface="Arial"/>
                <a:ea typeface="Arial"/>
                <a:cs typeface="Arial"/>
              </a:rPr>
              <a:t>SO₂ / NOₓ / PM₂.₅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2EB6A4EE-CE94-4A63-98B3-3EE8810345B1}"/>
              </a:ext>
            </a:extLst>
          </p:cNvPr>
          <p:cNvSpPr>
            <a:spLocks noGrp="1"/>
          </p:cNvSpPr>
          <p:nvPr/>
        </p:nvSpPr>
        <p:spPr>
          <a:xfrm>
            <a:off x="9248775" y="2609850"/>
            <a:ext cx="342900" cy="4762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2700" b="1">
                <a:solidFill>
                  <a:srgbClr val="8A8A8A"/>
                </a:solidFill>
                <a:latin typeface="Arial"/>
                <a:ea typeface="Arial"/>
                <a:cs typeface="Arial"/>
              </a:defRPr>
            </a:pPr>
            <a:r>
              <a:rPr sz="2700" b="1">
                <a:solidFill>
                  <a:srgbClr val="8A8A8A"/>
                </a:solidFill>
                <a:latin typeface="Arial"/>
                <a:ea typeface="Arial"/>
                <a:cs typeface="Arial"/>
              </a:rPr>
              <a:t>&gt;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C0B4FE62-C2AA-46D8-9F2F-F8C9D6F4037C}"/>
              </a:ext>
            </a:extLst>
          </p:cNvPr>
          <p:cNvSpPr>
            <a:spLocks noGrp="1"/>
          </p:cNvSpPr>
          <p:nvPr/>
        </p:nvSpPr>
        <p:spPr>
          <a:xfrm>
            <a:off x="9620250" y="1638300"/>
            <a:ext cx="1866900" cy="2400300"/>
          </a:xfrm>
          <a:prstGeom prst="rect">
            <a:avLst/>
          </a:prstGeom>
          <a:solidFill>
            <a:srgbClr val="F8FBFF"/>
          </a:solidFill>
          <a:ln w="10478">
            <a:solidFill>
              <a:srgbClr val="C7D4E4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1B68236C-4EAD-49CD-9A02-A89E08B1A86A}"/>
              </a:ext>
            </a:extLst>
          </p:cNvPr>
          <p:cNvSpPr>
            <a:spLocks noGrp="1"/>
          </p:cNvSpPr>
          <p:nvPr/>
        </p:nvSpPr>
        <p:spPr>
          <a:xfrm>
            <a:off x="9620250" y="1638300"/>
            <a:ext cx="1866900" cy="85725"/>
          </a:xfrm>
          <a:prstGeom prst="rect">
            <a:avLst/>
          </a:prstGeom>
          <a:solidFill>
            <a:srgbClr val="4CAF5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AD2B0BED-38A6-42D8-A12C-2D8BB2D3F822}"/>
              </a:ext>
            </a:extLst>
          </p:cNvPr>
          <p:cNvSpPr>
            <a:spLocks noGrp="1"/>
          </p:cNvSpPr>
          <p:nvPr/>
        </p:nvSpPr>
        <p:spPr>
          <a:xfrm>
            <a:off x="9810750" y="1905000"/>
            <a:ext cx="400050" cy="400050"/>
          </a:xfrm>
          <a:prstGeom prst="ellipse">
            <a:avLst/>
          </a:prstGeom>
          <a:solidFill>
            <a:srgbClr val="FFFFFF"/>
          </a:solidFill>
          <a:ln w="22860">
            <a:solidFill>
              <a:srgbClr val="4CAF5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43C9EA59-EEB4-4EAE-8280-9CE02F8F53F9}"/>
              </a:ext>
            </a:extLst>
          </p:cNvPr>
          <p:cNvSpPr>
            <a:spLocks noGrp="1"/>
          </p:cNvSpPr>
          <p:nvPr/>
        </p:nvSpPr>
        <p:spPr>
          <a:xfrm>
            <a:off x="9810750" y="1981200"/>
            <a:ext cx="4000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425" b="1">
                <a:solidFill>
                  <a:srgbClr val="4CAF50"/>
                </a:solidFill>
                <a:latin typeface="Arial"/>
                <a:ea typeface="Arial"/>
                <a:cs typeface="Arial"/>
              </a:defRPr>
            </a:pPr>
            <a:r>
              <a:rPr sz="1425" b="1">
                <a:solidFill>
                  <a:srgbClr val="4CAF50"/>
                </a:solidFill>
                <a:latin typeface="Arial"/>
                <a:ea typeface="Arial"/>
                <a:cs typeface="Arial"/>
              </a:rPr>
              <a:t>5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6BD261A7-FD64-4469-B994-DEF2E5730250}"/>
              </a:ext>
            </a:extLst>
          </p:cNvPr>
          <p:cNvSpPr>
            <a:spLocks noGrp="1"/>
          </p:cNvSpPr>
          <p:nvPr/>
        </p:nvSpPr>
        <p:spPr>
          <a:xfrm>
            <a:off x="10267950" y="1914525"/>
            <a:ext cx="11049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350" b="1">
                <a:solidFill>
                  <a:srgbClr val="4CAF50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4CAF50"/>
                </a:solidFill>
                <a:latin typeface="Arial"/>
                <a:ea typeface="Arial"/>
                <a:cs typeface="Arial"/>
              </a:rPr>
              <a:t>Climate &amp; cost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8F2C60AA-0AEB-4AFA-860D-986BADCF5507}"/>
              </a:ext>
            </a:extLst>
          </p:cNvPr>
          <p:cNvSpPr>
            <a:spLocks noGrp="1"/>
          </p:cNvSpPr>
          <p:nvPr/>
        </p:nvSpPr>
        <p:spPr>
          <a:xfrm>
            <a:off x="9886950" y="2505075"/>
            <a:ext cx="1333500" cy="19050"/>
          </a:xfrm>
          <a:prstGeom prst="rect">
            <a:avLst/>
          </a:prstGeom>
          <a:solidFill>
            <a:srgbClr val="D3DE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CC6B1735-AF9B-4310-9221-E5BEE1E2FF5E}"/>
              </a:ext>
            </a:extLst>
          </p:cNvPr>
          <p:cNvSpPr>
            <a:spLocks noGrp="1"/>
          </p:cNvSpPr>
          <p:nvPr/>
        </p:nvSpPr>
        <p:spPr>
          <a:xfrm>
            <a:off x="9801225" y="2724150"/>
            <a:ext cx="1504950" cy="8572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200" b="0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200" b="0">
                <a:solidFill>
                  <a:srgbClr val="1F1F1F"/>
                </a:solidFill>
                <a:latin typeface="Arial"/>
                <a:ea typeface="Arial"/>
                <a:cs typeface="Arial"/>
              </a:rPr>
              <a:t>HFC IRF metrics,</a:t>
            </a:r>
          </a:p>
          <a:p>
            <a:pPr algn="ctr">
              <a:defRPr sz="1200" b="0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200" b="0">
                <a:solidFill>
                  <a:srgbClr val="1F1F1F"/>
                </a:solidFill>
                <a:latin typeface="Arial"/>
                <a:ea typeface="Arial"/>
                <a:cs typeface="Arial"/>
              </a:rPr>
              <a:t>CO₂ TCRE,</a:t>
            </a:r>
          </a:p>
          <a:p>
            <a:pPr algn="ctr">
              <a:defRPr sz="1200" b="0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200" b="0">
                <a:solidFill>
                  <a:srgbClr val="1F1F1F"/>
                </a:solidFill>
                <a:latin typeface="Arial"/>
                <a:ea typeface="Arial"/>
                <a:cs typeface="Arial"/>
              </a:rPr>
              <a:t>CAAC and MAC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BCF024BA-550F-4CAC-8E68-53D82C3448B5}"/>
              </a:ext>
            </a:extLst>
          </p:cNvPr>
          <p:cNvSpPr>
            <a:spLocks noGrp="1"/>
          </p:cNvSpPr>
          <p:nvPr/>
        </p:nvSpPr>
        <p:spPr>
          <a:xfrm>
            <a:off x="1447800" y="4324350"/>
            <a:ext cx="1733550" cy="419100"/>
          </a:xfrm>
          <a:prstGeom prst="rect">
            <a:avLst/>
          </a:prstGeom>
          <a:solidFill>
            <a:srgbClr val="FFFFFF"/>
          </a:solidFill>
          <a:ln w="11430">
            <a:solidFill>
              <a:srgbClr val="8B0012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A523EA22-5CEF-47DF-A618-850F16A87800}"/>
              </a:ext>
            </a:extLst>
          </p:cNvPr>
          <p:cNvSpPr>
            <a:spLocks noGrp="1"/>
          </p:cNvSpPr>
          <p:nvPr/>
        </p:nvSpPr>
        <p:spPr>
          <a:xfrm>
            <a:off x="1600200" y="4419600"/>
            <a:ext cx="5524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500" b="1">
                <a:solidFill>
                  <a:srgbClr val="8B001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8B0012"/>
                </a:solidFill>
                <a:latin typeface="Arial"/>
                <a:ea typeface="Arial"/>
                <a:cs typeface="Arial"/>
              </a:rPr>
              <a:t>RAC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8549D8E2-C817-4252-A5A2-E11F200E9FB3}"/>
              </a:ext>
            </a:extLst>
          </p:cNvPr>
          <p:cNvSpPr>
            <a:spLocks noGrp="1"/>
          </p:cNvSpPr>
          <p:nvPr/>
        </p:nvSpPr>
        <p:spPr>
          <a:xfrm>
            <a:off x="2171700" y="4438650"/>
            <a:ext cx="8953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125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r>
              <a:rPr sz="1125" b="0">
                <a:solidFill>
                  <a:srgbClr val="4A4A4A"/>
                </a:solidFill>
                <a:latin typeface="Arial"/>
                <a:ea typeface="Arial"/>
                <a:cs typeface="Arial"/>
              </a:rPr>
              <a:t>room AC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D26AB95A-E0BD-450F-99AE-352ABF0EAC47}"/>
              </a:ext>
            </a:extLst>
          </p:cNvPr>
          <p:cNvSpPr>
            <a:spLocks noGrp="1"/>
          </p:cNvSpPr>
          <p:nvPr/>
        </p:nvSpPr>
        <p:spPr>
          <a:xfrm>
            <a:off x="3781425" y="4324350"/>
            <a:ext cx="1733550" cy="419100"/>
          </a:xfrm>
          <a:prstGeom prst="rect">
            <a:avLst/>
          </a:prstGeom>
          <a:solidFill>
            <a:srgbClr val="FFFFFF"/>
          </a:solidFill>
          <a:ln w="11430">
            <a:solidFill>
              <a:srgbClr val="4CAF5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D79B7E51-230B-4B90-B488-076823A88F11}"/>
              </a:ext>
            </a:extLst>
          </p:cNvPr>
          <p:cNvSpPr>
            <a:spLocks noGrp="1"/>
          </p:cNvSpPr>
          <p:nvPr/>
        </p:nvSpPr>
        <p:spPr>
          <a:xfrm>
            <a:off x="3933825" y="4419600"/>
            <a:ext cx="5524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500" b="1">
                <a:solidFill>
                  <a:srgbClr val="4CAF50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4CAF50"/>
                </a:solidFill>
                <a:latin typeface="Arial"/>
                <a:ea typeface="Arial"/>
                <a:cs typeface="Arial"/>
              </a:rPr>
              <a:t>MAC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D45DF95D-7785-470E-9BE4-9E0717B416A0}"/>
              </a:ext>
            </a:extLst>
          </p:cNvPr>
          <p:cNvSpPr>
            <a:spLocks noGrp="1"/>
          </p:cNvSpPr>
          <p:nvPr/>
        </p:nvSpPr>
        <p:spPr>
          <a:xfrm>
            <a:off x="4505325" y="4438650"/>
            <a:ext cx="8953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125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r>
              <a:rPr sz="1125" b="0">
                <a:solidFill>
                  <a:srgbClr val="4A4A4A"/>
                </a:solidFill>
                <a:latin typeface="Arial"/>
                <a:ea typeface="Arial"/>
                <a:cs typeface="Arial"/>
              </a:rPr>
              <a:t>vehicle AC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E7DBD2AF-BB76-4B01-8DB5-A4BCB2C1B996}"/>
              </a:ext>
            </a:extLst>
          </p:cNvPr>
          <p:cNvSpPr>
            <a:spLocks noGrp="1"/>
          </p:cNvSpPr>
          <p:nvPr/>
        </p:nvSpPr>
        <p:spPr>
          <a:xfrm>
            <a:off x="6115050" y="4324350"/>
            <a:ext cx="1733550" cy="419100"/>
          </a:xfrm>
          <a:prstGeom prst="rect">
            <a:avLst/>
          </a:prstGeom>
          <a:solidFill>
            <a:srgbClr val="FFFFFF"/>
          </a:solidFill>
          <a:ln w="11430">
            <a:solidFill>
              <a:srgbClr val="ED7D3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FEFB9370-3BD4-41AC-A42A-46E13AB7DEC0}"/>
              </a:ext>
            </a:extLst>
          </p:cNvPr>
          <p:cNvSpPr>
            <a:spLocks noGrp="1"/>
          </p:cNvSpPr>
          <p:nvPr/>
        </p:nvSpPr>
        <p:spPr>
          <a:xfrm>
            <a:off x="6267450" y="4419600"/>
            <a:ext cx="5524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500" b="1">
                <a:solidFill>
                  <a:srgbClr val="ED7D31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ED7D31"/>
                </a:solidFill>
                <a:latin typeface="Arial"/>
                <a:ea typeface="Arial"/>
                <a:cs typeface="Arial"/>
              </a:rPr>
              <a:t>CAC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4F9266A9-71C0-4546-884C-1265C6DFC9B4}"/>
              </a:ext>
            </a:extLst>
          </p:cNvPr>
          <p:cNvSpPr>
            <a:spLocks noGrp="1"/>
          </p:cNvSpPr>
          <p:nvPr/>
        </p:nvSpPr>
        <p:spPr>
          <a:xfrm>
            <a:off x="6838950" y="4438650"/>
            <a:ext cx="8953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125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r>
              <a:rPr sz="1125" b="0">
                <a:solidFill>
                  <a:srgbClr val="4A4A4A"/>
                </a:solidFill>
                <a:latin typeface="Arial"/>
                <a:ea typeface="Arial"/>
                <a:cs typeface="Arial"/>
              </a:rPr>
              <a:t>comm. AC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F3DACF6A-D32E-41F9-B7EA-4C59AD328031}"/>
              </a:ext>
            </a:extLst>
          </p:cNvPr>
          <p:cNvSpPr>
            <a:spLocks noGrp="1"/>
          </p:cNvSpPr>
          <p:nvPr/>
        </p:nvSpPr>
        <p:spPr>
          <a:xfrm>
            <a:off x="8448675" y="4324350"/>
            <a:ext cx="1733550" cy="419100"/>
          </a:xfrm>
          <a:prstGeom prst="rect">
            <a:avLst/>
          </a:prstGeom>
          <a:solidFill>
            <a:srgbClr val="FFFFFF"/>
          </a:solidFill>
          <a:ln w="11430">
            <a:solidFill>
              <a:srgbClr val="7B61F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D420FD66-67FE-4302-B30D-13A695A0696B}"/>
              </a:ext>
            </a:extLst>
          </p:cNvPr>
          <p:cNvSpPr>
            <a:spLocks noGrp="1"/>
          </p:cNvSpPr>
          <p:nvPr/>
        </p:nvSpPr>
        <p:spPr>
          <a:xfrm>
            <a:off x="8601075" y="4419600"/>
            <a:ext cx="5524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500" b="1">
                <a:solidFill>
                  <a:srgbClr val="7B61FF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7B61FF"/>
                </a:solidFill>
                <a:latin typeface="Arial"/>
                <a:ea typeface="Arial"/>
                <a:cs typeface="Arial"/>
              </a:rPr>
              <a:t>CCR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00F4AE9A-EDE4-4EE4-8FD0-78DB36846D63}"/>
              </a:ext>
            </a:extLst>
          </p:cNvPr>
          <p:cNvSpPr>
            <a:spLocks noGrp="1"/>
          </p:cNvSpPr>
          <p:nvPr/>
        </p:nvSpPr>
        <p:spPr>
          <a:xfrm>
            <a:off x="9172575" y="4438650"/>
            <a:ext cx="8953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125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r>
              <a:rPr sz="1125" b="0">
                <a:solidFill>
                  <a:srgbClr val="4A4A4A"/>
                </a:solidFill>
                <a:latin typeface="Arial"/>
                <a:ea typeface="Arial"/>
                <a:cs typeface="Arial"/>
              </a:rPr>
              <a:t>cold chain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D8FD4C59-5778-4414-800C-55590FE5C5DB}"/>
              </a:ext>
            </a:extLst>
          </p:cNvPr>
          <p:cNvSpPr>
            <a:spLocks noGrp="1"/>
          </p:cNvSpPr>
          <p:nvPr/>
        </p:nvSpPr>
        <p:spPr>
          <a:xfrm>
            <a:off x="838200" y="5029200"/>
            <a:ext cx="10134600" cy="704850"/>
          </a:xfrm>
          <a:prstGeom prst="rect">
            <a:avLst/>
          </a:prstGeom>
          <a:solidFill>
            <a:srgbClr val="E6F7F5"/>
          </a:solidFill>
          <a:ln w="10478">
            <a:solidFill>
              <a:srgbClr val="88CDC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5C820423-9C13-4BF4-BA95-535BA4A193C4}"/>
              </a:ext>
            </a:extLst>
          </p:cNvPr>
          <p:cNvSpPr>
            <a:spLocks noGrp="1"/>
          </p:cNvSpPr>
          <p:nvPr/>
        </p:nvSpPr>
        <p:spPr>
          <a:xfrm>
            <a:off x="1123950" y="5238750"/>
            <a:ext cx="13335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800" b="1">
                <a:solidFill>
                  <a:srgbClr val="8B0012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8B0012"/>
                </a:solidFill>
                <a:latin typeface="Arial"/>
                <a:ea typeface="Arial"/>
                <a:cs typeface="Arial"/>
              </a:rPr>
              <a:t>Uncertainty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F7B8E40B-12D5-4C88-A854-26FDCB2E18E1}"/>
              </a:ext>
            </a:extLst>
          </p:cNvPr>
          <p:cNvSpPr>
            <a:spLocks noGrp="1"/>
          </p:cNvSpPr>
          <p:nvPr/>
        </p:nvSpPr>
        <p:spPr>
          <a:xfrm>
            <a:off x="2686050" y="5172075"/>
            <a:ext cx="781050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350" b="0">
                <a:solidFill>
                  <a:srgbClr val="1F1F1F"/>
                </a:solidFill>
                <a:latin typeface="Arial"/>
                <a:ea typeface="Arial"/>
                <a:cs typeface="Arial"/>
              </a:rPr>
              <a:t>Direct HFC Monte Carlo: activity +/-5%, emission factors +/-10%, WPP population range. Indirect emissions and climate response carry added sensitivity bands.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C9895F93-0275-4858-AA24-6827A997FDF3}"/>
              </a:ext>
            </a:extLst>
          </p:cNvPr>
          <p:cNvSpPr>
            <a:spLocks noGrp="1"/>
          </p:cNvSpPr>
          <p:nvPr/>
        </p:nvSpPr>
        <p:spPr>
          <a:xfrm>
            <a:off x="904875" y="5943600"/>
            <a:ext cx="10287000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575" b="1">
                <a:solidFill>
                  <a:srgbClr val="8B0012"/>
                </a:solidFill>
                <a:latin typeface="Arial"/>
                <a:ea typeface="Arial"/>
                <a:cs typeface="Arial"/>
              </a:defRPr>
            </a:pPr>
            <a:r>
              <a:rPr sz="1575" b="1">
                <a:solidFill>
                  <a:srgbClr val="8B0012"/>
                </a:solidFill>
                <a:latin typeface="Arial"/>
                <a:ea typeface="Arial"/>
                <a:cs typeface="Arial"/>
              </a:rPr>
              <a:t>Annual model years: 2000-2060; mitigation summaries use 2022-2060 cumulative reductions and 2060 climate response.</a:t>
            </a:r>
          </a:p>
        </p:txBody>
      </p:sp>
      <p:sp>
        <p:nvSpPr>
          <p:cNvPr id="67" name="Codex reference footer 67"/>
          <p:cNvSpPr txBox="1"/>
          <p:nvPr/>
        </p:nvSpPr>
        <p:spPr>
          <a:xfrm>
            <a:off x="6903720" y="6519672"/>
            <a:ext cx="4983480" cy="2011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20" dirty="0">
                <a:solidFill>
                  <a:srgbClr val="667085"/>
                </a:solidFill>
                <a:latin typeface="Arial"/>
                <a:ea typeface="Arial"/>
                <a:cs typeface="Arial"/>
              </a:rPr>
              <a:t>Source: RAC-DEC model and methods in this study / SI.</a:t>
            </a:r>
          </a:p>
        </p:txBody>
      </p:sp>
    </p:spTree>
    <p:extLst>
      <p:ext uri="{BB962C8B-B14F-4D97-AF65-F5344CB8AC3E}">
        <p14:creationId xmlns:p14="http://schemas.microsoft.com/office/powerpoint/2010/main" val="114143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841A58C6-5E12-4E7E-8A92-9CECAEE2735F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D679527-5A12-424F-A8F4-875D86DE8EBB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0325100" cy="704850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02B2B9A-EA1B-4156-AA06-5E0AFD1B1301}"/>
              </a:ext>
            </a:extLst>
          </p:cNvPr>
          <p:cNvSpPr>
            <a:spLocks noGrp="1"/>
          </p:cNvSpPr>
          <p:nvPr/>
        </p:nvSpPr>
        <p:spPr>
          <a:xfrm>
            <a:off x="10325100" y="0"/>
            <a:ext cx="1866900" cy="704850"/>
          </a:xfrm>
          <a:prstGeom prst="rect">
            <a:avLst/>
          </a:prstGeom>
          <a:solidFill>
            <a:srgbClr val="76000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05E8E49-E12F-48FC-B8CE-905FD985F343}"/>
              </a:ext>
            </a:extLst>
          </p:cNvPr>
          <p:cNvSpPr>
            <a:spLocks noGrp="1"/>
          </p:cNvSpPr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F36466A-3B7D-4054-9366-AACAEA08E05B}"/>
              </a:ext>
            </a:extLst>
          </p:cNvPr>
          <p:cNvSpPr>
            <a:spLocks noGrp="1"/>
          </p:cNvSpPr>
          <p:nvPr/>
        </p:nvSpPr>
        <p:spPr>
          <a:xfrm>
            <a:off x="10496550" y="85725"/>
            <a:ext cx="1485900" cy="552450"/>
          </a:xfrm>
          <a:prstGeom prst="rect">
            <a:avLst/>
          </a:prstGeom>
          <a:solidFill>
            <a:srgbClr val="FFFFFF"/>
          </a:solidFill>
          <a:ln w="9525">
            <a:solidFill>
              <a:srgbClr val="D7E4F2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0610850" y="171450"/>
            <a:ext cx="361950" cy="361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1355087" y="142875"/>
            <a:ext cx="321276" cy="4572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D96D5E5-4C6B-4FB8-B607-868FCA0AFA18}"/>
              </a:ext>
            </a:extLst>
          </p:cNvPr>
          <p:cNvSpPr>
            <a:spLocks noGrp="1"/>
          </p:cNvSpPr>
          <p:nvPr/>
        </p:nvSpPr>
        <p:spPr>
          <a:xfrm>
            <a:off x="209550" y="209550"/>
            <a:ext cx="981075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100" b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2100" b="0">
                <a:solidFill>
                  <a:srgbClr val="FFFFFF"/>
                </a:solidFill>
                <a:latin typeface="Arial"/>
                <a:ea typeface="Arial"/>
                <a:cs typeface="Arial"/>
              </a:rPr>
              <a:t>Demand result: equipment stock growth sets the scale of mitigation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4B9A445-3D1D-4A9B-8CB7-16B6E4AD36CF}"/>
              </a:ext>
            </a:extLst>
          </p:cNvPr>
          <p:cNvSpPr>
            <a:spLocks noGrp="1"/>
          </p:cNvSpPr>
          <p:nvPr/>
        </p:nvSpPr>
        <p:spPr>
          <a:xfrm>
            <a:off x="76200" y="6448425"/>
            <a:ext cx="3238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75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r>
              <a:rPr sz="975" b="0">
                <a:solidFill>
                  <a:srgbClr val="4A4A4A"/>
                </a:solidFill>
                <a:latin typeface="Arial"/>
                <a:ea typeface="Arial"/>
                <a:cs typeface="Arial"/>
              </a:rPr>
              <a:t>6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BAC085B-B2BA-4506-9ED1-562D27BEF5E6}"/>
              </a:ext>
            </a:extLst>
          </p:cNvPr>
          <p:cNvSpPr>
            <a:spLocks noGrp="1"/>
          </p:cNvSpPr>
          <p:nvPr/>
        </p:nvSpPr>
        <p:spPr>
          <a:xfrm>
            <a:off x="876300" y="5905500"/>
            <a:ext cx="1036320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500" b="0">
                <a:solidFill>
                  <a:srgbClr val="8B0012"/>
                </a:solidFill>
                <a:latin typeface="Arial"/>
                <a:ea typeface="Arial"/>
                <a:cs typeface="Arial"/>
              </a:defRPr>
            </a:pPr>
            <a:r>
              <a:rPr sz="1450" b="0">
                <a:solidFill>
                  <a:srgbClr val="990014"/>
                </a:solidFill>
              </a:rPr>
              <a:t>By 2060, stock roughly doubles; the 2022 mix shows the starting structure for new equipment growth.</a:t>
            </a:r>
          </a:p>
        </p:txBody>
      </p:sp>
      <p:pic>
        <p:nvPicPr>
          <p:cNvPr id="13" name="Picture 12" descr="chart_sector_stock_forecast_2022_mi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43096"/>
            <a:ext cx="11258550" cy="4733709"/>
          </a:xfrm>
          <a:prstGeom prst="rect">
            <a:avLst/>
          </a:prstGeom>
        </p:spPr>
      </p:pic>
      <p:sp>
        <p:nvSpPr>
          <p:cNvPr id="14" name="Codex reference footer 14"/>
          <p:cNvSpPr txBox="1"/>
          <p:nvPr/>
        </p:nvSpPr>
        <p:spPr>
          <a:xfrm>
            <a:off x="6903720" y="6519672"/>
            <a:ext cx="4983480" cy="2011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20" dirty="0">
                <a:solidFill>
                  <a:srgbClr val="667085"/>
                </a:solidFill>
                <a:latin typeface="Arial"/>
                <a:ea typeface="Arial"/>
                <a:cs typeface="Arial"/>
              </a:rPr>
              <a:t>Sources: model results; IEA/OWID; Wang et al.; CLASP/Mepsy; sector workbooks.</a:t>
            </a:r>
          </a:p>
        </p:txBody>
      </p:sp>
    </p:spTree>
    <p:extLst>
      <p:ext uri="{BB962C8B-B14F-4D97-AF65-F5344CB8AC3E}">
        <p14:creationId xmlns:p14="http://schemas.microsoft.com/office/powerpoint/2010/main" val="123676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5D3EBDD7-6791-4590-8E06-7FA6CF0B037B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A484007-445F-4B0F-9368-C55272A5C29E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0325100" cy="704850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B541602-F066-4AA3-882E-5B39197161EB}"/>
              </a:ext>
            </a:extLst>
          </p:cNvPr>
          <p:cNvSpPr>
            <a:spLocks noGrp="1"/>
          </p:cNvSpPr>
          <p:nvPr/>
        </p:nvSpPr>
        <p:spPr>
          <a:xfrm>
            <a:off x="10325100" y="0"/>
            <a:ext cx="1866900" cy="704850"/>
          </a:xfrm>
          <a:prstGeom prst="rect">
            <a:avLst/>
          </a:prstGeom>
          <a:solidFill>
            <a:srgbClr val="76000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D7409E3-0D42-4DDC-B024-F21BB40ED705}"/>
              </a:ext>
            </a:extLst>
          </p:cNvPr>
          <p:cNvSpPr>
            <a:spLocks noGrp="1"/>
          </p:cNvSpPr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DAE8AE2-FF89-493B-AA48-75858B7A1C5E}"/>
              </a:ext>
            </a:extLst>
          </p:cNvPr>
          <p:cNvSpPr>
            <a:spLocks noGrp="1"/>
          </p:cNvSpPr>
          <p:nvPr/>
        </p:nvSpPr>
        <p:spPr>
          <a:xfrm>
            <a:off x="10496550" y="85725"/>
            <a:ext cx="1485900" cy="552450"/>
          </a:xfrm>
          <a:prstGeom prst="rect">
            <a:avLst/>
          </a:prstGeom>
          <a:solidFill>
            <a:srgbClr val="FFFFFF"/>
          </a:solidFill>
          <a:ln w="9525">
            <a:solidFill>
              <a:srgbClr val="D7E4F2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0610850" y="171450"/>
            <a:ext cx="361950" cy="361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1355087" y="142875"/>
            <a:ext cx="321276" cy="4572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E27D475-A052-4B6A-8FF6-FC08F5B6E4CE}"/>
              </a:ext>
            </a:extLst>
          </p:cNvPr>
          <p:cNvSpPr>
            <a:spLocks noGrp="1"/>
          </p:cNvSpPr>
          <p:nvPr/>
        </p:nvSpPr>
        <p:spPr>
          <a:xfrm>
            <a:off x="209550" y="209550"/>
            <a:ext cx="981075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400" b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2400" b="0">
                <a:solidFill>
                  <a:srgbClr val="FFFFFF"/>
                </a:solidFill>
                <a:latin typeface="Arial"/>
                <a:ea typeface="Arial"/>
                <a:cs typeface="Arial"/>
              </a:rPr>
              <a:t>Low-GWP refrigerants drive the largest HFC consumption cut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3A13F9A-FBE6-43E2-89AD-AE7AEE81552B}"/>
              </a:ext>
            </a:extLst>
          </p:cNvPr>
          <p:cNvSpPr>
            <a:spLocks noGrp="1"/>
          </p:cNvSpPr>
          <p:nvPr/>
        </p:nvSpPr>
        <p:spPr>
          <a:xfrm>
            <a:off x="76200" y="6448425"/>
            <a:ext cx="3238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75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r>
              <a:rPr sz="975" b="0">
                <a:solidFill>
                  <a:srgbClr val="4A4A4A"/>
                </a:solidFill>
                <a:latin typeface="Arial"/>
                <a:ea typeface="Arial"/>
                <a:cs typeface="Arial"/>
              </a:rPr>
              <a:t>7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727CFA5-CE25-42F3-9173-6D17AB8AFE07}"/>
              </a:ext>
            </a:extLst>
          </p:cNvPr>
          <p:cNvSpPr>
            <a:spLocks noGrp="1"/>
          </p:cNvSpPr>
          <p:nvPr/>
        </p:nvSpPr>
        <p:spPr>
          <a:xfrm>
            <a:off x="781050" y="1104900"/>
            <a:ext cx="68580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875" b="0">
                <a:solidFill>
                  <a:srgbClr val="1F1F1F"/>
                </a:solidFill>
                <a:latin typeface="Arial"/>
                <a:ea typeface="Arial"/>
                <a:cs typeface="Arial"/>
              </a:defRPr>
            </a:pPr>
            <a:r>
              <a:rPr sz="1875" b="0">
                <a:solidFill>
                  <a:srgbClr val="1F1F1F"/>
                </a:solidFill>
                <a:latin typeface="Arial"/>
                <a:ea typeface="Arial"/>
                <a:cs typeface="Arial"/>
              </a:rPr>
              <a:t>Historical context and mitigation scenarios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F83F153-378F-4E8E-BCB4-F7EE0A2468BE}"/>
              </a:ext>
            </a:extLst>
          </p:cNvPr>
          <p:cNvSpPr>
            <a:spLocks noGrp="1"/>
          </p:cNvSpPr>
          <p:nvPr/>
        </p:nvSpPr>
        <p:spPr>
          <a:xfrm>
            <a:off x="819150" y="5753100"/>
            <a:ext cx="723900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275" b="0">
                <a:solidFill>
                  <a:srgbClr val="6B7280"/>
                </a:solidFill>
                <a:latin typeface="Arial"/>
                <a:ea typeface="Arial"/>
                <a:cs typeface="Arial"/>
              </a:defRPr>
            </a:pPr>
            <a:r>
              <a:rPr sz="1275">
                <a:latin typeface="Arial"/>
              </a:rPr>
              <a:t>Scenario means and shaded bands show model uncertainty.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9E3248D-F082-4CB0-92F1-D81D9904EFA7}"/>
              </a:ext>
            </a:extLst>
          </p:cNvPr>
          <p:cNvSpPr>
            <a:spLocks noGrp="1"/>
          </p:cNvSpPr>
          <p:nvPr/>
        </p:nvSpPr>
        <p:spPr>
          <a:xfrm>
            <a:off x="8620125" y="1600200"/>
            <a:ext cx="3000375" cy="514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700" b="1">
                <a:solidFill>
                  <a:srgbClr val="8B0012"/>
                </a:solidFill>
                <a:latin typeface="Arial"/>
                <a:ea typeface="Arial"/>
                <a:cs typeface="Arial"/>
              </a:defRPr>
            </a:pPr>
            <a:r>
              <a:rPr sz="2700" b="1">
                <a:solidFill>
                  <a:srgbClr val="8B0012"/>
                </a:solidFill>
                <a:latin typeface="Arial"/>
                <a:ea typeface="Arial"/>
                <a:cs typeface="Arial"/>
              </a:rPr>
              <a:t>12.6 ± 0.4 Gt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7E41A37-B987-41A9-B2BD-587E0FBE2706}"/>
              </a:ext>
            </a:extLst>
          </p:cNvPr>
          <p:cNvSpPr>
            <a:spLocks noGrp="1"/>
          </p:cNvSpPr>
          <p:nvPr/>
        </p:nvSpPr>
        <p:spPr>
          <a:xfrm>
            <a:off x="8620125" y="2152650"/>
            <a:ext cx="3000375" cy="590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725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r>
              <a:rPr sz="1725" b="0">
                <a:solidFill>
                  <a:srgbClr val="4A4A4A"/>
                </a:solidFill>
                <a:latin typeface="Arial"/>
                <a:ea typeface="Arial"/>
                <a:cs typeface="Arial"/>
              </a:rPr>
              <a:t>cumulative HFC consumption reduction, 2022-2060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30A2917-E3BE-4545-B441-39F3244CA044}"/>
              </a:ext>
            </a:extLst>
          </p:cNvPr>
          <p:cNvSpPr>
            <a:spLocks noGrp="1"/>
          </p:cNvSpPr>
          <p:nvPr/>
        </p:nvSpPr>
        <p:spPr>
          <a:xfrm>
            <a:off x="8763000" y="3257550"/>
            <a:ext cx="2381250" cy="19050"/>
          </a:xfrm>
          <a:prstGeom prst="rect">
            <a:avLst/>
          </a:prstGeom>
          <a:solidFill>
            <a:srgbClr val="D7E4F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DA19F3D-1591-4E50-AEC0-2CFFDC619099}"/>
              </a:ext>
            </a:extLst>
          </p:cNvPr>
          <p:cNvSpPr>
            <a:spLocks noGrp="1"/>
          </p:cNvSpPr>
          <p:nvPr/>
        </p:nvSpPr>
        <p:spPr>
          <a:xfrm>
            <a:off x="8763000" y="3676650"/>
            <a:ext cx="2714625" cy="514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3300" b="1">
                <a:solidFill>
                  <a:srgbClr val="4CAF50"/>
                </a:solidFill>
                <a:latin typeface="Arial"/>
                <a:ea typeface="Arial"/>
                <a:cs typeface="Arial"/>
              </a:defRPr>
            </a:pPr>
            <a:r>
              <a:rPr sz="3300" b="1">
                <a:solidFill>
                  <a:srgbClr val="4CAF50"/>
                </a:solidFill>
                <a:latin typeface="Arial"/>
                <a:ea typeface="Arial"/>
                <a:cs typeface="Arial"/>
              </a:rPr>
              <a:t>~70%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F415EFE-BF12-4917-AF52-4AAE8C7055D1}"/>
              </a:ext>
            </a:extLst>
          </p:cNvPr>
          <p:cNvSpPr>
            <a:spLocks noGrp="1"/>
          </p:cNvSpPr>
          <p:nvPr/>
        </p:nvSpPr>
        <p:spPr>
          <a:xfrm>
            <a:off x="8763000" y="4229100"/>
            <a:ext cx="2714625" cy="590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725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r>
              <a:rPr sz="1725" b="0">
                <a:solidFill>
                  <a:srgbClr val="4A4A4A"/>
                </a:solidFill>
                <a:latin typeface="Arial"/>
                <a:ea typeface="Arial"/>
                <a:cs typeface="Arial"/>
              </a:rPr>
              <a:t>of the HFC consumption cut comes from Kigali-compliant controls</a:t>
            </a:r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142" y="1447800"/>
            <a:ext cx="6462166" cy="4238625"/>
          </a:xfrm>
          <a:prstGeom prst="rect">
            <a:avLst/>
          </a:prstGeom>
        </p:spPr>
      </p:pic>
      <p:sp>
        <p:nvSpPr>
          <p:cNvPr id="20" name="Codex reference footer 20"/>
          <p:cNvSpPr txBox="1"/>
          <p:nvPr/>
        </p:nvSpPr>
        <p:spPr>
          <a:xfrm>
            <a:off x="6903720" y="6519672"/>
            <a:ext cx="4983480" cy="2011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20" dirty="0">
                <a:solidFill>
                  <a:srgbClr val="667085"/>
                </a:solidFill>
                <a:latin typeface="Arial"/>
                <a:ea typeface="Arial"/>
                <a:cs typeface="Arial"/>
              </a:rPr>
              <a:t>Sources: model results in this study; Bai et al.; Ozone Secretariat inventory context.</a:t>
            </a:r>
          </a:p>
        </p:txBody>
      </p:sp>
    </p:spTree>
    <p:extLst>
      <p:ext uri="{BB962C8B-B14F-4D97-AF65-F5344CB8AC3E}">
        <p14:creationId xmlns:p14="http://schemas.microsoft.com/office/powerpoint/2010/main" val="738628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F115AB72-7BC2-42BD-ABBA-0C9194AE9568}"/>
              </a:ext>
            </a:extLst>
          </p:cNvPr>
          <p:cNvSpPr>
            <a:spLocks noGrp="1"/>
          </p:cNvSpPr>
          <p:nvPr/>
        </p:nvSpPr>
        <p:spPr>
          <a:xfrm>
            <a:off x="0" y="25400"/>
            <a:ext cx="12192000" cy="6858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760C81A-8FB4-4065-8824-3F6166973CB4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0325100" cy="704850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6449BC6-8DF4-4330-9A30-6E8EE4C6BD57}"/>
              </a:ext>
            </a:extLst>
          </p:cNvPr>
          <p:cNvSpPr>
            <a:spLocks noGrp="1"/>
          </p:cNvSpPr>
          <p:nvPr/>
        </p:nvSpPr>
        <p:spPr>
          <a:xfrm>
            <a:off x="10325100" y="0"/>
            <a:ext cx="1866900" cy="704850"/>
          </a:xfrm>
          <a:prstGeom prst="rect">
            <a:avLst/>
          </a:prstGeom>
          <a:solidFill>
            <a:srgbClr val="76000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33C788E-368C-47BD-BD99-FF97DEE85138}"/>
              </a:ext>
            </a:extLst>
          </p:cNvPr>
          <p:cNvSpPr>
            <a:spLocks noGrp="1"/>
          </p:cNvSpPr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F6CA14D-121B-4B3A-801F-E7B0196C86AA}"/>
              </a:ext>
            </a:extLst>
          </p:cNvPr>
          <p:cNvSpPr>
            <a:spLocks noGrp="1"/>
          </p:cNvSpPr>
          <p:nvPr/>
        </p:nvSpPr>
        <p:spPr>
          <a:xfrm>
            <a:off x="10496550" y="85725"/>
            <a:ext cx="1485900" cy="552450"/>
          </a:xfrm>
          <a:prstGeom prst="rect">
            <a:avLst/>
          </a:prstGeom>
          <a:solidFill>
            <a:srgbClr val="FFFFFF"/>
          </a:solidFill>
          <a:ln w="9525">
            <a:solidFill>
              <a:srgbClr val="D7E4F2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0610850" y="171450"/>
            <a:ext cx="361950" cy="361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1355087" y="142875"/>
            <a:ext cx="321276" cy="4572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4D4F5CD-70D6-4994-8D09-F305AA94C82D}"/>
              </a:ext>
            </a:extLst>
          </p:cNvPr>
          <p:cNvSpPr>
            <a:spLocks noGrp="1"/>
          </p:cNvSpPr>
          <p:nvPr/>
        </p:nvSpPr>
        <p:spPr>
          <a:xfrm>
            <a:off x="209550" y="209550"/>
            <a:ext cx="981075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175" b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2175" b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Direct HFC emissions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8781A96-0CFA-4E97-94BF-F55D8221CCAB}"/>
              </a:ext>
            </a:extLst>
          </p:cNvPr>
          <p:cNvSpPr>
            <a:spLocks noGrp="1"/>
          </p:cNvSpPr>
          <p:nvPr/>
        </p:nvSpPr>
        <p:spPr>
          <a:xfrm>
            <a:off x="76200" y="6448425"/>
            <a:ext cx="3238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75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r>
              <a:rPr sz="975" b="0">
                <a:solidFill>
                  <a:srgbClr val="4A4A4A"/>
                </a:solidFill>
                <a:latin typeface="Arial"/>
                <a:ea typeface="Arial"/>
                <a:cs typeface="Arial"/>
              </a:rPr>
              <a:t>8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912995" y="1190625"/>
            <a:ext cx="7260861" cy="47625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6978F64-BF6D-40DA-BF5A-AFE3FB975703}"/>
              </a:ext>
            </a:extLst>
          </p:cNvPr>
          <p:cNvSpPr>
            <a:spLocks noGrp="1"/>
          </p:cNvSpPr>
          <p:nvPr/>
        </p:nvSpPr>
        <p:spPr>
          <a:xfrm>
            <a:off x="8839200" y="1476375"/>
            <a:ext cx="2714625" cy="514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400" b="1">
                <a:solidFill>
                  <a:srgbClr val="ED7D31"/>
                </a:solidFill>
                <a:latin typeface="Arial"/>
                <a:ea typeface="Arial"/>
                <a:cs typeface="Arial"/>
              </a:defRPr>
            </a:pPr>
            <a:r>
              <a:rPr sz="2000" b="1">
                <a:solidFill>
                  <a:srgbClr val="ED7D31"/>
                </a:solidFill>
                <a:latin typeface="Arial"/>
                <a:ea typeface="Arial"/>
                <a:cs typeface="Arial"/>
              </a:rPr>
              <a:t>Shaded bands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FE35871-CB67-40C0-823A-42E6148DE3BB}"/>
              </a:ext>
            </a:extLst>
          </p:cNvPr>
          <p:cNvSpPr>
            <a:spLocks noGrp="1"/>
          </p:cNvSpPr>
          <p:nvPr/>
        </p:nvSpPr>
        <p:spPr>
          <a:xfrm>
            <a:off x="8839200" y="2028825"/>
            <a:ext cx="2714625" cy="838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800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r>
              <a:rPr sz="1800" b="0" dirty="0">
                <a:solidFill>
                  <a:srgbClr val="4A4A4A"/>
                </a:solidFill>
                <a:latin typeface="Arial"/>
                <a:ea typeface="Arial"/>
                <a:cs typeface="Arial"/>
              </a:rPr>
              <a:t>show Monte Carlo uncertainty around each scenario pathway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E6B4A5E-F20F-4FC3-869E-A6899232A943}"/>
              </a:ext>
            </a:extLst>
          </p:cNvPr>
          <p:cNvSpPr>
            <a:spLocks noGrp="1"/>
          </p:cNvSpPr>
          <p:nvPr/>
        </p:nvSpPr>
        <p:spPr>
          <a:xfrm>
            <a:off x="8839200" y="2876550"/>
            <a:ext cx="2428875" cy="19050"/>
          </a:xfrm>
          <a:prstGeom prst="rect">
            <a:avLst/>
          </a:prstGeom>
          <a:solidFill>
            <a:srgbClr val="D7E4F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743C9D0-EE00-498A-9025-E6D9079CC125}"/>
              </a:ext>
            </a:extLst>
          </p:cNvPr>
          <p:cNvSpPr>
            <a:spLocks noGrp="1"/>
          </p:cNvSpPr>
          <p:nvPr/>
        </p:nvSpPr>
        <p:spPr>
          <a:xfrm>
            <a:off x="8839200" y="3238500"/>
            <a:ext cx="2714625" cy="514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700" b="1">
                <a:solidFill>
                  <a:srgbClr val="8B0012"/>
                </a:solidFill>
                <a:latin typeface="Arial"/>
                <a:ea typeface="Arial"/>
                <a:cs typeface="Arial"/>
              </a:defRPr>
            </a:pPr>
            <a:r>
              <a:rPr sz="2000" b="1" dirty="0">
                <a:solidFill>
                  <a:srgbClr val="8B0012"/>
                </a:solidFill>
                <a:latin typeface="Arial"/>
                <a:ea typeface="Arial"/>
                <a:cs typeface="Arial"/>
              </a:rPr>
              <a:t>Bank lag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6467FFB-7A3E-4F92-BFBA-D42B44B2ACFD}"/>
              </a:ext>
            </a:extLst>
          </p:cNvPr>
          <p:cNvSpPr>
            <a:spLocks noGrp="1"/>
          </p:cNvSpPr>
          <p:nvPr/>
        </p:nvSpPr>
        <p:spPr>
          <a:xfrm>
            <a:off x="8839200" y="3790950"/>
            <a:ext cx="2714625" cy="1066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800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r>
              <a:rPr sz="1800" b="0" dirty="0">
                <a:solidFill>
                  <a:srgbClr val="4A4A4A"/>
                </a:solidFill>
                <a:latin typeface="Arial"/>
                <a:ea typeface="Arial"/>
                <a:cs typeface="Arial"/>
              </a:rPr>
              <a:t>existing equipment stocks delay the emissions response after consumption changes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DDC4A45-AB51-49B0-B0E9-8265032577F1}"/>
              </a:ext>
            </a:extLst>
          </p:cNvPr>
          <p:cNvSpPr>
            <a:spLocks noGrp="1"/>
          </p:cNvSpPr>
          <p:nvPr/>
        </p:nvSpPr>
        <p:spPr>
          <a:xfrm>
            <a:off x="8782050" y="5181600"/>
            <a:ext cx="2771775" cy="571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800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r>
              <a:rPr sz="1800">
                <a:latin typeface="Arial"/>
              </a:rPr>
              <a:t>ATE declines faster; BAU emissions persist through 2060.</a:t>
            </a:r>
          </a:p>
        </p:txBody>
      </p:sp>
      <p:sp>
        <p:nvSpPr>
          <p:cNvPr id="18" name="Codex reference footer 18"/>
          <p:cNvSpPr txBox="1"/>
          <p:nvPr/>
        </p:nvSpPr>
        <p:spPr>
          <a:xfrm>
            <a:off x="6903720" y="6519672"/>
            <a:ext cx="4983480" cy="2011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20" dirty="0">
                <a:solidFill>
                  <a:srgbClr val="667085"/>
                </a:solidFill>
                <a:latin typeface="Arial"/>
                <a:ea typeface="Arial"/>
                <a:cs typeface="Arial"/>
              </a:rPr>
              <a:t>Source: direct-HFC bank-flow model and Monte Carlo uncertainty in this study.</a:t>
            </a:r>
          </a:p>
        </p:txBody>
      </p:sp>
    </p:spTree>
    <p:extLst>
      <p:ext uri="{BB962C8B-B14F-4D97-AF65-F5344CB8AC3E}">
        <p14:creationId xmlns:p14="http://schemas.microsoft.com/office/powerpoint/2010/main" val="1562229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165282DA-BE0F-49B0-AFD3-759A4AFBCD31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731E030-3470-4B79-9A88-82EC27F2AAD5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0325100" cy="704850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15C1DA8-34C7-4D95-AE01-0D9817D443B2}"/>
              </a:ext>
            </a:extLst>
          </p:cNvPr>
          <p:cNvSpPr>
            <a:spLocks noGrp="1"/>
          </p:cNvSpPr>
          <p:nvPr/>
        </p:nvSpPr>
        <p:spPr>
          <a:xfrm>
            <a:off x="10325100" y="0"/>
            <a:ext cx="1866900" cy="704850"/>
          </a:xfrm>
          <a:prstGeom prst="rect">
            <a:avLst/>
          </a:prstGeom>
          <a:solidFill>
            <a:srgbClr val="76000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96A14DF-11A3-49A3-92C0-D19399C92DCB}"/>
              </a:ext>
            </a:extLst>
          </p:cNvPr>
          <p:cNvSpPr>
            <a:spLocks noGrp="1"/>
          </p:cNvSpPr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8B0012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8B8F3D4-5638-4D85-AC99-6D5E136B7357}"/>
              </a:ext>
            </a:extLst>
          </p:cNvPr>
          <p:cNvSpPr>
            <a:spLocks noGrp="1"/>
          </p:cNvSpPr>
          <p:nvPr/>
        </p:nvSpPr>
        <p:spPr>
          <a:xfrm>
            <a:off x="10496550" y="85725"/>
            <a:ext cx="1485900" cy="552450"/>
          </a:xfrm>
          <a:prstGeom prst="rect">
            <a:avLst/>
          </a:prstGeom>
          <a:solidFill>
            <a:srgbClr val="FFFFFF"/>
          </a:solidFill>
          <a:ln w="9525">
            <a:solidFill>
              <a:srgbClr val="D7E4F2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0610850" y="171450"/>
            <a:ext cx="361950" cy="361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1355087" y="142875"/>
            <a:ext cx="321276" cy="4572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347FF25-4696-4817-8A1F-95FD8F1C7C34}"/>
              </a:ext>
            </a:extLst>
          </p:cNvPr>
          <p:cNvSpPr>
            <a:spLocks noGrp="1"/>
          </p:cNvSpPr>
          <p:nvPr/>
        </p:nvSpPr>
        <p:spPr>
          <a:xfrm>
            <a:off x="209550" y="209550"/>
            <a:ext cx="981075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175" b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2175" b="0">
                <a:solidFill>
                  <a:srgbClr val="FFFFFF"/>
                </a:solidFill>
                <a:latin typeface="Arial"/>
                <a:ea typeface="Arial"/>
                <a:cs typeface="Arial"/>
              </a:rPr>
              <a:t>Updated accounting connects annual emissions to cumulative mitigation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A2ABF31-9E57-43A5-A587-D68DDFA2AEE6}"/>
              </a:ext>
            </a:extLst>
          </p:cNvPr>
          <p:cNvSpPr>
            <a:spLocks noGrp="1"/>
          </p:cNvSpPr>
          <p:nvPr/>
        </p:nvSpPr>
        <p:spPr>
          <a:xfrm>
            <a:off x="76200" y="6448425"/>
            <a:ext cx="3238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75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r>
              <a:rPr sz="975" b="0">
                <a:solidFill>
                  <a:srgbClr val="4A4A4A"/>
                </a:solidFill>
                <a:latin typeface="Arial"/>
                <a:ea typeface="Arial"/>
                <a:cs typeface="Arial"/>
              </a:rPr>
              <a:t>9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52450" y="1228427"/>
            <a:ext cx="11049000" cy="422969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4EDD493-68DF-402F-9E5B-2B6257AC7459}"/>
              </a:ext>
            </a:extLst>
          </p:cNvPr>
          <p:cNvSpPr>
            <a:spLocks noGrp="1"/>
          </p:cNvSpPr>
          <p:nvPr/>
        </p:nvSpPr>
        <p:spPr>
          <a:xfrm>
            <a:off x="1000125" y="5772150"/>
            <a:ext cx="9906000" cy="3429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725" b="0">
                <a:solidFill>
                  <a:srgbClr val="4A4A4A"/>
                </a:solidFill>
                <a:latin typeface="Arial"/>
                <a:ea typeface="Arial"/>
                <a:cs typeface="Arial"/>
              </a:defRPr>
            </a:pPr>
            <a:r>
              <a:rPr sz="1725" b="0" dirty="0">
                <a:solidFill>
                  <a:srgbClr val="4A4A4A"/>
                </a:solidFill>
                <a:latin typeface="Arial"/>
                <a:ea typeface="Arial"/>
                <a:cs typeface="Arial"/>
              </a:rPr>
              <a:t>Total GHG combines direct HFC emissions and indirect CO₂; bars report direct-HFC, indirect-CO₂, and total-GHG reductions.</a:t>
            </a:r>
          </a:p>
        </p:txBody>
      </p:sp>
      <p:sp>
        <p:nvSpPr>
          <p:cNvPr id="13" name="Codex reference footer 13"/>
          <p:cNvSpPr txBox="1"/>
          <p:nvPr/>
        </p:nvSpPr>
        <p:spPr>
          <a:xfrm>
            <a:off x="6903720" y="6519672"/>
            <a:ext cx="4983480" cy="2011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20" dirty="0">
                <a:solidFill>
                  <a:srgbClr val="667085"/>
                </a:solidFill>
                <a:latin typeface="Arial"/>
                <a:ea typeface="Arial"/>
                <a:cs typeface="Arial"/>
              </a:rPr>
              <a:t>Source: updated total-GHG accounting in this study; indirect CO₂ from electricity-demand module.</a:t>
            </a:r>
          </a:p>
        </p:txBody>
      </p:sp>
    </p:spTree>
    <p:extLst>
      <p:ext uri="{BB962C8B-B14F-4D97-AF65-F5344CB8AC3E}">
        <p14:creationId xmlns:p14="http://schemas.microsoft.com/office/powerpoint/2010/main" val="884214922"/>
      </p:ext>
    </p:extLst>
  </p:cSld>
  <p:clrMapOvr>
    <a:masterClrMapping/>
  </p:clrMapOvr>
</p:sld>
</file>

<file path=ppt/theme/theme1.xml><?xml version="1.0" encoding="utf-8"?>
<a:theme xmlns:a="http://schemas.openxmlformats.org/drawingml/2006/main" name="Peking University">
  <a:themeElements>
    <a:clrScheme name="Peking University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Peking University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1364</Words>
  <Application>Microsoft Macintosh PowerPoint</Application>
  <DocSecurity>0</DocSecurity>
  <PresentationFormat>宽屏</PresentationFormat>
  <Paragraphs>185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Peking University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 near-term climate benefits through low-GWP refrigerants and energy efficiency in China</dc:title>
  <dc:subject/>
  <dc:creator>Pengnan Jiang</dc:creator>
  <cp:keywords/>
  <dc:description/>
  <cp:lastModifiedBy>PengnanJiang</cp:lastModifiedBy>
  <cp:revision>1</cp:revision>
  <dcterms:created xsi:type="dcterms:W3CDTF">2026-06-10T03:19:44Z</dcterms:created>
  <dcterms:modified xsi:type="dcterms:W3CDTF">2026-06-17T07:37:31Z</dcterms:modified>
  <cp:category/>
</cp:coreProperties>
</file>